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67" r:id="rId3"/>
    <p:sldId id="266" r:id="rId4"/>
    <p:sldId id="270" r:id="rId5"/>
    <p:sldId id="271" r:id="rId6"/>
    <p:sldId id="268" r:id="rId7"/>
    <p:sldId id="274" r:id="rId8"/>
    <p:sldId id="272" r:id="rId9"/>
    <p:sldId id="28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67A"/>
    <a:srgbClr val="0000FF"/>
    <a:srgbClr val="FF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10" d="100"/>
          <a:sy n="110" d="100"/>
        </p:scale>
        <p:origin x="168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err="1"/>
              <a:t>gstyle</a:t>
            </a:r>
            <a:endParaRPr lang="en-US" dirty="0"/>
          </a:p>
        </p:txBody>
      </p:sp>
      <p:sp>
        <p:nvSpPr>
          <p:cNvPr id="4" name="Date Placeholder 3"/>
          <p:cNvSpPr>
            <a:spLocks noGrp="1"/>
          </p:cNvSpPr>
          <p:nvPr>
            <p:ph type="dt" sz="half" idx="10"/>
          </p:nvPr>
        </p:nvSpPr>
        <p:spPr/>
        <p:txBody>
          <a:bodyPr/>
          <a:lstStyle/>
          <a:p>
            <a:fld id="{D763724C-E7A2-4A6D-A4BD-CDB6C1C03172}"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724C-E7A2-4A6D-A4BD-CDB6C1C03172}"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724C-E7A2-4A6D-A4BD-CDB6C1C03172}"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63724C-E7A2-4A6D-A4BD-CDB6C1C03172}"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63724C-E7A2-4A6D-A4BD-CDB6C1C03172}"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3724C-E7A2-4A6D-A4BD-CDB6C1C03172}"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63724C-E7A2-4A6D-A4BD-CDB6C1C03172}" type="datetimeFigureOut">
              <a:rPr lang="en-US" smtClean="0"/>
              <a:t>9/29/2022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3724C-E7A2-4A6D-A4BD-CDB6C1C03172}" type="datetimeFigureOut">
              <a:rPr lang="en-US" smtClean="0"/>
              <a:t>9/29/2022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724C-E7A2-4A6D-A4BD-CDB6C1C03172}" type="datetimeFigureOut">
              <a:rPr lang="en-US" smtClean="0"/>
              <a:t>9/29/2022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63724C-E7A2-4A6D-A4BD-CDB6C1C03172}"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63724C-E7A2-4A6D-A4BD-CDB6C1C03172}"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A3A10D-7D5E-4932-A76F-CD1632FD3D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724C-E7A2-4A6D-A4BD-CDB6C1C03172}" type="datetimeFigureOut">
              <a:rPr lang="en-US" smtClean="0"/>
              <a:t>9/29/2022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3A10D-7D5E-4932-A76F-CD1632FD3D9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hyperlink" Target="https://www.nhs.uk/mental-health/self-help/guides-tools-and-activities/five-steps-to-mental-wellbeing/"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hyperlink" Target="https://bcove.video/2lDmMma" TargetMode="External"/><Relationship Id="rId12" Type="http://schemas.openxmlformats.org/officeDocument/2006/relationships/hyperlink" Target="https://www.nhs.uk/better-health/get-active/" TargetMode="External"/><Relationship Id="rId2" Type="http://schemas.openxmlformats.org/officeDocument/2006/relationships/hyperlink" Target="https://www.nhs.uk/every-mind-matters/urgent-support/" TargetMode="Externa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hyperlink" Target="https://bcove.video/2mmEsTx" TargetMode="Externa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hyperlink" Target="https://bcove.video/2nMjePa" TargetMode="External"/><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hyperlink" Target="https://bcove.video/2mmEsTx" TargetMode="External"/><Relationship Id="rId12"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hyperlink" Target="https://www.cntw.nhs.uk/resource-library/relaxation-techniques/" TargetMode="External"/><Relationship Id="rId9" Type="http://schemas.openxmlformats.org/officeDocument/2006/relationships/hyperlink" Target="https://bcove.video/2lCXuEI"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stayingsafe.net/" TargetMode="External"/><Relationship Id="rId13" Type="http://schemas.openxmlformats.org/officeDocument/2006/relationships/hyperlink" Target="http://www.childline.org.uk/Explore/Self-harm" TargetMode="External"/><Relationship Id="rId3" Type="http://schemas.openxmlformats.org/officeDocument/2006/relationships/image" Target="../media/image4.png"/><Relationship Id="rId7" Type="http://schemas.openxmlformats.org/officeDocument/2006/relationships/hyperlink" Target="https://www.nhs.uk/mental-health/" TargetMode="External"/><Relationship Id="rId12" Type="http://schemas.openxmlformats.org/officeDocument/2006/relationships/hyperlink" Target="http://www.thesite.org/mental-health/self-harm"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www.nhs.uk/mental-health/self-help/guides-tools-and-activities/breathing-exercises-for-stress/" TargetMode="External"/><Relationship Id="rId11" Type="http://schemas.openxmlformats.org/officeDocument/2006/relationships/hyperlink" Target="http://www.mind.org.uk/" TargetMode="External"/><Relationship Id="rId5" Type="http://schemas.openxmlformats.org/officeDocument/2006/relationships/hyperlink" Target="mailto:jo@samaritans.org" TargetMode="External"/><Relationship Id="rId10" Type="http://schemas.openxmlformats.org/officeDocument/2006/relationships/hyperlink" Target="https://www.nhs.uk/apps-library/distract/" TargetMode="External"/><Relationship Id="rId4" Type="http://schemas.openxmlformats.org/officeDocument/2006/relationships/hyperlink" Target="https://www.samaritans.org/how-we-can-help/contact-samaritan/" TargetMode="External"/><Relationship Id="rId9" Type="http://schemas.openxmlformats.org/officeDocument/2006/relationships/hyperlink" Target="https://www.nhs.uk/apps-library/category/mental-health/" TargetMode="External"/><Relationship Id="rId14" Type="http://schemas.openxmlformats.org/officeDocument/2006/relationships/hyperlink" Target="http://www.youngminds.org.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www.nhs.uk/mental-health/feelings-symptoms-behaviours/feelings-and-symptoms/grief-bereavement-los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bcove.video/2mmEsTx" TargetMode="External"/><Relationship Id="rId13" Type="http://schemas.openxmlformats.org/officeDocument/2006/relationships/hyperlink" Target="https://bcove.video/2lDmMma" TargetMode="External"/><Relationship Id="rId3" Type="http://schemas.openxmlformats.org/officeDocument/2006/relationships/image" Target="../media/image5.png"/><Relationship Id="rId7" Type="http://schemas.openxmlformats.org/officeDocument/2006/relationships/image" Target="../media/image15.png"/><Relationship Id="rId12"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video" Target="https://www.youtube.com/embed/9tU6-oBr9Uc?feature=oembed" TargetMode="External"/><Relationship Id="rId6" Type="http://schemas.openxmlformats.org/officeDocument/2006/relationships/image" Target="../media/image21.pn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hyperlink" Target="https://www.nhs.uk/better-health/get-active/home-workout-videos/" TargetMode="External"/><Relationship Id="rId4" Type="http://schemas.openxmlformats.org/officeDocument/2006/relationships/image" Target="../media/image19.jpeg"/><Relationship Id="rId9" Type="http://schemas.openxmlformats.org/officeDocument/2006/relationships/image" Target="../media/image22.png"/><Relationship Id="rId1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7.png"/><Relationship Id="rId18" Type="http://schemas.openxmlformats.org/officeDocument/2006/relationships/image" Target="../media/image4.png"/><Relationship Id="rId3" Type="http://schemas.openxmlformats.org/officeDocument/2006/relationships/hyperlink" Target="https://onlinelibrary.wiley.com/doi/abs/10.1111/joid.12104" TargetMode="External"/><Relationship Id="rId7" Type="http://schemas.openxmlformats.org/officeDocument/2006/relationships/hyperlink" Target="https://www.sleepfoundation.org/teens-and-sleep" TargetMode="External"/><Relationship Id="rId12" Type="http://schemas.openxmlformats.org/officeDocument/2006/relationships/hyperlink" Target="https://bcove.video/2nMjePa" TargetMode="External"/><Relationship Id="rId17" Type="http://schemas.openxmlformats.org/officeDocument/2006/relationships/image" Target="../media/image28.png"/><Relationship Id="rId2" Type="http://schemas.openxmlformats.org/officeDocument/2006/relationships/hyperlink" Target="https://pubmed.ncbi.nlm.nih.gov/23055117/" TargetMode="External"/><Relationship Id="rId16" Type="http://schemas.openxmlformats.org/officeDocument/2006/relationships/hyperlink" Target="https://www.nhs.uk/better-health/get-active/home-workout-videos/" TargetMode="External"/><Relationship Id="rId1" Type="http://schemas.openxmlformats.org/officeDocument/2006/relationships/slideLayout" Target="../slideLayouts/slideLayout1.xml"/><Relationship Id="rId6" Type="http://schemas.openxmlformats.org/officeDocument/2006/relationships/hyperlink" Target="https://pubmed.ncbi.nlm.nih.gov/16564189/" TargetMode="External"/><Relationship Id="rId11" Type="http://schemas.openxmlformats.org/officeDocument/2006/relationships/image" Target="../media/image26.png"/><Relationship Id="rId5" Type="http://schemas.openxmlformats.org/officeDocument/2006/relationships/hyperlink" Target="https://www.ncbi.nlm.nih.gov/pubmed/23674938" TargetMode="External"/><Relationship Id="rId15" Type="http://schemas.openxmlformats.org/officeDocument/2006/relationships/image" Target="../media/image22.png"/><Relationship Id="rId10" Type="http://schemas.openxmlformats.org/officeDocument/2006/relationships/image" Target="../media/image25.png"/><Relationship Id="rId4" Type="http://schemas.openxmlformats.org/officeDocument/2006/relationships/hyperlink" Target="https://www.sciencedaily.com/releases/2005/06/050629070337.htm" TargetMode="External"/><Relationship Id="rId9" Type="http://schemas.openxmlformats.org/officeDocument/2006/relationships/image" Target="../media/image16.png"/><Relationship Id="rId14" Type="http://schemas.openxmlformats.org/officeDocument/2006/relationships/hyperlink" Target="https://bcove.video/2lCXuE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www.orcha.co.uk/" TargetMode="External"/><Relationship Id="rId2" Type="http://schemas.openxmlformats.org/officeDocument/2006/relationships/hyperlink" Target="https://www.nhs.uk/apps-library/category/mental-health/" TargetMode="Externa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0419" y="151294"/>
            <a:ext cx="7348046" cy="2006932"/>
          </a:xfrm>
          <a:solidFill>
            <a:schemeClr val="bg1"/>
          </a:solidFill>
          <a:ln w="12700">
            <a:solidFill>
              <a:schemeClr val="tx2"/>
            </a:solidFill>
          </a:ln>
        </p:spPr>
        <p:txBody>
          <a:bodyPr>
            <a:normAutofit fontScale="25000" lnSpcReduction="20000"/>
          </a:bodyPr>
          <a:lstStyle/>
          <a:p>
            <a:r>
              <a:rPr lang="en-GB" sz="7200" b="1" dirty="0">
                <a:solidFill>
                  <a:schemeClr val="tx2"/>
                </a:solidFill>
                <a:latin typeface="Calibri" panose="020F0502020204030204" pitchFamily="34" charset="0"/>
                <a:cs typeface="Calibri" panose="020F0502020204030204" pitchFamily="34" charset="0"/>
              </a:rPr>
              <a:t>What is good mental health?</a:t>
            </a:r>
            <a:endParaRPr lang="en-GB" sz="7200" dirty="0">
              <a:solidFill>
                <a:schemeClr val="tx2"/>
              </a:solidFill>
              <a:latin typeface="Calibri" panose="020F0502020204030204" pitchFamily="34" charset="0"/>
              <a:cs typeface="Calibri" panose="020F0502020204030204" pitchFamily="34" charset="0"/>
            </a:endParaRPr>
          </a:p>
          <a:p>
            <a:pPr algn="l"/>
            <a:r>
              <a:rPr lang="en-GB" sz="6400" dirty="0">
                <a:solidFill>
                  <a:schemeClr val="tx2"/>
                </a:solidFill>
                <a:latin typeface="Calibri" panose="020F0502020204030204" pitchFamily="34" charset="0"/>
                <a:cs typeface="Calibri" panose="020F0502020204030204" pitchFamily="34" charset="0"/>
              </a:rPr>
              <a:t>Looking after your mental health is not something we should just do if we are struggling, or feeling low, anxious or stressed. It's actually something we should think about all the time and really invest in, just like with our physical health.</a:t>
            </a:r>
          </a:p>
          <a:p>
            <a:pPr algn="l"/>
            <a:r>
              <a:rPr lang="en-GB" sz="6400" dirty="0">
                <a:solidFill>
                  <a:schemeClr val="tx2"/>
                </a:solidFill>
                <a:latin typeface="Calibri" panose="020F0502020204030204" pitchFamily="34" charset="0"/>
                <a:cs typeface="Calibri" panose="020F0502020204030204" pitchFamily="34" charset="0"/>
              </a:rPr>
              <a:t>Staying on top of our mental wellbeing is good for us now but also helps us deal manage difficult times in the future. Over time, it can also reduce our risk of physical health problems.</a:t>
            </a:r>
          </a:p>
          <a:p>
            <a:pPr algn="l"/>
            <a:r>
              <a:rPr lang="en-GB" sz="6400" dirty="0">
                <a:solidFill>
                  <a:schemeClr val="tx2"/>
                </a:solidFill>
                <a:latin typeface="Calibri" panose="020F0502020204030204" pitchFamily="34" charset="0"/>
                <a:cs typeface="Calibri" panose="020F0502020204030204" pitchFamily="34" charset="0"/>
              </a:rPr>
              <a:t>There are lots of things we can do to look after our mental health and wellbeing every day – make a start with the </a:t>
            </a:r>
            <a:r>
              <a:rPr lang="en-GB" sz="6400" b="1" dirty="0">
                <a:solidFill>
                  <a:schemeClr val="tx2"/>
                </a:solidFill>
                <a:latin typeface="Calibri" panose="020F0502020204030204" pitchFamily="34" charset="0"/>
                <a:cs typeface="Calibri" panose="020F0502020204030204" pitchFamily="34" charset="0"/>
                <a:hlinkClick r:id="rId2"/>
              </a:rPr>
              <a:t>5 Ways to Wellbeing. </a:t>
            </a:r>
            <a:endParaRPr lang="en-GB" sz="6400" b="1" dirty="0">
              <a:solidFill>
                <a:schemeClr val="tx2"/>
              </a:solidFill>
              <a:latin typeface="Calibri" panose="020F0502020204030204" pitchFamily="34" charset="0"/>
              <a:cs typeface="Calibri" panose="020F0502020204030204" pitchFamily="34" charset="0"/>
            </a:endParaRPr>
          </a:p>
          <a:p>
            <a:pPr algn="l"/>
            <a:endParaRPr lang="en-GB" sz="1400" b="1" dirty="0">
              <a:solidFill>
                <a:schemeClr val="tx2"/>
              </a:solidFill>
            </a:endParaRPr>
          </a:p>
          <a:p>
            <a:pPr algn="l"/>
            <a:endParaRPr lang="en-US" dirty="0">
              <a:latin typeface="+mj-lt"/>
            </a:endParaRPr>
          </a:p>
        </p:txBody>
      </p:sp>
      <p:sp>
        <p:nvSpPr>
          <p:cNvPr id="6" name="Rectangle 5">
            <a:extLst>
              <a:ext uri="{FF2B5EF4-FFF2-40B4-BE49-F238E27FC236}">
                <a16:creationId xmlns:a16="http://schemas.microsoft.com/office/drawing/2014/main" id="{7B138735-CF63-43EC-86CA-66882ECD1761}"/>
              </a:ext>
            </a:extLst>
          </p:cNvPr>
          <p:cNvSpPr/>
          <p:nvPr/>
        </p:nvSpPr>
        <p:spPr>
          <a:xfrm rot="16200000">
            <a:off x="-1142866" y="2849674"/>
            <a:ext cx="3758884" cy="923330"/>
          </a:xfrm>
          <a:prstGeom prst="rect">
            <a:avLst/>
          </a:prstGeom>
          <a:solidFill>
            <a:schemeClr val="bg1"/>
          </a:solidFill>
          <a:ln w="12700">
            <a:solidFill>
              <a:schemeClr val="tx2"/>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GB" sz="4400" dirty="0">
                <a:ln w="9525">
                  <a:solidFill>
                    <a:schemeClr val="bg1"/>
                  </a:solidFill>
                  <a:prstDash val="solid"/>
                </a:ln>
                <a:solidFill>
                  <a:schemeClr val="tx2"/>
                </a:solidFill>
                <a:effectLst>
                  <a:outerShdw blurRad="12700" dist="38100" dir="2700000" algn="tl" rotWithShape="0">
                    <a:schemeClr val="bg1">
                      <a:lumMod val="50000"/>
                    </a:schemeClr>
                  </a:outerShdw>
                </a:effectLst>
                <a:latin typeface="+mj-lt"/>
              </a:rPr>
              <a:t>Wellbeing</a:t>
            </a:r>
            <a:r>
              <a:rPr lang="en-GB" sz="5400" b="1" dirty="0">
                <a:ln w="9525">
                  <a:solidFill>
                    <a:schemeClr val="bg1"/>
                  </a:solidFill>
                  <a:prstDash val="solid"/>
                </a:ln>
                <a:solidFill>
                  <a:schemeClr val="tx2"/>
                </a:solidFill>
                <a:effectLst>
                  <a:outerShdw blurRad="12700" dist="38100" dir="2700000" algn="tl" rotWithShape="0">
                    <a:schemeClr val="bg1">
                      <a:lumMod val="50000"/>
                    </a:schemeClr>
                  </a:outerShdw>
                </a:effectLst>
              </a:rPr>
              <a:t> </a:t>
            </a:r>
            <a:r>
              <a:rPr lang="en-GB"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pic>
        <p:nvPicPr>
          <p:cNvPr id="10" name="Picture 4">
            <a:extLst>
              <a:ext uri="{FF2B5EF4-FFF2-40B4-BE49-F238E27FC236}">
                <a16:creationId xmlns:a16="http://schemas.microsoft.com/office/drawing/2014/main" id="{83FA32C5-45BB-42F7-9F80-EC54B047A2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6237" y="2196769"/>
            <a:ext cx="1456783" cy="1644665"/>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3EA0A0A8-BB8E-4F7B-AD2C-F952D54C48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9167" y="3879978"/>
            <a:ext cx="1690706" cy="2015953"/>
          </a:xfrm>
          <a:prstGeom prst="rect">
            <a:avLst/>
          </a:prstGeom>
          <a:noFill/>
          <a:ln w="12700">
            <a:solidFill>
              <a:schemeClr val="bg1"/>
            </a:solidFill>
            <a:miter lim="800000"/>
            <a:headEnd/>
            <a:tailEnd/>
          </a:ln>
        </p:spPr>
      </p:pic>
      <p:pic>
        <p:nvPicPr>
          <p:cNvPr id="14" name="Picture 3">
            <a:extLst>
              <a:ext uri="{FF2B5EF4-FFF2-40B4-BE49-F238E27FC236}">
                <a16:creationId xmlns:a16="http://schemas.microsoft.com/office/drawing/2014/main" id="{352BF7CF-16D4-453A-A088-06133E0E60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2660" y="2248562"/>
            <a:ext cx="1292360" cy="1631416"/>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3B526E8-198F-4963-B511-E0FCFA737400}"/>
              </a:ext>
            </a:extLst>
          </p:cNvPr>
          <p:cNvPicPr>
            <a:picLocks noChangeAspect="1"/>
          </p:cNvPicPr>
          <p:nvPr/>
        </p:nvPicPr>
        <p:blipFill>
          <a:blip r:embed="rId6"/>
          <a:stretch>
            <a:fillRect/>
          </a:stretch>
        </p:blipFill>
        <p:spPr>
          <a:xfrm>
            <a:off x="107504" y="151294"/>
            <a:ext cx="1248008" cy="1082456"/>
          </a:xfrm>
          <a:prstGeom prst="rect">
            <a:avLst/>
          </a:prstGeom>
        </p:spPr>
      </p:pic>
      <p:pic>
        <p:nvPicPr>
          <p:cNvPr id="16" name="Picture 15">
            <a:extLst>
              <a:ext uri="{FF2B5EF4-FFF2-40B4-BE49-F238E27FC236}">
                <a16:creationId xmlns:a16="http://schemas.microsoft.com/office/drawing/2014/main" id="{2C389FA1-469B-4DE5-94DD-E9F774A2FB8B}"/>
              </a:ext>
            </a:extLst>
          </p:cNvPr>
          <p:cNvPicPr/>
          <p:nvPr/>
        </p:nvPicPr>
        <p:blipFill>
          <a:blip r:embed="rId7"/>
          <a:stretch>
            <a:fillRect/>
          </a:stretch>
        </p:blipFill>
        <p:spPr>
          <a:xfrm>
            <a:off x="107504" y="5567927"/>
            <a:ext cx="1349491" cy="799385"/>
          </a:xfrm>
          <a:prstGeom prst="rect">
            <a:avLst/>
          </a:prstGeom>
        </p:spPr>
      </p:pic>
      <p:pic>
        <p:nvPicPr>
          <p:cNvPr id="12" name="Picture 11">
            <a:extLst>
              <a:ext uri="{FF2B5EF4-FFF2-40B4-BE49-F238E27FC236}">
                <a16:creationId xmlns:a16="http://schemas.microsoft.com/office/drawing/2014/main" id="{95BF2797-271C-4E63-A726-8445B69F024E}"/>
              </a:ext>
            </a:extLst>
          </p:cNvPr>
          <p:cNvPicPr>
            <a:picLocks noChangeAspect="1"/>
          </p:cNvPicPr>
          <p:nvPr/>
        </p:nvPicPr>
        <p:blipFill>
          <a:blip r:embed="rId6">
            <a:alphaModFix amt="19000"/>
          </a:blip>
          <a:stretch>
            <a:fillRect/>
          </a:stretch>
        </p:blipFill>
        <p:spPr>
          <a:xfrm>
            <a:off x="3907500" y="3116820"/>
            <a:ext cx="1956257" cy="1696753"/>
          </a:xfrm>
          <a:prstGeom prst="rect">
            <a:avLst/>
          </a:prstGeom>
        </p:spPr>
      </p:pic>
      <p:pic>
        <p:nvPicPr>
          <p:cNvPr id="17" name="Picture 16">
            <a:extLst>
              <a:ext uri="{FF2B5EF4-FFF2-40B4-BE49-F238E27FC236}">
                <a16:creationId xmlns:a16="http://schemas.microsoft.com/office/drawing/2014/main" id="{9F1CBBD7-1593-416A-98CA-3F717C34DE2F}"/>
              </a:ext>
            </a:extLst>
          </p:cNvPr>
          <p:cNvPicPr/>
          <p:nvPr/>
        </p:nvPicPr>
        <p:blipFill rotWithShape="1">
          <a:blip r:embed="rId8">
            <a:extLst>
              <a:ext uri="{28A0092B-C50C-407E-A947-70E740481C1C}">
                <a14:useLocalDpi xmlns:a14="http://schemas.microsoft.com/office/drawing/2010/main" val="0"/>
              </a:ext>
            </a:extLst>
          </a:blip>
          <a:srcRect l="40106" t="13295" r="39619" b="19123"/>
          <a:stretch/>
        </p:blipFill>
        <p:spPr bwMode="auto">
          <a:xfrm>
            <a:off x="4077536" y="4763063"/>
            <a:ext cx="1574584" cy="2015952"/>
          </a:xfrm>
          <a:prstGeom prst="rect">
            <a:avLst/>
          </a:prstGeom>
          <a:noFill/>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559E5DB9-1CFE-4915-A4B1-82176D6BBDAD}"/>
              </a:ext>
            </a:extLst>
          </p:cNvPr>
          <p:cNvPicPr/>
          <p:nvPr/>
        </p:nvPicPr>
        <p:blipFill rotWithShape="1">
          <a:blip r:embed="rId8">
            <a:extLst>
              <a:ext uri="{28A0092B-C50C-407E-A947-70E740481C1C}">
                <a14:useLocalDpi xmlns:a14="http://schemas.microsoft.com/office/drawing/2010/main" val="0"/>
              </a:ext>
            </a:extLst>
          </a:blip>
          <a:srcRect l="16951" t="17064" r="60669" b="21559"/>
          <a:stretch/>
        </p:blipFill>
        <p:spPr bwMode="auto">
          <a:xfrm>
            <a:off x="6494256" y="4188978"/>
            <a:ext cx="1574584" cy="190431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4515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91360" y="426681"/>
            <a:ext cx="7348046" cy="1558195"/>
          </a:xfrm>
          <a:solidFill>
            <a:schemeClr val="bg1"/>
          </a:solidFill>
          <a:ln w="12700">
            <a:solidFill>
              <a:schemeClr val="tx2"/>
            </a:solidFill>
          </a:ln>
        </p:spPr>
        <p:txBody>
          <a:bodyPr>
            <a:normAutofit fontScale="92500" lnSpcReduction="20000"/>
          </a:bodyPr>
          <a:lstStyle/>
          <a:p>
            <a:pPr algn="l"/>
            <a:r>
              <a:rPr lang="en-GB" sz="1400" b="1" dirty="0">
                <a:solidFill>
                  <a:schemeClr val="tx2"/>
                </a:solidFill>
                <a:latin typeface="Arial" panose="020B0604020202020204" pitchFamily="34" charset="0"/>
                <a:cs typeface="Arial" panose="020B0604020202020204" pitchFamily="34" charset="0"/>
              </a:rPr>
              <a:t>What is Low Mood ? </a:t>
            </a:r>
          </a:p>
          <a:p>
            <a:pPr algn="l"/>
            <a:r>
              <a:rPr lang="en-GB" sz="1400" dirty="0">
                <a:solidFill>
                  <a:schemeClr val="tx2"/>
                </a:solidFill>
                <a:latin typeface="Arial" panose="020B0604020202020204" pitchFamily="34" charset="0"/>
                <a:cs typeface="Arial" panose="020B0604020202020204" pitchFamily="34" charset="0"/>
              </a:rPr>
              <a:t>Everyone feels low or down from time to time. It does not always mean something is wrong. Feeling low is common after distressing events or major life changes, but sometimes periods of low mood happen for no obvious reason.</a:t>
            </a:r>
          </a:p>
          <a:p>
            <a:pPr algn="l"/>
            <a:endParaRPr lang="en-GB" sz="1400" dirty="0">
              <a:solidFill>
                <a:schemeClr val="tx2"/>
              </a:solidFill>
              <a:latin typeface="Arial" panose="020B0604020202020204" pitchFamily="34" charset="0"/>
              <a:cs typeface="Arial" panose="020B0604020202020204" pitchFamily="34" charset="0"/>
            </a:endParaRPr>
          </a:p>
          <a:p>
            <a:pPr algn="l"/>
            <a:r>
              <a:rPr lang="en-GB" sz="1400" dirty="0">
                <a:solidFill>
                  <a:schemeClr val="tx2"/>
                </a:solidFill>
                <a:latin typeface="Arial" panose="020B0604020202020204" pitchFamily="34" charset="0"/>
                <a:cs typeface="Arial" panose="020B0604020202020204" pitchFamily="34" charset="0"/>
              </a:rPr>
              <a:t>You may feel tired, lacking confidence, frustrated, angry and worried. But a low mood will often pass after a couple of days or weeks – and there are some easy things you can try and small changes you can make that will usually help improve your mood.</a:t>
            </a:r>
          </a:p>
        </p:txBody>
      </p:sp>
      <p:sp>
        <p:nvSpPr>
          <p:cNvPr id="6" name="Rectangle 5">
            <a:extLst>
              <a:ext uri="{FF2B5EF4-FFF2-40B4-BE49-F238E27FC236}">
                <a16:creationId xmlns:a16="http://schemas.microsoft.com/office/drawing/2014/main" id="{7B138735-CF63-43EC-86CA-66882ECD1761}"/>
              </a:ext>
            </a:extLst>
          </p:cNvPr>
          <p:cNvSpPr/>
          <p:nvPr/>
        </p:nvSpPr>
        <p:spPr>
          <a:xfrm rot="16200000">
            <a:off x="-1158203" y="3135927"/>
            <a:ext cx="3758884" cy="769441"/>
          </a:xfrm>
          <a:prstGeom prst="rect">
            <a:avLst/>
          </a:prstGeom>
          <a:solidFill>
            <a:schemeClr val="bg1"/>
          </a:solidFill>
          <a:ln w="12700">
            <a:solidFill>
              <a:schemeClr val="tx2"/>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GB" sz="4400" cap="none" spc="0" dirty="0">
                <a:ln w="9525">
                  <a:solidFill>
                    <a:schemeClr val="bg1"/>
                  </a:solidFill>
                  <a:prstDash val="solid"/>
                </a:ln>
                <a:solidFill>
                  <a:schemeClr val="tx2"/>
                </a:solidFill>
                <a:effectLst>
                  <a:outerShdw blurRad="12700" dist="38100" dir="2700000" algn="tl" rotWithShape="0">
                    <a:schemeClr val="bg1">
                      <a:lumMod val="50000"/>
                    </a:schemeClr>
                  </a:outerShdw>
                </a:effectLst>
                <a:latin typeface="+mj-lt"/>
              </a:rPr>
              <a:t>Low Mood </a:t>
            </a:r>
          </a:p>
        </p:txBody>
      </p:sp>
      <p:sp>
        <p:nvSpPr>
          <p:cNvPr id="10" name="TextBox 9">
            <a:extLst>
              <a:ext uri="{FF2B5EF4-FFF2-40B4-BE49-F238E27FC236}">
                <a16:creationId xmlns:a16="http://schemas.microsoft.com/office/drawing/2014/main" id="{1E49A024-648A-4F7D-A0AF-8D06DB53F8E7}"/>
              </a:ext>
            </a:extLst>
          </p:cNvPr>
          <p:cNvSpPr txBox="1"/>
          <p:nvPr/>
        </p:nvSpPr>
        <p:spPr>
          <a:xfrm>
            <a:off x="1619671" y="5997980"/>
            <a:ext cx="7258793" cy="738664"/>
          </a:xfrm>
          <a:prstGeom prst="rect">
            <a:avLst/>
          </a:prstGeom>
          <a:solidFill>
            <a:schemeClr val="bg1"/>
          </a:solidFill>
          <a:ln w="6350">
            <a:solidFill>
              <a:schemeClr val="tx2"/>
            </a:solidFill>
          </a:ln>
        </p:spPr>
        <p:txBody>
          <a:bodyPr wrap="square" rtlCol="0">
            <a:spAutoFit/>
          </a:bodyPr>
          <a:lstStyle/>
          <a:p>
            <a:r>
              <a:rPr lang="en-GB" sz="1400" dirty="0">
                <a:solidFill>
                  <a:schemeClr val="tx2"/>
                </a:solidFill>
                <a:latin typeface="Arial" panose="020B0604020202020204" pitchFamily="34" charset="0"/>
                <a:cs typeface="Arial" panose="020B0604020202020204" pitchFamily="34" charset="0"/>
              </a:rPr>
              <a:t>If you're having thoughts that life's not worth living, or you're self-harming or thinking about doing so, it's important to tell someone. You do not have to struggle alone </a:t>
            </a:r>
            <a:r>
              <a:rPr lang="en-GB" sz="1400" dirty="0">
                <a:solidFill>
                  <a:srgbClr val="22467A"/>
                </a:solidFill>
                <a:latin typeface="Arial" panose="020B0604020202020204" pitchFamily="34" charset="0"/>
                <a:cs typeface="Arial" panose="020B0604020202020204" pitchFamily="34" charset="0"/>
              </a:rPr>
              <a:t>– </a:t>
            </a:r>
            <a:r>
              <a:rPr lang="en-GB" sz="1400" b="1"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urgent help and support</a:t>
            </a:r>
            <a:r>
              <a:rPr lang="en-GB" sz="1400" b="1" dirty="0">
                <a:solidFill>
                  <a:srgbClr val="0000FF"/>
                </a:solidFill>
                <a:latin typeface="Arial" panose="020B0604020202020204" pitchFamily="34" charset="0"/>
                <a:cs typeface="Arial" panose="020B0604020202020204" pitchFamily="34" charset="0"/>
              </a:rPr>
              <a:t> </a:t>
            </a:r>
            <a:r>
              <a:rPr lang="en-GB" sz="1400" dirty="0">
                <a:solidFill>
                  <a:schemeClr val="tx2"/>
                </a:solidFill>
                <a:latin typeface="Arial" panose="020B0604020202020204" pitchFamily="34" charset="0"/>
                <a:cs typeface="Arial" panose="020B0604020202020204" pitchFamily="34" charset="0"/>
              </a:rPr>
              <a:t>is available right now if you need it, or ring </a:t>
            </a:r>
            <a:r>
              <a:rPr lang="en-GB" sz="1400" b="1" dirty="0">
                <a:solidFill>
                  <a:schemeClr val="tx2"/>
                </a:solidFill>
                <a:latin typeface="Arial" panose="020B0604020202020204" pitchFamily="34" charset="0"/>
                <a:cs typeface="Arial" panose="020B0604020202020204" pitchFamily="34" charset="0"/>
              </a:rPr>
              <a:t>0800 051 6171</a:t>
            </a:r>
          </a:p>
        </p:txBody>
      </p:sp>
      <p:sp>
        <p:nvSpPr>
          <p:cNvPr id="8" name="Rectangle 16">
            <a:extLst>
              <a:ext uri="{FF2B5EF4-FFF2-40B4-BE49-F238E27FC236}">
                <a16:creationId xmlns:a16="http://schemas.microsoft.com/office/drawing/2014/main" id="{329FC91E-918F-42E4-8B23-5648832E24B2}"/>
              </a:ext>
            </a:extLst>
          </p:cNvPr>
          <p:cNvSpPr>
            <a:spLocks noChangeArrowheads="1"/>
          </p:cNvSpPr>
          <p:nvPr/>
        </p:nvSpPr>
        <p:spPr bwMode="auto">
          <a:xfrm>
            <a:off x="1785392" y="2514600"/>
            <a:ext cx="350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063" name="Picture 10">
            <a:extLst>
              <a:ext uri="{FF2B5EF4-FFF2-40B4-BE49-F238E27FC236}">
                <a16:creationId xmlns:a16="http://schemas.microsoft.com/office/drawing/2014/main" id="{7E5F1A77-B931-4216-BC9E-C0CF07521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0273" y="2346025"/>
            <a:ext cx="905943" cy="90594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7">
            <a:extLst>
              <a:ext uri="{FF2B5EF4-FFF2-40B4-BE49-F238E27FC236}">
                <a16:creationId xmlns:a16="http://schemas.microsoft.com/office/drawing/2014/main" id="{A5444F35-2AC5-4BF1-ABFC-0D10A562BA6A}"/>
              </a:ext>
            </a:extLst>
          </p:cNvPr>
          <p:cNvSpPr>
            <a:spLocks noChangeArrowheads="1"/>
          </p:cNvSpPr>
          <p:nvPr/>
        </p:nvSpPr>
        <p:spPr bwMode="auto">
          <a:xfrm>
            <a:off x="6026460" y="2311681"/>
            <a:ext cx="266429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Increase helpful activity</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Low mood can stop us doing important or </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enjoyable activities. Try listing these things</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and doing some each day. Start with</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easier ones and, as you progress, your</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mood should improve.</a:t>
            </a:r>
            <a:endParaRPr kumimoji="0" lang="en-US" altLang="en-US" sz="1800" b="0" i="0" u="none" strike="noStrike" cap="none" normalizeH="0" baseline="0" dirty="0">
              <a:ln>
                <a:noFill/>
              </a:ln>
              <a:solidFill>
                <a:schemeClr val="tx2"/>
              </a:solidFill>
              <a:effectLst/>
              <a:latin typeface="Arial" panose="020B0604020202020204" pitchFamily="34" charset="0"/>
            </a:endParaRPr>
          </a:p>
        </p:txBody>
      </p:sp>
      <p:sp>
        <p:nvSpPr>
          <p:cNvPr id="12" name="Rectangle 19">
            <a:extLst>
              <a:ext uri="{FF2B5EF4-FFF2-40B4-BE49-F238E27FC236}">
                <a16:creationId xmlns:a16="http://schemas.microsoft.com/office/drawing/2014/main" id="{7834F718-6F26-4D9B-93FF-5A9A6511DA36}"/>
              </a:ext>
            </a:extLst>
          </p:cNvPr>
          <p:cNvSpPr>
            <a:spLocks noChangeArrowheads="1"/>
          </p:cNvSpPr>
          <p:nvPr/>
        </p:nvSpPr>
        <p:spPr bwMode="auto">
          <a:xfrm>
            <a:off x="1567957" y="2009127"/>
            <a:ext cx="4241575"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Top tips to improve your mood</a:t>
            </a:r>
            <a:endParaRPr kumimoji="0" lang="en-GB"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66" name="Picture 9">
            <a:extLst>
              <a:ext uri="{FF2B5EF4-FFF2-40B4-BE49-F238E27FC236}">
                <a16:creationId xmlns:a16="http://schemas.microsoft.com/office/drawing/2014/main" id="{C3041F72-617E-40B7-89D4-4ABB1B6E739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3465" y="2476159"/>
            <a:ext cx="793750" cy="7937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0">
            <a:extLst>
              <a:ext uri="{FF2B5EF4-FFF2-40B4-BE49-F238E27FC236}">
                <a16:creationId xmlns:a16="http://schemas.microsoft.com/office/drawing/2014/main" id="{4803414D-D823-4461-AF3F-A67A3F0BA31C}"/>
              </a:ext>
            </a:extLst>
          </p:cNvPr>
          <p:cNvSpPr>
            <a:spLocks noChangeArrowheads="1"/>
          </p:cNvSpPr>
          <p:nvPr/>
        </p:nvSpPr>
        <p:spPr bwMode="auto">
          <a:xfrm>
            <a:off x="2472235" y="2502440"/>
            <a:ext cx="2664296"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Challenge unhelpful thoughts</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The way we think affects the way we feel. </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Watch the video to learn how to challenge</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unhelpful thoughts.</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Video: Reframing unhelpful thoughts</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4" name="Rectangle 22">
            <a:extLst>
              <a:ext uri="{FF2B5EF4-FFF2-40B4-BE49-F238E27FC236}">
                <a16:creationId xmlns:a16="http://schemas.microsoft.com/office/drawing/2014/main" id="{66578A8B-B99E-4C06-8F74-3246E1029EB2}"/>
              </a:ext>
            </a:extLst>
          </p:cNvPr>
          <p:cNvSpPr>
            <a:spLocks noChangeArrowheads="1"/>
          </p:cNvSpPr>
          <p:nvPr/>
        </p:nvSpPr>
        <p:spPr bwMode="auto">
          <a:xfrm>
            <a:off x="1585594" y="3405167"/>
            <a:ext cx="233833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600" b="0" i="0" u="none" strike="noStrike" cap="none" normalizeH="0" baseline="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2"/>
              </a:solidFill>
              <a:effectLst/>
              <a:latin typeface="Arial" panose="020B0604020202020204" pitchFamily="34" charset="0"/>
            </a:endParaRPr>
          </a:p>
        </p:txBody>
      </p:sp>
      <p:sp>
        <p:nvSpPr>
          <p:cNvPr id="18" name="Rectangle 28">
            <a:extLst>
              <a:ext uri="{FF2B5EF4-FFF2-40B4-BE49-F238E27FC236}">
                <a16:creationId xmlns:a16="http://schemas.microsoft.com/office/drawing/2014/main" id="{373C7B66-A00D-4C7B-8B94-0710773808F7}"/>
              </a:ext>
            </a:extLst>
          </p:cNvPr>
          <p:cNvSpPr>
            <a:spLocks noChangeArrowheads="1"/>
          </p:cNvSpPr>
          <p:nvPr/>
        </p:nvSpPr>
        <p:spPr bwMode="auto">
          <a:xfrm>
            <a:off x="2504620" y="3454693"/>
            <a:ext cx="115448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Talk to someone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2075" name="Picture 11">
            <a:extLst>
              <a:ext uri="{FF2B5EF4-FFF2-40B4-BE49-F238E27FC236}">
                <a16:creationId xmlns:a16="http://schemas.microsoft.com/office/drawing/2014/main" id="{B0129BD1-2D03-46ED-B77F-87E230B7BD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2333" y="3534687"/>
            <a:ext cx="723900" cy="7239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29">
            <a:extLst>
              <a:ext uri="{FF2B5EF4-FFF2-40B4-BE49-F238E27FC236}">
                <a16:creationId xmlns:a16="http://schemas.microsoft.com/office/drawing/2014/main" id="{5EEA568C-36A5-4361-AF92-26F8FFF4F3E0}"/>
              </a:ext>
            </a:extLst>
          </p:cNvPr>
          <p:cNvSpPr>
            <a:spLocks noChangeArrowheads="1"/>
          </p:cNvSpPr>
          <p:nvPr/>
        </p:nvSpPr>
        <p:spPr bwMode="auto">
          <a:xfrm>
            <a:off x="2504620" y="3668475"/>
            <a:ext cx="2416046"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Trusted friends, family and colleagues, </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or contacting a helpline, can help us</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when we are struggling. Watch the </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video for more ideas.</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rPr>
              <a:t>Video: Social connection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31">
            <a:extLst>
              <a:ext uri="{FF2B5EF4-FFF2-40B4-BE49-F238E27FC236}">
                <a16:creationId xmlns:a16="http://schemas.microsoft.com/office/drawing/2014/main" id="{BE8A8E71-F770-43D9-A77C-8DD1BDF64C3F}"/>
              </a:ext>
            </a:extLst>
          </p:cNvPr>
          <p:cNvSpPr>
            <a:spLocks noChangeArrowheads="1"/>
          </p:cNvSpPr>
          <p:nvPr/>
        </p:nvSpPr>
        <p:spPr bwMode="auto">
          <a:xfrm>
            <a:off x="1576302" y="452507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078" name="Picture 12">
            <a:extLst>
              <a:ext uri="{FF2B5EF4-FFF2-40B4-BE49-F238E27FC236}">
                <a16:creationId xmlns:a16="http://schemas.microsoft.com/office/drawing/2014/main" id="{598A9B50-32A5-4F17-B79A-FDD17551C5D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69702" y="4880394"/>
            <a:ext cx="806450" cy="8064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32">
            <a:extLst>
              <a:ext uri="{FF2B5EF4-FFF2-40B4-BE49-F238E27FC236}">
                <a16:creationId xmlns:a16="http://schemas.microsoft.com/office/drawing/2014/main" id="{4636B89D-9E8C-407F-84D3-8CCBB8E7E9A6}"/>
              </a:ext>
            </a:extLst>
          </p:cNvPr>
          <p:cNvSpPr>
            <a:spLocks noChangeArrowheads="1"/>
          </p:cNvSpPr>
          <p:nvPr/>
        </p:nvSpPr>
        <p:spPr bwMode="auto">
          <a:xfrm>
            <a:off x="2490702" y="4656881"/>
            <a:ext cx="248177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Get better sleep</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Low moods can make us feel tired.</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Tiredness can also have a bad impact on</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our mood. Watch </a:t>
            </a:r>
            <a:r>
              <a:rPr lang="en-US" altLang="en-US"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the</a:t>
            </a: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video on tips to </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improve your sleep.</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9"/>
              </a:rPr>
              <a:t>Video: Tips for sleeping better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34">
            <a:extLst>
              <a:ext uri="{FF2B5EF4-FFF2-40B4-BE49-F238E27FC236}">
                <a16:creationId xmlns:a16="http://schemas.microsoft.com/office/drawing/2014/main" id="{B2F8C150-AB6D-4DD2-AE34-27059943E5CA}"/>
              </a:ext>
            </a:extLst>
          </p:cNvPr>
          <p:cNvSpPr>
            <a:spLocks noChangeArrowheads="1"/>
          </p:cNvSpPr>
          <p:nvPr/>
        </p:nvSpPr>
        <p:spPr bwMode="auto">
          <a:xfrm>
            <a:off x="4960716" y="354580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81" name="Picture 13">
            <a:extLst>
              <a:ext uri="{FF2B5EF4-FFF2-40B4-BE49-F238E27FC236}">
                <a16:creationId xmlns:a16="http://schemas.microsoft.com/office/drawing/2014/main" id="{E4125008-F030-444E-9B75-9CC210A8B3D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04442" y="3520647"/>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35">
            <a:extLst>
              <a:ext uri="{FF2B5EF4-FFF2-40B4-BE49-F238E27FC236}">
                <a16:creationId xmlns:a16="http://schemas.microsoft.com/office/drawing/2014/main" id="{CE94556B-12BE-45CC-A3E6-41A15960A026}"/>
              </a:ext>
            </a:extLst>
          </p:cNvPr>
          <p:cNvSpPr>
            <a:spLocks noChangeArrowheads="1"/>
          </p:cNvSpPr>
          <p:nvPr/>
        </p:nvSpPr>
        <p:spPr bwMode="auto">
          <a:xfrm>
            <a:off x="6056216" y="3393877"/>
            <a:ext cx="3185487"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Boost your mood with music</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Music can be a powerful way to change </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our feelings. See if you can create a </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playlist to listen to when feeling low – </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start with slower choices and gradually move </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to faster, uplifting songs. This can help your mood to</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gradually lift too.</a:t>
            </a:r>
            <a:endParaRPr kumimoji="0" lang="en-US" altLang="en-US" sz="1800" b="0" i="0" u="none" strike="noStrike" cap="none" normalizeH="0" baseline="0" dirty="0">
              <a:ln>
                <a:noFill/>
              </a:ln>
              <a:solidFill>
                <a:schemeClr val="tx2"/>
              </a:solidFill>
              <a:effectLst/>
              <a:latin typeface="Arial" panose="020B0604020202020204" pitchFamily="34" charset="0"/>
            </a:endParaRPr>
          </a:p>
        </p:txBody>
      </p:sp>
      <p:sp>
        <p:nvSpPr>
          <p:cNvPr id="24" name="Rectangle 37">
            <a:extLst>
              <a:ext uri="{FF2B5EF4-FFF2-40B4-BE49-F238E27FC236}">
                <a16:creationId xmlns:a16="http://schemas.microsoft.com/office/drawing/2014/main" id="{72FCAB0D-F14D-4468-AD03-2E4E998962CF}"/>
              </a:ext>
            </a:extLst>
          </p:cNvPr>
          <p:cNvSpPr>
            <a:spLocks noChangeArrowheads="1"/>
          </p:cNvSpPr>
          <p:nvPr/>
        </p:nvSpPr>
        <p:spPr bwMode="auto">
          <a:xfrm>
            <a:off x="4847749" y="469131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pic>
        <p:nvPicPr>
          <p:cNvPr id="2084" name="Picture 14">
            <a:extLst>
              <a:ext uri="{FF2B5EF4-FFF2-40B4-BE49-F238E27FC236}">
                <a16:creationId xmlns:a16="http://schemas.microsoft.com/office/drawing/2014/main" id="{05E89198-7F67-4298-88E0-A35CFF091F4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86992" y="4880394"/>
            <a:ext cx="673100" cy="67310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8">
            <a:extLst>
              <a:ext uri="{FF2B5EF4-FFF2-40B4-BE49-F238E27FC236}">
                <a16:creationId xmlns:a16="http://schemas.microsoft.com/office/drawing/2014/main" id="{CF1718DD-712A-486A-9E6A-A6C358EE2C7F}"/>
              </a:ext>
            </a:extLst>
          </p:cNvPr>
          <p:cNvSpPr>
            <a:spLocks noChangeArrowheads="1"/>
          </p:cNvSpPr>
          <p:nvPr/>
        </p:nvSpPr>
        <p:spPr bwMode="auto">
          <a:xfrm>
            <a:off x="6056216" y="4658801"/>
            <a:ext cx="2683748"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 little activity every day</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If you can, doing little things every day to </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be more active – like taking the stairs </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instead of a lift, or standing up to stretch</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your legs every so often when sitting down</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for long periods – can really lift your mood.</a:t>
            </a:r>
            <a:endParaRPr kumimoji="0" lang="en-GB" altLang="en-US" sz="600" b="0" i="0" u="none" strike="noStrike" cap="none" normalizeH="0" baseline="0" dirty="0">
              <a:ln>
                <a:noFill/>
              </a:ln>
              <a:solidFill>
                <a:schemeClr val="tx2"/>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2"/>
              </a:rPr>
              <a:t>Better Health: Get active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7" name="Picture 26">
            <a:extLst>
              <a:ext uri="{FF2B5EF4-FFF2-40B4-BE49-F238E27FC236}">
                <a16:creationId xmlns:a16="http://schemas.microsoft.com/office/drawing/2014/main" id="{458D7F83-C858-4F4B-A3B8-CEABC36033D0}"/>
              </a:ext>
            </a:extLst>
          </p:cNvPr>
          <p:cNvPicPr>
            <a:picLocks noChangeAspect="1"/>
          </p:cNvPicPr>
          <p:nvPr/>
        </p:nvPicPr>
        <p:blipFill>
          <a:blip r:embed="rId13"/>
          <a:stretch>
            <a:fillRect/>
          </a:stretch>
        </p:blipFill>
        <p:spPr>
          <a:xfrm>
            <a:off x="107504" y="151294"/>
            <a:ext cx="1248008" cy="1082456"/>
          </a:xfrm>
          <a:prstGeom prst="rect">
            <a:avLst/>
          </a:prstGeom>
        </p:spPr>
      </p:pic>
      <p:pic>
        <p:nvPicPr>
          <p:cNvPr id="28" name="Picture 27">
            <a:extLst>
              <a:ext uri="{FF2B5EF4-FFF2-40B4-BE49-F238E27FC236}">
                <a16:creationId xmlns:a16="http://schemas.microsoft.com/office/drawing/2014/main" id="{93EFA8E6-862E-4CD7-BAC9-7244D520D5E3}"/>
              </a:ext>
            </a:extLst>
          </p:cNvPr>
          <p:cNvPicPr/>
          <p:nvPr/>
        </p:nvPicPr>
        <p:blipFill>
          <a:blip r:embed="rId14"/>
          <a:stretch>
            <a:fillRect/>
          </a:stretch>
        </p:blipFill>
        <p:spPr>
          <a:xfrm>
            <a:off x="107504" y="5567927"/>
            <a:ext cx="1349491" cy="799385"/>
          </a:xfrm>
          <a:prstGeom prst="rect">
            <a:avLst/>
          </a:prstGeom>
        </p:spPr>
      </p:pic>
    </p:spTree>
    <p:extLst>
      <p:ext uri="{BB962C8B-B14F-4D97-AF65-F5344CB8AC3E}">
        <p14:creationId xmlns:p14="http://schemas.microsoft.com/office/powerpoint/2010/main" val="361740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1D5707-15D7-446B-8A40-8328B28FF63F}"/>
              </a:ext>
            </a:extLst>
          </p:cNvPr>
          <p:cNvPicPr/>
          <p:nvPr/>
        </p:nvPicPr>
        <p:blipFill>
          <a:blip r:embed="rId2"/>
          <a:stretch>
            <a:fillRect/>
          </a:stretch>
        </p:blipFill>
        <p:spPr>
          <a:xfrm>
            <a:off x="107504" y="5567927"/>
            <a:ext cx="1349491" cy="799385"/>
          </a:xfrm>
          <a:prstGeom prst="rect">
            <a:avLst/>
          </a:prstGeom>
        </p:spPr>
      </p:pic>
      <p:sp>
        <p:nvSpPr>
          <p:cNvPr id="6" name="Rectangle 5">
            <a:extLst>
              <a:ext uri="{FF2B5EF4-FFF2-40B4-BE49-F238E27FC236}">
                <a16:creationId xmlns:a16="http://schemas.microsoft.com/office/drawing/2014/main" id="{7B138735-CF63-43EC-86CA-66882ECD1761}"/>
              </a:ext>
            </a:extLst>
          </p:cNvPr>
          <p:cNvSpPr/>
          <p:nvPr/>
        </p:nvSpPr>
        <p:spPr>
          <a:xfrm rot="16200000">
            <a:off x="-1123823" y="2872128"/>
            <a:ext cx="3758884" cy="923330"/>
          </a:xfrm>
          <a:prstGeom prst="rect">
            <a:avLst/>
          </a:prstGeom>
          <a:solidFill>
            <a:schemeClr val="bg1"/>
          </a:solidFill>
          <a:ln w="12700">
            <a:solidFill>
              <a:schemeClr val="tx2"/>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GB" sz="4400" dirty="0">
                <a:ln w="9525">
                  <a:solidFill>
                    <a:schemeClr val="bg1"/>
                  </a:solidFill>
                  <a:prstDash val="solid"/>
                </a:ln>
                <a:solidFill>
                  <a:schemeClr val="tx2"/>
                </a:solidFill>
                <a:effectLst>
                  <a:outerShdw blurRad="12700" dist="38100" dir="2700000" algn="tl" rotWithShape="0">
                    <a:schemeClr val="bg1">
                      <a:lumMod val="50000"/>
                    </a:schemeClr>
                  </a:outerShdw>
                </a:effectLst>
              </a:rPr>
              <a:t>Anxiety</a:t>
            </a:r>
            <a:r>
              <a:rPr lang="en-GB" sz="5400" b="1" dirty="0">
                <a:ln w="9525">
                  <a:solidFill>
                    <a:schemeClr val="bg1"/>
                  </a:solidFill>
                  <a:prstDash val="solid"/>
                </a:ln>
                <a:solidFill>
                  <a:schemeClr val="tx2"/>
                </a:solidFill>
                <a:effectLst>
                  <a:outerShdw blurRad="12700" dist="38100" dir="2700000" algn="tl" rotWithShape="0">
                    <a:schemeClr val="bg1">
                      <a:lumMod val="50000"/>
                    </a:schemeClr>
                  </a:outerShdw>
                </a:effectLst>
              </a:rPr>
              <a:t> </a:t>
            </a:r>
            <a:r>
              <a:rPr lang="en-GB" sz="5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GB"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
        <p:nvSpPr>
          <p:cNvPr id="10" name="Subtitle 2">
            <a:extLst>
              <a:ext uri="{FF2B5EF4-FFF2-40B4-BE49-F238E27FC236}">
                <a16:creationId xmlns:a16="http://schemas.microsoft.com/office/drawing/2014/main" id="{6F902615-4369-479D-964C-C35C868E90EE}"/>
              </a:ext>
            </a:extLst>
          </p:cNvPr>
          <p:cNvSpPr txBox="1">
            <a:spLocks/>
          </p:cNvSpPr>
          <p:nvPr/>
        </p:nvSpPr>
        <p:spPr>
          <a:xfrm>
            <a:off x="1547664" y="303551"/>
            <a:ext cx="7410249" cy="1506140"/>
          </a:xfrm>
          <a:prstGeom prst="rect">
            <a:avLst/>
          </a:prstGeom>
          <a:solidFill>
            <a:schemeClr val="bg1"/>
          </a:solidFill>
          <a:ln w="9525">
            <a:solidFill>
              <a:schemeClr val="tx2"/>
            </a:solidFill>
          </a:ln>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2300" b="1" dirty="0">
                <a:solidFill>
                  <a:schemeClr val="tx2"/>
                </a:solidFill>
                <a:cs typeface="Arial" panose="020B0604020202020204" pitchFamily="34" charset="0"/>
              </a:rPr>
              <a:t>What is Anxiety ?</a:t>
            </a:r>
          </a:p>
          <a:p>
            <a:pPr algn="l"/>
            <a:r>
              <a:rPr lang="en-GB" sz="2300" dirty="0">
                <a:solidFill>
                  <a:schemeClr val="tx2"/>
                </a:solidFill>
                <a:cs typeface="Arial" panose="020B0604020202020204" pitchFamily="34" charset="0"/>
              </a:rPr>
              <a:t>Anxiety is something everyone experiences at times and feeling anxious is a perfectly natural reaction to some situations.</a:t>
            </a:r>
          </a:p>
          <a:p>
            <a:pPr algn="l"/>
            <a:r>
              <a:rPr lang="en-GB" sz="2300" dirty="0">
                <a:solidFill>
                  <a:schemeClr val="tx2"/>
                </a:solidFill>
                <a:cs typeface="Arial" panose="020B0604020202020204" pitchFamily="34" charset="0"/>
              </a:rPr>
              <a:t>But sometimes feelings of anxiety can be constant, overwhelming or out of proportion to the situation and this can affect your daily life.</a:t>
            </a:r>
          </a:p>
          <a:p>
            <a:pPr algn="l"/>
            <a:r>
              <a:rPr lang="en-GB" sz="2300" dirty="0">
                <a:solidFill>
                  <a:schemeClr val="tx2"/>
                </a:solidFill>
                <a:cs typeface="Arial" panose="020B0604020202020204" pitchFamily="34" charset="0"/>
              </a:rPr>
              <a:t>The good news is there are plenty of things you can try to help cope with anxiety. </a:t>
            </a:r>
          </a:p>
          <a:p>
            <a:pPr algn="l"/>
            <a:endParaRPr lang="en-GB" sz="2900" dirty="0">
              <a:solidFill>
                <a:schemeClr val="tx1"/>
              </a:solidFill>
              <a:latin typeface="Comic Sans MS" panose="030F0702030302020204" pitchFamily="66" charset="0"/>
            </a:endParaRPr>
          </a:p>
          <a:p>
            <a:pPr algn="l"/>
            <a:endParaRPr lang="en-US" dirty="0">
              <a:latin typeface="+mj-lt"/>
            </a:endParaRPr>
          </a:p>
        </p:txBody>
      </p:sp>
      <p:sp>
        <p:nvSpPr>
          <p:cNvPr id="2" name="Rectangle 2">
            <a:extLst>
              <a:ext uri="{FF2B5EF4-FFF2-40B4-BE49-F238E27FC236}">
                <a16:creationId xmlns:a16="http://schemas.microsoft.com/office/drawing/2014/main" id="{10CDD2F0-31A3-42C1-B9C6-2193A86295E9}"/>
              </a:ext>
            </a:extLst>
          </p:cNvPr>
          <p:cNvSpPr>
            <a:spLocks noChangeArrowheads="1"/>
          </p:cNvSpPr>
          <p:nvPr/>
        </p:nvSpPr>
        <p:spPr bwMode="auto">
          <a:xfrm>
            <a:off x="1456995" y="2106202"/>
            <a:ext cx="490756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Top tips to cope with anxiety</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3073" name="Picture 6">
            <a:extLst>
              <a:ext uri="{FF2B5EF4-FFF2-40B4-BE49-F238E27FC236}">
                <a16:creationId xmlns:a16="http://schemas.microsoft.com/office/drawing/2014/main" id="{A582AE28-7E66-40BD-AC67-AA0FC611F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422" y="2619118"/>
            <a:ext cx="1104202" cy="714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73BE2896-268B-4720-8E09-ABE5F8F3FA66}"/>
              </a:ext>
            </a:extLst>
          </p:cNvPr>
          <p:cNvSpPr>
            <a:spLocks noChangeArrowheads="1"/>
          </p:cNvSpPr>
          <p:nvPr/>
        </p:nvSpPr>
        <p:spPr bwMode="auto">
          <a:xfrm>
            <a:off x="2274985" y="2480225"/>
            <a:ext cx="3331029" cy="121571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Shift your focus</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Some people find relaxation,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mindfulness or breathing exercises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helpful. They reduce tension and focus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our awareness on the present moment.</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3155A5"/>
                </a:solidFill>
                <a:effectLst/>
                <a:latin typeface="Arial" panose="020B0604020202020204" pitchFamily="34" charset="0"/>
                <a:ea typeface="Times New Roman" panose="02020603050405020304" pitchFamily="18" charset="0"/>
                <a:cs typeface="Arial" panose="020B0604020202020204" pitchFamily="34" charset="0"/>
                <a:hlinkClick r:id="rId4"/>
              </a:rPr>
              <a:t>Try NHS-recommended relaxation exercises</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2F9EB627-E6D5-4762-9D64-E95CBF9C27F4}"/>
              </a:ext>
            </a:extLst>
          </p:cNvPr>
          <p:cNvSpPr>
            <a:spLocks noChangeArrowheads="1"/>
          </p:cNvSpPr>
          <p:nvPr/>
        </p:nvSpPr>
        <p:spPr bwMode="auto">
          <a:xfrm>
            <a:off x="1431424" y="3107225"/>
            <a:ext cx="5733244" cy="23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3076" name="Picture 5">
            <a:extLst>
              <a:ext uri="{FF2B5EF4-FFF2-40B4-BE49-F238E27FC236}">
                <a16:creationId xmlns:a16="http://schemas.microsoft.com/office/drawing/2014/main" id="{9164933A-8B67-45A6-9DA5-AB71849D53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206" y="2551688"/>
            <a:ext cx="755999" cy="7559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573A217-E823-47C6-88DA-F2D61AA26942}"/>
              </a:ext>
            </a:extLst>
          </p:cNvPr>
          <p:cNvSpPr>
            <a:spLocks noChangeArrowheads="1"/>
          </p:cNvSpPr>
          <p:nvPr/>
        </p:nvSpPr>
        <p:spPr bwMode="auto">
          <a:xfrm>
            <a:off x="5936528" y="2439171"/>
            <a:ext cx="3021385" cy="1031051"/>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Understand your anxiety</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Try keeping a diary of what you are doing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how you feel at different times to help</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identify what's affecting you and what you</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need to take action on.</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8C4533B8-8027-4059-A0DD-0B9966F2B4A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313360" y="3872434"/>
            <a:ext cx="1036780" cy="714675"/>
          </a:xfrm>
          <a:prstGeom prst="rect">
            <a:avLst/>
          </a:prstGeom>
          <a:noFill/>
          <a:ln>
            <a:noFill/>
          </a:ln>
        </p:spPr>
      </p:pic>
      <p:sp>
        <p:nvSpPr>
          <p:cNvPr id="8" name="Rectangle 7">
            <a:extLst>
              <a:ext uri="{FF2B5EF4-FFF2-40B4-BE49-F238E27FC236}">
                <a16:creationId xmlns:a16="http://schemas.microsoft.com/office/drawing/2014/main" id="{25D3FB2D-5C66-429F-A3DE-C32B8C2DF75B}"/>
              </a:ext>
            </a:extLst>
          </p:cNvPr>
          <p:cNvSpPr/>
          <p:nvPr/>
        </p:nvSpPr>
        <p:spPr>
          <a:xfrm>
            <a:off x="2274985" y="3743309"/>
            <a:ext cx="4572000" cy="1267014"/>
          </a:xfrm>
          <a:prstGeom prst="rect">
            <a:avLst/>
          </a:prstGeom>
        </p:spPr>
        <p:txBody>
          <a:bodyPr>
            <a:spAutoFit/>
          </a:bodyPr>
          <a:lstStyle/>
          <a:p>
            <a:r>
              <a:rPr lang="en-GB" sz="1300" b="1" dirty="0">
                <a:solidFill>
                  <a:srgbClr val="000000"/>
                </a:solidFill>
                <a:ea typeface="Times New Roman" panose="02020603050405020304" pitchFamily="18" charset="0"/>
                <a:cs typeface="Times New Roman" panose="02020603050405020304" pitchFamily="18" charset="0"/>
              </a:rPr>
              <a:t>Challenge your anxious thoughts</a:t>
            </a:r>
          </a:p>
          <a:p>
            <a:r>
              <a:rPr lang="en-GB" sz="1200" dirty="0">
                <a:solidFill>
                  <a:srgbClr val="000000"/>
                </a:solidFill>
                <a:ea typeface="Times New Roman" panose="02020603050405020304" pitchFamily="18" charset="0"/>
                <a:cs typeface="Times New Roman" panose="02020603050405020304" pitchFamily="18" charset="0"/>
              </a:rPr>
              <a:t>Tackling unhelpful thoughts is one of the</a:t>
            </a:r>
          </a:p>
          <a:p>
            <a:r>
              <a:rPr lang="en-GB" sz="1200" dirty="0">
                <a:solidFill>
                  <a:srgbClr val="000000"/>
                </a:solidFill>
                <a:ea typeface="Times New Roman" panose="02020603050405020304" pitchFamily="18" charset="0"/>
                <a:cs typeface="Times New Roman" panose="02020603050405020304" pitchFamily="18" charset="0"/>
              </a:rPr>
              <a:t>best things we can do to feel less </a:t>
            </a:r>
          </a:p>
          <a:p>
            <a:r>
              <a:rPr lang="en-GB" sz="1200" dirty="0">
                <a:solidFill>
                  <a:srgbClr val="000000"/>
                </a:solidFill>
                <a:ea typeface="Times New Roman" panose="02020603050405020304" pitchFamily="18" charset="0"/>
                <a:cs typeface="Times New Roman" panose="02020603050405020304" pitchFamily="18" charset="0"/>
              </a:rPr>
              <a:t>anxious. Watch the video to find out </a:t>
            </a:r>
          </a:p>
          <a:p>
            <a:r>
              <a:rPr lang="en-GB" sz="1200" dirty="0">
                <a:solidFill>
                  <a:srgbClr val="000000"/>
                </a:solidFill>
                <a:ea typeface="Times New Roman" panose="02020603050405020304" pitchFamily="18" charset="0"/>
                <a:cs typeface="Times New Roman" panose="02020603050405020304" pitchFamily="18" charset="0"/>
              </a:rPr>
              <a:t>more.</a:t>
            </a:r>
          </a:p>
          <a:p>
            <a:pPr>
              <a:spcBef>
                <a:spcPts val="375"/>
              </a:spcBef>
              <a:spcAft>
                <a:spcPts val="1000"/>
              </a:spcAft>
            </a:pPr>
            <a:r>
              <a:rPr lang="en-GB" sz="1200" u="sng" dirty="0">
                <a:solidFill>
                  <a:srgbClr val="3155A5"/>
                </a:solidFill>
                <a:ea typeface="Times New Roman" panose="02020603050405020304" pitchFamily="18" charset="0"/>
                <a:cs typeface="Times New Roman" panose="02020603050405020304" pitchFamily="18" charset="0"/>
                <a:hlinkClick r:id="rId7"/>
              </a:rPr>
              <a:t>Video: Reframing unhelpful thoughts</a:t>
            </a:r>
            <a:endParaRPr lang="en-GB" sz="1200" dirty="0">
              <a:effectLst/>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E7C0A193-F8A7-48C1-899D-1438EE924C52}"/>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340166" y="5303944"/>
            <a:ext cx="923332" cy="697642"/>
          </a:xfrm>
          <a:prstGeom prst="rect">
            <a:avLst/>
          </a:prstGeom>
          <a:noFill/>
          <a:ln>
            <a:noFill/>
          </a:ln>
        </p:spPr>
      </p:pic>
      <p:sp>
        <p:nvSpPr>
          <p:cNvPr id="12" name="Rectangle 11">
            <a:extLst>
              <a:ext uri="{FF2B5EF4-FFF2-40B4-BE49-F238E27FC236}">
                <a16:creationId xmlns:a16="http://schemas.microsoft.com/office/drawing/2014/main" id="{8229DE0C-85E2-4118-BC2A-2665A50EE70F}"/>
              </a:ext>
            </a:extLst>
          </p:cNvPr>
          <p:cNvSpPr/>
          <p:nvPr/>
        </p:nvSpPr>
        <p:spPr>
          <a:xfrm>
            <a:off x="2226452" y="5111244"/>
            <a:ext cx="4572000" cy="1560877"/>
          </a:xfrm>
          <a:prstGeom prst="rect">
            <a:avLst/>
          </a:prstGeom>
        </p:spPr>
        <p:txBody>
          <a:bodyPr>
            <a:spAutoFit/>
          </a:bodyPr>
          <a:lstStyle/>
          <a:p>
            <a:pPr>
              <a:lnSpc>
                <a:spcPct val="115000"/>
              </a:lnSpc>
            </a:pPr>
            <a:r>
              <a:rPr lang="en-GB" sz="1200" b="1" dirty="0">
                <a:solidFill>
                  <a:srgbClr val="000000"/>
                </a:solidFill>
                <a:ea typeface="Times New Roman" panose="02020603050405020304" pitchFamily="18" charset="0"/>
                <a:cs typeface="Times New Roman" panose="02020603050405020304" pitchFamily="18" charset="0"/>
              </a:rPr>
              <a:t>Make time for worries</a:t>
            </a:r>
            <a:endParaRPr lang="en-GB" sz="1200" dirty="0">
              <a:ea typeface="Calibri" panose="020F0502020204030204" pitchFamily="34" charset="0"/>
              <a:cs typeface="Times New Roman" panose="02020603050405020304" pitchFamily="18" charset="0"/>
            </a:endParaRPr>
          </a:p>
          <a:p>
            <a:pPr>
              <a:lnSpc>
                <a:spcPct val="115000"/>
              </a:lnSpc>
            </a:pPr>
            <a:r>
              <a:rPr lang="en-GB" sz="1200" dirty="0">
                <a:solidFill>
                  <a:srgbClr val="000000"/>
                </a:solidFill>
                <a:ea typeface="Times New Roman" panose="02020603050405020304" pitchFamily="18" charset="0"/>
                <a:cs typeface="Times New Roman" panose="02020603050405020304" pitchFamily="18" charset="0"/>
              </a:rPr>
              <a:t>If your worry feels overwhelming and </a:t>
            </a:r>
          </a:p>
          <a:p>
            <a:pPr>
              <a:lnSpc>
                <a:spcPct val="115000"/>
              </a:lnSpc>
            </a:pPr>
            <a:r>
              <a:rPr lang="en-GB" sz="1200" dirty="0">
                <a:solidFill>
                  <a:srgbClr val="000000"/>
                </a:solidFill>
                <a:ea typeface="Times New Roman" panose="02020603050405020304" pitchFamily="18" charset="0"/>
                <a:cs typeface="Times New Roman" panose="02020603050405020304" pitchFamily="18" charset="0"/>
              </a:rPr>
              <a:t>takes over your day, setting specific "worry</a:t>
            </a:r>
          </a:p>
          <a:p>
            <a:pPr>
              <a:lnSpc>
                <a:spcPct val="115000"/>
              </a:lnSpc>
            </a:pPr>
            <a:r>
              <a:rPr lang="en-GB" sz="1200" dirty="0">
                <a:solidFill>
                  <a:srgbClr val="000000"/>
                </a:solidFill>
                <a:ea typeface="Times New Roman" panose="02020603050405020304" pitchFamily="18" charset="0"/>
                <a:cs typeface="Times New Roman" panose="02020603050405020304" pitchFamily="18" charset="0"/>
              </a:rPr>
              <a:t>time" to go through your concerns each </a:t>
            </a:r>
          </a:p>
          <a:p>
            <a:pPr>
              <a:lnSpc>
                <a:spcPct val="115000"/>
              </a:lnSpc>
            </a:pPr>
            <a:r>
              <a:rPr lang="en-GB" sz="1200" dirty="0">
                <a:solidFill>
                  <a:srgbClr val="000000"/>
                </a:solidFill>
                <a:ea typeface="Times New Roman" panose="02020603050405020304" pitchFamily="18" charset="0"/>
                <a:cs typeface="Times New Roman" panose="02020603050405020304" pitchFamily="18" charset="0"/>
              </a:rPr>
              <a:t>day can help you to focus on other things.</a:t>
            </a:r>
          </a:p>
          <a:p>
            <a:pPr>
              <a:lnSpc>
                <a:spcPct val="115000"/>
              </a:lnSpc>
            </a:pPr>
            <a:r>
              <a:rPr lang="en-GB" sz="1200" dirty="0">
                <a:solidFill>
                  <a:srgbClr val="000000"/>
                </a:solidFill>
                <a:ea typeface="Times New Roman" panose="02020603050405020304" pitchFamily="18" charset="0"/>
                <a:cs typeface="Times New Roman" panose="02020603050405020304" pitchFamily="18" charset="0"/>
              </a:rPr>
              <a:t>Watch the video for more advice.</a:t>
            </a:r>
            <a:endParaRPr lang="en-GB" sz="1200" dirty="0">
              <a:ea typeface="Calibri" panose="020F0502020204030204" pitchFamily="34" charset="0"/>
              <a:cs typeface="Times New Roman" panose="02020603050405020304" pitchFamily="18" charset="0"/>
            </a:endParaRPr>
          </a:p>
          <a:p>
            <a:pPr>
              <a:lnSpc>
                <a:spcPct val="115000"/>
              </a:lnSpc>
            </a:pPr>
            <a:r>
              <a:rPr lang="en-GB" sz="1200" u="sng" dirty="0">
                <a:solidFill>
                  <a:srgbClr val="3155A5"/>
                </a:solidFill>
                <a:ea typeface="Times New Roman" panose="02020603050405020304" pitchFamily="18" charset="0"/>
                <a:cs typeface="Times New Roman" panose="02020603050405020304" pitchFamily="18" charset="0"/>
                <a:hlinkClick r:id="rId9"/>
              </a:rPr>
              <a:t>Video: Tackle your worries</a:t>
            </a:r>
            <a:endParaRPr lang="en-GB" sz="1200" dirty="0">
              <a:effectLst/>
              <a:ea typeface="Calibri" panose="020F0502020204030204" pitchFamily="34" charset="0"/>
              <a:cs typeface="Times New Roman" panose="02020603050405020304" pitchFamily="18" charset="0"/>
            </a:endParaRPr>
          </a:p>
        </p:txBody>
      </p:sp>
      <p:sp>
        <p:nvSpPr>
          <p:cNvPr id="14" name="Rectangle 8">
            <a:extLst>
              <a:ext uri="{FF2B5EF4-FFF2-40B4-BE49-F238E27FC236}">
                <a16:creationId xmlns:a16="http://schemas.microsoft.com/office/drawing/2014/main" id="{A87AB1BA-589B-4048-8F34-A4F741EAE1EE}"/>
              </a:ext>
            </a:extLst>
          </p:cNvPr>
          <p:cNvSpPr>
            <a:spLocks noChangeArrowheads="1"/>
          </p:cNvSpPr>
          <p:nvPr/>
        </p:nvSpPr>
        <p:spPr bwMode="auto">
          <a:xfrm>
            <a:off x="5378481" y="3310205"/>
            <a:ext cx="2880320" cy="17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3079" name="Picture 2">
            <a:extLst>
              <a:ext uri="{FF2B5EF4-FFF2-40B4-BE49-F238E27FC236}">
                <a16:creationId xmlns:a16="http://schemas.microsoft.com/office/drawing/2014/main" id="{3C231B72-20F1-4554-B1A4-5B763660294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52215" y="3931792"/>
            <a:ext cx="785312" cy="78531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9">
            <a:extLst>
              <a:ext uri="{FF2B5EF4-FFF2-40B4-BE49-F238E27FC236}">
                <a16:creationId xmlns:a16="http://schemas.microsoft.com/office/drawing/2014/main" id="{66D62C4B-5262-4D9A-BA27-FB172A1716B7}"/>
              </a:ext>
            </a:extLst>
          </p:cNvPr>
          <p:cNvSpPr>
            <a:spLocks noChangeArrowheads="1"/>
          </p:cNvSpPr>
          <p:nvPr/>
        </p:nvSpPr>
        <p:spPr bwMode="auto">
          <a:xfrm>
            <a:off x="5982411" y="3710861"/>
            <a:ext cx="2929618" cy="1400383"/>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Face the things you want to avoid</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It's easy to avoid situations, or rely on habits that make us feel safer, but these can keep anxiety going. By slowly building up time in worrying situations, anxious feelings will gradually reduce and you will see these situations are OK.</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1">
            <a:extLst>
              <a:ext uri="{FF2B5EF4-FFF2-40B4-BE49-F238E27FC236}">
                <a16:creationId xmlns:a16="http://schemas.microsoft.com/office/drawing/2014/main" id="{7392CE98-9522-4495-9E22-28B7BA66B988}"/>
              </a:ext>
            </a:extLst>
          </p:cNvPr>
          <p:cNvSpPr>
            <a:spLocks noChangeArrowheads="1"/>
          </p:cNvSpPr>
          <p:nvPr/>
        </p:nvSpPr>
        <p:spPr bwMode="auto">
          <a:xfrm>
            <a:off x="5307330" y="4625582"/>
            <a:ext cx="2475989" cy="20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3082" name="Picture 1">
            <a:extLst>
              <a:ext uri="{FF2B5EF4-FFF2-40B4-BE49-F238E27FC236}">
                <a16:creationId xmlns:a16="http://schemas.microsoft.com/office/drawing/2014/main" id="{0D327C92-0678-4B32-A594-E681499CCCD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07331" y="5384679"/>
            <a:ext cx="805794" cy="80579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2">
            <a:extLst>
              <a:ext uri="{FF2B5EF4-FFF2-40B4-BE49-F238E27FC236}">
                <a16:creationId xmlns:a16="http://schemas.microsoft.com/office/drawing/2014/main" id="{175FAD99-A244-4B21-8F83-E8DFB4637E72}"/>
              </a:ext>
            </a:extLst>
          </p:cNvPr>
          <p:cNvSpPr>
            <a:spLocks noChangeArrowheads="1"/>
          </p:cNvSpPr>
          <p:nvPr/>
        </p:nvSpPr>
        <p:spPr bwMode="auto">
          <a:xfrm>
            <a:off x="6015466" y="5105765"/>
            <a:ext cx="2821888" cy="176971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Look at the bigger picture</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we feel anxious about a situation, we might get stuck on the details and stop seeing things rationally. Thinking about your problem or situation from someone else's view can make it easier to come up with a plan. What advice would you give to a friend or family member?</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23" name="Picture 22">
            <a:extLst>
              <a:ext uri="{FF2B5EF4-FFF2-40B4-BE49-F238E27FC236}">
                <a16:creationId xmlns:a16="http://schemas.microsoft.com/office/drawing/2014/main" id="{0A39C3A5-C7CD-4F47-80CC-5F5884B624B9}"/>
              </a:ext>
            </a:extLst>
          </p:cNvPr>
          <p:cNvPicPr>
            <a:picLocks noChangeAspect="1"/>
          </p:cNvPicPr>
          <p:nvPr/>
        </p:nvPicPr>
        <p:blipFill>
          <a:blip r:embed="rId12"/>
          <a:stretch>
            <a:fillRect/>
          </a:stretch>
        </p:blipFill>
        <p:spPr>
          <a:xfrm>
            <a:off x="107504" y="151294"/>
            <a:ext cx="1248008" cy="1082456"/>
          </a:xfrm>
          <a:prstGeom prst="rect">
            <a:avLst/>
          </a:prstGeom>
        </p:spPr>
      </p:pic>
    </p:spTree>
    <p:extLst>
      <p:ext uri="{BB962C8B-B14F-4D97-AF65-F5344CB8AC3E}">
        <p14:creationId xmlns:p14="http://schemas.microsoft.com/office/powerpoint/2010/main" val="2709264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1D5707-15D7-446B-8A40-8328B28FF63F}"/>
              </a:ext>
            </a:extLst>
          </p:cNvPr>
          <p:cNvPicPr/>
          <p:nvPr/>
        </p:nvPicPr>
        <p:blipFill>
          <a:blip r:embed="rId2"/>
          <a:stretch>
            <a:fillRect/>
          </a:stretch>
        </p:blipFill>
        <p:spPr>
          <a:xfrm>
            <a:off x="107504" y="5567927"/>
            <a:ext cx="1349491" cy="799385"/>
          </a:xfrm>
          <a:prstGeom prst="rect">
            <a:avLst/>
          </a:prstGeom>
        </p:spPr>
      </p:pic>
      <p:sp>
        <p:nvSpPr>
          <p:cNvPr id="6" name="Rectangle 5">
            <a:extLst>
              <a:ext uri="{FF2B5EF4-FFF2-40B4-BE49-F238E27FC236}">
                <a16:creationId xmlns:a16="http://schemas.microsoft.com/office/drawing/2014/main" id="{7B138735-CF63-43EC-86CA-66882ECD1761}"/>
              </a:ext>
            </a:extLst>
          </p:cNvPr>
          <p:cNvSpPr/>
          <p:nvPr/>
        </p:nvSpPr>
        <p:spPr>
          <a:xfrm rot="16200000">
            <a:off x="-1147934" y="3023054"/>
            <a:ext cx="3758884" cy="923330"/>
          </a:xfrm>
          <a:prstGeom prst="rect">
            <a:avLst/>
          </a:prstGeom>
          <a:solidFill>
            <a:schemeClr val="bg1"/>
          </a:solidFill>
          <a:ln w="12700">
            <a:solidFill>
              <a:schemeClr val="tx2"/>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GB" sz="4400" dirty="0">
                <a:ln w="9525">
                  <a:solidFill>
                    <a:schemeClr val="bg1"/>
                  </a:solidFill>
                  <a:prstDash val="solid"/>
                </a:ln>
                <a:solidFill>
                  <a:schemeClr val="tx2"/>
                </a:solidFill>
                <a:effectLst>
                  <a:outerShdw blurRad="12700" dist="38100" dir="2700000" algn="tl" rotWithShape="0">
                    <a:schemeClr val="bg1">
                      <a:lumMod val="50000"/>
                    </a:schemeClr>
                  </a:outerShdw>
                </a:effectLst>
              </a:rPr>
              <a:t>Self-Harm</a:t>
            </a:r>
            <a:r>
              <a:rPr lang="en-GB" sz="5400" b="1" dirty="0">
                <a:ln w="9525">
                  <a:solidFill>
                    <a:schemeClr val="bg1"/>
                  </a:solidFill>
                  <a:prstDash val="solid"/>
                </a:ln>
                <a:solidFill>
                  <a:schemeClr val="tx2"/>
                </a:solidFill>
                <a:effectLst>
                  <a:outerShdw blurRad="12700" dist="38100" dir="2700000" algn="tl" rotWithShape="0">
                    <a:schemeClr val="bg1">
                      <a:lumMod val="50000"/>
                    </a:schemeClr>
                  </a:outerShdw>
                </a:effectLst>
              </a:rPr>
              <a:t> </a:t>
            </a:r>
            <a:r>
              <a:rPr lang="en-GB" sz="5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GB"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
        <p:nvSpPr>
          <p:cNvPr id="10" name="Subtitle 2">
            <a:extLst>
              <a:ext uri="{FF2B5EF4-FFF2-40B4-BE49-F238E27FC236}">
                <a16:creationId xmlns:a16="http://schemas.microsoft.com/office/drawing/2014/main" id="{6F902615-4369-479D-964C-C35C868E90EE}"/>
              </a:ext>
            </a:extLst>
          </p:cNvPr>
          <p:cNvSpPr txBox="1">
            <a:spLocks/>
          </p:cNvSpPr>
          <p:nvPr/>
        </p:nvSpPr>
        <p:spPr>
          <a:xfrm>
            <a:off x="1547664" y="303550"/>
            <a:ext cx="7410249" cy="1658373"/>
          </a:xfrm>
          <a:prstGeom prst="rect">
            <a:avLst/>
          </a:prstGeom>
          <a:solidFill>
            <a:schemeClr val="bg1"/>
          </a:solidFill>
          <a:ln w="9525">
            <a:solidFill>
              <a:schemeClr val="tx2"/>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1400" b="1" dirty="0">
                <a:solidFill>
                  <a:srgbClr val="22467A"/>
                </a:solidFill>
                <a:latin typeface="Arial" panose="020B0604020202020204" pitchFamily="34" charset="0"/>
                <a:cs typeface="Arial" panose="020B0604020202020204" pitchFamily="34" charset="0"/>
              </a:rPr>
              <a:t>Ways to help avoid self-harm </a:t>
            </a:r>
          </a:p>
          <a:p>
            <a:pPr algn="l"/>
            <a:r>
              <a:rPr lang="en-GB" sz="1400" dirty="0">
                <a:solidFill>
                  <a:srgbClr val="22467A"/>
                </a:solidFill>
                <a:latin typeface="Arial" panose="020B0604020202020204" pitchFamily="34" charset="0"/>
                <a:cs typeface="Arial" panose="020B0604020202020204" pitchFamily="34" charset="0"/>
              </a:rPr>
              <a:t>Finding ways to prevent or distract yourself from self-harm may help you get through a difficult moment. Many people who self-harm will eventually stop on their own. However, support and treatment is available if you need it to help address the underlying cause. It can feel like a big step to speak to someone you do not know about your feelings or experiences. But with support it may feel easier to make changes that help reduce or stop your self-harm.</a:t>
            </a:r>
          </a:p>
        </p:txBody>
      </p:sp>
      <p:sp>
        <p:nvSpPr>
          <p:cNvPr id="5" name="Rectangle 5">
            <a:extLst>
              <a:ext uri="{FF2B5EF4-FFF2-40B4-BE49-F238E27FC236}">
                <a16:creationId xmlns:a16="http://schemas.microsoft.com/office/drawing/2014/main" id="{2F9EB627-E6D5-4762-9D64-E95CBF9C27F4}"/>
              </a:ext>
            </a:extLst>
          </p:cNvPr>
          <p:cNvSpPr>
            <a:spLocks noChangeArrowheads="1"/>
          </p:cNvSpPr>
          <p:nvPr/>
        </p:nvSpPr>
        <p:spPr bwMode="auto">
          <a:xfrm>
            <a:off x="1431424" y="3107225"/>
            <a:ext cx="5733244" cy="23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4" name="Rectangle 8">
            <a:extLst>
              <a:ext uri="{FF2B5EF4-FFF2-40B4-BE49-F238E27FC236}">
                <a16:creationId xmlns:a16="http://schemas.microsoft.com/office/drawing/2014/main" id="{A87AB1BA-589B-4048-8F34-A4F741EAE1EE}"/>
              </a:ext>
            </a:extLst>
          </p:cNvPr>
          <p:cNvSpPr>
            <a:spLocks noChangeArrowheads="1"/>
          </p:cNvSpPr>
          <p:nvPr/>
        </p:nvSpPr>
        <p:spPr bwMode="auto">
          <a:xfrm>
            <a:off x="5378481" y="3310205"/>
            <a:ext cx="2880320" cy="17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8" name="Rectangle 11">
            <a:extLst>
              <a:ext uri="{FF2B5EF4-FFF2-40B4-BE49-F238E27FC236}">
                <a16:creationId xmlns:a16="http://schemas.microsoft.com/office/drawing/2014/main" id="{7392CE98-9522-4495-9E22-28B7BA66B988}"/>
              </a:ext>
            </a:extLst>
          </p:cNvPr>
          <p:cNvSpPr>
            <a:spLocks noChangeArrowheads="1"/>
          </p:cNvSpPr>
          <p:nvPr/>
        </p:nvSpPr>
        <p:spPr bwMode="auto">
          <a:xfrm>
            <a:off x="5307330" y="4625582"/>
            <a:ext cx="2475989" cy="20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3" name="Picture 22">
            <a:extLst>
              <a:ext uri="{FF2B5EF4-FFF2-40B4-BE49-F238E27FC236}">
                <a16:creationId xmlns:a16="http://schemas.microsoft.com/office/drawing/2014/main" id="{0A39C3A5-C7CD-4F47-80CC-5F5884B624B9}"/>
              </a:ext>
            </a:extLst>
          </p:cNvPr>
          <p:cNvPicPr>
            <a:picLocks noChangeAspect="1"/>
          </p:cNvPicPr>
          <p:nvPr/>
        </p:nvPicPr>
        <p:blipFill>
          <a:blip r:embed="rId3"/>
          <a:stretch>
            <a:fillRect/>
          </a:stretch>
        </p:blipFill>
        <p:spPr>
          <a:xfrm>
            <a:off x="107504" y="151294"/>
            <a:ext cx="1248008" cy="1082456"/>
          </a:xfrm>
          <a:prstGeom prst="rect">
            <a:avLst/>
          </a:prstGeom>
        </p:spPr>
      </p:pic>
      <p:sp>
        <p:nvSpPr>
          <p:cNvPr id="11" name="Rectangle 10">
            <a:extLst>
              <a:ext uri="{FF2B5EF4-FFF2-40B4-BE49-F238E27FC236}">
                <a16:creationId xmlns:a16="http://schemas.microsoft.com/office/drawing/2014/main" id="{7D34C610-CEDF-4D60-92E5-2CAE78B635FC}"/>
              </a:ext>
            </a:extLst>
          </p:cNvPr>
          <p:cNvSpPr/>
          <p:nvPr/>
        </p:nvSpPr>
        <p:spPr>
          <a:xfrm>
            <a:off x="1431424" y="2104358"/>
            <a:ext cx="7348045" cy="3259803"/>
          </a:xfrm>
          <a:prstGeom prst="rect">
            <a:avLst/>
          </a:prstGeom>
        </p:spPr>
        <p:txBody>
          <a:bodyPr wrap="square">
            <a:spAutoFit/>
          </a:bodyPr>
          <a:lstStyle/>
          <a:p>
            <a:pPr marL="342900" lvl="0" indent="-342900">
              <a:lnSpc>
                <a:spcPct val="115000"/>
              </a:lnSpc>
              <a:buSzPts val="1000"/>
              <a:buFont typeface="Symbol" panose="05050102010706020507" pitchFamily="18" charset="2"/>
              <a:buChar char=""/>
              <a:tabLst>
                <a:tab pos="457200" algn="l"/>
              </a:tabLst>
            </a:pPr>
            <a:r>
              <a:rPr lang="en-GB" sz="1200" dirty="0">
                <a:solidFill>
                  <a:srgbClr val="212B32"/>
                </a:solidFill>
                <a:latin typeface="+mj-lt"/>
                <a:ea typeface="Times New Roman" panose="02020603050405020304" pitchFamily="18" charset="0"/>
                <a:cs typeface="Calibri" panose="020F0502020204030204" pitchFamily="34" charset="0"/>
              </a:rPr>
              <a:t>try talking about your feelings to a friend, family member, trained volunteer or health professional. You could contact </a:t>
            </a:r>
            <a:r>
              <a:rPr lang="en-GB" sz="1200" u="sng" dirty="0">
                <a:solidFill>
                  <a:srgbClr val="005EB8"/>
                </a:solidFill>
                <a:latin typeface="+mj-lt"/>
                <a:ea typeface="Times New Roman" panose="02020603050405020304" pitchFamily="18" charset="0"/>
                <a:cs typeface="Calibri" panose="020F0502020204030204" pitchFamily="34" charset="0"/>
                <a:hlinkClick r:id="rId4"/>
              </a:rPr>
              <a:t>Samaritans</a:t>
            </a:r>
            <a:r>
              <a:rPr lang="en-GB" sz="1200" dirty="0">
                <a:solidFill>
                  <a:srgbClr val="212B32"/>
                </a:solidFill>
                <a:latin typeface="+mj-lt"/>
                <a:ea typeface="Times New Roman" panose="02020603050405020304" pitchFamily="18" charset="0"/>
                <a:cs typeface="Calibri" panose="020F0502020204030204" pitchFamily="34" charset="0"/>
              </a:rPr>
              <a:t>, call: 116 123 or email: </a:t>
            </a:r>
            <a:r>
              <a:rPr lang="en-GB" sz="1200" u="sng" dirty="0">
                <a:solidFill>
                  <a:srgbClr val="005EB8"/>
                </a:solidFill>
                <a:latin typeface="+mj-lt"/>
                <a:ea typeface="Times New Roman" panose="02020603050405020304" pitchFamily="18" charset="0"/>
                <a:cs typeface="Calibri" panose="020F0502020204030204" pitchFamily="34" charset="0"/>
                <a:hlinkClick r:id="rId5"/>
              </a:rPr>
              <a:t>jo@samaritans.org</a:t>
            </a:r>
            <a:r>
              <a:rPr lang="en-GB" sz="1200" dirty="0">
                <a:solidFill>
                  <a:srgbClr val="212B32"/>
                </a:solidFill>
                <a:latin typeface="+mj-lt"/>
                <a:ea typeface="Times New Roman" panose="02020603050405020304" pitchFamily="18" charset="0"/>
                <a:cs typeface="Calibri" panose="020F0502020204030204" pitchFamily="34" charset="0"/>
              </a:rPr>
              <a:t> if you need someone to talk to.</a:t>
            </a:r>
          </a:p>
          <a:p>
            <a:pPr marL="342900" lvl="0" indent="-342900">
              <a:lnSpc>
                <a:spcPct val="115000"/>
              </a:lnSpc>
              <a:buSzPts val="1000"/>
              <a:buFont typeface="Symbol" panose="05050102010706020507" pitchFamily="18" charset="2"/>
              <a:buChar char=""/>
              <a:tabLst>
                <a:tab pos="457200" algn="l"/>
              </a:tabLst>
            </a:pPr>
            <a:r>
              <a:rPr lang="en-GB" sz="1200" dirty="0">
                <a:solidFill>
                  <a:srgbClr val="212B32"/>
                </a:solidFill>
                <a:latin typeface="+mj-lt"/>
                <a:ea typeface="Times New Roman" panose="02020603050405020304" pitchFamily="18" charset="0"/>
                <a:cs typeface="Calibri" panose="020F0502020204030204" pitchFamily="34" charset="0"/>
              </a:rPr>
              <a:t>try working out if feeling a certain way leads to your self-harm – for example, when you're feeling sad or anxious you could try expressing that emotion in a safer way</a:t>
            </a:r>
            <a:endParaRPr lang="en-GB" sz="1200" dirty="0">
              <a:latin typeface="+mj-lt"/>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200" dirty="0">
                <a:solidFill>
                  <a:srgbClr val="212B32"/>
                </a:solidFill>
                <a:latin typeface="+mj-lt"/>
                <a:ea typeface="Times New Roman" panose="02020603050405020304" pitchFamily="18" charset="0"/>
                <a:cs typeface="Calibri" panose="020F0502020204030204" pitchFamily="34" charset="0"/>
              </a:rPr>
              <a:t>try waiting before you consider self-harm – distract yourself by going out for a walk, listening to music, or doing something else harmless that interests you; the need to self-harm may begin to pass over time</a:t>
            </a:r>
            <a:endParaRPr lang="en-GB" sz="1200" dirty="0">
              <a:latin typeface="+mj-lt"/>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200" dirty="0">
                <a:solidFill>
                  <a:srgbClr val="212B32"/>
                </a:solidFill>
                <a:latin typeface="+mj-lt"/>
                <a:ea typeface="Times New Roman" panose="02020603050405020304" pitchFamily="18" charset="0"/>
                <a:cs typeface="Calibri" panose="020F0502020204030204" pitchFamily="34" charset="0"/>
              </a:rPr>
              <a:t>try </a:t>
            </a:r>
            <a:r>
              <a:rPr lang="en-GB" sz="1200" u="sng" dirty="0">
                <a:solidFill>
                  <a:srgbClr val="005EB8"/>
                </a:solidFill>
                <a:latin typeface="+mj-lt"/>
                <a:ea typeface="Times New Roman" panose="02020603050405020304" pitchFamily="18" charset="0"/>
                <a:cs typeface="Calibri" panose="020F0502020204030204" pitchFamily="34" charset="0"/>
                <a:hlinkClick r:id="rId6"/>
              </a:rPr>
              <a:t>calming breathing exercises</a:t>
            </a:r>
            <a:r>
              <a:rPr lang="en-GB" sz="1200" dirty="0">
                <a:solidFill>
                  <a:srgbClr val="212B32"/>
                </a:solidFill>
                <a:latin typeface="+mj-lt"/>
                <a:ea typeface="Times New Roman" panose="02020603050405020304" pitchFamily="18" charset="0"/>
                <a:cs typeface="Calibri" panose="020F0502020204030204" pitchFamily="34" charset="0"/>
              </a:rPr>
              <a:t> or other things you find relaxing to reduce feelings of anxiety</a:t>
            </a:r>
            <a:endParaRPr lang="en-GB" sz="1200" dirty="0">
              <a:latin typeface="+mj-lt"/>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200" dirty="0">
                <a:solidFill>
                  <a:srgbClr val="212B32"/>
                </a:solidFill>
                <a:latin typeface="+mj-lt"/>
                <a:ea typeface="Times New Roman" panose="02020603050405020304" pitchFamily="18" charset="0"/>
                <a:cs typeface="Calibri" panose="020F0502020204030204" pitchFamily="34" charset="0"/>
              </a:rPr>
              <a:t>write down your feelings – no one else needs to see it</a:t>
            </a:r>
            <a:endParaRPr lang="en-GB" sz="1200" dirty="0">
              <a:latin typeface="+mj-lt"/>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200" dirty="0">
                <a:solidFill>
                  <a:srgbClr val="212B32"/>
                </a:solidFill>
                <a:latin typeface="+mj-lt"/>
                <a:ea typeface="Times New Roman" panose="02020603050405020304" pitchFamily="18" charset="0"/>
                <a:cs typeface="Calibri" panose="020F0502020204030204" pitchFamily="34" charset="0"/>
              </a:rPr>
              <a:t>read about </a:t>
            </a:r>
            <a:r>
              <a:rPr lang="en-GB" sz="1200" u="sng" dirty="0">
                <a:solidFill>
                  <a:srgbClr val="005EB8"/>
                </a:solidFill>
                <a:latin typeface="+mj-lt"/>
                <a:ea typeface="Times New Roman" panose="02020603050405020304" pitchFamily="18" charset="0"/>
                <a:cs typeface="Calibri" panose="020F0502020204030204" pitchFamily="34" charset="0"/>
                <a:hlinkClick r:id="rId7"/>
              </a:rPr>
              <a:t>mental health and wellbeing</a:t>
            </a:r>
            <a:r>
              <a:rPr lang="en-GB" sz="1200" dirty="0">
                <a:solidFill>
                  <a:srgbClr val="212B32"/>
                </a:solidFill>
                <a:latin typeface="+mj-lt"/>
                <a:ea typeface="Times New Roman" panose="02020603050405020304" pitchFamily="18" charset="0"/>
                <a:cs typeface="Calibri" panose="020F0502020204030204" pitchFamily="34" charset="0"/>
              </a:rPr>
              <a:t> – including help for common feelings such as stress, anxiety and depression</a:t>
            </a:r>
            <a:endParaRPr lang="en-GB" sz="1200" dirty="0">
              <a:latin typeface="+mj-lt"/>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200" dirty="0">
                <a:solidFill>
                  <a:srgbClr val="212B32"/>
                </a:solidFill>
                <a:latin typeface="+mj-lt"/>
                <a:ea typeface="Times New Roman" panose="02020603050405020304" pitchFamily="18" charset="0"/>
                <a:cs typeface="Calibri" panose="020F0502020204030204" pitchFamily="34" charset="0"/>
              </a:rPr>
              <a:t>if you struggle with suicidal thoughts, it may help to make a safety plan to use if you need it – the </a:t>
            </a:r>
            <a:r>
              <a:rPr lang="en-GB" sz="1200" u="sng" dirty="0">
                <a:solidFill>
                  <a:srgbClr val="005EB8"/>
                </a:solidFill>
                <a:latin typeface="+mj-lt"/>
                <a:ea typeface="Times New Roman" panose="02020603050405020304" pitchFamily="18" charset="0"/>
                <a:cs typeface="Calibri" panose="020F0502020204030204" pitchFamily="34" charset="0"/>
                <a:hlinkClick r:id="rId8"/>
              </a:rPr>
              <a:t>Staying Safe website</a:t>
            </a:r>
            <a:r>
              <a:rPr lang="en-GB" sz="1200" dirty="0">
                <a:solidFill>
                  <a:srgbClr val="212B32"/>
                </a:solidFill>
                <a:latin typeface="+mj-lt"/>
                <a:ea typeface="Times New Roman" panose="02020603050405020304" pitchFamily="18" charset="0"/>
                <a:cs typeface="Calibri" panose="020F0502020204030204" pitchFamily="34" charset="0"/>
              </a:rPr>
              <a:t> has a guide on how to make a safety plan</a:t>
            </a:r>
            <a:endParaRPr lang="en-GB" sz="1200" dirty="0">
              <a:latin typeface="+mj-lt"/>
              <a:ea typeface="Calibri" panose="020F0502020204030204" pitchFamily="34" charset="0"/>
              <a:cs typeface="Times New Roman" panose="02020603050405020304" pitchFamily="18" charset="0"/>
            </a:endParaRPr>
          </a:p>
          <a:p>
            <a:pPr marL="342900" lvl="0" indent="-342900">
              <a:lnSpc>
                <a:spcPct val="115000"/>
              </a:lnSpc>
              <a:buSzPts val="1000"/>
              <a:buFont typeface="Symbol" panose="05050102010706020507" pitchFamily="18" charset="2"/>
              <a:buChar char=""/>
              <a:tabLst>
                <a:tab pos="457200" algn="l"/>
              </a:tabLst>
            </a:pPr>
            <a:r>
              <a:rPr lang="en-GB" sz="1200" dirty="0">
                <a:solidFill>
                  <a:srgbClr val="212B32"/>
                </a:solidFill>
                <a:latin typeface="+mj-lt"/>
                <a:ea typeface="Times New Roman" panose="02020603050405020304" pitchFamily="18" charset="0"/>
                <a:cs typeface="Calibri" panose="020F0502020204030204" pitchFamily="34" charset="0"/>
              </a:rPr>
              <a:t>search and download </a:t>
            </a:r>
            <a:r>
              <a:rPr lang="en-GB" sz="1200" u="sng" dirty="0">
                <a:solidFill>
                  <a:srgbClr val="005EB8"/>
                </a:solidFill>
                <a:latin typeface="+mj-lt"/>
                <a:ea typeface="Times New Roman" panose="02020603050405020304" pitchFamily="18" charset="0"/>
                <a:cs typeface="Calibri" panose="020F0502020204030204" pitchFamily="34" charset="0"/>
                <a:hlinkClick r:id="rId9"/>
              </a:rPr>
              <a:t>mental health apps</a:t>
            </a:r>
            <a:r>
              <a:rPr lang="en-GB" sz="1200" dirty="0">
                <a:solidFill>
                  <a:srgbClr val="212B32"/>
                </a:solidFill>
                <a:latin typeface="+mj-lt"/>
                <a:ea typeface="Times New Roman" panose="02020603050405020304" pitchFamily="18" charset="0"/>
                <a:cs typeface="Calibri" panose="020F0502020204030204" pitchFamily="34" charset="0"/>
              </a:rPr>
              <a:t> from the NHS apps library – the free </a:t>
            </a:r>
            <a:r>
              <a:rPr lang="en-GB" sz="1200" u="sng" dirty="0" err="1">
                <a:solidFill>
                  <a:srgbClr val="005EB8"/>
                </a:solidFill>
                <a:latin typeface="+mj-lt"/>
                <a:ea typeface="Times New Roman" panose="02020603050405020304" pitchFamily="18" charset="0"/>
                <a:cs typeface="Calibri" panose="020F0502020204030204" pitchFamily="34" charset="0"/>
                <a:hlinkClick r:id="rId10"/>
              </a:rPr>
              <a:t>distrACT</a:t>
            </a:r>
            <a:r>
              <a:rPr lang="en-GB" sz="1200" u="sng" dirty="0">
                <a:solidFill>
                  <a:srgbClr val="005EB8"/>
                </a:solidFill>
                <a:latin typeface="+mj-lt"/>
                <a:ea typeface="Times New Roman" panose="02020603050405020304" pitchFamily="18" charset="0"/>
                <a:cs typeface="Calibri" panose="020F0502020204030204" pitchFamily="34" charset="0"/>
                <a:hlinkClick r:id="rId10"/>
              </a:rPr>
              <a:t> app</a:t>
            </a:r>
            <a:r>
              <a:rPr lang="en-GB" sz="1200" dirty="0">
                <a:solidFill>
                  <a:srgbClr val="212B32"/>
                </a:solidFill>
                <a:latin typeface="+mj-lt"/>
                <a:ea typeface="Times New Roman" panose="02020603050405020304" pitchFamily="18" charset="0"/>
                <a:cs typeface="Calibri" panose="020F0502020204030204" pitchFamily="34" charset="0"/>
              </a:rPr>
              <a:t> gives you easy, quick and discreet access to information and advice about self-harm and suicidal thoughts</a:t>
            </a:r>
            <a:endParaRPr lang="en-GB" sz="1200" dirty="0">
              <a:effectLst/>
              <a:latin typeface="+mj-lt"/>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6E52B518-88BF-4514-98A3-757EAA83E9C7}"/>
              </a:ext>
            </a:extLst>
          </p:cNvPr>
          <p:cNvSpPr/>
          <p:nvPr/>
        </p:nvSpPr>
        <p:spPr>
          <a:xfrm>
            <a:off x="1835696" y="5534694"/>
            <a:ext cx="4572000" cy="1015663"/>
          </a:xfrm>
          <a:prstGeom prst="rect">
            <a:avLst/>
          </a:prstGeom>
        </p:spPr>
        <p:txBody>
          <a:bodyPr>
            <a:spAutoFit/>
          </a:bodyPr>
          <a:lstStyle/>
          <a:p>
            <a:r>
              <a:rPr lang="en-GB" sz="1200" b="1" dirty="0"/>
              <a:t>Recommended websites</a:t>
            </a:r>
            <a:endParaRPr lang="en-GB" sz="1200" dirty="0"/>
          </a:p>
          <a:p>
            <a:r>
              <a:rPr lang="en-GB" sz="1200" u="sng" dirty="0">
                <a:solidFill>
                  <a:srgbClr val="04709B"/>
                </a:solidFill>
                <a:hlinkClick r:id="rId11"/>
              </a:rPr>
              <a:t>www.mind.org.uk</a:t>
            </a:r>
            <a:endParaRPr lang="en-GB" sz="1200" dirty="0">
              <a:solidFill>
                <a:srgbClr val="000000"/>
              </a:solidFill>
            </a:endParaRPr>
          </a:p>
          <a:p>
            <a:r>
              <a:rPr lang="en-GB" sz="1200" u="sng" dirty="0">
                <a:solidFill>
                  <a:srgbClr val="04709B"/>
                </a:solidFill>
                <a:hlinkClick r:id="rId12"/>
              </a:rPr>
              <a:t>www.thesite.org/mental-health/self-harm</a:t>
            </a:r>
            <a:endParaRPr lang="en-GB" sz="1200" dirty="0">
              <a:solidFill>
                <a:srgbClr val="000000"/>
              </a:solidFill>
            </a:endParaRPr>
          </a:p>
          <a:p>
            <a:r>
              <a:rPr lang="en-GB" sz="1200" u="sng" dirty="0">
                <a:solidFill>
                  <a:srgbClr val="04709B"/>
                </a:solidFill>
                <a:hlinkClick r:id="rId13"/>
              </a:rPr>
              <a:t>www.childline.org.uk/Explore/Self-harm</a:t>
            </a:r>
            <a:endParaRPr lang="en-GB" sz="1200" dirty="0">
              <a:solidFill>
                <a:srgbClr val="000000"/>
              </a:solidFill>
            </a:endParaRPr>
          </a:p>
          <a:p>
            <a:r>
              <a:rPr lang="en-GB" sz="1200" u="sng" dirty="0">
                <a:solidFill>
                  <a:srgbClr val="04709B"/>
                </a:solidFill>
                <a:hlinkClick r:id="rId14"/>
              </a:rPr>
              <a:t>www.youngminds.org.uk</a:t>
            </a:r>
            <a:endParaRPr lang="en-GB" sz="1200" b="0" i="0" dirty="0">
              <a:solidFill>
                <a:srgbClr val="000000"/>
              </a:solidFill>
              <a:effectLst/>
            </a:endParaRPr>
          </a:p>
        </p:txBody>
      </p:sp>
    </p:spTree>
    <p:extLst>
      <p:ext uri="{BB962C8B-B14F-4D97-AF65-F5344CB8AC3E}">
        <p14:creationId xmlns:p14="http://schemas.microsoft.com/office/powerpoint/2010/main" val="2484306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1D5707-15D7-446B-8A40-8328B28FF63F}"/>
              </a:ext>
            </a:extLst>
          </p:cNvPr>
          <p:cNvPicPr/>
          <p:nvPr/>
        </p:nvPicPr>
        <p:blipFill>
          <a:blip r:embed="rId2"/>
          <a:stretch>
            <a:fillRect/>
          </a:stretch>
        </p:blipFill>
        <p:spPr>
          <a:xfrm>
            <a:off x="107504" y="5567927"/>
            <a:ext cx="1349491" cy="799385"/>
          </a:xfrm>
          <a:prstGeom prst="rect">
            <a:avLst/>
          </a:prstGeom>
        </p:spPr>
      </p:pic>
      <p:sp>
        <p:nvSpPr>
          <p:cNvPr id="6" name="Rectangle 5">
            <a:extLst>
              <a:ext uri="{FF2B5EF4-FFF2-40B4-BE49-F238E27FC236}">
                <a16:creationId xmlns:a16="http://schemas.microsoft.com/office/drawing/2014/main" id="{7B138735-CF63-43EC-86CA-66882ECD1761}"/>
              </a:ext>
            </a:extLst>
          </p:cNvPr>
          <p:cNvSpPr/>
          <p:nvPr/>
        </p:nvSpPr>
        <p:spPr>
          <a:xfrm rot="16200000">
            <a:off x="-1147934" y="3023054"/>
            <a:ext cx="3758884" cy="923330"/>
          </a:xfrm>
          <a:prstGeom prst="rect">
            <a:avLst/>
          </a:prstGeom>
          <a:solidFill>
            <a:schemeClr val="bg1"/>
          </a:solidFill>
          <a:ln w="12700">
            <a:solidFill>
              <a:schemeClr val="tx2"/>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GB" sz="4400" dirty="0">
                <a:ln w="9525">
                  <a:solidFill>
                    <a:schemeClr val="bg1"/>
                  </a:solidFill>
                  <a:prstDash val="solid"/>
                </a:ln>
                <a:solidFill>
                  <a:schemeClr val="tx2"/>
                </a:solidFill>
                <a:effectLst>
                  <a:outerShdw blurRad="12700" dist="38100" dir="2700000" algn="tl" rotWithShape="0">
                    <a:schemeClr val="bg1">
                      <a:lumMod val="50000"/>
                    </a:schemeClr>
                  </a:outerShdw>
                </a:effectLst>
              </a:rPr>
              <a:t>Self-esteem</a:t>
            </a:r>
            <a:r>
              <a:rPr lang="en-GB" sz="5400" b="1" dirty="0">
                <a:ln w="9525">
                  <a:solidFill>
                    <a:schemeClr val="bg1"/>
                  </a:solidFill>
                  <a:prstDash val="solid"/>
                </a:ln>
                <a:solidFill>
                  <a:schemeClr val="tx2"/>
                </a:solidFill>
                <a:effectLst>
                  <a:outerShdw blurRad="12700" dist="38100" dir="2700000" algn="tl" rotWithShape="0">
                    <a:schemeClr val="bg1">
                      <a:lumMod val="50000"/>
                    </a:schemeClr>
                  </a:outerShdw>
                </a:effectLst>
              </a:rPr>
              <a:t> </a:t>
            </a:r>
            <a:r>
              <a:rPr lang="en-GB" sz="5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GB"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
        <p:nvSpPr>
          <p:cNvPr id="5" name="Rectangle 5">
            <a:extLst>
              <a:ext uri="{FF2B5EF4-FFF2-40B4-BE49-F238E27FC236}">
                <a16:creationId xmlns:a16="http://schemas.microsoft.com/office/drawing/2014/main" id="{2F9EB627-E6D5-4762-9D64-E95CBF9C27F4}"/>
              </a:ext>
            </a:extLst>
          </p:cNvPr>
          <p:cNvSpPr>
            <a:spLocks noChangeArrowheads="1"/>
          </p:cNvSpPr>
          <p:nvPr/>
        </p:nvSpPr>
        <p:spPr bwMode="auto">
          <a:xfrm>
            <a:off x="1431424" y="3107225"/>
            <a:ext cx="5733244" cy="23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4" name="Rectangle 8">
            <a:extLst>
              <a:ext uri="{FF2B5EF4-FFF2-40B4-BE49-F238E27FC236}">
                <a16:creationId xmlns:a16="http://schemas.microsoft.com/office/drawing/2014/main" id="{A87AB1BA-589B-4048-8F34-A4F741EAE1EE}"/>
              </a:ext>
            </a:extLst>
          </p:cNvPr>
          <p:cNvSpPr>
            <a:spLocks noChangeArrowheads="1"/>
          </p:cNvSpPr>
          <p:nvPr/>
        </p:nvSpPr>
        <p:spPr bwMode="auto">
          <a:xfrm>
            <a:off x="5378481" y="3310205"/>
            <a:ext cx="2880320" cy="17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8" name="Rectangle 11">
            <a:extLst>
              <a:ext uri="{FF2B5EF4-FFF2-40B4-BE49-F238E27FC236}">
                <a16:creationId xmlns:a16="http://schemas.microsoft.com/office/drawing/2014/main" id="{7392CE98-9522-4495-9E22-28B7BA66B988}"/>
              </a:ext>
            </a:extLst>
          </p:cNvPr>
          <p:cNvSpPr>
            <a:spLocks noChangeArrowheads="1"/>
          </p:cNvSpPr>
          <p:nvPr/>
        </p:nvSpPr>
        <p:spPr bwMode="auto">
          <a:xfrm>
            <a:off x="5307330" y="4625582"/>
            <a:ext cx="2475989" cy="200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3" name="Picture 22">
            <a:extLst>
              <a:ext uri="{FF2B5EF4-FFF2-40B4-BE49-F238E27FC236}">
                <a16:creationId xmlns:a16="http://schemas.microsoft.com/office/drawing/2014/main" id="{0A39C3A5-C7CD-4F47-80CC-5F5884B624B9}"/>
              </a:ext>
            </a:extLst>
          </p:cNvPr>
          <p:cNvPicPr>
            <a:picLocks noChangeAspect="1"/>
          </p:cNvPicPr>
          <p:nvPr/>
        </p:nvPicPr>
        <p:blipFill>
          <a:blip r:embed="rId3"/>
          <a:stretch>
            <a:fillRect/>
          </a:stretch>
        </p:blipFill>
        <p:spPr>
          <a:xfrm>
            <a:off x="107504" y="151294"/>
            <a:ext cx="1248008" cy="1082456"/>
          </a:xfrm>
          <a:prstGeom prst="rect">
            <a:avLst/>
          </a:prstGeom>
        </p:spPr>
      </p:pic>
      <p:sp>
        <p:nvSpPr>
          <p:cNvPr id="11" name="Subtitle 2">
            <a:extLst>
              <a:ext uri="{FF2B5EF4-FFF2-40B4-BE49-F238E27FC236}">
                <a16:creationId xmlns:a16="http://schemas.microsoft.com/office/drawing/2014/main" id="{6A163682-1968-4DA3-8101-ED628CE3BF9D}"/>
              </a:ext>
            </a:extLst>
          </p:cNvPr>
          <p:cNvSpPr>
            <a:spLocks noGrp="1"/>
          </p:cNvSpPr>
          <p:nvPr>
            <p:ph type="subTitle" idx="1"/>
          </p:nvPr>
        </p:nvSpPr>
        <p:spPr>
          <a:xfrm>
            <a:off x="1530419" y="151294"/>
            <a:ext cx="7348046" cy="2989674"/>
          </a:xfrm>
          <a:noFill/>
          <a:ln w="12700">
            <a:solidFill>
              <a:srgbClr val="22467A"/>
            </a:solidFill>
          </a:ln>
        </p:spPr>
        <p:txBody>
          <a:bodyPr>
            <a:noAutofit/>
          </a:bodyPr>
          <a:lstStyle/>
          <a:p>
            <a:pPr algn="l"/>
            <a:r>
              <a:rPr lang="en-GB" sz="1200" b="1" dirty="0">
                <a:solidFill>
                  <a:srgbClr val="22467A"/>
                </a:solidFill>
              </a:rPr>
              <a:t>Raising low self-esteem</a:t>
            </a:r>
            <a:endParaRPr lang="en-GB" sz="1200" dirty="0">
              <a:solidFill>
                <a:srgbClr val="22467A"/>
              </a:solidFill>
            </a:endParaRPr>
          </a:p>
          <a:p>
            <a:pPr algn="l"/>
            <a:r>
              <a:rPr lang="en-GB" sz="1200" b="1" dirty="0">
                <a:solidFill>
                  <a:srgbClr val="22467A"/>
                </a:solidFill>
              </a:rPr>
              <a:t>What is self-esteem?</a:t>
            </a:r>
            <a:endParaRPr lang="en-GB" sz="1200" dirty="0">
              <a:solidFill>
                <a:srgbClr val="22467A"/>
              </a:solidFill>
            </a:endParaRPr>
          </a:p>
          <a:p>
            <a:pPr algn="l"/>
            <a:r>
              <a:rPr lang="en-GB" sz="1200" dirty="0">
                <a:solidFill>
                  <a:srgbClr val="22467A"/>
                </a:solidFill>
              </a:rPr>
              <a:t>Self-esteem is the opinion we have of ourselves. When we have healthy self-esteem, we tend to feel positive about ourselves and about life in general. It makes us better able to deal with life's ups and downs. When our self-esteem is low, we tend to see ourselves and our life in a more negative and critical light. We also feel less able to take on the challenges that life throws at us.</a:t>
            </a:r>
          </a:p>
          <a:p>
            <a:pPr algn="l"/>
            <a:r>
              <a:rPr lang="en-GB" sz="1200" b="1" dirty="0">
                <a:solidFill>
                  <a:srgbClr val="22467A"/>
                </a:solidFill>
              </a:rPr>
              <a:t>What causes low self-esteem?</a:t>
            </a:r>
            <a:endParaRPr lang="en-GB" sz="1200" dirty="0">
              <a:solidFill>
                <a:srgbClr val="22467A"/>
              </a:solidFill>
            </a:endParaRPr>
          </a:p>
          <a:p>
            <a:pPr algn="l"/>
            <a:r>
              <a:rPr lang="en-GB" sz="1200" dirty="0">
                <a:solidFill>
                  <a:srgbClr val="22467A"/>
                </a:solidFill>
              </a:rPr>
              <a:t>Low self-esteem often begins in childhood. Our teachers, friends, siblings, parents, and even the media send us positive and negative messages about ourselves. </a:t>
            </a:r>
          </a:p>
          <a:p>
            <a:pPr algn="l"/>
            <a:r>
              <a:rPr lang="en-GB" sz="1200" dirty="0">
                <a:solidFill>
                  <a:srgbClr val="22467A"/>
                </a:solidFill>
              </a:rPr>
              <a:t>For some reason, the message that you are not good enough is the one that stays with you. Perhaps you found it difficult to live up to other people's expectations of you, or to your own expectations. Stress and difficult life events, such as serious illness or a </a:t>
            </a:r>
            <a:r>
              <a:rPr lang="en-GB" sz="1200" u="sng" dirty="0">
                <a:solidFill>
                  <a:srgbClr val="22467A"/>
                </a:solidFill>
                <a:hlinkClick r:id="rId4">
                  <a:extLst>
                    <a:ext uri="{A12FA001-AC4F-418D-AE19-62706E023703}">
                      <ahyp:hlinkClr xmlns:ahyp="http://schemas.microsoft.com/office/drawing/2018/hyperlinkcolor" val="tx"/>
                    </a:ext>
                  </a:extLst>
                </a:hlinkClick>
              </a:rPr>
              <a:t>bereavement</a:t>
            </a:r>
            <a:r>
              <a:rPr lang="en-GB" sz="1200" dirty="0">
                <a:solidFill>
                  <a:srgbClr val="22467A"/>
                </a:solidFill>
              </a:rPr>
              <a:t>, can have a negative effect on self-esteem.</a:t>
            </a:r>
          </a:p>
          <a:p>
            <a:pPr algn="l"/>
            <a:r>
              <a:rPr lang="en-GB" sz="1200" dirty="0">
                <a:solidFill>
                  <a:srgbClr val="22467A"/>
                </a:solidFill>
              </a:rPr>
              <a:t>Personality can also play a part. Some people are just more prone to negative thinking, while others set impossibly high standards for themselves.</a:t>
            </a:r>
          </a:p>
        </p:txBody>
      </p:sp>
      <p:sp>
        <p:nvSpPr>
          <p:cNvPr id="12" name="TextBox 11">
            <a:extLst>
              <a:ext uri="{FF2B5EF4-FFF2-40B4-BE49-F238E27FC236}">
                <a16:creationId xmlns:a16="http://schemas.microsoft.com/office/drawing/2014/main" id="{B896664C-DC98-4EFE-8691-317A9E967F1A}"/>
              </a:ext>
            </a:extLst>
          </p:cNvPr>
          <p:cNvSpPr txBox="1"/>
          <p:nvPr/>
        </p:nvSpPr>
        <p:spPr>
          <a:xfrm>
            <a:off x="1456995" y="3216724"/>
            <a:ext cx="3024337" cy="646331"/>
          </a:xfrm>
          <a:prstGeom prst="rect">
            <a:avLst/>
          </a:prstGeom>
          <a:noFill/>
        </p:spPr>
        <p:txBody>
          <a:bodyPr wrap="square" rtlCol="0">
            <a:spAutoFit/>
          </a:bodyPr>
          <a:lstStyle/>
          <a:p>
            <a:r>
              <a:rPr lang="en-GB" sz="1200" b="1" dirty="0">
                <a:ea typeface="Times New Roman" panose="02020603050405020304" pitchFamily="18" charset="0"/>
                <a:cs typeface="Times New Roman" panose="02020603050405020304" pitchFamily="18" charset="0"/>
              </a:rPr>
              <a:t>Recognise what you're good at</a:t>
            </a:r>
          </a:p>
          <a:p>
            <a:r>
              <a:rPr lang="en-GB" sz="1200" dirty="0"/>
              <a:t>We tend to enjoy doing the things we’re good at, which can help boost your mood. </a:t>
            </a:r>
            <a:endParaRPr lang="en-GB" dirty="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456A864-F6C7-4420-A5A9-95AE49827695}"/>
              </a:ext>
            </a:extLst>
          </p:cNvPr>
          <p:cNvSpPr txBox="1"/>
          <p:nvPr/>
        </p:nvSpPr>
        <p:spPr>
          <a:xfrm>
            <a:off x="1427176" y="3812302"/>
            <a:ext cx="3121496" cy="1228028"/>
          </a:xfrm>
          <a:prstGeom prst="rect">
            <a:avLst/>
          </a:prstGeom>
          <a:noFill/>
        </p:spPr>
        <p:txBody>
          <a:bodyPr wrap="square" rtlCol="0">
            <a:spAutoFit/>
          </a:bodyPr>
          <a:lstStyle/>
          <a:p>
            <a:r>
              <a:rPr lang="en-GB" sz="1200" b="1" dirty="0">
                <a:ea typeface="Times New Roman" panose="02020603050405020304" pitchFamily="18" charset="0"/>
                <a:cs typeface="Times New Roman" panose="02020603050405020304" pitchFamily="18" charset="0"/>
              </a:rPr>
              <a:t>Start saying "no“</a:t>
            </a:r>
          </a:p>
          <a:p>
            <a:r>
              <a:rPr lang="en-GB" sz="1200" dirty="0"/>
              <a:t>People with low self-esteem often feel they have to say yes to other people, even when they do not really want to.</a:t>
            </a:r>
          </a:p>
          <a:p>
            <a:r>
              <a:rPr lang="en-GB" sz="1200" dirty="0"/>
              <a:t>The risk is that you become overburdened, resentful, angry and depressed.</a:t>
            </a:r>
          </a:p>
        </p:txBody>
      </p:sp>
      <p:sp>
        <p:nvSpPr>
          <p:cNvPr id="15" name="TextBox 14">
            <a:extLst>
              <a:ext uri="{FF2B5EF4-FFF2-40B4-BE49-F238E27FC236}">
                <a16:creationId xmlns:a16="http://schemas.microsoft.com/office/drawing/2014/main" id="{2BE06310-63F4-454D-8D17-440B620214B4}"/>
              </a:ext>
            </a:extLst>
          </p:cNvPr>
          <p:cNvSpPr txBox="1"/>
          <p:nvPr/>
        </p:nvSpPr>
        <p:spPr>
          <a:xfrm>
            <a:off x="1427175" y="5027996"/>
            <a:ext cx="3600400" cy="1015663"/>
          </a:xfrm>
          <a:prstGeom prst="rect">
            <a:avLst/>
          </a:prstGeom>
          <a:noFill/>
        </p:spPr>
        <p:txBody>
          <a:bodyPr wrap="square" rtlCol="0">
            <a:spAutoFit/>
          </a:bodyPr>
          <a:lstStyle/>
          <a:p>
            <a:r>
              <a:rPr lang="en-GB" sz="1200" b="1" dirty="0">
                <a:ea typeface="Times New Roman" panose="02020603050405020304" pitchFamily="18" charset="0"/>
                <a:cs typeface="Times New Roman" panose="02020603050405020304" pitchFamily="18" charset="0"/>
              </a:rPr>
              <a:t>Be kind to yourself</a:t>
            </a:r>
          </a:p>
          <a:p>
            <a:r>
              <a:rPr lang="en-GB" sz="1200" dirty="0"/>
              <a:t>Being kind to yourself means being gentle to yourself at times when you feel like being self-critical.</a:t>
            </a:r>
          </a:p>
          <a:p>
            <a:endParaRPr lang="en-GB" sz="1200" dirty="0"/>
          </a:p>
        </p:txBody>
      </p:sp>
      <p:sp>
        <p:nvSpPr>
          <p:cNvPr id="16" name="TextBox 15">
            <a:extLst>
              <a:ext uri="{FF2B5EF4-FFF2-40B4-BE49-F238E27FC236}">
                <a16:creationId xmlns:a16="http://schemas.microsoft.com/office/drawing/2014/main" id="{B5B4791B-B324-4300-ADB9-CC5CB037C5B1}"/>
              </a:ext>
            </a:extLst>
          </p:cNvPr>
          <p:cNvSpPr txBox="1"/>
          <p:nvPr/>
        </p:nvSpPr>
        <p:spPr>
          <a:xfrm>
            <a:off x="5322355" y="3180576"/>
            <a:ext cx="3513690" cy="1015663"/>
          </a:xfrm>
          <a:prstGeom prst="rect">
            <a:avLst/>
          </a:prstGeom>
          <a:noFill/>
        </p:spPr>
        <p:txBody>
          <a:bodyPr wrap="square" rtlCol="0">
            <a:spAutoFit/>
          </a:bodyPr>
          <a:lstStyle/>
          <a:p>
            <a:r>
              <a:rPr lang="en-GB" sz="1200" b="1" dirty="0">
                <a:ea typeface="Times New Roman" panose="02020603050405020304" pitchFamily="18" charset="0"/>
                <a:cs typeface="Times New Roman" panose="02020603050405020304" pitchFamily="18" charset="0"/>
              </a:rPr>
              <a:t>Build positive relationships</a:t>
            </a:r>
            <a:endParaRPr lang="en-GB" sz="1200" b="1" dirty="0">
              <a:cs typeface="Times New Roman" panose="02020603050405020304" pitchFamily="18" charset="0"/>
            </a:endParaRPr>
          </a:p>
          <a:p>
            <a:r>
              <a:rPr lang="en-GB" sz="1200" dirty="0"/>
              <a:t>Try to build relationships with people who are positive and who appreciate you.</a:t>
            </a:r>
          </a:p>
          <a:p>
            <a:endParaRPr lang="en-GB" sz="1200" b="1" dirty="0">
              <a:cs typeface="Times New Roman" panose="02020603050405020304" pitchFamily="18" charset="0"/>
            </a:endParaRPr>
          </a:p>
          <a:p>
            <a:endParaRPr lang="en-GB" sz="1200" dirty="0"/>
          </a:p>
        </p:txBody>
      </p:sp>
      <p:sp>
        <p:nvSpPr>
          <p:cNvPr id="17" name="TextBox 16">
            <a:extLst>
              <a:ext uri="{FF2B5EF4-FFF2-40B4-BE49-F238E27FC236}">
                <a16:creationId xmlns:a16="http://schemas.microsoft.com/office/drawing/2014/main" id="{8ADBBF8F-A7FA-4A58-9B32-9C24010396F9}"/>
              </a:ext>
            </a:extLst>
          </p:cNvPr>
          <p:cNvSpPr txBox="1"/>
          <p:nvPr/>
        </p:nvSpPr>
        <p:spPr>
          <a:xfrm>
            <a:off x="5322354" y="3861048"/>
            <a:ext cx="2994061" cy="1569660"/>
          </a:xfrm>
          <a:prstGeom prst="rect">
            <a:avLst/>
          </a:prstGeom>
          <a:noFill/>
        </p:spPr>
        <p:txBody>
          <a:bodyPr wrap="square" rtlCol="0">
            <a:spAutoFit/>
          </a:bodyPr>
          <a:lstStyle/>
          <a:p>
            <a:r>
              <a:rPr lang="en-GB" sz="1200" b="1" dirty="0">
                <a:ea typeface="Times New Roman" panose="02020603050405020304" pitchFamily="18" charset="0"/>
                <a:cs typeface="Times New Roman" panose="02020603050405020304" pitchFamily="18" charset="0"/>
              </a:rPr>
              <a:t>Learn to be assertive</a:t>
            </a:r>
            <a:endParaRPr lang="en-GB" sz="1200" b="1" dirty="0">
              <a:cs typeface="Times New Roman" panose="02020603050405020304" pitchFamily="18" charset="0"/>
            </a:endParaRPr>
          </a:p>
          <a:p>
            <a:r>
              <a:rPr lang="en-GB" sz="1200" dirty="0"/>
              <a:t>One trick is to look at other people who act assertively and copy what they do.</a:t>
            </a:r>
          </a:p>
          <a:p>
            <a:r>
              <a:rPr lang="en-GB" sz="1200" dirty="0"/>
              <a:t>It's not about pretending you're someone you're not. It's picking up hints and tips from people you admire and letting the real you come out.</a:t>
            </a:r>
          </a:p>
          <a:p>
            <a:endParaRPr lang="en-GB" sz="1200" dirty="0"/>
          </a:p>
        </p:txBody>
      </p:sp>
      <p:sp>
        <p:nvSpPr>
          <p:cNvPr id="2" name="Rectangle 1">
            <a:extLst>
              <a:ext uri="{FF2B5EF4-FFF2-40B4-BE49-F238E27FC236}">
                <a16:creationId xmlns:a16="http://schemas.microsoft.com/office/drawing/2014/main" id="{23318307-B42A-44BC-AA1E-845E9CFC0AAF}"/>
              </a:ext>
            </a:extLst>
          </p:cNvPr>
          <p:cNvSpPr/>
          <p:nvPr/>
        </p:nvSpPr>
        <p:spPr>
          <a:xfrm>
            <a:off x="1445083" y="5720802"/>
            <a:ext cx="7348046" cy="923779"/>
          </a:xfrm>
          <a:prstGeom prst="rect">
            <a:avLst/>
          </a:prstGeom>
        </p:spPr>
        <p:txBody>
          <a:bodyPr wrap="square">
            <a:spAutoFit/>
          </a:bodyPr>
          <a:lstStyle/>
          <a:p>
            <a:pPr>
              <a:lnSpc>
                <a:spcPct val="115000"/>
              </a:lnSpc>
            </a:pPr>
            <a:r>
              <a:rPr lang="en-GB" sz="1200" b="1" dirty="0">
                <a:ea typeface="Times New Roman" panose="02020603050405020304" pitchFamily="18" charset="0"/>
                <a:cs typeface="Times New Roman" panose="02020603050405020304" pitchFamily="18" charset="0"/>
              </a:rPr>
              <a:t>		Give yourself a challenge</a:t>
            </a:r>
            <a:endParaRPr lang="en-GB" sz="1200" dirty="0">
              <a:ea typeface="Calibri" panose="020F0502020204030204" pitchFamily="34" charset="0"/>
              <a:cs typeface="Times New Roman" panose="02020603050405020304" pitchFamily="18" charset="0"/>
            </a:endParaRPr>
          </a:p>
          <a:p>
            <a:pPr>
              <a:lnSpc>
                <a:spcPct val="115000"/>
              </a:lnSpc>
            </a:pPr>
            <a:r>
              <a:rPr lang="en-GB" sz="1200" dirty="0">
                <a:ea typeface="Times New Roman" panose="02020603050405020304" pitchFamily="18" charset="0"/>
                <a:cs typeface="Times New Roman" panose="02020603050405020304" pitchFamily="18" charset="0"/>
              </a:rPr>
              <a:t>We all feel nervous or afraid to do things at times. But people with healthy self-esteem do not let these feelings stop them trying new things or taking on challenges. Set yourself a goal, such as joining an exercise class or going to a social occasion. Achieving your goals will help to increase your self-esteem</a:t>
            </a:r>
            <a:endParaRPr lang="en-GB" sz="1200" dirty="0"/>
          </a:p>
        </p:txBody>
      </p:sp>
    </p:spTree>
    <p:extLst>
      <p:ext uri="{BB962C8B-B14F-4D97-AF65-F5344CB8AC3E}">
        <p14:creationId xmlns:p14="http://schemas.microsoft.com/office/powerpoint/2010/main" val="1979447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0419" y="151294"/>
            <a:ext cx="7348046" cy="936365"/>
          </a:xfrm>
          <a:noFill/>
          <a:ln w="12700">
            <a:solidFill>
              <a:srgbClr val="22467A"/>
            </a:solidFill>
          </a:ln>
        </p:spPr>
        <p:txBody>
          <a:bodyPr>
            <a:normAutofit fontScale="62500" lnSpcReduction="20000"/>
          </a:bodyPr>
          <a:lstStyle/>
          <a:p>
            <a:pPr algn="l"/>
            <a:endParaRPr lang="en-GB" sz="1400" b="1" dirty="0">
              <a:solidFill>
                <a:schemeClr val="tx1"/>
              </a:solidFill>
            </a:endParaRPr>
          </a:p>
          <a:p>
            <a:pPr algn="l"/>
            <a:r>
              <a:rPr lang="en-GB" sz="2500" b="1" dirty="0">
                <a:solidFill>
                  <a:srgbClr val="22467A"/>
                </a:solidFill>
              </a:rPr>
              <a:t>Stress</a:t>
            </a:r>
            <a:r>
              <a:rPr lang="en-GB" sz="2500" dirty="0">
                <a:solidFill>
                  <a:srgbClr val="22467A"/>
                </a:solidFill>
              </a:rPr>
              <a:t> can cause many different symptoms. It might affect how you feel physically, mentally and also how you behave. It's not always easy to recognise when stress is the reason you're feeling or acting differently.</a:t>
            </a:r>
          </a:p>
          <a:p>
            <a:pPr algn="l"/>
            <a:endParaRPr lang="en-US" dirty="0">
              <a:latin typeface="+mj-lt"/>
            </a:endParaRPr>
          </a:p>
        </p:txBody>
      </p:sp>
      <p:pic>
        <p:nvPicPr>
          <p:cNvPr id="9" name="Picture 8">
            <a:extLst>
              <a:ext uri="{FF2B5EF4-FFF2-40B4-BE49-F238E27FC236}">
                <a16:creationId xmlns:a16="http://schemas.microsoft.com/office/drawing/2014/main" id="{C31D5707-15D7-446B-8A40-8328B28FF63F}"/>
              </a:ext>
            </a:extLst>
          </p:cNvPr>
          <p:cNvPicPr/>
          <p:nvPr/>
        </p:nvPicPr>
        <p:blipFill>
          <a:blip r:embed="rId3"/>
          <a:stretch>
            <a:fillRect/>
          </a:stretch>
        </p:blipFill>
        <p:spPr>
          <a:xfrm>
            <a:off x="208987" y="6237312"/>
            <a:ext cx="1248008" cy="375053"/>
          </a:xfrm>
          <a:prstGeom prst="rect">
            <a:avLst/>
          </a:prstGeom>
        </p:spPr>
      </p:pic>
      <p:pic>
        <p:nvPicPr>
          <p:cNvPr id="2" name="Online Media 1" title="How To Deal With Stress - The Stress Bucket - Dr. Julie Smith">
            <a:hlinkClick r:id="" action="ppaction://media"/>
            <a:extLst>
              <a:ext uri="{FF2B5EF4-FFF2-40B4-BE49-F238E27FC236}">
                <a16:creationId xmlns:a16="http://schemas.microsoft.com/office/drawing/2014/main" id="{A869C4EF-3A0E-4CB3-848C-CED24EEBD496}"/>
              </a:ext>
            </a:extLst>
          </p:cNvPr>
          <p:cNvPicPr>
            <a:picLocks noRot="1" noChangeAspect="1"/>
          </p:cNvPicPr>
          <p:nvPr>
            <a:videoFile r:link="rId1"/>
          </p:nvPr>
        </p:nvPicPr>
        <p:blipFill>
          <a:blip r:embed="rId4"/>
          <a:stretch>
            <a:fillRect/>
          </a:stretch>
        </p:blipFill>
        <p:spPr>
          <a:xfrm>
            <a:off x="5717488" y="4829485"/>
            <a:ext cx="3131455" cy="1769272"/>
          </a:xfrm>
          <a:prstGeom prst="rect">
            <a:avLst/>
          </a:prstGeom>
        </p:spPr>
      </p:pic>
      <p:pic>
        <p:nvPicPr>
          <p:cNvPr id="8" name="Picture 7">
            <a:extLst>
              <a:ext uri="{FF2B5EF4-FFF2-40B4-BE49-F238E27FC236}">
                <a16:creationId xmlns:a16="http://schemas.microsoft.com/office/drawing/2014/main" id="{3B34DB76-8C9D-4E40-AC61-2D75C9D0DDC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460024" y="1552278"/>
            <a:ext cx="1163883" cy="681180"/>
          </a:xfrm>
          <a:prstGeom prst="rect">
            <a:avLst/>
          </a:prstGeom>
          <a:noFill/>
          <a:ln>
            <a:noFill/>
          </a:ln>
        </p:spPr>
      </p:pic>
      <p:sp>
        <p:nvSpPr>
          <p:cNvPr id="4" name="Rectangle 3">
            <a:extLst>
              <a:ext uri="{FF2B5EF4-FFF2-40B4-BE49-F238E27FC236}">
                <a16:creationId xmlns:a16="http://schemas.microsoft.com/office/drawing/2014/main" id="{8EF2BDFC-CE34-476B-A60A-31B351632DF1}"/>
              </a:ext>
            </a:extLst>
          </p:cNvPr>
          <p:cNvSpPr/>
          <p:nvPr/>
        </p:nvSpPr>
        <p:spPr>
          <a:xfrm>
            <a:off x="1530419" y="1047978"/>
            <a:ext cx="4553362" cy="390363"/>
          </a:xfrm>
          <a:prstGeom prst="rect">
            <a:avLst/>
          </a:prstGeom>
        </p:spPr>
        <p:txBody>
          <a:bodyPr wrap="none">
            <a:spAutoFit/>
          </a:bodyPr>
          <a:lstStyle/>
          <a:p>
            <a:pPr>
              <a:lnSpc>
                <a:spcPct val="115000"/>
              </a:lnSpc>
              <a:spcAft>
                <a:spcPts val="1800"/>
              </a:spcAf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Top tips to deal with stress and burnout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7BC900F-4413-4702-910A-41447BBA5A83}"/>
              </a:ext>
            </a:extLst>
          </p:cNvPr>
          <p:cNvSpPr/>
          <p:nvPr/>
        </p:nvSpPr>
        <p:spPr>
          <a:xfrm>
            <a:off x="2520681" y="1432966"/>
            <a:ext cx="2343802" cy="1200329"/>
          </a:xfrm>
          <a:prstGeom prst="rect">
            <a:avLst/>
          </a:prstGeom>
        </p:spPr>
        <p:txBody>
          <a:bodyPr wrap="square">
            <a:spAutoFit/>
          </a:bodyPr>
          <a:lstStyle/>
          <a:p>
            <a:r>
              <a:rPr lang="en-GB" sz="1200" b="1" dirty="0">
                <a:solidFill>
                  <a:srgbClr val="000000"/>
                </a:solidFill>
                <a:ea typeface="Times New Roman" panose="02020603050405020304" pitchFamily="18" charset="0"/>
                <a:cs typeface="Times New Roman" panose="02020603050405020304" pitchFamily="18" charset="0"/>
              </a:rPr>
              <a:t>Split up big tasks</a:t>
            </a:r>
          </a:p>
          <a:p>
            <a:pPr>
              <a:spcAft>
                <a:spcPts val="1000"/>
              </a:spcAft>
            </a:pPr>
            <a:r>
              <a:rPr lang="en-GB" sz="1200" dirty="0">
                <a:solidFill>
                  <a:srgbClr val="000000"/>
                </a:solidFill>
                <a:ea typeface="Times New Roman" panose="02020603050405020304" pitchFamily="18" charset="0"/>
                <a:cs typeface="Times New Roman" panose="02020603050405020304" pitchFamily="18" charset="0"/>
              </a:rPr>
              <a:t>If a task seems overwhelming and difficult to start, try breaking it down into easier chunks, and give yourself credit for completing them.</a:t>
            </a:r>
            <a:endParaRPr lang="en-GB" sz="1200" dirty="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835DBF9F-6174-4586-B668-0F67F2A67011}"/>
              </a:ext>
            </a:extLst>
          </p:cNvPr>
          <p:cNvSpPr/>
          <p:nvPr/>
        </p:nvSpPr>
        <p:spPr>
          <a:xfrm>
            <a:off x="2474847" y="2705362"/>
            <a:ext cx="3093251" cy="1136145"/>
          </a:xfrm>
          <a:prstGeom prst="rect">
            <a:avLst/>
          </a:prstGeom>
        </p:spPr>
        <p:txBody>
          <a:bodyPr wrap="square">
            <a:spAutoFit/>
          </a:bodyPr>
          <a:lstStyle/>
          <a:p>
            <a:pPr>
              <a:lnSpc>
                <a:spcPct val="115000"/>
              </a:lnSpc>
            </a:pPr>
            <a:r>
              <a:rPr lang="en-GB" sz="1200" b="1" dirty="0">
                <a:solidFill>
                  <a:srgbClr val="000000"/>
                </a:solidFill>
                <a:ea typeface="Times New Roman" panose="02020603050405020304" pitchFamily="18" charset="0"/>
                <a:cs typeface="Times New Roman" panose="02020603050405020304" pitchFamily="18" charset="0"/>
              </a:rPr>
              <a:t>Allow yourself some positivity</a:t>
            </a:r>
          </a:p>
          <a:p>
            <a:pPr>
              <a:lnSpc>
                <a:spcPct val="115000"/>
              </a:lnSpc>
            </a:pPr>
            <a:r>
              <a:rPr lang="en-GB" sz="1200" dirty="0">
                <a:solidFill>
                  <a:srgbClr val="000000"/>
                </a:solidFill>
                <a:ea typeface="Times New Roman" panose="02020603050405020304" pitchFamily="18" charset="0"/>
                <a:cs typeface="Times New Roman" panose="02020603050405020304" pitchFamily="18" charset="0"/>
              </a:rPr>
              <a:t>Take time to think about the good things in your life. Each day, consider what went well and try to list 3 things you're thankful for.</a:t>
            </a:r>
            <a:endParaRPr lang="en-GB" sz="1200" dirty="0">
              <a:effectLst/>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AD7615BE-C2D9-4AC1-AF5B-D16A9D2A675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516009" y="2691718"/>
            <a:ext cx="1004672" cy="975075"/>
          </a:xfrm>
          <a:prstGeom prst="rect">
            <a:avLst/>
          </a:prstGeom>
          <a:noFill/>
          <a:ln>
            <a:noFill/>
          </a:ln>
        </p:spPr>
      </p:pic>
      <p:pic>
        <p:nvPicPr>
          <p:cNvPr id="13" name="Picture 12">
            <a:extLst>
              <a:ext uri="{FF2B5EF4-FFF2-40B4-BE49-F238E27FC236}">
                <a16:creationId xmlns:a16="http://schemas.microsoft.com/office/drawing/2014/main" id="{06C02D58-7D93-4120-B3CE-EE2CF7D097E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475591" y="4047094"/>
            <a:ext cx="999256" cy="975075"/>
          </a:xfrm>
          <a:prstGeom prst="rect">
            <a:avLst/>
          </a:prstGeom>
          <a:noFill/>
          <a:ln>
            <a:noFill/>
          </a:ln>
        </p:spPr>
      </p:pic>
      <p:sp>
        <p:nvSpPr>
          <p:cNvPr id="10" name="Rectangle 9">
            <a:extLst>
              <a:ext uri="{FF2B5EF4-FFF2-40B4-BE49-F238E27FC236}">
                <a16:creationId xmlns:a16="http://schemas.microsoft.com/office/drawing/2014/main" id="{FFFA1689-D031-4723-BD24-E791BC86EB85}"/>
              </a:ext>
            </a:extLst>
          </p:cNvPr>
          <p:cNvSpPr/>
          <p:nvPr/>
        </p:nvSpPr>
        <p:spPr>
          <a:xfrm>
            <a:off x="2474847" y="4009739"/>
            <a:ext cx="2949235" cy="1187441"/>
          </a:xfrm>
          <a:prstGeom prst="rect">
            <a:avLst/>
          </a:prstGeom>
        </p:spPr>
        <p:txBody>
          <a:bodyPr wrap="square">
            <a:spAutoFit/>
          </a:bodyPr>
          <a:lstStyle/>
          <a:p>
            <a:pPr>
              <a:lnSpc>
                <a:spcPct val="115000"/>
              </a:lnSpc>
            </a:pPr>
            <a:r>
              <a:rPr lang="en-GB" sz="1200" b="1" dirty="0">
                <a:solidFill>
                  <a:srgbClr val="000000"/>
                </a:solidFill>
                <a:ea typeface="Times New Roman" panose="02020603050405020304" pitchFamily="18" charset="0"/>
                <a:cs typeface="Times New Roman" panose="02020603050405020304" pitchFamily="18" charset="0"/>
              </a:rPr>
              <a:t>Challenge your thoughts</a:t>
            </a:r>
          </a:p>
          <a:p>
            <a:pPr>
              <a:lnSpc>
                <a:spcPct val="115000"/>
              </a:lnSpc>
            </a:pPr>
            <a:r>
              <a:rPr lang="en-GB" sz="1200" dirty="0">
                <a:solidFill>
                  <a:srgbClr val="000000"/>
                </a:solidFill>
                <a:ea typeface="Times New Roman" panose="02020603050405020304" pitchFamily="18" charset="0"/>
                <a:cs typeface="Times New Roman" panose="02020603050405020304" pitchFamily="18" charset="0"/>
              </a:rPr>
              <a:t>The way we think affects the way we feel. Watch the video to learn how to challenge unhelpful thoughts.</a:t>
            </a:r>
            <a:endParaRPr lang="en-GB" sz="1200" dirty="0">
              <a:ea typeface="Calibri" panose="020F0502020204030204" pitchFamily="34" charset="0"/>
              <a:cs typeface="Times New Roman" panose="02020603050405020304" pitchFamily="18" charset="0"/>
            </a:endParaRPr>
          </a:p>
          <a:p>
            <a:pPr>
              <a:lnSpc>
                <a:spcPct val="115000"/>
              </a:lnSpc>
              <a:spcBef>
                <a:spcPts val="375"/>
              </a:spcBef>
              <a:spcAft>
                <a:spcPts val="600"/>
              </a:spcAft>
            </a:pPr>
            <a:r>
              <a:rPr lang="en-GB" sz="1200" u="sng" dirty="0">
                <a:solidFill>
                  <a:srgbClr val="3155A5"/>
                </a:solidFill>
                <a:ea typeface="Times New Roman" panose="02020603050405020304" pitchFamily="18" charset="0"/>
                <a:cs typeface="Times New Roman" panose="02020603050405020304" pitchFamily="18" charset="0"/>
                <a:hlinkClick r:id="rId8"/>
              </a:rPr>
              <a:t>Video: Reframing unhelpful thoughts</a:t>
            </a:r>
            <a:endParaRPr lang="en-GB" sz="1200" dirty="0">
              <a:effectLst/>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3FED5808-F879-4B7A-8569-DFC7B8197CB4}"/>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5402212" y="1467553"/>
            <a:ext cx="811777" cy="977535"/>
          </a:xfrm>
          <a:prstGeom prst="rect">
            <a:avLst/>
          </a:prstGeom>
          <a:noFill/>
          <a:ln>
            <a:noFill/>
          </a:ln>
        </p:spPr>
      </p:pic>
      <p:sp>
        <p:nvSpPr>
          <p:cNvPr id="11" name="Rectangle 10">
            <a:extLst>
              <a:ext uri="{FF2B5EF4-FFF2-40B4-BE49-F238E27FC236}">
                <a16:creationId xmlns:a16="http://schemas.microsoft.com/office/drawing/2014/main" id="{947A8638-71CC-457D-9CCA-6E79D44B366D}"/>
              </a:ext>
            </a:extLst>
          </p:cNvPr>
          <p:cNvSpPr/>
          <p:nvPr/>
        </p:nvSpPr>
        <p:spPr>
          <a:xfrm>
            <a:off x="6281082" y="1370751"/>
            <a:ext cx="2504390" cy="1574790"/>
          </a:xfrm>
          <a:prstGeom prst="rect">
            <a:avLst/>
          </a:prstGeom>
        </p:spPr>
        <p:txBody>
          <a:bodyPr wrap="square">
            <a:spAutoFit/>
          </a:bodyPr>
          <a:lstStyle/>
          <a:p>
            <a:pPr>
              <a:lnSpc>
                <a:spcPct val="115000"/>
              </a:lnSpc>
            </a:pPr>
            <a:r>
              <a:rPr lang="en-GB" sz="1200" b="1" dirty="0">
                <a:solidFill>
                  <a:srgbClr val="000000"/>
                </a:solidFill>
                <a:ea typeface="Times New Roman" panose="02020603050405020304" pitchFamily="18" charset="0"/>
                <a:cs typeface="Times New Roman" panose="02020603050405020304" pitchFamily="18" charset="0"/>
              </a:rPr>
              <a:t>Be more active</a:t>
            </a:r>
            <a:endParaRPr lang="en-GB" sz="1200" dirty="0">
              <a:ea typeface="Calibri" panose="020F0502020204030204" pitchFamily="34" charset="0"/>
              <a:cs typeface="Times New Roman" panose="02020603050405020304" pitchFamily="18" charset="0"/>
            </a:endParaRPr>
          </a:p>
          <a:p>
            <a:pPr>
              <a:lnSpc>
                <a:spcPct val="115000"/>
              </a:lnSpc>
              <a:spcBef>
                <a:spcPts val="375"/>
              </a:spcBef>
            </a:pPr>
            <a:r>
              <a:rPr lang="en-GB" sz="1200" dirty="0">
                <a:solidFill>
                  <a:srgbClr val="000000"/>
                </a:solidFill>
                <a:ea typeface="Times New Roman" panose="02020603050405020304" pitchFamily="18" charset="0"/>
                <a:cs typeface="Times New Roman" panose="02020603050405020304" pitchFamily="18" charset="0"/>
              </a:rPr>
              <a:t>Being active can help you to burn off nervous energy. It will not make your stress disappear, but it can make it less intense.</a:t>
            </a:r>
            <a:endParaRPr lang="en-GB" sz="1200" dirty="0">
              <a:ea typeface="Calibri" panose="020F0502020204030204" pitchFamily="34" charset="0"/>
              <a:cs typeface="Times New Roman" panose="02020603050405020304" pitchFamily="18" charset="0"/>
            </a:endParaRPr>
          </a:p>
          <a:p>
            <a:r>
              <a:rPr lang="en-GB" sz="1200" u="sng" dirty="0">
                <a:solidFill>
                  <a:srgbClr val="3155A5"/>
                </a:solidFill>
                <a:ea typeface="Times New Roman" panose="02020603050405020304" pitchFamily="18" charset="0"/>
                <a:cs typeface="Times New Roman" panose="02020603050405020304" pitchFamily="18" charset="0"/>
                <a:hlinkClick r:id="rId10"/>
              </a:rPr>
              <a:t>Better Health: Home workout videos</a:t>
            </a:r>
            <a:endParaRPr lang="en-GB" sz="1200" dirty="0"/>
          </a:p>
        </p:txBody>
      </p:sp>
      <p:pic>
        <p:nvPicPr>
          <p:cNvPr id="17" name="Picture 16">
            <a:extLst>
              <a:ext uri="{FF2B5EF4-FFF2-40B4-BE49-F238E27FC236}">
                <a16:creationId xmlns:a16="http://schemas.microsoft.com/office/drawing/2014/main" id="{2198252D-6203-401C-ACA7-339185DD3917}"/>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48118" y="3319178"/>
            <a:ext cx="835996" cy="782603"/>
          </a:xfrm>
          <a:prstGeom prst="rect">
            <a:avLst/>
          </a:prstGeom>
          <a:noFill/>
          <a:ln>
            <a:noFill/>
          </a:ln>
        </p:spPr>
      </p:pic>
      <p:sp>
        <p:nvSpPr>
          <p:cNvPr id="14" name="Rectangle 13">
            <a:extLst>
              <a:ext uri="{FF2B5EF4-FFF2-40B4-BE49-F238E27FC236}">
                <a16:creationId xmlns:a16="http://schemas.microsoft.com/office/drawing/2014/main" id="{67E25341-415B-4B44-93A8-07FF4830A948}"/>
              </a:ext>
            </a:extLst>
          </p:cNvPr>
          <p:cNvSpPr/>
          <p:nvPr/>
        </p:nvSpPr>
        <p:spPr>
          <a:xfrm>
            <a:off x="6268284" y="3059474"/>
            <a:ext cx="2504390" cy="1399807"/>
          </a:xfrm>
          <a:prstGeom prst="rect">
            <a:avLst/>
          </a:prstGeom>
        </p:spPr>
        <p:txBody>
          <a:bodyPr wrap="square">
            <a:spAutoFit/>
          </a:bodyPr>
          <a:lstStyle/>
          <a:p>
            <a:pPr>
              <a:lnSpc>
                <a:spcPct val="115000"/>
              </a:lnSpc>
            </a:pPr>
            <a:r>
              <a:rPr lang="en-GB" sz="1200" b="1" dirty="0">
                <a:solidFill>
                  <a:srgbClr val="000000"/>
                </a:solidFill>
                <a:ea typeface="Times New Roman" panose="02020603050405020304" pitchFamily="18" charset="0"/>
                <a:cs typeface="Times New Roman" panose="02020603050405020304" pitchFamily="18" charset="0"/>
              </a:rPr>
              <a:t>Plan ahead</a:t>
            </a:r>
            <a:endParaRPr lang="en-GB" sz="1200" dirty="0">
              <a:ea typeface="Calibri" panose="020F0502020204030204" pitchFamily="34" charset="0"/>
              <a:cs typeface="Times New Roman" panose="02020603050405020304" pitchFamily="18" charset="0"/>
            </a:endParaRPr>
          </a:p>
          <a:p>
            <a:pPr>
              <a:lnSpc>
                <a:spcPct val="115000"/>
              </a:lnSpc>
              <a:spcBef>
                <a:spcPts val="375"/>
              </a:spcBef>
            </a:pPr>
            <a:r>
              <a:rPr lang="en-GB" sz="1200" dirty="0">
                <a:solidFill>
                  <a:srgbClr val="000000"/>
                </a:solidFill>
                <a:ea typeface="Times New Roman" panose="02020603050405020304" pitchFamily="18" charset="0"/>
                <a:cs typeface="Times New Roman" panose="02020603050405020304" pitchFamily="18" charset="0"/>
              </a:rPr>
              <a:t>Planning out any upcoming stressful days or events – a to-do list, the journey you need to do, things you need to take – can really help.</a:t>
            </a:r>
            <a:endParaRPr lang="en-GB" sz="1200" dirty="0">
              <a:effectLst/>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2CAA4ADA-5D73-4CE1-8AE2-3BBB02FBDD56}"/>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1451454" y="5466266"/>
            <a:ext cx="1069227" cy="771046"/>
          </a:xfrm>
          <a:prstGeom prst="rect">
            <a:avLst/>
          </a:prstGeom>
          <a:noFill/>
          <a:ln>
            <a:noFill/>
          </a:ln>
        </p:spPr>
      </p:pic>
      <p:sp>
        <p:nvSpPr>
          <p:cNvPr id="16" name="Rectangle 15">
            <a:extLst>
              <a:ext uri="{FF2B5EF4-FFF2-40B4-BE49-F238E27FC236}">
                <a16:creationId xmlns:a16="http://schemas.microsoft.com/office/drawing/2014/main" id="{DF66056F-FAB2-46EB-9E0B-34E2F2CF9C4A}"/>
              </a:ext>
            </a:extLst>
          </p:cNvPr>
          <p:cNvSpPr/>
          <p:nvPr/>
        </p:nvSpPr>
        <p:spPr>
          <a:xfrm>
            <a:off x="2474847" y="5255603"/>
            <a:ext cx="2866882" cy="1451103"/>
          </a:xfrm>
          <a:prstGeom prst="rect">
            <a:avLst/>
          </a:prstGeom>
        </p:spPr>
        <p:txBody>
          <a:bodyPr wrap="square">
            <a:spAutoFit/>
          </a:bodyPr>
          <a:lstStyle/>
          <a:p>
            <a:pPr>
              <a:lnSpc>
                <a:spcPct val="115000"/>
              </a:lnSpc>
            </a:pPr>
            <a:r>
              <a:rPr lang="en-GB" sz="1200" b="1" dirty="0">
                <a:solidFill>
                  <a:srgbClr val="000000"/>
                </a:solidFill>
                <a:ea typeface="Times New Roman" panose="02020603050405020304" pitchFamily="18" charset="0"/>
                <a:cs typeface="Times New Roman" panose="02020603050405020304" pitchFamily="18" charset="0"/>
              </a:rPr>
              <a:t>Talk to someone</a:t>
            </a:r>
            <a:endParaRPr lang="en-GB" sz="1200" dirty="0">
              <a:ea typeface="Calibri" panose="020F0502020204030204" pitchFamily="34" charset="0"/>
              <a:cs typeface="Times New Roman" panose="02020603050405020304" pitchFamily="18" charset="0"/>
            </a:endParaRPr>
          </a:p>
          <a:p>
            <a:pPr>
              <a:lnSpc>
                <a:spcPct val="115000"/>
              </a:lnSpc>
              <a:spcBef>
                <a:spcPts val="375"/>
              </a:spcBef>
            </a:pPr>
            <a:r>
              <a:rPr lang="en-GB" sz="1200" dirty="0">
                <a:solidFill>
                  <a:srgbClr val="000000"/>
                </a:solidFill>
                <a:ea typeface="Times New Roman" panose="02020603050405020304" pitchFamily="18" charset="0"/>
                <a:cs typeface="Times New Roman" panose="02020603050405020304" pitchFamily="18" charset="0"/>
              </a:rPr>
              <a:t>Trusted friends, family and colleagues, or contacting a helpline, can help us when we are struggling. Watch our video for more ideas.</a:t>
            </a:r>
            <a:endParaRPr lang="en-GB" sz="1200" dirty="0">
              <a:ea typeface="Calibri" panose="020F0502020204030204" pitchFamily="34" charset="0"/>
              <a:cs typeface="Times New Roman" panose="02020603050405020304" pitchFamily="18" charset="0"/>
            </a:endParaRPr>
          </a:p>
          <a:p>
            <a:pPr>
              <a:lnSpc>
                <a:spcPct val="115000"/>
              </a:lnSpc>
              <a:spcBef>
                <a:spcPts val="375"/>
              </a:spcBef>
            </a:pPr>
            <a:r>
              <a:rPr lang="en-GB" sz="1200" u="sng" dirty="0">
                <a:solidFill>
                  <a:srgbClr val="3155A5"/>
                </a:solidFill>
                <a:ea typeface="Times New Roman" panose="02020603050405020304" pitchFamily="18" charset="0"/>
                <a:cs typeface="Times New Roman" panose="02020603050405020304" pitchFamily="18" charset="0"/>
                <a:hlinkClick r:id="rId13"/>
              </a:rPr>
              <a:t>Video: Social connection</a:t>
            </a:r>
            <a:endParaRPr lang="en-GB" sz="1200" dirty="0">
              <a:effectLst/>
              <a:ea typeface="Calibri" panose="020F0502020204030204" pitchFamily="34" charset="0"/>
              <a:cs typeface="Times New Roman" panose="02020603050405020304" pitchFamily="18" charset="0"/>
            </a:endParaRPr>
          </a:p>
        </p:txBody>
      </p:sp>
      <p:sp>
        <p:nvSpPr>
          <p:cNvPr id="21" name="Rectangle 20">
            <a:extLst>
              <a:ext uri="{FF2B5EF4-FFF2-40B4-BE49-F238E27FC236}">
                <a16:creationId xmlns:a16="http://schemas.microsoft.com/office/drawing/2014/main" id="{8DA72222-BE4B-42AE-8FDD-E1BF0773ABC2}"/>
              </a:ext>
            </a:extLst>
          </p:cNvPr>
          <p:cNvSpPr/>
          <p:nvPr/>
        </p:nvSpPr>
        <p:spPr>
          <a:xfrm rot="16200000">
            <a:off x="-1147934" y="3023054"/>
            <a:ext cx="3758884" cy="923330"/>
          </a:xfrm>
          <a:prstGeom prst="rect">
            <a:avLst/>
          </a:prstGeom>
          <a:solidFill>
            <a:schemeClr val="bg1"/>
          </a:solidFill>
          <a:ln w="12700">
            <a:solidFill>
              <a:schemeClr val="tx2"/>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GB" sz="4400" dirty="0">
                <a:ln w="9525">
                  <a:solidFill>
                    <a:schemeClr val="bg1"/>
                  </a:solidFill>
                  <a:prstDash val="solid"/>
                </a:ln>
                <a:solidFill>
                  <a:schemeClr val="tx2"/>
                </a:solidFill>
                <a:effectLst>
                  <a:outerShdw blurRad="12700" dist="38100" dir="2700000" algn="tl" rotWithShape="0">
                    <a:schemeClr val="bg1">
                      <a:lumMod val="50000"/>
                    </a:schemeClr>
                  </a:outerShdw>
                </a:effectLst>
              </a:rPr>
              <a:t>Stress</a:t>
            </a:r>
            <a:r>
              <a:rPr lang="en-GB" sz="5400" b="1" dirty="0">
                <a:ln w="9525">
                  <a:solidFill>
                    <a:schemeClr val="bg1"/>
                  </a:solidFill>
                  <a:prstDash val="solid"/>
                </a:ln>
                <a:solidFill>
                  <a:schemeClr val="tx2"/>
                </a:solidFill>
                <a:effectLst>
                  <a:outerShdw blurRad="12700" dist="38100" dir="2700000" algn="tl" rotWithShape="0">
                    <a:schemeClr val="bg1">
                      <a:lumMod val="50000"/>
                    </a:schemeClr>
                  </a:outerShdw>
                </a:effectLst>
              </a:rPr>
              <a:t> </a:t>
            </a:r>
            <a:r>
              <a:rPr lang="en-GB" sz="5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GB"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pic>
        <p:nvPicPr>
          <p:cNvPr id="22" name="Picture 21">
            <a:extLst>
              <a:ext uri="{FF2B5EF4-FFF2-40B4-BE49-F238E27FC236}">
                <a16:creationId xmlns:a16="http://schemas.microsoft.com/office/drawing/2014/main" id="{6E8D2E7F-61AC-4414-AE0E-CB7CEC2085C0}"/>
              </a:ext>
            </a:extLst>
          </p:cNvPr>
          <p:cNvPicPr>
            <a:picLocks noChangeAspect="1"/>
          </p:cNvPicPr>
          <p:nvPr/>
        </p:nvPicPr>
        <p:blipFill>
          <a:blip r:embed="rId14"/>
          <a:stretch>
            <a:fillRect/>
          </a:stretch>
        </p:blipFill>
        <p:spPr>
          <a:xfrm>
            <a:off x="144808" y="137298"/>
            <a:ext cx="1248008" cy="1082456"/>
          </a:xfrm>
          <a:prstGeom prst="rect">
            <a:avLst/>
          </a:prstGeom>
        </p:spPr>
      </p:pic>
    </p:spTree>
    <p:extLst>
      <p:ext uri="{BB962C8B-B14F-4D97-AF65-F5344CB8AC3E}">
        <p14:creationId xmlns:p14="http://schemas.microsoft.com/office/powerpoint/2010/main" val="217347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0419" y="151294"/>
            <a:ext cx="7348046" cy="2006932"/>
          </a:xfrm>
          <a:noFill/>
          <a:ln w="12700">
            <a:solidFill>
              <a:srgbClr val="22467A"/>
            </a:solidFill>
          </a:ln>
        </p:spPr>
        <p:txBody>
          <a:bodyPr>
            <a:normAutofit fontScale="70000" lnSpcReduction="20000"/>
          </a:bodyPr>
          <a:lstStyle/>
          <a:p>
            <a:pPr algn="l" fontAlgn="base"/>
            <a:r>
              <a:rPr lang="en-GB" sz="2200" b="1" dirty="0">
                <a:solidFill>
                  <a:srgbClr val="22467A"/>
                </a:solidFill>
              </a:rPr>
              <a:t>Sleep</a:t>
            </a:r>
            <a:r>
              <a:rPr lang="en-GB" sz="2200" dirty="0">
                <a:solidFill>
                  <a:srgbClr val="22467A"/>
                </a:solidFill>
              </a:rPr>
              <a:t> benefits the brain and promotes attention, memory, and analytical thought. It makes  thinking sharper, recognizing the most important information to consolidate learning. Sleep also facilitates </a:t>
            </a:r>
            <a:r>
              <a:rPr lang="en-GB" sz="2200" dirty="0">
                <a:solidFill>
                  <a:srgbClr val="0000FF"/>
                </a:solidFill>
                <a:hlinkClick r:id="rId2">
                  <a:extLst>
                    <a:ext uri="{A12FA001-AC4F-418D-AE19-62706E023703}">
                      <ahyp:hlinkClr xmlns:ahyp="http://schemas.microsoft.com/office/drawing/2018/hyperlinkcolor" val="tx"/>
                    </a:ext>
                  </a:extLst>
                </a:hlinkClick>
              </a:rPr>
              <a:t>expansive thinking</a:t>
            </a:r>
            <a:r>
              <a:rPr lang="en-GB" sz="2200" baseline="30000" dirty="0">
                <a:solidFill>
                  <a:srgbClr val="0000FF"/>
                </a:solidFill>
                <a:hlinkClick r:id="rId2">
                  <a:extLst>
                    <a:ext uri="{A12FA001-AC4F-418D-AE19-62706E023703}">
                      <ahyp:hlinkClr xmlns:ahyp="http://schemas.microsoft.com/office/drawing/2018/hyperlinkcolor" val="tx"/>
                    </a:ext>
                  </a:extLst>
                </a:hlinkClick>
              </a:rPr>
              <a:t>2</a:t>
            </a:r>
            <a:r>
              <a:rPr lang="en-GB" sz="2200" dirty="0">
                <a:solidFill>
                  <a:srgbClr val="0000FF"/>
                </a:solidFill>
              </a:rPr>
              <a:t> </a:t>
            </a:r>
            <a:r>
              <a:rPr lang="en-GB" sz="2200" dirty="0">
                <a:solidFill>
                  <a:srgbClr val="22467A"/>
                </a:solidFill>
              </a:rPr>
              <a:t>that can </a:t>
            </a:r>
            <a:r>
              <a:rPr lang="en-GB" sz="2200" dirty="0">
                <a:solidFill>
                  <a:srgbClr val="0000FF"/>
                </a:solidFill>
                <a:hlinkClick r:id="rId3">
                  <a:extLst>
                    <a:ext uri="{A12FA001-AC4F-418D-AE19-62706E023703}">
                      <ahyp:hlinkClr xmlns:ahyp="http://schemas.microsoft.com/office/drawing/2018/hyperlinkcolor" val="tx"/>
                    </a:ext>
                  </a:extLst>
                </a:hlinkClick>
              </a:rPr>
              <a:t>spur creativity</a:t>
            </a:r>
            <a:r>
              <a:rPr lang="en-GB" sz="2200" baseline="30000" dirty="0">
                <a:solidFill>
                  <a:srgbClr val="0000FF"/>
                </a:solidFill>
                <a:hlinkClick r:id="rId3">
                  <a:extLst>
                    <a:ext uri="{A12FA001-AC4F-418D-AE19-62706E023703}">
                      <ahyp:hlinkClr xmlns:ahyp="http://schemas.microsoft.com/office/drawing/2018/hyperlinkcolor" val="tx"/>
                    </a:ext>
                  </a:extLst>
                </a:hlinkClick>
              </a:rPr>
              <a:t>3</a:t>
            </a:r>
            <a:r>
              <a:rPr lang="en-GB" sz="2200" dirty="0">
                <a:solidFill>
                  <a:srgbClr val="22467A"/>
                </a:solidFill>
              </a:rPr>
              <a:t>. Whether it’s studying for a test, learning an instrument, or acquiring job skills, </a:t>
            </a:r>
            <a:r>
              <a:rPr lang="en-GB" sz="2200" dirty="0">
                <a:solidFill>
                  <a:srgbClr val="0000FF"/>
                </a:solidFill>
                <a:hlinkClick r:id="rId4">
                  <a:extLst>
                    <a:ext uri="{A12FA001-AC4F-418D-AE19-62706E023703}">
                      <ahyp:hlinkClr xmlns:ahyp="http://schemas.microsoft.com/office/drawing/2018/hyperlinkcolor" val="tx"/>
                    </a:ext>
                  </a:extLst>
                </a:hlinkClick>
              </a:rPr>
              <a:t>sleep is essential for teens</a:t>
            </a:r>
            <a:r>
              <a:rPr lang="en-GB" sz="2200" baseline="30000" dirty="0">
                <a:solidFill>
                  <a:srgbClr val="0000FF"/>
                </a:solidFill>
                <a:hlinkClick r:id="rId4">
                  <a:extLst>
                    <a:ext uri="{A12FA001-AC4F-418D-AE19-62706E023703}">
                      <ahyp:hlinkClr xmlns:ahyp="http://schemas.microsoft.com/office/drawing/2018/hyperlinkcolor" val="tx"/>
                    </a:ext>
                  </a:extLst>
                </a:hlinkClick>
              </a:rPr>
              <a:t>4</a:t>
            </a:r>
            <a:r>
              <a:rPr lang="en-GB" sz="2200" dirty="0">
                <a:solidFill>
                  <a:srgbClr val="0000FF"/>
                </a:solidFill>
              </a:rPr>
              <a:t>.</a:t>
            </a:r>
          </a:p>
          <a:p>
            <a:pPr algn="l" fontAlgn="base"/>
            <a:r>
              <a:rPr lang="en-GB" sz="2200" dirty="0">
                <a:solidFill>
                  <a:srgbClr val="22467A"/>
                </a:solidFill>
              </a:rPr>
              <a:t>Given the importance of sleep for brain function, it’s easy to see why teens who don’t get enough sleep tend to suffer from </a:t>
            </a:r>
            <a:r>
              <a:rPr lang="en-GB" sz="2200" dirty="0">
                <a:solidFill>
                  <a:srgbClr val="0000FF"/>
                </a:solidFill>
                <a:hlinkClick r:id="rId5">
                  <a:extLst>
                    <a:ext uri="{A12FA001-AC4F-418D-AE19-62706E023703}">
                      <ahyp:hlinkClr xmlns:ahyp="http://schemas.microsoft.com/office/drawing/2018/hyperlinkcolor" val="tx"/>
                    </a:ext>
                  </a:extLst>
                </a:hlinkClick>
              </a:rPr>
              <a:t>excessive drowsiness and lack of attention</a:t>
            </a:r>
            <a:r>
              <a:rPr lang="en-GB" sz="2200" baseline="30000" dirty="0">
                <a:solidFill>
                  <a:srgbClr val="0000FF"/>
                </a:solidFill>
                <a:hlinkClick r:id="rId5">
                  <a:extLst>
                    <a:ext uri="{A12FA001-AC4F-418D-AE19-62706E023703}">
                      <ahyp:hlinkClr xmlns:ahyp="http://schemas.microsoft.com/office/drawing/2018/hyperlinkcolor" val="tx"/>
                    </a:ext>
                  </a:extLst>
                </a:hlinkClick>
              </a:rPr>
              <a:t>5</a:t>
            </a:r>
            <a:r>
              <a:rPr lang="en-GB" sz="2200" dirty="0">
                <a:solidFill>
                  <a:srgbClr val="22467A"/>
                </a:solidFill>
              </a:rPr>
              <a:t> that can </a:t>
            </a:r>
            <a:r>
              <a:rPr lang="en-GB" sz="2200" dirty="0">
                <a:solidFill>
                  <a:srgbClr val="0000FF"/>
                </a:solidFill>
                <a:hlinkClick r:id="rId6">
                  <a:extLst>
                    <a:ext uri="{A12FA001-AC4F-418D-AE19-62706E023703}">
                      <ahyp:hlinkClr xmlns:ahyp="http://schemas.microsoft.com/office/drawing/2018/hyperlinkcolor" val="tx"/>
                    </a:ext>
                  </a:extLst>
                </a:hlinkClick>
              </a:rPr>
              <a:t>harm their academic performance</a:t>
            </a:r>
            <a:r>
              <a:rPr lang="en-GB" sz="2200" baseline="30000" dirty="0">
                <a:solidFill>
                  <a:srgbClr val="0000FF"/>
                </a:solidFill>
                <a:hlinkClick r:id="rId6">
                  <a:extLst>
                    <a:ext uri="{A12FA001-AC4F-418D-AE19-62706E023703}">
                      <ahyp:hlinkClr xmlns:ahyp="http://schemas.microsoft.com/office/drawing/2018/hyperlinkcolor" val="tx"/>
                    </a:ext>
                  </a:extLst>
                </a:hlinkClick>
              </a:rPr>
              <a:t>6</a:t>
            </a:r>
            <a:r>
              <a:rPr lang="en-GB" sz="2200" dirty="0">
                <a:solidFill>
                  <a:srgbClr val="0000FF"/>
                </a:solidFill>
              </a:rPr>
              <a:t>.</a:t>
            </a:r>
          </a:p>
          <a:p>
            <a:pPr algn="l" fontAlgn="base"/>
            <a:r>
              <a:rPr lang="en-GB" sz="2200" dirty="0">
                <a:solidFill>
                  <a:srgbClr val="0000FF"/>
                </a:solidFill>
                <a:hlinkClick r:id="rId7">
                  <a:extLst>
                    <a:ext uri="{A12FA001-AC4F-418D-AE19-62706E023703}">
                      <ahyp:hlinkClr xmlns:ahyp="http://schemas.microsoft.com/office/drawing/2018/hyperlinkcolor" val="tx"/>
                    </a:ext>
                  </a:extLst>
                </a:hlinkClick>
              </a:rPr>
              <a:t>https://www.sleepfoundation.org/teens-and-sleep</a:t>
            </a:r>
            <a:r>
              <a:rPr lang="en-GB" sz="2200" dirty="0">
                <a:solidFill>
                  <a:srgbClr val="22467A"/>
                </a:solidFill>
              </a:rPr>
              <a:t>.</a:t>
            </a:r>
          </a:p>
          <a:p>
            <a:pPr algn="l" fontAlgn="base"/>
            <a:endParaRPr lang="en-GB" sz="2200" dirty="0">
              <a:solidFill>
                <a:schemeClr val="tx1"/>
              </a:solidFill>
            </a:endParaRPr>
          </a:p>
          <a:p>
            <a:endParaRPr lang="en-GB" sz="1800" dirty="0">
              <a:solidFill>
                <a:schemeClr val="tx1"/>
              </a:solidFill>
            </a:endParaRPr>
          </a:p>
        </p:txBody>
      </p:sp>
      <p:pic>
        <p:nvPicPr>
          <p:cNvPr id="9" name="Picture 8">
            <a:extLst>
              <a:ext uri="{FF2B5EF4-FFF2-40B4-BE49-F238E27FC236}">
                <a16:creationId xmlns:a16="http://schemas.microsoft.com/office/drawing/2014/main" id="{C31D5707-15D7-446B-8A40-8328B28FF63F}"/>
              </a:ext>
            </a:extLst>
          </p:cNvPr>
          <p:cNvPicPr/>
          <p:nvPr/>
        </p:nvPicPr>
        <p:blipFill>
          <a:blip r:embed="rId8"/>
          <a:stretch>
            <a:fillRect/>
          </a:stretch>
        </p:blipFill>
        <p:spPr>
          <a:xfrm>
            <a:off x="208987" y="6237312"/>
            <a:ext cx="1248008" cy="375053"/>
          </a:xfrm>
          <a:prstGeom prst="rect">
            <a:avLst/>
          </a:prstGeom>
        </p:spPr>
      </p:pic>
      <p:pic>
        <p:nvPicPr>
          <p:cNvPr id="7" name="Picture 6">
            <a:extLst>
              <a:ext uri="{FF2B5EF4-FFF2-40B4-BE49-F238E27FC236}">
                <a16:creationId xmlns:a16="http://schemas.microsoft.com/office/drawing/2014/main" id="{B4857B45-DA30-4D96-B3D8-F76EF4FE7C7C}"/>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317184" y="2473292"/>
            <a:ext cx="1119813" cy="1092213"/>
          </a:xfrm>
          <a:prstGeom prst="rect">
            <a:avLst/>
          </a:prstGeom>
          <a:noFill/>
          <a:ln>
            <a:noFill/>
          </a:ln>
        </p:spPr>
      </p:pic>
      <p:sp>
        <p:nvSpPr>
          <p:cNvPr id="2" name="Rectangle 1">
            <a:extLst>
              <a:ext uri="{FF2B5EF4-FFF2-40B4-BE49-F238E27FC236}">
                <a16:creationId xmlns:a16="http://schemas.microsoft.com/office/drawing/2014/main" id="{00440AE1-6403-4151-82B3-0771A8F9B954}"/>
              </a:ext>
            </a:extLst>
          </p:cNvPr>
          <p:cNvSpPr/>
          <p:nvPr/>
        </p:nvSpPr>
        <p:spPr>
          <a:xfrm>
            <a:off x="2486637" y="2506205"/>
            <a:ext cx="2808312" cy="1187441"/>
          </a:xfrm>
          <a:prstGeom prst="rect">
            <a:avLst/>
          </a:prstGeom>
        </p:spPr>
        <p:txBody>
          <a:bodyPr wrap="square">
            <a:spAutoFit/>
          </a:bodyPr>
          <a:lstStyle/>
          <a:p>
            <a:pPr>
              <a:lnSpc>
                <a:spcPct val="115000"/>
              </a:lnSpc>
            </a:pPr>
            <a:r>
              <a:rPr lang="en-GB" sz="1200" b="1" dirty="0">
                <a:solidFill>
                  <a:srgbClr val="000000"/>
                </a:solidFill>
                <a:ea typeface="Times New Roman" panose="02020603050405020304" pitchFamily="18" charset="0"/>
                <a:cs typeface="Times New Roman" panose="02020603050405020304" pitchFamily="18" charset="0"/>
              </a:rPr>
              <a:t>Keep regular sleep hours</a:t>
            </a:r>
            <a:endParaRPr lang="en-GB" sz="1200" dirty="0">
              <a:ea typeface="Calibri" panose="020F0502020204030204" pitchFamily="34" charset="0"/>
              <a:cs typeface="Times New Roman" panose="02020603050405020304" pitchFamily="18" charset="0"/>
            </a:endParaRPr>
          </a:p>
          <a:p>
            <a:pPr>
              <a:lnSpc>
                <a:spcPct val="115000"/>
              </a:lnSpc>
              <a:spcBef>
                <a:spcPts val="375"/>
              </a:spcBef>
            </a:pPr>
            <a:r>
              <a:rPr lang="en-GB" sz="1200" dirty="0">
                <a:solidFill>
                  <a:srgbClr val="000000"/>
                </a:solidFill>
                <a:ea typeface="Times New Roman" panose="02020603050405020304" pitchFamily="18" charset="0"/>
                <a:cs typeface="Times New Roman" panose="02020603050405020304" pitchFamily="18" charset="0"/>
              </a:rPr>
              <a:t>Going to bed when you feel tired and getting up at roughly the same time helps teach your body to sleep better. Try to avoid napping where possible.</a:t>
            </a:r>
            <a:endParaRPr lang="en-GB" sz="1200" dirty="0">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EA303226-A0E4-4EA4-A067-AF4628618EB0}"/>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5392265" y="2474066"/>
            <a:ext cx="1136581" cy="953696"/>
          </a:xfrm>
          <a:prstGeom prst="rect">
            <a:avLst/>
          </a:prstGeom>
          <a:noFill/>
          <a:ln>
            <a:noFill/>
          </a:ln>
        </p:spPr>
      </p:pic>
      <p:sp>
        <p:nvSpPr>
          <p:cNvPr id="4" name="Rectangle 3">
            <a:extLst>
              <a:ext uri="{FF2B5EF4-FFF2-40B4-BE49-F238E27FC236}">
                <a16:creationId xmlns:a16="http://schemas.microsoft.com/office/drawing/2014/main" id="{FD71821A-38F6-4CD1-B2A0-71BB2D7C0F8A}"/>
              </a:ext>
            </a:extLst>
          </p:cNvPr>
          <p:cNvSpPr/>
          <p:nvPr/>
        </p:nvSpPr>
        <p:spPr>
          <a:xfrm>
            <a:off x="6614888" y="2306128"/>
            <a:ext cx="2230735" cy="1399807"/>
          </a:xfrm>
          <a:prstGeom prst="rect">
            <a:avLst/>
          </a:prstGeom>
        </p:spPr>
        <p:txBody>
          <a:bodyPr wrap="square">
            <a:spAutoFit/>
          </a:bodyPr>
          <a:lstStyle/>
          <a:p>
            <a:pPr>
              <a:lnSpc>
                <a:spcPct val="115000"/>
              </a:lnSpc>
            </a:pPr>
            <a:r>
              <a:rPr lang="en-GB" sz="1200" b="1" dirty="0">
                <a:solidFill>
                  <a:srgbClr val="000000"/>
                </a:solidFill>
                <a:ea typeface="Times New Roman" panose="02020603050405020304" pitchFamily="18" charset="0"/>
                <a:cs typeface="Times New Roman" panose="02020603050405020304" pitchFamily="18" charset="0"/>
              </a:rPr>
              <a:t>Confront sleeplessness</a:t>
            </a:r>
            <a:endParaRPr lang="en-GB" sz="1200" dirty="0">
              <a:ea typeface="Calibri" panose="020F0502020204030204" pitchFamily="34" charset="0"/>
              <a:cs typeface="Times New Roman" panose="02020603050405020304" pitchFamily="18" charset="0"/>
            </a:endParaRPr>
          </a:p>
          <a:p>
            <a:pPr>
              <a:lnSpc>
                <a:spcPct val="115000"/>
              </a:lnSpc>
              <a:spcBef>
                <a:spcPts val="375"/>
              </a:spcBef>
            </a:pPr>
            <a:r>
              <a:rPr lang="en-GB" sz="1200" dirty="0">
                <a:solidFill>
                  <a:srgbClr val="000000"/>
                </a:solidFill>
                <a:ea typeface="Times New Roman" panose="02020603050405020304" pitchFamily="18" charset="0"/>
                <a:cs typeface="Times New Roman" panose="02020603050405020304" pitchFamily="18" charset="0"/>
              </a:rPr>
              <a:t>If you are lying awake unable to sleep, do not force it. Get up and do something relaxing for a bit, and return to bed when you feel sleepier.</a:t>
            </a:r>
            <a:endParaRPr lang="en-GB" sz="1200" dirty="0">
              <a:effectLst/>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D0EBDD96-368D-413A-BC1B-FC8B646FAE2A}"/>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1294657" y="3794109"/>
            <a:ext cx="1512168" cy="1092213"/>
          </a:xfrm>
          <a:prstGeom prst="rect">
            <a:avLst/>
          </a:prstGeom>
          <a:noFill/>
          <a:ln>
            <a:noFill/>
          </a:ln>
        </p:spPr>
      </p:pic>
      <p:sp>
        <p:nvSpPr>
          <p:cNvPr id="5" name="Rectangle 4">
            <a:extLst>
              <a:ext uri="{FF2B5EF4-FFF2-40B4-BE49-F238E27FC236}">
                <a16:creationId xmlns:a16="http://schemas.microsoft.com/office/drawing/2014/main" id="{58360906-6CC3-42AE-80C1-85E2E558CEF1}"/>
              </a:ext>
            </a:extLst>
          </p:cNvPr>
          <p:cNvSpPr/>
          <p:nvPr/>
        </p:nvSpPr>
        <p:spPr>
          <a:xfrm>
            <a:off x="2539008" y="3720846"/>
            <a:ext cx="2590426" cy="1663469"/>
          </a:xfrm>
          <a:prstGeom prst="rect">
            <a:avLst/>
          </a:prstGeom>
        </p:spPr>
        <p:txBody>
          <a:bodyPr wrap="square">
            <a:spAutoFit/>
          </a:bodyPr>
          <a:lstStyle/>
          <a:p>
            <a:pPr>
              <a:lnSpc>
                <a:spcPct val="115000"/>
              </a:lnSpc>
            </a:pPr>
            <a:r>
              <a:rPr lang="en-GB" sz="1200" b="1" dirty="0">
                <a:solidFill>
                  <a:srgbClr val="000000"/>
                </a:solidFill>
                <a:ea typeface="Times New Roman" panose="02020603050405020304" pitchFamily="18" charset="0"/>
                <a:cs typeface="Times New Roman" panose="02020603050405020304" pitchFamily="18" charset="0"/>
              </a:rPr>
              <a:t>Create a restful environment</a:t>
            </a:r>
            <a:endParaRPr lang="en-GB" sz="1200" dirty="0">
              <a:ea typeface="Calibri" panose="020F0502020204030204" pitchFamily="34" charset="0"/>
              <a:cs typeface="Times New Roman" panose="02020603050405020304" pitchFamily="18" charset="0"/>
            </a:endParaRPr>
          </a:p>
          <a:p>
            <a:pPr>
              <a:lnSpc>
                <a:spcPct val="115000"/>
              </a:lnSpc>
              <a:spcBef>
                <a:spcPts val="375"/>
              </a:spcBef>
            </a:pPr>
            <a:r>
              <a:rPr lang="en-GB" sz="1200" dirty="0">
                <a:solidFill>
                  <a:srgbClr val="000000"/>
                </a:solidFill>
                <a:ea typeface="Times New Roman" panose="02020603050405020304" pitchFamily="18" charset="0"/>
                <a:cs typeface="Times New Roman" panose="02020603050405020304" pitchFamily="18" charset="0"/>
              </a:rPr>
              <a:t>Dark, quiet and cool environments generally make it easier to fall asleep and stay asleep. Watch our video for tips on how to sleep better.</a:t>
            </a:r>
            <a:endParaRPr lang="en-GB" sz="1200" dirty="0">
              <a:ea typeface="Calibri" panose="020F0502020204030204" pitchFamily="34" charset="0"/>
              <a:cs typeface="Times New Roman" panose="02020603050405020304" pitchFamily="18" charset="0"/>
            </a:endParaRPr>
          </a:p>
          <a:p>
            <a:pPr>
              <a:lnSpc>
                <a:spcPct val="115000"/>
              </a:lnSpc>
              <a:spcBef>
                <a:spcPts val="375"/>
              </a:spcBef>
            </a:pPr>
            <a:r>
              <a:rPr lang="en-GB" sz="1200" u="sng" dirty="0">
                <a:solidFill>
                  <a:srgbClr val="3155A5"/>
                </a:solidFill>
                <a:ea typeface="Times New Roman" panose="02020603050405020304" pitchFamily="18" charset="0"/>
                <a:cs typeface="Times New Roman" panose="02020603050405020304" pitchFamily="18" charset="0"/>
                <a:hlinkClick r:id="rId12"/>
              </a:rPr>
              <a:t>Video: Tips for sleeping better</a:t>
            </a:r>
            <a:endParaRPr lang="en-GB" sz="1200" dirty="0">
              <a:effectLst/>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EA02788C-3BCA-4A97-98C5-A651671D431B}"/>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5380483" y="3812025"/>
            <a:ext cx="1119813" cy="1187441"/>
          </a:xfrm>
          <a:prstGeom prst="rect">
            <a:avLst/>
          </a:prstGeom>
          <a:noFill/>
          <a:ln>
            <a:noFill/>
          </a:ln>
        </p:spPr>
      </p:pic>
      <p:sp>
        <p:nvSpPr>
          <p:cNvPr id="8" name="Rectangle 7">
            <a:extLst>
              <a:ext uri="{FF2B5EF4-FFF2-40B4-BE49-F238E27FC236}">
                <a16:creationId xmlns:a16="http://schemas.microsoft.com/office/drawing/2014/main" id="{AE30CED1-2D89-4760-A586-B5247E3B6093}"/>
              </a:ext>
            </a:extLst>
          </p:cNvPr>
          <p:cNvSpPr/>
          <p:nvPr/>
        </p:nvSpPr>
        <p:spPr>
          <a:xfrm>
            <a:off x="6614466" y="3732434"/>
            <a:ext cx="2339281" cy="1663469"/>
          </a:xfrm>
          <a:prstGeom prst="rect">
            <a:avLst/>
          </a:prstGeom>
        </p:spPr>
        <p:txBody>
          <a:bodyPr wrap="square">
            <a:spAutoFit/>
          </a:bodyPr>
          <a:lstStyle/>
          <a:p>
            <a:pPr>
              <a:lnSpc>
                <a:spcPct val="115000"/>
              </a:lnSpc>
            </a:pPr>
            <a:r>
              <a:rPr lang="en-GB" sz="1200" b="1" dirty="0">
                <a:solidFill>
                  <a:srgbClr val="000000"/>
                </a:solidFill>
                <a:ea typeface="Times New Roman" panose="02020603050405020304" pitchFamily="18" charset="0"/>
                <a:cs typeface="Times New Roman" panose="02020603050405020304" pitchFamily="18" charset="0"/>
              </a:rPr>
              <a:t>Write down your worries</a:t>
            </a:r>
            <a:endParaRPr lang="en-GB" sz="1200" dirty="0">
              <a:ea typeface="Calibri" panose="020F0502020204030204" pitchFamily="34" charset="0"/>
              <a:cs typeface="Times New Roman" panose="02020603050405020304" pitchFamily="18" charset="0"/>
            </a:endParaRPr>
          </a:p>
          <a:p>
            <a:pPr>
              <a:lnSpc>
                <a:spcPct val="115000"/>
              </a:lnSpc>
              <a:spcBef>
                <a:spcPts val="375"/>
              </a:spcBef>
            </a:pPr>
            <a:r>
              <a:rPr lang="en-GB" sz="1200" dirty="0">
                <a:solidFill>
                  <a:srgbClr val="000000"/>
                </a:solidFill>
                <a:ea typeface="Times New Roman" panose="02020603050405020304" pitchFamily="18" charset="0"/>
                <a:cs typeface="Times New Roman" panose="02020603050405020304" pitchFamily="18" charset="0"/>
              </a:rPr>
              <a:t>If you often lie awake worrying about tomorrow, set aside time before bed to make a list for the next day. This can help put your mind at rest.</a:t>
            </a:r>
            <a:endParaRPr lang="en-GB" sz="1200" dirty="0">
              <a:ea typeface="Calibri" panose="020F0502020204030204" pitchFamily="34" charset="0"/>
              <a:cs typeface="Times New Roman" panose="02020603050405020304" pitchFamily="18" charset="0"/>
            </a:endParaRPr>
          </a:p>
          <a:p>
            <a:pPr>
              <a:lnSpc>
                <a:spcPct val="115000"/>
              </a:lnSpc>
              <a:spcBef>
                <a:spcPts val="375"/>
              </a:spcBef>
            </a:pPr>
            <a:r>
              <a:rPr lang="en-GB" sz="1200" u="sng" dirty="0">
                <a:solidFill>
                  <a:srgbClr val="3155A5"/>
                </a:solidFill>
                <a:ea typeface="Times New Roman" panose="02020603050405020304" pitchFamily="18" charset="0"/>
                <a:cs typeface="Times New Roman" panose="02020603050405020304" pitchFamily="18" charset="0"/>
                <a:hlinkClick r:id="rId14"/>
              </a:rPr>
              <a:t>Video: Tackle your worries</a:t>
            </a:r>
            <a:endParaRPr lang="en-GB" sz="1200" dirty="0">
              <a:effectLst/>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13F8874E-1689-478E-8C08-D1B0DEF908D3}"/>
              </a:ext>
            </a:extLst>
          </p:cNvPr>
          <p:cNvPicPr/>
          <p:nvPr/>
        </p:nvPicPr>
        <p:blipFill>
          <a:blip r:embed="rId15">
            <a:extLst>
              <a:ext uri="{28A0092B-C50C-407E-A947-70E740481C1C}">
                <a14:useLocalDpi xmlns:a14="http://schemas.microsoft.com/office/drawing/2010/main" val="0"/>
              </a:ext>
            </a:extLst>
          </a:blip>
          <a:srcRect/>
          <a:stretch>
            <a:fillRect/>
          </a:stretch>
        </p:blipFill>
        <p:spPr bwMode="auto">
          <a:xfrm>
            <a:off x="1482213" y="5384315"/>
            <a:ext cx="1023077" cy="1092213"/>
          </a:xfrm>
          <a:prstGeom prst="rect">
            <a:avLst/>
          </a:prstGeom>
          <a:noFill/>
          <a:ln>
            <a:noFill/>
          </a:ln>
        </p:spPr>
      </p:pic>
      <p:sp>
        <p:nvSpPr>
          <p:cNvPr id="12" name="Rectangle 11">
            <a:extLst>
              <a:ext uri="{FF2B5EF4-FFF2-40B4-BE49-F238E27FC236}">
                <a16:creationId xmlns:a16="http://schemas.microsoft.com/office/drawing/2014/main" id="{4ADB89B3-9EA7-4505-8396-DE2F481BB3FE}"/>
              </a:ext>
            </a:extLst>
          </p:cNvPr>
          <p:cNvSpPr/>
          <p:nvPr/>
        </p:nvSpPr>
        <p:spPr>
          <a:xfrm>
            <a:off x="2530508" y="5398072"/>
            <a:ext cx="2951845" cy="1451103"/>
          </a:xfrm>
          <a:prstGeom prst="rect">
            <a:avLst/>
          </a:prstGeom>
        </p:spPr>
        <p:txBody>
          <a:bodyPr wrap="square">
            <a:spAutoFit/>
          </a:bodyPr>
          <a:lstStyle/>
          <a:p>
            <a:pPr>
              <a:lnSpc>
                <a:spcPct val="115000"/>
              </a:lnSpc>
            </a:pPr>
            <a:r>
              <a:rPr lang="en-GB" sz="1200" b="1" dirty="0">
                <a:solidFill>
                  <a:srgbClr val="000000"/>
                </a:solidFill>
                <a:ea typeface="Times New Roman" panose="02020603050405020304" pitchFamily="18" charset="0"/>
                <a:cs typeface="Times New Roman" panose="02020603050405020304" pitchFamily="18" charset="0"/>
              </a:rPr>
              <a:t>Move more, sleep better</a:t>
            </a:r>
            <a:endParaRPr lang="en-GB" sz="1200" dirty="0">
              <a:ea typeface="Calibri" panose="020F0502020204030204" pitchFamily="34" charset="0"/>
              <a:cs typeface="Times New Roman" panose="02020603050405020304" pitchFamily="18" charset="0"/>
            </a:endParaRPr>
          </a:p>
          <a:p>
            <a:pPr>
              <a:lnSpc>
                <a:spcPct val="115000"/>
              </a:lnSpc>
              <a:spcBef>
                <a:spcPts val="375"/>
              </a:spcBef>
            </a:pPr>
            <a:r>
              <a:rPr lang="en-GB" sz="1200" dirty="0">
                <a:solidFill>
                  <a:srgbClr val="000000"/>
                </a:solidFill>
                <a:ea typeface="Times New Roman" panose="02020603050405020304" pitchFamily="18" charset="0"/>
                <a:cs typeface="Times New Roman" panose="02020603050405020304" pitchFamily="18" charset="0"/>
              </a:rPr>
              <a:t>Being active can help you sleep better. These videos can get you going, but remember to avoid vigorous activity near bedtime if it affects your sleep.</a:t>
            </a:r>
            <a:endParaRPr lang="en-GB" sz="1200" dirty="0">
              <a:ea typeface="Calibri" panose="020F0502020204030204" pitchFamily="34" charset="0"/>
              <a:cs typeface="Times New Roman" panose="02020603050405020304" pitchFamily="18" charset="0"/>
            </a:endParaRPr>
          </a:p>
          <a:p>
            <a:pPr>
              <a:lnSpc>
                <a:spcPct val="115000"/>
              </a:lnSpc>
              <a:spcBef>
                <a:spcPts val="375"/>
              </a:spcBef>
            </a:pPr>
            <a:r>
              <a:rPr lang="en-GB" sz="1200" u="sng" dirty="0">
                <a:solidFill>
                  <a:srgbClr val="3155A5"/>
                </a:solidFill>
                <a:ea typeface="Times New Roman" panose="02020603050405020304" pitchFamily="18" charset="0"/>
                <a:cs typeface="Times New Roman" panose="02020603050405020304" pitchFamily="18" charset="0"/>
                <a:hlinkClick r:id="rId16"/>
              </a:rPr>
              <a:t>Better Health: Home workout videos</a:t>
            </a:r>
            <a:endParaRPr lang="en-GB" sz="1200" dirty="0">
              <a:effectLst/>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156788D-5426-4388-A381-442D2AF91175}"/>
              </a:ext>
            </a:extLst>
          </p:cNvPr>
          <p:cNvPicPr/>
          <p:nvPr/>
        </p:nvPicPr>
        <p:blipFill>
          <a:blip r:embed="rId17">
            <a:extLst>
              <a:ext uri="{28A0092B-C50C-407E-A947-70E740481C1C}">
                <a14:useLocalDpi xmlns:a14="http://schemas.microsoft.com/office/drawing/2010/main" val="0"/>
              </a:ext>
            </a:extLst>
          </a:blip>
          <a:srcRect/>
          <a:stretch>
            <a:fillRect/>
          </a:stretch>
        </p:blipFill>
        <p:spPr bwMode="auto">
          <a:xfrm>
            <a:off x="5400277" y="5511216"/>
            <a:ext cx="1119813" cy="953696"/>
          </a:xfrm>
          <a:prstGeom prst="rect">
            <a:avLst/>
          </a:prstGeom>
          <a:noFill/>
          <a:ln>
            <a:noFill/>
          </a:ln>
        </p:spPr>
      </p:pic>
      <p:sp>
        <p:nvSpPr>
          <p:cNvPr id="14" name="Rectangle 13">
            <a:extLst>
              <a:ext uri="{FF2B5EF4-FFF2-40B4-BE49-F238E27FC236}">
                <a16:creationId xmlns:a16="http://schemas.microsoft.com/office/drawing/2014/main" id="{23151E1B-762D-4143-A4E3-5F8DAFB1A9BB}"/>
              </a:ext>
            </a:extLst>
          </p:cNvPr>
          <p:cNvSpPr/>
          <p:nvPr/>
        </p:nvSpPr>
        <p:spPr>
          <a:xfrm>
            <a:off x="6614466" y="5424201"/>
            <a:ext cx="2308197" cy="1187441"/>
          </a:xfrm>
          <a:prstGeom prst="rect">
            <a:avLst/>
          </a:prstGeom>
        </p:spPr>
        <p:txBody>
          <a:bodyPr wrap="square">
            <a:spAutoFit/>
          </a:bodyPr>
          <a:lstStyle/>
          <a:p>
            <a:pPr>
              <a:lnSpc>
                <a:spcPct val="115000"/>
              </a:lnSpc>
            </a:pPr>
            <a:r>
              <a:rPr lang="en-GB" sz="1200" b="1" dirty="0">
                <a:solidFill>
                  <a:srgbClr val="000000"/>
                </a:solidFill>
                <a:ea typeface="Times New Roman" panose="02020603050405020304" pitchFamily="18" charset="0"/>
                <a:cs typeface="Times New Roman" panose="02020603050405020304" pitchFamily="18" charset="0"/>
              </a:rPr>
              <a:t>Put down the pick-me-ups</a:t>
            </a:r>
            <a:endParaRPr lang="en-GB" sz="1200" dirty="0">
              <a:ea typeface="Calibri" panose="020F0502020204030204" pitchFamily="34" charset="0"/>
              <a:cs typeface="Times New Roman" panose="02020603050405020304" pitchFamily="18" charset="0"/>
            </a:endParaRPr>
          </a:p>
          <a:p>
            <a:pPr>
              <a:lnSpc>
                <a:spcPct val="115000"/>
              </a:lnSpc>
              <a:spcBef>
                <a:spcPts val="375"/>
              </a:spcBef>
            </a:pPr>
            <a:r>
              <a:rPr lang="en-GB" sz="1200" dirty="0">
                <a:solidFill>
                  <a:srgbClr val="000000"/>
                </a:solidFill>
                <a:ea typeface="Times New Roman" panose="02020603050405020304" pitchFamily="18" charset="0"/>
                <a:cs typeface="Times New Roman" panose="02020603050405020304" pitchFamily="18" charset="0"/>
              </a:rPr>
              <a:t>Caffeine and energy drinks can stop you falling asleep and prevent deep sleep. Try to cut out caffeine close to bedtime.</a:t>
            </a:r>
            <a:endParaRPr lang="en-GB" sz="1200" dirty="0">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44B162A3-91CA-44F7-8B4E-981E0E27C293}"/>
              </a:ext>
            </a:extLst>
          </p:cNvPr>
          <p:cNvSpPr txBox="1"/>
          <p:nvPr/>
        </p:nvSpPr>
        <p:spPr>
          <a:xfrm>
            <a:off x="1452454" y="2134083"/>
            <a:ext cx="5162012" cy="369332"/>
          </a:xfrm>
          <a:prstGeom prst="rect">
            <a:avLst/>
          </a:prstGeom>
          <a:noFill/>
        </p:spPr>
        <p:txBody>
          <a:bodyPr wrap="square" rtlCol="0">
            <a:spAutoFit/>
          </a:bodyPr>
          <a:lstStyle/>
          <a:p>
            <a:r>
              <a:rPr lang="en-GB" b="1"/>
              <a:t>Top tips to get to sleep and sleep better</a:t>
            </a:r>
            <a:endParaRPr lang="en-GB" b="1" dirty="0"/>
          </a:p>
        </p:txBody>
      </p:sp>
      <p:pic>
        <p:nvPicPr>
          <p:cNvPr id="20" name="Picture 19">
            <a:extLst>
              <a:ext uri="{FF2B5EF4-FFF2-40B4-BE49-F238E27FC236}">
                <a16:creationId xmlns:a16="http://schemas.microsoft.com/office/drawing/2014/main" id="{C9EFDC80-7E23-496A-9839-C7A754D949EA}"/>
              </a:ext>
            </a:extLst>
          </p:cNvPr>
          <p:cNvPicPr>
            <a:picLocks noChangeAspect="1"/>
          </p:cNvPicPr>
          <p:nvPr/>
        </p:nvPicPr>
        <p:blipFill>
          <a:blip r:embed="rId18"/>
          <a:stretch>
            <a:fillRect/>
          </a:stretch>
        </p:blipFill>
        <p:spPr>
          <a:xfrm>
            <a:off x="107504" y="151294"/>
            <a:ext cx="1248008" cy="1082456"/>
          </a:xfrm>
          <a:prstGeom prst="rect">
            <a:avLst/>
          </a:prstGeom>
        </p:spPr>
      </p:pic>
      <p:sp>
        <p:nvSpPr>
          <p:cNvPr id="21" name="Rectangle 20">
            <a:extLst>
              <a:ext uri="{FF2B5EF4-FFF2-40B4-BE49-F238E27FC236}">
                <a16:creationId xmlns:a16="http://schemas.microsoft.com/office/drawing/2014/main" id="{1A0549FA-9263-4F14-A2AE-F035D66AAC2B}"/>
              </a:ext>
            </a:extLst>
          </p:cNvPr>
          <p:cNvSpPr/>
          <p:nvPr/>
        </p:nvSpPr>
        <p:spPr>
          <a:xfrm rot="16200000">
            <a:off x="-1147934" y="3023054"/>
            <a:ext cx="3758884" cy="923330"/>
          </a:xfrm>
          <a:prstGeom prst="rect">
            <a:avLst/>
          </a:prstGeom>
          <a:solidFill>
            <a:schemeClr val="bg1"/>
          </a:solidFill>
          <a:ln w="12700">
            <a:solidFill>
              <a:schemeClr val="tx2"/>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GB" sz="4400" dirty="0">
                <a:ln w="9525">
                  <a:solidFill>
                    <a:schemeClr val="bg1"/>
                  </a:solidFill>
                  <a:prstDash val="solid"/>
                </a:ln>
                <a:solidFill>
                  <a:schemeClr val="tx2"/>
                </a:solidFill>
                <a:effectLst>
                  <a:outerShdw blurRad="12700" dist="38100" dir="2700000" algn="tl" rotWithShape="0">
                    <a:schemeClr val="bg1">
                      <a:lumMod val="50000"/>
                    </a:schemeClr>
                  </a:outerShdw>
                </a:effectLst>
              </a:rPr>
              <a:t>Sleep</a:t>
            </a:r>
            <a:r>
              <a:rPr lang="en-GB" sz="5400" b="1" dirty="0">
                <a:ln w="9525">
                  <a:solidFill>
                    <a:schemeClr val="bg1"/>
                  </a:solidFill>
                  <a:prstDash val="solid"/>
                </a:ln>
                <a:solidFill>
                  <a:schemeClr val="tx2"/>
                </a:solidFill>
                <a:effectLst>
                  <a:outerShdw blurRad="12700" dist="38100" dir="2700000" algn="tl" rotWithShape="0">
                    <a:schemeClr val="bg1">
                      <a:lumMod val="50000"/>
                    </a:schemeClr>
                  </a:outerShdw>
                </a:effectLst>
              </a:rPr>
              <a:t> </a:t>
            </a:r>
            <a:r>
              <a:rPr lang="en-GB" sz="54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GB"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spTree>
    <p:extLst>
      <p:ext uri="{BB962C8B-B14F-4D97-AF65-F5344CB8AC3E}">
        <p14:creationId xmlns:p14="http://schemas.microsoft.com/office/powerpoint/2010/main" val="735923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0419" y="130197"/>
            <a:ext cx="7348046" cy="881659"/>
          </a:xfrm>
          <a:solidFill>
            <a:schemeClr val="bg1"/>
          </a:solidFill>
          <a:ln w="12700">
            <a:solidFill>
              <a:schemeClr val="tx2"/>
            </a:solidFill>
          </a:ln>
        </p:spPr>
        <p:txBody>
          <a:bodyPr>
            <a:normAutofit/>
          </a:bodyPr>
          <a:lstStyle/>
          <a:p>
            <a:pPr algn="l"/>
            <a:endParaRPr lang="en-GB" sz="600" b="1" dirty="0">
              <a:solidFill>
                <a:schemeClr val="tx1"/>
              </a:solidFill>
            </a:endParaRPr>
          </a:p>
          <a:p>
            <a:pPr algn="l"/>
            <a:r>
              <a:rPr lang="en-GB" altLang="en-US" dirty="0">
                <a:solidFill>
                  <a:schemeClr val="tx2"/>
                </a:solidFill>
                <a:latin typeface="Arial" panose="020B0604020202020204" pitchFamily="34" charset="0"/>
                <a:ea typeface="Times New Roman" panose="02020603050405020304" pitchFamily="18" charset="0"/>
                <a:cs typeface="Calibri" panose="020F0502020204030204" pitchFamily="34" charset="0"/>
              </a:rPr>
              <a:t>The Wellbeing in Mind Team </a:t>
            </a:r>
            <a:endParaRPr lang="en-GB" altLang="en-US" sz="800" dirty="0">
              <a:solidFill>
                <a:schemeClr val="tx2"/>
              </a:solidFill>
              <a:latin typeface="Arial" panose="020B0604020202020204" pitchFamily="34" charset="0"/>
            </a:endParaRPr>
          </a:p>
          <a:p>
            <a:pPr algn="l"/>
            <a:endParaRPr lang="en-US" dirty="0">
              <a:latin typeface="+mj-lt"/>
            </a:endParaRPr>
          </a:p>
        </p:txBody>
      </p:sp>
      <p:sp>
        <p:nvSpPr>
          <p:cNvPr id="6" name="Rectangle 5">
            <a:extLst>
              <a:ext uri="{FF2B5EF4-FFF2-40B4-BE49-F238E27FC236}">
                <a16:creationId xmlns:a16="http://schemas.microsoft.com/office/drawing/2014/main" id="{7B138735-CF63-43EC-86CA-66882ECD1761}"/>
              </a:ext>
            </a:extLst>
          </p:cNvPr>
          <p:cNvSpPr/>
          <p:nvPr/>
        </p:nvSpPr>
        <p:spPr>
          <a:xfrm rot="16200000">
            <a:off x="-1253031" y="2728035"/>
            <a:ext cx="4117673" cy="1200329"/>
          </a:xfrm>
          <a:prstGeom prst="rect">
            <a:avLst/>
          </a:prstGeom>
          <a:solidFill>
            <a:schemeClr val="bg1"/>
          </a:solidFill>
          <a:ln w="12700">
            <a:solidFill>
              <a:schemeClr val="tx2"/>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GB" sz="3600" b="1" cap="none" spc="0" dirty="0">
                <a:ln w="9525">
                  <a:solidFill>
                    <a:schemeClr val="bg1"/>
                  </a:solidFill>
                  <a:prstDash val="solid"/>
                </a:ln>
                <a:solidFill>
                  <a:schemeClr val="tx2"/>
                </a:solidFill>
                <a:effectLst>
                  <a:outerShdw blurRad="12700" dist="38100" dir="2700000" algn="tl" rotWithShape="0">
                    <a:schemeClr val="bg1">
                      <a:lumMod val="50000"/>
                    </a:schemeClr>
                  </a:outerShdw>
                </a:effectLst>
              </a:rPr>
              <a:t>Wellbeing in Mind Team</a:t>
            </a:r>
          </a:p>
        </p:txBody>
      </p:sp>
      <p:pic>
        <p:nvPicPr>
          <p:cNvPr id="4" name="Picture 3">
            <a:extLst>
              <a:ext uri="{FF2B5EF4-FFF2-40B4-BE49-F238E27FC236}">
                <a16:creationId xmlns:a16="http://schemas.microsoft.com/office/drawing/2014/main" id="{7A50E23D-8573-4DAE-9099-9CCBEC99E386}"/>
              </a:ext>
            </a:extLst>
          </p:cNvPr>
          <p:cNvPicPr>
            <a:picLocks noChangeAspect="1"/>
          </p:cNvPicPr>
          <p:nvPr/>
        </p:nvPicPr>
        <p:blipFill rotWithShape="1">
          <a:blip r:embed="rId2">
            <a:extLst>
              <a:ext uri="{28A0092B-C50C-407E-A947-70E740481C1C}">
                <a14:useLocalDpi xmlns:a14="http://schemas.microsoft.com/office/drawing/2010/main" val="0"/>
              </a:ext>
            </a:extLst>
          </a:blip>
          <a:srcRect l="29950" t="33321" r="-2807" b="42594"/>
          <a:stretch/>
        </p:blipFill>
        <p:spPr>
          <a:xfrm>
            <a:off x="4932040" y="2425911"/>
            <a:ext cx="3600400" cy="2189376"/>
          </a:xfrm>
          <a:prstGeom prst="rect">
            <a:avLst/>
          </a:prstGeom>
        </p:spPr>
      </p:pic>
      <p:sp>
        <p:nvSpPr>
          <p:cNvPr id="5" name="Rectangle 2">
            <a:extLst>
              <a:ext uri="{FF2B5EF4-FFF2-40B4-BE49-F238E27FC236}">
                <a16:creationId xmlns:a16="http://schemas.microsoft.com/office/drawing/2014/main" id="{70A4D2A4-CC2D-4CFC-9EBC-FFF273A35B6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49" name="Picture 1">
            <a:extLst>
              <a:ext uri="{FF2B5EF4-FFF2-40B4-BE49-F238E27FC236}">
                <a16:creationId xmlns:a16="http://schemas.microsoft.com/office/drawing/2014/main" id="{58DE896F-A97B-4C29-866D-A2AAE7762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7167" y="261886"/>
            <a:ext cx="1573213" cy="7016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22">
            <a:extLst>
              <a:ext uri="{FF2B5EF4-FFF2-40B4-BE49-F238E27FC236}">
                <a16:creationId xmlns:a16="http://schemas.microsoft.com/office/drawing/2014/main" id="{0A70FAEC-59FA-49F8-904B-600763886A48}"/>
              </a:ext>
            </a:extLst>
          </p:cNvPr>
          <p:cNvSpPr txBox="1">
            <a:spLocks noChangeArrowheads="1"/>
          </p:cNvSpPr>
          <p:nvPr/>
        </p:nvSpPr>
        <p:spPr bwMode="auto">
          <a:xfrm>
            <a:off x="4925640" y="4615287"/>
            <a:ext cx="1940560" cy="385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ctr">
              <a:spcAft>
                <a:spcPts val="1000"/>
              </a:spcAft>
            </a:pPr>
            <a:r>
              <a:rPr lang="en-GB" sz="14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Amy Tyler</a:t>
            </a:r>
          </a:p>
        </p:txBody>
      </p:sp>
      <p:sp>
        <p:nvSpPr>
          <p:cNvPr id="18" name="Text Box 21">
            <a:extLst>
              <a:ext uri="{FF2B5EF4-FFF2-40B4-BE49-F238E27FC236}">
                <a16:creationId xmlns:a16="http://schemas.microsoft.com/office/drawing/2014/main" id="{A830BD5B-157B-40A7-A6F3-14985BAC364C}"/>
              </a:ext>
            </a:extLst>
          </p:cNvPr>
          <p:cNvSpPr txBox="1">
            <a:spLocks noChangeArrowheads="1"/>
          </p:cNvSpPr>
          <p:nvPr/>
        </p:nvSpPr>
        <p:spPr bwMode="auto">
          <a:xfrm>
            <a:off x="6732240" y="4615287"/>
            <a:ext cx="1666240" cy="231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ctr">
              <a:lnSpc>
                <a:spcPct val="115000"/>
              </a:lnSpc>
              <a:spcAft>
                <a:spcPts val="1000"/>
              </a:spcAft>
            </a:pPr>
            <a:r>
              <a:rPr lang="en-GB" sz="14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Lee Obridge </a:t>
            </a:r>
            <a:endParaRPr lang="en-GB"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1100" b="1" dirty="0">
                <a:effectLst/>
                <a:latin typeface="Calibri" panose="020F0502020204030204" pitchFamily="34" charset="0"/>
                <a:ea typeface="Calibri" panose="020F0502020204030204" pitchFamily="34" charset="0"/>
                <a:cs typeface="Calibri" panose="020F0502020204030204" pitchFamily="34" charset="0"/>
              </a:rPr>
              <a:t>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49F61268-2CF4-4E91-ADFE-B7F96588A604}"/>
              </a:ext>
            </a:extLst>
          </p:cNvPr>
          <p:cNvSpPr/>
          <p:nvPr/>
        </p:nvSpPr>
        <p:spPr>
          <a:xfrm>
            <a:off x="5073543" y="4836163"/>
            <a:ext cx="3049473" cy="523220"/>
          </a:xfrm>
          <a:prstGeom prst="rect">
            <a:avLst/>
          </a:prstGeom>
        </p:spPr>
        <p:txBody>
          <a:bodyPr wrap="square">
            <a:spAutoFit/>
          </a:bodyPr>
          <a:lstStyle/>
          <a:p>
            <a:pPr algn="ctr"/>
            <a:r>
              <a:rPr lang="en-GB" sz="1400" dirty="0">
                <a:solidFill>
                  <a:schemeClr val="tx2"/>
                </a:solidFill>
                <a:latin typeface="Calibri" panose="020F0502020204030204" pitchFamily="34" charset="0"/>
                <a:ea typeface="Calibri" panose="020F0502020204030204" pitchFamily="34" charset="0"/>
                <a:cs typeface="Calibri" panose="020F0502020204030204" pitchFamily="34" charset="0"/>
              </a:rPr>
              <a:t>Educational Mental Health Practitioners (EMHP’s)</a:t>
            </a:r>
            <a:endParaRPr lang="en-GB" sz="1400" dirty="0">
              <a:solidFill>
                <a:schemeClr val="tx2"/>
              </a:solidFill>
            </a:endParaRPr>
          </a:p>
        </p:txBody>
      </p:sp>
      <p:sp>
        <p:nvSpPr>
          <p:cNvPr id="20" name="Subtitle 2">
            <a:extLst>
              <a:ext uri="{FF2B5EF4-FFF2-40B4-BE49-F238E27FC236}">
                <a16:creationId xmlns:a16="http://schemas.microsoft.com/office/drawing/2014/main" id="{FF6899D4-6478-4E6E-AFE5-CF293DE68AF2}"/>
              </a:ext>
            </a:extLst>
          </p:cNvPr>
          <p:cNvSpPr txBox="1">
            <a:spLocks/>
          </p:cNvSpPr>
          <p:nvPr/>
        </p:nvSpPr>
        <p:spPr>
          <a:xfrm>
            <a:off x="1530419" y="1091060"/>
            <a:ext cx="2909348" cy="3999411"/>
          </a:xfrm>
          <a:prstGeom prst="rect">
            <a:avLst/>
          </a:prstGeom>
          <a:solidFill>
            <a:schemeClr val="bg1"/>
          </a:solidFill>
          <a:ln w="12700">
            <a:solidFill>
              <a:schemeClr val="tx2"/>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eaLnBrk="0" fontAlgn="t" hangingPunct="0">
              <a:spcBef>
                <a:spcPct val="0"/>
              </a:spcBef>
              <a:spcAft>
                <a:spcPct val="0"/>
              </a:spcAft>
              <a:tabLst>
                <a:tab pos="457200" algn="l"/>
              </a:tabLst>
            </a:pPr>
            <a:r>
              <a:rPr lang="en-GB" altLang="en-US" sz="1600" b="1" dirty="0">
                <a:solidFill>
                  <a:schemeClr val="tx2"/>
                </a:solidFill>
                <a:latin typeface="Calibri" panose="020F0502020204030204" pitchFamily="34" charset="0"/>
                <a:ea typeface="Times New Roman" panose="02020603050405020304" pitchFamily="18" charset="0"/>
                <a:cs typeface="Calibri" panose="020F0502020204030204" pitchFamily="34" charset="0"/>
              </a:rPr>
              <a:t>What we do</a:t>
            </a:r>
            <a:endParaRPr lang="en-GB" altLang="en-US" sz="1600" dirty="0">
              <a:solidFill>
                <a:schemeClr val="tx2"/>
              </a:solidFill>
              <a:latin typeface="Calibri" panose="020F0502020204030204" pitchFamily="34" charset="0"/>
              <a:cs typeface="Calibri" panose="020F0502020204030204" pitchFamily="34" charset="0"/>
            </a:endParaRPr>
          </a:p>
          <a:p>
            <a:pPr lvl="0" algn="l" eaLnBrk="0" fontAlgn="t" hangingPunct="0">
              <a:spcBef>
                <a:spcPct val="0"/>
              </a:spcBef>
              <a:spcAft>
                <a:spcPct val="0"/>
              </a:spcAft>
              <a:tabLst>
                <a:tab pos="457200" algn="l"/>
              </a:tabLst>
            </a:pPr>
            <a:r>
              <a:rPr lang="en-GB" altLang="en-US" sz="1600" dirty="0">
                <a:solidFill>
                  <a:schemeClr val="tx2"/>
                </a:solidFill>
                <a:latin typeface="Calibri" panose="020F0502020204030204" pitchFamily="34" charset="0"/>
                <a:ea typeface="Times New Roman" panose="02020603050405020304" pitchFamily="18" charset="0"/>
                <a:cs typeface="Calibri" panose="020F0502020204030204" pitchFamily="34" charset="0"/>
              </a:rPr>
              <a:t>We provide care and interventions for young people including support for difficulties including low mood, anxiety, worry and stress.</a:t>
            </a:r>
            <a:endParaRPr lang="en-GB" altLang="en-US" sz="1600" dirty="0">
              <a:solidFill>
                <a:schemeClr val="tx2"/>
              </a:solidFill>
              <a:latin typeface="Calibri" panose="020F0502020204030204" pitchFamily="34" charset="0"/>
              <a:cs typeface="Calibri" panose="020F0502020204030204" pitchFamily="34" charset="0"/>
            </a:endParaRPr>
          </a:p>
          <a:p>
            <a:pPr lvl="0" algn="l" eaLnBrk="0" fontAlgn="t" hangingPunct="0">
              <a:spcBef>
                <a:spcPct val="0"/>
              </a:spcBef>
              <a:spcAft>
                <a:spcPct val="0"/>
              </a:spcAft>
              <a:tabLst>
                <a:tab pos="457200" algn="l"/>
              </a:tabLst>
            </a:pPr>
            <a:r>
              <a:rPr lang="en-GB" altLang="en-US" sz="1600" dirty="0">
                <a:solidFill>
                  <a:schemeClr val="tx2"/>
                </a:solidFill>
                <a:latin typeface="Calibri" panose="020F0502020204030204" pitchFamily="34" charset="0"/>
                <a:ea typeface="Times New Roman" panose="02020603050405020304" pitchFamily="18" charset="0"/>
                <a:cs typeface="Calibri" panose="020F0502020204030204" pitchFamily="34" charset="0"/>
              </a:rPr>
              <a:t>We also provide advice and training on mental wellbeing issues to school staff, helping them to support you. </a:t>
            </a:r>
            <a:endParaRPr lang="en-GB" altLang="en-US" sz="1600" dirty="0">
              <a:solidFill>
                <a:schemeClr val="tx2"/>
              </a:solidFill>
              <a:latin typeface="Calibri" panose="020F0502020204030204" pitchFamily="34" charset="0"/>
              <a:cs typeface="Calibri" panose="020F0502020204030204" pitchFamily="34" charset="0"/>
            </a:endParaRPr>
          </a:p>
          <a:p>
            <a:pPr lvl="0" algn="l" eaLnBrk="0" fontAlgn="t" hangingPunct="0">
              <a:spcBef>
                <a:spcPct val="0"/>
              </a:spcBef>
              <a:spcAft>
                <a:spcPct val="0"/>
              </a:spcAft>
              <a:tabLst>
                <a:tab pos="457200" algn="l"/>
              </a:tabLst>
            </a:pPr>
            <a:r>
              <a:rPr lang="en-GB" altLang="en-US" sz="1600" dirty="0">
                <a:solidFill>
                  <a:schemeClr val="tx2"/>
                </a:solidFill>
                <a:latin typeface="Calibri" panose="020F0502020204030204" pitchFamily="34" charset="0"/>
                <a:ea typeface="Times New Roman" panose="02020603050405020304" pitchFamily="18" charset="0"/>
                <a:cs typeface="Calibri" panose="020F0502020204030204" pitchFamily="34" charset="0"/>
              </a:rPr>
              <a:t>We also work closely with other services so that those with more complex problems can get the right help, from the right people, more quickly.</a:t>
            </a:r>
            <a:endParaRPr lang="en-GB" altLang="en-US" sz="1600" dirty="0">
              <a:solidFill>
                <a:schemeClr val="tx2"/>
              </a:solidFill>
              <a:latin typeface="Calibri" panose="020F0502020204030204" pitchFamily="34" charset="0"/>
              <a:cs typeface="Calibri" panose="020F0502020204030204" pitchFamily="34" charset="0"/>
            </a:endParaRPr>
          </a:p>
        </p:txBody>
      </p:sp>
      <p:sp>
        <p:nvSpPr>
          <p:cNvPr id="19" name="Subtitle 2">
            <a:extLst>
              <a:ext uri="{FF2B5EF4-FFF2-40B4-BE49-F238E27FC236}">
                <a16:creationId xmlns:a16="http://schemas.microsoft.com/office/drawing/2014/main" id="{3541EFAF-7D47-4D29-855D-38636E75A290}"/>
              </a:ext>
            </a:extLst>
          </p:cNvPr>
          <p:cNvSpPr txBox="1">
            <a:spLocks/>
          </p:cNvSpPr>
          <p:nvPr/>
        </p:nvSpPr>
        <p:spPr>
          <a:xfrm>
            <a:off x="4528284" y="1135647"/>
            <a:ext cx="4378473" cy="1157001"/>
          </a:xfrm>
          <a:prstGeom prst="rect">
            <a:avLst/>
          </a:prstGeom>
          <a:solidFill>
            <a:schemeClr val="bg1"/>
          </a:solidFill>
          <a:ln w="12700">
            <a:solidFill>
              <a:schemeClr val="tx2"/>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eaLnBrk="0" fontAlgn="t" hangingPunct="0">
              <a:spcBef>
                <a:spcPct val="0"/>
              </a:spcBef>
              <a:spcAft>
                <a:spcPct val="0"/>
              </a:spcAft>
              <a:tabLst>
                <a:tab pos="457200" algn="l"/>
              </a:tabLst>
            </a:pPr>
            <a:r>
              <a:rPr lang="en-GB" altLang="en-US" sz="1600" b="1" dirty="0">
                <a:solidFill>
                  <a:schemeClr val="tx2"/>
                </a:solidFill>
                <a:latin typeface="Calibri" panose="020F0502020204030204" pitchFamily="34" charset="0"/>
                <a:ea typeface="Times New Roman" panose="02020603050405020304" pitchFamily="18" charset="0"/>
                <a:cs typeface="Calibri" panose="020F0502020204030204" pitchFamily="34" charset="0"/>
              </a:rPr>
              <a:t>Who we are</a:t>
            </a:r>
            <a:endParaRPr lang="en-GB" altLang="en-US" sz="1600" dirty="0">
              <a:solidFill>
                <a:schemeClr val="tx2"/>
              </a:solidFill>
              <a:latin typeface="Calibri" panose="020F0502020204030204" pitchFamily="34" charset="0"/>
              <a:cs typeface="Calibri" panose="020F0502020204030204" pitchFamily="34" charset="0"/>
            </a:endParaRPr>
          </a:p>
          <a:p>
            <a:pPr lvl="0" algn="l" eaLnBrk="0" fontAlgn="t" hangingPunct="0">
              <a:spcBef>
                <a:spcPct val="0"/>
              </a:spcBef>
              <a:spcAft>
                <a:spcPct val="0"/>
              </a:spcAft>
              <a:tabLst>
                <a:tab pos="457200" algn="l"/>
              </a:tabLst>
            </a:pPr>
            <a:r>
              <a:rPr lang="en-GB" altLang="en-US" sz="1600" dirty="0">
                <a:solidFill>
                  <a:schemeClr val="tx2"/>
                </a:solidFill>
                <a:latin typeface="Calibri" panose="020F0502020204030204" pitchFamily="34" charset="0"/>
                <a:ea typeface="Times New Roman" panose="02020603050405020304" pitchFamily="18" charset="0"/>
                <a:cs typeface="Calibri" panose="020F0502020204030204" pitchFamily="34" charset="0"/>
              </a:rPr>
              <a:t>We are part of a team of NHS staff, working in schools to offer support to students experiencing common emotional wellbeing difficulties.</a:t>
            </a:r>
            <a:endParaRPr lang="en-GB" altLang="en-US" sz="1600" dirty="0">
              <a:solidFill>
                <a:schemeClr val="tx2"/>
              </a:solidFill>
              <a:latin typeface="Calibri" panose="020F0502020204030204" pitchFamily="34" charset="0"/>
              <a:cs typeface="Calibri" panose="020F0502020204030204" pitchFamily="34" charset="0"/>
            </a:endParaRPr>
          </a:p>
        </p:txBody>
      </p:sp>
      <p:sp>
        <p:nvSpPr>
          <p:cNvPr id="21" name="Subtitle 2">
            <a:extLst>
              <a:ext uri="{FF2B5EF4-FFF2-40B4-BE49-F238E27FC236}">
                <a16:creationId xmlns:a16="http://schemas.microsoft.com/office/drawing/2014/main" id="{FBE8E949-CBE5-4803-9C50-F8CD1ADA1646}"/>
              </a:ext>
            </a:extLst>
          </p:cNvPr>
          <p:cNvSpPr txBox="1">
            <a:spLocks/>
          </p:cNvSpPr>
          <p:nvPr/>
        </p:nvSpPr>
        <p:spPr>
          <a:xfrm>
            <a:off x="1494487" y="5372301"/>
            <a:ext cx="7419910" cy="1321783"/>
          </a:xfrm>
          <a:prstGeom prst="rect">
            <a:avLst/>
          </a:prstGeom>
          <a:solidFill>
            <a:schemeClr val="bg1"/>
          </a:solidFill>
          <a:ln w="12700">
            <a:solidFill>
              <a:schemeClr val="tx2"/>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eaLnBrk="0" fontAlgn="t" hangingPunct="0">
              <a:spcBef>
                <a:spcPct val="0"/>
              </a:spcBef>
              <a:spcAft>
                <a:spcPct val="0"/>
              </a:spcAft>
              <a:tabLst>
                <a:tab pos="457200" algn="l"/>
              </a:tabLst>
            </a:pPr>
            <a:r>
              <a:rPr lang="en-GB" altLang="en-US" sz="1600" b="1" dirty="0">
                <a:solidFill>
                  <a:schemeClr val="tx2"/>
                </a:solidFill>
                <a:latin typeface="Calibri" panose="020F0502020204030204" pitchFamily="34" charset="0"/>
                <a:ea typeface="Times New Roman" panose="02020603050405020304" pitchFamily="18" charset="0"/>
                <a:cs typeface="Calibri" panose="020F0502020204030204" pitchFamily="34" charset="0"/>
              </a:rPr>
              <a:t>Why we do it</a:t>
            </a:r>
            <a:endParaRPr lang="en-GB" altLang="en-US" sz="1600" dirty="0">
              <a:solidFill>
                <a:schemeClr val="tx2"/>
              </a:solidFill>
              <a:latin typeface="Calibri" panose="020F0502020204030204" pitchFamily="34" charset="0"/>
              <a:cs typeface="Calibri" panose="020F0502020204030204" pitchFamily="34" charset="0"/>
            </a:endParaRPr>
          </a:p>
          <a:p>
            <a:pPr lvl="0" algn="l" eaLnBrk="0" fontAlgn="t" hangingPunct="0">
              <a:spcBef>
                <a:spcPct val="0"/>
              </a:spcBef>
              <a:spcAft>
                <a:spcPct val="0"/>
              </a:spcAft>
              <a:tabLst>
                <a:tab pos="457200" algn="l"/>
              </a:tabLst>
            </a:pPr>
            <a:r>
              <a:rPr lang="en-GB" altLang="en-US" sz="1600" dirty="0">
                <a:solidFill>
                  <a:schemeClr val="tx2"/>
                </a:solidFill>
                <a:latin typeface="Calibri" panose="020F0502020204030204" pitchFamily="34" charset="0"/>
                <a:ea typeface="Times New Roman" panose="02020603050405020304" pitchFamily="18" charset="0"/>
                <a:cs typeface="Calibri" panose="020F0502020204030204" pitchFamily="34" charset="0"/>
              </a:rPr>
              <a:t>Difficulties you experience in your child and teenage years can affect things like your work, friendships and home life. </a:t>
            </a:r>
          </a:p>
          <a:p>
            <a:pPr lvl="0" algn="l" eaLnBrk="0" fontAlgn="t" hangingPunct="0">
              <a:spcBef>
                <a:spcPct val="0"/>
              </a:spcBef>
              <a:spcAft>
                <a:spcPct val="0"/>
              </a:spcAft>
              <a:tabLst>
                <a:tab pos="457200" algn="l"/>
              </a:tabLst>
            </a:pPr>
            <a:r>
              <a:rPr lang="en-GB" altLang="en-US" sz="1600" dirty="0">
                <a:solidFill>
                  <a:schemeClr val="tx2"/>
                </a:solidFill>
                <a:latin typeface="Calibri" panose="020F0502020204030204" pitchFamily="34" charset="0"/>
                <a:ea typeface="Times New Roman" panose="02020603050405020304" pitchFamily="18" charset="0"/>
                <a:cs typeface="Calibri" panose="020F0502020204030204" pitchFamily="34" charset="0"/>
              </a:rPr>
              <a:t>Having the right support available when and where you need it can help to lessen the impact difficulties like stress or anxiety have on you; both now and in the future.</a:t>
            </a:r>
          </a:p>
        </p:txBody>
      </p:sp>
      <p:pic>
        <p:nvPicPr>
          <p:cNvPr id="22" name="Picture 21">
            <a:extLst>
              <a:ext uri="{FF2B5EF4-FFF2-40B4-BE49-F238E27FC236}">
                <a16:creationId xmlns:a16="http://schemas.microsoft.com/office/drawing/2014/main" id="{A6687C1B-6222-4151-86C9-31AB36C5A9EF}"/>
              </a:ext>
            </a:extLst>
          </p:cNvPr>
          <p:cNvPicPr>
            <a:picLocks noChangeAspect="1"/>
          </p:cNvPicPr>
          <p:nvPr/>
        </p:nvPicPr>
        <p:blipFill>
          <a:blip r:embed="rId4"/>
          <a:stretch>
            <a:fillRect/>
          </a:stretch>
        </p:blipFill>
        <p:spPr>
          <a:xfrm>
            <a:off x="107504" y="151294"/>
            <a:ext cx="1248008" cy="1082456"/>
          </a:xfrm>
          <a:prstGeom prst="rect">
            <a:avLst/>
          </a:prstGeom>
        </p:spPr>
      </p:pic>
      <p:pic>
        <p:nvPicPr>
          <p:cNvPr id="23" name="Picture 22">
            <a:extLst>
              <a:ext uri="{FF2B5EF4-FFF2-40B4-BE49-F238E27FC236}">
                <a16:creationId xmlns:a16="http://schemas.microsoft.com/office/drawing/2014/main" id="{9BDFB1A4-A3CE-42FA-A467-B5CD72855AA5}"/>
              </a:ext>
            </a:extLst>
          </p:cNvPr>
          <p:cNvPicPr/>
          <p:nvPr/>
        </p:nvPicPr>
        <p:blipFill>
          <a:blip r:embed="rId5"/>
          <a:stretch>
            <a:fillRect/>
          </a:stretch>
        </p:blipFill>
        <p:spPr>
          <a:xfrm>
            <a:off x="107504" y="5496238"/>
            <a:ext cx="1349491" cy="799385"/>
          </a:xfrm>
          <a:prstGeom prst="rect">
            <a:avLst/>
          </a:prstGeom>
        </p:spPr>
      </p:pic>
    </p:spTree>
    <p:extLst>
      <p:ext uri="{BB962C8B-B14F-4D97-AF65-F5344CB8AC3E}">
        <p14:creationId xmlns:p14="http://schemas.microsoft.com/office/powerpoint/2010/main" val="2078503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138735-CF63-43EC-86CA-66882ECD1761}"/>
              </a:ext>
            </a:extLst>
          </p:cNvPr>
          <p:cNvSpPr/>
          <p:nvPr/>
        </p:nvSpPr>
        <p:spPr>
          <a:xfrm rot="16200000">
            <a:off x="-1253031" y="3005034"/>
            <a:ext cx="4117673" cy="646331"/>
          </a:xfrm>
          <a:prstGeom prst="rect">
            <a:avLst/>
          </a:prstGeom>
          <a:solidFill>
            <a:schemeClr val="bg1"/>
          </a:solidFill>
          <a:ln w="12700">
            <a:solidFill>
              <a:schemeClr val="tx2"/>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GB" sz="3600" b="1" cap="none" spc="0" dirty="0">
                <a:ln w="9525">
                  <a:solidFill>
                    <a:schemeClr val="bg1"/>
                  </a:solidFill>
                  <a:prstDash val="solid"/>
                </a:ln>
                <a:solidFill>
                  <a:schemeClr val="tx2"/>
                </a:solidFill>
                <a:effectLst>
                  <a:outerShdw blurRad="12700" dist="38100" dir="2700000" algn="tl" rotWithShape="0">
                    <a:schemeClr val="bg1">
                      <a:lumMod val="50000"/>
                    </a:schemeClr>
                  </a:outerShdw>
                </a:effectLst>
              </a:rPr>
              <a:t>Other resources </a:t>
            </a:r>
          </a:p>
        </p:txBody>
      </p:sp>
      <p:sp>
        <p:nvSpPr>
          <p:cNvPr id="5" name="Rectangle 2">
            <a:extLst>
              <a:ext uri="{FF2B5EF4-FFF2-40B4-BE49-F238E27FC236}">
                <a16:creationId xmlns:a16="http://schemas.microsoft.com/office/drawing/2014/main" id="{70A4D2A4-CC2D-4CFC-9EBC-FFF273A35B6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 name="Subtitle 2">
            <a:extLst>
              <a:ext uri="{FF2B5EF4-FFF2-40B4-BE49-F238E27FC236}">
                <a16:creationId xmlns:a16="http://schemas.microsoft.com/office/drawing/2014/main" id="{FBE8E949-CBE5-4803-9C50-F8CD1ADA1646}"/>
              </a:ext>
            </a:extLst>
          </p:cNvPr>
          <p:cNvSpPr txBox="1">
            <a:spLocks/>
          </p:cNvSpPr>
          <p:nvPr/>
        </p:nvSpPr>
        <p:spPr>
          <a:xfrm>
            <a:off x="1433009" y="260648"/>
            <a:ext cx="6848066" cy="6256475"/>
          </a:xfrm>
          <a:prstGeom prst="rect">
            <a:avLst/>
          </a:prstGeom>
          <a:solidFill>
            <a:schemeClr val="bg1"/>
          </a:solidFill>
          <a:ln w="12700">
            <a:solidFill>
              <a:schemeClr val="tx2"/>
            </a:solidFill>
          </a:ln>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base"/>
            <a:r>
              <a:rPr lang="en-GB" sz="1600" b="1" dirty="0">
                <a:solidFill>
                  <a:schemeClr val="tx2"/>
                </a:solidFill>
                <a:latin typeface="Calibri" panose="020F0502020204030204" pitchFamily="34" charset="0"/>
                <a:cs typeface="Calibri" panose="020F0502020204030204" pitchFamily="34" charset="0"/>
              </a:rPr>
              <a:t>Apps to help support your mental health</a:t>
            </a:r>
            <a:endParaRPr lang="en-GB" sz="1600" dirty="0">
              <a:solidFill>
                <a:schemeClr val="tx2"/>
              </a:solidFill>
              <a:latin typeface="Calibri" panose="020F0502020204030204" pitchFamily="34" charset="0"/>
              <a:cs typeface="Calibri" panose="020F0502020204030204" pitchFamily="34" charset="0"/>
            </a:endParaRPr>
          </a:p>
          <a:p>
            <a:pPr fontAlgn="base"/>
            <a:r>
              <a:rPr lang="en-GB" sz="1600" b="1" dirty="0">
                <a:solidFill>
                  <a:schemeClr val="tx2"/>
                </a:solidFill>
                <a:latin typeface="Calibri" panose="020F0502020204030204" pitchFamily="34" charset="0"/>
                <a:cs typeface="Calibri" panose="020F0502020204030204" pitchFamily="34" charset="0"/>
              </a:rPr>
              <a:t> </a:t>
            </a:r>
            <a:endParaRPr lang="en-GB" sz="1600" dirty="0">
              <a:solidFill>
                <a:schemeClr val="tx2"/>
              </a:solidFill>
              <a:latin typeface="Calibri" panose="020F0502020204030204" pitchFamily="34" charset="0"/>
              <a:cs typeface="Calibri" panose="020F0502020204030204" pitchFamily="34" charset="0"/>
            </a:endParaRPr>
          </a:p>
          <a:p>
            <a:pPr fontAlgn="base"/>
            <a:r>
              <a:rPr lang="en-GB" sz="1600" dirty="0">
                <a:solidFill>
                  <a:schemeClr val="tx2"/>
                </a:solidFill>
                <a:latin typeface="Calibri" panose="020F0502020204030204" pitchFamily="34" charset="0"/>
                <a:cs typeface="Calibri" panose="020F0502020204030204" pitchFamily="34" charset="0"/>
              </a:rPr>
              <a:t>These apps can help you support your mental health and wellbeing. All the apps listed can be found on the </a:t>
            </a:r>
            <a:r>
              <a:rPr lang="en-GB" sz="1600" b="1" dirty="0">
                <a:solidFill>
                  <a:schemeClr val="tx2"/>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NHS Apps Library</a:t>
            </a:r>
            <a:r>
              <a:rPr lang="en-GB" sz="1600" dirty="0">
                <a:solidFill>
                  <a:schemeClr val="tx2"/>
                </a:solidFill>
                <a:latin typeface="Calibri" panose="020F0502020204030204" pitchFamily="34" charset="0"/>
                <a:cs typeface="Calibri" panose="020F0502020204030204" pitchFamily="34" charset="0"/>
              </a:rPr>
              <a:t>, an online directory of trusted health and wellbeing apps that have been assessed to be clinically safe and secure to use. The apps listed have also been reviewed by health app evaluation and advisor organisation </a:t>
            </a:r>
            <a:r>
              <a:rPr lang="en-GB" sz="1600" b="1" dirty="0">
                <a:solidFill>
                  <a:schemeClr val="tx2"/>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ORCHA</a:t>
            </a:r>
            <a:r>
              <a:rPr lang="en-GB" dirty="0"/>
              <a:t>.</a:t>
            </a:r>
          </a:p>
        </p:txBody>
      </p:sp>
      <p:pic>
        <p:nvPicPr>
          <p:cNvPr id="22" name="Picture 21">
            <a:extLst>
              <a:ext uri="{FF2B5EF4-FFF2-40B4-BE49-F238E27FC236}">
                <a16:creationId xmlns:a16="http://schemas.microsoft.com/office/drawing/2014/main" id="{A6687C1B-6222-4151-86C9-31AB36C5A9EF}"/>
              </a:ext>
            </a:extLst>
          </p:cNvPr>
          <p:cNvPicPr>
            <a:picLocks noChangeAspect="1"/>
          </p:cNvPicPr>
          <p:nvPr/>
        </p:nvPicPr>
        <p:blipFill>
          <a:blip r:embed="rId4"/>
          <a:stretch>
            <a:fillRect/>
          </a:stretch>
        </p:blipFill>
        <p:spPr>
          <a:xfrm>
            <a:off x="107504" y="151294"/>
            <a:ext cx="1248008" cy="1082456"/>
          </a:xfrm>
          <a:prstGeom prst="rect">
            <a:avLst/>
          </a:prstGeom>
        </p:spPr>
      </p:pic>
      <p:pic>
        <p:nvPicPr>
          <p:cNvPr id="23" name="Picture 22">
            <a:extLst>
              <a:ext uri="{FF2B5EF4-FFF2-40B4-BE49-F238E27FC236}">
                <a16:creationId xmlns:a16="http://schemas.microsoft.com/office/drawing/2014/main" id="{9BDFB1A4-A3CE-42FA-A467-B5CD72855AA5}"/>
              </a:ext>
            </a:extLst>
          </p:cNvPr>
          <p:cNvPicPr/>
          <p:nvPr/>
        </p:nvPicPr>
        <p:blipFill>
          <a:blip r:embed="rId5"/>
          <a:stretch>
            <a:fillRect/>
          </a:stretch>
        </p:blipFill>
        <p:spPr>
          <a:xfrm>
            <a:off x="107504" y="5496238"/>
            <a:ext cx="1349491" cy="799385"/>
          </a:xfrm>
          <a:prstGeom prst="rect">
            <a:avLst/>
          </a:prstGeom>
        </p:spPr>
      </p:pic>
      <p:pic>
        <p:nvPicPr>
          <p:cNvPr id="1026" name="Picture 2" descr="46,286 Under Construction Sign Stock Photos, Pictures &amp; Royalty-Free Images  - iStock">
            <a:extLst>
              <a:ext uri="{FF2B5EF4-FFF2-40B4-BE49-F238E27FC236}">
                <a16:creationId xmlns:a16="http://schemas.microsoft.com/office/drawing/2014/main" id="{C08DB0C5-4275-43C7-9152-383C8020CD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9925" y="2590800"/>
            <a:ext cx="2649218" cy="163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536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606</TotalTime>
  <Words>2481</Words>
  <Application>Microsoft Office PowerPoint</Application>
  <PresentationFormat>On-screen Show (4:3)</PresentationFormat>
  <Paragraphs>184</Paragraphs>
  <Slides>9</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Comic Sans MS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OBRIDGE, Lee (TEES, ESK AND WEAR VALLEYS NHS FOUNDATION TRUST)</dc:creator>
  <cp:lastModifiedBy>S Addison</cp:lastModifiedBy>
  <cp:revision>27</cp:revision>
  <dcterms:created xsi:type="dcterms:W3CDTF">2021-09-27T12:29:11Z</dcterms:created>
  <dcterms:modified xsi:type="dcterms:W3CDTF">2022-09-29T08:33:08Z</dcterms:modified>
</cp:coreProperties>
</file>