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6.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42.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27.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Masters/slideMaster2.xml" ContentType="application/vnd.openxmlformats-officedocument.presentationml.slideMaster+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6.xml" ContentType="application/vnd.openxmlformats-officedocument.presentationml.notesSlide+xml"/>
  <Override PartName="/ppt/slideLayouts/slideLayout22.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notesSlides/notesSlide17.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8.xml" ContentType="application/vnd.openxmlformats-officedocument.presentationml.notesSlide+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4.xml" ContentType="application/vnd.openxmlformats-officedocument.presentationml.notesSlide+xml"/>
  <Override PartName="/ppt/notesSlides/notesSlide4.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slideLayouts/slideLayout13.xml" ContentType="application/vnd.openxmlformats-officedocument.presentationml.slideLayout+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slideLayouts/slideLayout5.xml" ContentType="application/vnd.openxmlformats-officedocument.presentationml.slideLayout+xml"/>
  <Override PartName="/ppt/notesSlides/notesSlide25.xml" ContentType="application/vnd.openxmlformats-officedocument.presentationml.notesSlide+xml"/>
  <Override PartName="/ppt/slideLayouts/slideLayout6.xml" ContentType="application/vnd.openxmlformats-officedocument.presentationml.slideLayou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24.xml" ContentType="application/vnd.openxmlformats-officedocument.presentationml.notesSlide+xml"/>
  <Override PartName="/ppt/slideLayouts/slideLayout14.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23.xml" ContentType="application/vnd.openxmlformats-officedocument.presentationml.notesSlide+xml"/>
  <Override PartName="/ppt/slideLayouts/slideLayout8.xml" ContentType="application/vnd.openxmlformats-officedocument.presentationml.slideLayout+xml"/>
  <Override PartName="/ppt/diagrams/drawing3.xml" ContentType="application/vnd.ms-office.drawingml.diagramDrawing+xml"/>
  <Override PartName="/ppt/theme/theme3.xml" ContentType="application/vnd.openxmlformats-officedocument.theme+xml"/>
  <Override PartName="/ppt/theme/themeOverride1.xml" ContentType="application/vnd.openxmlformats-officedocument.themeOverride+xml"/>
  <Override PartName="/ppt/theme/theme2.xml" ContentType="application/vnd.openxmlformats-officedocument.theme+xml"/>
  <Override PartName="/ppt/diagrams/quickStyle3.xml" ContentType="application/vnd.openxmlformats-officedocument.drawingml.diagramStyle+xml"/>
  <Override PartName="/ppt/diagrams/layout3.xml" ContentType="application/vnd.openxmlformats-officedocument.drawingml.diagramLayout+xml"/>
  <Override PartName="/ppt/notesMasters/notesMaster1.xml" ContentType="application/vnd.openxmlformats-officedocument.presentationml.notesMaster+xml"/>
  <Override PartName="/ppt/diagrams/quickStyle1.xml" ContentType="application/vnd.openxmlformats-officedocument.drawingml.diagramStyle+xml"/>
  <Override PartName="/ppt/diagrams/layout1.xml" ContentType="application/vnd.openxmlformats-officedocument.drawingml.diagramLayout+xml"/>
  <Override PartName="/ppt/theme/theme1.xml" ContentType="application/vnd.openxmlformats-officedocument.theme+xml"/>
  <Override PartName="/ppt/diagrams/colors3.xml" ContentType="application/vnd.openxmlformats-officedocument.drawingml.diagramColors+xml"/>
  <Override PartName="/ppt/diagrams/colors1.xml" ContentType="application/vnd.openxmlformats-officedocument.drawingml.diagramColors+xml"/>
  <Override PartName="/ppt/diagrams/layout2.xml" ContentType="application/vnd.openxmlformats-officedocument.drawingml.diagramLayout+xml"/>
  <Override PartName="/ppt/diagrams/drawing1.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drawing2.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56" r:id="rId3"/>
    <p:sldId id="258" r:id="rId4"/>
    <p:sldId id="641" r:id="rId5"/>
    <p:sldId id="653" r:id="rId6"/>
    <p:sldId id="642" r:id="rId7"/>
    <p:sldId id="619" r:id="rId8"/>
    <p:sldId id="623" r:id="rId9"/>
    <p:sldId id="643" r:id="rId10"/>
    <p:sldId id="617" r:id="rId11"/>
    <p:sldId id="559" r:id="rId12"/>
    <p:sldId id="625" r:id="rId13"/>
    <p:sldId id="560" r:id="rId14"/>
    <p:sldId id="569" r:id="rId15"/>
    <p:sldId id="570" r:id="rId16"/>
    <p:sldId id="572" r:id="rId17"/>
    <p:sldId id="574" r:id="rId18"/>
    <p:sldId id="575" r:id="rId19"/>
    <p:sldId id="577" r:id="rId20"/>
    <p:sldId id="603" r:id="rId21"/>
    <p:sldId id="604" r:id="rId22"/>
    <p:sldId id="627" r:id="rId23"/>
    <p:sldId id="579" r:id="rId24"/>
    <p:sldId id="647" r:id="rId25"/>
    <p:sldId id="646" r:id="rId26"/>
    <p:sldId id="634" r:id="rId27"/>
    <p:sldId id="633" r:id="rId28"/>
    <p:sldId id="645" r:id="rId29"/>
    <p:sldId id="581" r:id="rId30"/>
    <p:sldId id="637" r:id="rId31"/>
    <p:sldId id="638" r:id="rId32"/>
    <p:sldId id="648" r:id="rId33"/>
    <p:sldId id="635" r:id="rId34"/>
    <p:sldId id="649" r:id="rId35"/>
    <p:sldId id="651" r:id="rId36"/>
    <p:sldId id="593" r:id="rId37"/>
    <p:sldId id="594" r:id="rId38"/>
    <p:sldId id="650" r:id="rId39"/>
    <p:sldId id="595" r:id="rId40"/>
    <p:sldId id="600" r:id="rId41"/>
    <p:sldId id="602" r:id="rId42"/>
    <p:sldId id="605" r:id="rId43"/>
    <p:sldId id="289"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1E42"/>
    <a:srgbClr val="DA8AAD"/>
    <a:srgbClr val="FFFF00"/>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74" autoAdjust="0"/>
    <p:restoredTop sz="90424" autoAdjust="0"/>
  </p:normalViewPr>
  <p:slideViewPr>
    <p:cSldViewPr>
      <p:cViewPr varScale="1">
        <p:scale>
          <a:sx n="53" d="100"/>
          <a:sy n="53" d="100"/>
        </p:scale>
        <p:origin x="1398" y="78"/>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1800" kern="1200" dirty="0">
              <a:latin typeface="Arial" panose="020B0604020202020204" pitchFamily="34" charset="0"/>
              <a:cs typeface="Arial" panose="020B0604020202020204" pitchFamily="34" charset="0"/>
            </a:rPr>
            <a:t>Fitness, health and exercise</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Write the definition of fitness</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Name 2 mental </a:t>
          </a:r>
          <a:r>
            <a:rPr lang="en-GB" altLang="en-US" sz="2000" kern="1200" dirty="0" smtClean="0">
              <a:solidFill>
                <a:prstClr val="white"/>
              </a:solidFill>
              <a:latin typeface="Arial" panose="020B0604020202020204" pitchFamily="34" charset="0"/>
              <a:ea typeface="+mn-ea"/>
              <a:cs typeface="Arial" panose="020B0604020202020204" pitchFamily="34" charset="0"/>
            </a:rPr>
            <a:t>         well-being </a:t>
          </a:r>
          <a:r>
            <a:rPr lang="en-GB" altLang="en-US" sz="2000" kern="1200" dirty="0">
              <a:solidFill>
                <a:prstClr val="white"/>
              </a:solidFill>
              <a:latin typeface="Arial" panose="020B0604020202020204" pitchFamily="34" charset="0"/>
              <a:ea typeface="+mn-ea"/>
              <a:cs typeface="Arial" panose="020B0604020202020204" pitchFamily="34" charset="0"/>
            </a:rPr>
            <a:t>benefits of </a:t>
          </a:r>
          <a:r>
            <a:rPr lang="en-GB" altLang="en-US" sz="2000" kern="1200" dirty="0" smtClean="0">
              <a:solidFill>
                <a:prstClr val="white"/>
              </a:solidFill>
              <a:latin typeface="Arial" panose="020B0604020202020204" pitchFamily="34" charset="0"/>
              <a:ea typeface="+mn-ea"/>
              <a:cs typeface="Arial" panose="020B0604020202020204" pitchFamily="34" charset="0"/>
            </a:rPr>
            <a:t>exercise</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Describe, using examples, the term ‘health’</a:t>
          </a: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term ‘social </a:t>
          </a:r>
          <a:r>
            <a:rPr lang="en-GB" sz="2000" kern="1200" dirty="0" smtClean="0">
              <a:solidFill>
                <a:prstClr val="white"/>
              </a:solidFill>
              <a:latin typeface="Arial" panose="020B0604020202020204" pitchFamily="34" charset="0"/>
              <a:ea typeface="+mn-ea"/>
              <a:cs typeface="Arial" panose="020B0604020202020204" pitchFamily="34" charset="0"/>
            </a:rPr>
            <a:t>well-being</a:t>
          </a:r>
          <a:r>
            <a:rPr lang="en-GB" sz="2000" kern="1200" dirty="0">
              <a:solidFill>
                <a:prstClr val="white"/>
              </a:solidFill>
              <a:latin typeface="Arial" panose="020B0604020202020204" pitchFamily="34" charset="0"/>
              <a:ea typeface="+mn-ea"/>
              <a:cs typeface="Arial" panose="020B0604020202020204" pitchFamily="34" charset="0"/>
            </a:rPr>
            <a:t>’</a:t>
          </a: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custLinFactNeighborX="0"/>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dgm:t>
        <a:bodyPr/>
        <a:lstStyle/>
        <a:p>
          <a:endParaRPr lang="en-US"/>
        </a:p>
      </dgm:t>
    </dgm:pt>
  </dgm:ptLst>
  <dgm:cxnLst>
    <dgm:cxn modelId="{501EA7AC-CF22-4945-9833-060DAA085A2B}" type="presOf" srcId="{75806B3D-741B-4ACF-A009-BFD3BF0C9432}" destId="{D4928808-A9D8-4D7D-8032-9567FF82AAE3}" srcOrd="1" destOrd="0" presId="urn:microsoft.com/office/officeart/2005/8/layout/matrix1"/>
    <dgm:cxn modelId="{41F3E462-C203-4EEC-B65A-3DDECFF5CAD9}" type="presOf" srcId="{576FA208-1A80-411D-AB17-3C3A623BE25C}" destId="{205B3C7C-23FF-4BC3-AF04-B63783261667}" srcOrd="0" destOrd="0" presId="urn:microsoft.com/office/officeart/2005/8/layout/matrix1"/>
    <dgm:cxn modelId="{30C6ADCE-6731-48C3-8889-35D49E3F74FC}" type="presOf" srcId="{25DD389C-BF69-49A9-B6EF-04442C21941F}" destId="{C1DE2A23-CD21-40D5-A13F-6220070403D9}" srcOrd="1"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0EDD0DB2-60E7-479D-9F27-C66E2BB15F56}" type="presOf" srcId="{89A4D4AB-836B-4D55-B6B5-80B305E49B78}" destId="{88A60BE7-226B-4ACA-B362-DE2434742A62}" srcOrd="0" destOrd="0" presId="urn:microsoft.com/office/officeart/2005/8/layout/matrix1"/>
    <dgm:cxn modelId="{63EA5B3E-15B7-4DB9-A0AE-18D1449C5305}" type="presOf" srcId="{75806B3D-741B-4ACF-A009-BFD3BF0C9432}" destId="{BA66FE88-7362-46D7-B73A-8715947C1433}" srcOrd="0" destOrd="0" presId="urn:microsoft.com/office/officeart/2005/8/layout/matrix1"/>
    <dgm:cxn modelId="{2921575D-D203-4567-AB71-21FF39DF6EFD}" type="presOf" srcId="{DA594072-4BBA-4479-B757-B2EE0D141EF7}" destId="{FA700B7B-8567-46C7-8D3E-40490F5B64E8}"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81D2B2C2-D876-4ADE-A57D-7ED9C0A0CD89}" type="presOf" srcId="{25DD389C-BF69-49A9-B6EF-04442C21941F}" destId="{BC06985E-79EB-47F6-B6C2-BA9B6E157942}" srcOrd="0" destOrd="0" presId="urn:microsoft.com/office/officeart/2005/8/layout/matrix1"/>
    <dgm:cxn modelId="{FB8FFF84-E103-40D3-9D1D-0CBAE2741642}" type="presOf" srcId="{89A4D4AB-836B-4D55-B6B5-80B305E49B78}" destId="{0B4E8083-4556-4379-A09D-87049006A872}" srcOrd="1" destOrd="0" presId="urn:microsoft.com/office/officeart/2005/8/layout/matrix1"/>
    <dgm:cxn modelId="{C09C405B-1BA7-4088-8C0B-D5AB57CB6128}" type="presOf" srcId="{DA594072-4BBA-4479-B757-B2EE0D141EF7}" destId="{45E1DEB2-BFB9-4C3A-8DDE-83C91051D01A}" srcOrd="1" destOrd="0" presId="urn:microsoft.com/office/officeart/2005/8/layout/matrix1"/>
    <dgm:cxn modelId="{D5573C0B-115C-4AE9-B8FE-DA0F210F4CBE}" srcId="{87C384ED-7018-4A63-B330-895DBC2B1F9A}" destId="{25DD389C-BF69-49A9-B6EF-04442C21941F}" srcOrd="0" destOrd="0" parTransId="{39773C3F-6668-4CB9-AD9C-026441C5D0AB}" sibTransId="{5AB95543-8305-471C-B3CD-07726EDD9570}"/>
    <dgm:cxn modelId="{FA7295A2-A095-460B-B9A0-D25A7393A85F}" srcId="{87C384ED-7018-4A63-B330-895DBC2B1F9A}" destId="{75806B3D-741B-4ACF-A009-BFD3BF0C9432}" srcOrd="1" destOrd="0" parTransId="{23F89A90-0183-44A7-81B1-5283D766AA27}" sibTransId="{E53B3984-2E30-4079-AF95-D4D864913B15}"/>
    <dgm:cxn modelId="{3BCD98AA-764D-4B55-9614-AE6AF21415B9}" srcId="{576FA208-1A80-411D-AB17-3C3A623BE25C}" destId="{87C384ED-7018-4A63-B330-895DBC2B1F9A}" srcOrd="0" destOrd="0" parTransId="{55CAE964-DD63-4E9D-B995-4CA485FEBEB6}" sibTransId="{C3E04FC6-0EE2-410A-96AC-6244D0D14E6D}"/>
    <dgm:cxn modelId="{ECD438CD-A596-4C2B-9B95-40B58AADB3EE}" type="presOf" srcId="{87C384ED-7018-4A63-B330-895DBC2B1F9A}" destId="{434C7A5E-0AE4-454E-8BA6-AF21F28B3A80}" srcOrd="0" destOrd="0" presId="urn:microsoft.com/office/officeart/2005/8/layout/matrix1"/>
    <dgm:cxn modelId="{6C7353FD-9589-4FB8-AE94-F952F61295E6}" type="presParOf" srcId="{205B3C7C-23FF-4BC3-AF04-B63783261667}" destId="{6A6EBD9A-0AC5-4198-AF11-08E528781AF0}" srcOrd="0" destOrd="0" presId="urn:microsoft.com/office/officeart/2005/8/layout/matrix1"/>
    <dgm:cxn modelId="{E38CC146-9DFC-4D89-A47B-F70AC76DA68A}" type="presParOf" srcId="{6A6EBD9A-0AC5-4198-AF11-08E528781AF0}" destId="{BC06985E-79EB-47F6-B6C2-BA9B6E157942}" srcOrd="0" destOrd="0" presId="urn:microsoft.com/office/officeart/2005/8/layout/matrix1"/>
    <dgm:cxn modelId="{E145EF9D-C3A0-44C3-A1A0-21ADB9AA1DF0}" type="presParOf" srcId="{6A6EBD9A-0AC5-4198-AF11-08E528781AF0}" destId="{C1DE2A23-CD21-40D5-A13F-6220070403D9}" srcOrd="1" destOrd="0" presId="urn:microsoft.com/office/officeart/2005/8/layout/matrix1"/>
    <dgm:cxn modelId="{4725571B-9634-46C8-B543-4C295D9B9B1D}" type="presParOf" srcId="{6A6EBD9A-0AC5-4198-AF11-08E528781AF0}" destId="{BA66FE88-7362-46D7-B73A-8715947C1433}" srcOrd="2" destOrd="0" presId="urn:microsoft.com/office/officeart/2005/8/layout/matrix1"/>
    <dgm:cxn modelId="{80B135AF-DCAD-43CE-843A-594A7398AB4C}" type="presParOf" srcId="{6A6EBD9A-0AC5-4198-AF11-08E528781AF0}" destId="{D4928808-A9D8-4D7D-8032-9567FF82AAE3}" srcOrd="3" destOrd="0" presId="urn:microsoft.com/office/officeart/2005/8/layout/matrix1"/>
    <dgm:cxn modelId="{9E9C4E9E-6BA8-4945-B5B0-93DF5951DA1F}" type="presParOf" srcId="{6A6EBD9A-0AC5-4198-AF11-08E528781AF0}" destId="{88A60BE7-226B-4ACA-B362-DE2434742A62}" srcOrd="4" destOrd="0" presId="urn:microsoft.com/office/officeart/2005/8/layout/matrix1"/>
    <dgm:cxn modelId="{2F09E18A-EE08-4925-B823-DF6BB4165804}" type="presParOf" srcId="{6A6EBD9A-0AC5-4198-AF11-08E528781AF0}" destId="{0B4E8083-4556-4379-A09D-87049006A872}" srcOrd="5" destOrd="0" presId="urn:microsoft.com/office/officeart/2005/8/layout/matrix1"/>
    <dgm:cxn modelId="{093C3AC2-4CA0-4A64-8FDC-8E82DB9004CD}" type="presParOf" srcId="{6A6EBD9A-0AC5-4198-AF11-08E528781AF0}" destId="{FA700B7B-8567-46C7-8D3E-40490F5B64E8}" srcOrd="6" destOrd="0" presId="urn:microsoft.com/office/officeart/2005/8/layout/matrix1"/>
    <dgm:cxn modelId="{F2064779-E2F6-4FBB-8323-CBD7431FE4C6}" type="presParOf" srcId="{6A6EBD9A-0AC5-4198-AF11-08E528781AF0}" destId="{45E1DEB2-BFB9-4C3A-8DDE-83C91051D01A}" srcOrd="7" destOrd="0" presId="urn:microsoft.com/office/officeart/2005/8/layout/matrix1"/>
    <dgm:cxn modelId="{4D521A68-53B3-402D-91B5-12A3A1B9FF1A}"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1800" kern="1200" dirty="0">
              <a:latin typeface="Arial" panose="020B0604020202020204" pitchFamily="34" charset="0"/>
              <a:cs typeface="Arial" panose="020B0604020202020204" pitchFamily="34" charset="0"/>
            </a:rPr>
            <a:t>Sedentary lifestyle and the consequences</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smtClean="0">
              <a:solidFill>
                <a:prstClr val="white"/>
              </a:solidFill>
              <a:latin typeface="Arial" panose="020B0604020202020204" pitchFamily="34" charset="0"/>
              <a:ea typeface="+mn-ea"/>
              <a:cs typeface="Arial" panose="020B0604020202020204" pitchFamily="34" charset="0"/>
            </a:rPr>
            <a:t>What </a:t>
          </a:r>
          <a:r>
            <a:rPr lang="en-GB" altLang="en-US" sz="2000" kern="1200" dirty="0">
              <a:solidFill>
                <a:prstClr val="white"/>
              </a:solidFill>
              <a:latin typeface="Arial" panose="020B0604020202020204" pitchFamily="34" charset="0"/>
              <a:ea typeface="+mn-ea"/>
              <a:cs typeface="Arial" panose="020B0604020202020204" pitchFamily="34" charset="0"/>
            </a:rPr>
            <a:t>is meant by a sedentary lifestyle?</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smtClean="0">
              <a:solidFill>
                <a:prstClr val="white"/>
              </a:solidFill>
              <a:latin typeface="Arial" panose="020B0604020202020204" pitchFamily="34" charset="0"/>
              <a:ea typeface="+mn-ea"/>
              <a:cs typeface="Arial" panose="020B0604020202020204" pitchFamily="34" charset="0"/>
            </a:rPr>
            <a:t>Explain </a:t>
          </a:r>
          <a:r>
            <a:rPr lang="en-GB" altLang="en-US" sz="2000" kern="1200" dirty="0">
              <a:solidFill>
                <a:prstClr val="white"/>
              </a:solidFill>
              <a:latin typeface="Arial" panose="020B0604020202020204" pitchFamily="34" charset="0"/>
              <a:ea typeface="+mn-ea"/>
              <a:cs typeface="Arial" panose="020B0604020202020204" pitchFamily="34" charset="0"/>
            </a:rPr>
            <a:t>the terms overweight, overfat and </a:t>
          </a:r>
          <a:r>
            <a:rPr lang="en-GB" altLang="en-US" sz="2000" kern="1200" dirty="0" smtClean="0">
              <a:solidFill>
                <a:prstClr val="white"/>
              </a:solidFill>
              <a:latin typeface="Arial" panose="020B0604020202020204" pitchFamily="34" charset="0"/>
              <a:ea typeface="+mn-ea"/>
              <a:cs typeface="Arial" panose="020B0604020202020204" pitchFamily="34" charset="0"/>
            </a:rPr>
            <a:t>obese</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endParaRPr lang="en-GB" sz="2000" kern="1200" dirty="0" smtClean="0">
            <a:solidFill>
              <a:prstClr val="white"/>
            </a:solidFill>
            <a:latin typeface="Arial" panose="020B0604020202020204" pitchFamily="34" charset="0"/>
            <a:ea typeface="+mn-ea"/>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smtClean="0">
              <a:solidFill>
                <a:prstClr val="white"/>
              </a:solidFill>
              <a:latin typeface="Arial" panose="020B0604020202020204" pitchFamily="34" charset="0"/>
              <a:ea typeface="+mn-ea"/>
              <a:cs typeface="Arial" panose="020B0604020202020204" pitchFamily="34" charset="0"/>
            </a:rPr>
            <a:t>Describe </a:t>
          </a:r>
          <a:r>
            <a:rPr lang="en-GB" sz="2000" kern="1200" dirty="0">
              <a:solidFill>
                <a:prstClr val="white"/>
              </a:solidFill>
              <a:latin typeface="Arial" panose="020B0604020202020204" pitchFamily="34" charset="0"/>
              <a:ea typeface="+mn-ea"/>
              <a:cs typeface="Arial" panose="020B0604020202020204" pitchFamily="34" charset="0"/>
            </a:rPr>
            <a:t>osteoporosis and how can it be </a:t>
          </a:r>
          <a:r>
            <a:rPr lang="en-GB" sz="2000" kern="1200" dirty="0" smtClean="0">
              <a:solidFill>
                <a:prstClr val="white"/>
              </a:solidFill>
              <a:latin typeface="Arial" panose="020B0604020202020204" pitchFamily="34" charset="0"/>
              <a:ea typeface="+mn-ea"/>
              <a:cs typeface="Arial" panose="020B0604020202020204" pitchFamily="34" charset="0"/>
            </a:rPr>
            <a:t>prevented</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endParaRPr lang="en-GB" sz="2000" kern="1200" dirty="0" smtClean="0">
            <a:solidFill>
              <a:prstClr val="white"/>
            </a:solidFill>
            <a:latin typeface="Arial" panose="020B0604020202020204" pitchFamily="34" charset="0"/>
            <a:ea typeface="+mn-ea"/>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smtClean="0">
              <a:solidFill>
                <a:prstClr val="white"/>
              </a:solidFill>
              <a:latin typeface="Arial" panose="020B0604020202020204" pitchFamily="34" charset="0"/>
              <a:ea typeface="+mn-ea"/>
              <a:cs typeface="Arial" panose="020B0604020202020204" pitchFamily="34" charset="0"/>
            </a:rPr>
            <a:t>Explain </a:t>
          </a:r>
          <a:r>
            <a:rPr lang="en-GB" sz="2000" kern="1200" dirty="0">
              <a:solidFill>
                <a:prstClr val="white"/>
              </a:solidFill>
              <a:latin typeface="Arial" panose="020B0604020202020204" pitchFamily="34" charset="0"/>
              <a:ea typeface="+mn-ea"/>
              <a:cs typeface="Arial" panose="020B0604020202020204" pitchFamily="34" charset="0"/>
            </a:rPr>
            <a:t>the term </a:t>
          </a:r>
          <a:r>
            <a:rPr lang="en-GB" sz="2000" kern="1200" dirty="0" smtClean="0">
              <a:solidFill>
                <a:prstClr val="white"/>
              </a:solidFill>
              <a:latin typeface="Arial" panose="020B0604020202020204" pitchFamily="34" charset="0"/>
              <a:ea typeface="+mn-ea"/>
              <a:cs typeface="Arial" panose="020B0604020202020204" pitchFamily="34" charset="0"/>
            </a:rPr>
            <a:t> ‘</a:t>
          </a:r>
          <a:r>
            <a:rPr lang="en-GB" sz="2000" kern="1200" dirty="0">
              <a:solidFill>
                <a:prstClr val="white"/>
              </a:solidFill>
              <a:latin typeface="Arial" panose="020B0604020202020204" pitchFamily="34" charset="0"/>
              <a:ea typeface="+mn-ea"/>
              <a:cs typeface="Arial" panose="020B0604020202020204" pitchFamily="34" charset="0"/>
            </a:rPr>
            <a:t>muscle tone’ and why is it important for </a:t>
          </a:r>
          <a:r>
            <a:rPr lang="en-GB" sz="2000" kern="1200" dirty="0" smtClean="0">
              <a:solidFill>
                <a:prstClr val="white"/>
              </a:solidFill>
              <a:latin typeface="Arial" panose="020B0604020202020204" pitchFamily="34" charset="0"/>
              <a:ea typeface="+mn-ea"/>
              <a:cs typeface="Arial" panose="020B0604020202020204" pitchFamily="34" charset="0"/>
            </a:rPr>
            <a:t>performance</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custLinFactNeighborX="0"/>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custScaleX="109162" custScaleY="115316">
        <dgm:presLayoutVars>
          <dgm:chMax val="0"/>
          <dgm:chPref val="0"/>
        </dgm:presLayoutVars>
      </dgm:prSet>
      <dgm:spPr/>
      <dgm:t>
        <a:bodyPr/>
        <a:lstStyle/>
        <a:p>
          <a:endParaRPr lang="en-US"/>
        </a:p>
      </dgm:t>
    </dgm:pt>
  </dgm:ptLst>
  <dgm:cxnLst>
    <dgm:cxn modelId="{501EA7AC-CF22-4945-9833-060DAA085A2B}" type="presOf" srcId="{75806B3D-741B-4ACF-A009-BFD3BF0C9432}" destId="{D4928808-A9D8-4D7D-8032-9567FF82AAE3}" srcOrd="1" destOrd="0" presId="urn:microsoft.com/office/officeart/2005/8/layout/matrix1"/>
    <dgm:cxn modelId="{41F3E462-C203-4EEC-B65A-3DDECFF5CAD9}" type="presOf" srcId="{576FA208-1A80-411D-AB17-3C3A623BE25C}" destId="{205B3C7C-23FF-4BC3-AF04-B63783261667}" srcOrd="0" destOrd="0" presId="urn:microsoft.com/office/officeart/2005/8/layout/matrix1"/>
    <dgm:cxn modelId="{30C6ADCE-6731-48C3-8889-35D49E3F74FC}" type="presOf" srcId="{25DD389C-BF69-49A9-B6EF-04442C21941F}" destId="{C1DE2A23-CD21-40D5-A13F-6220070403D9}" srcOrd="1"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0EDD0DB2-60E7-479D-9F27-C66E2BB15F56}" type="presOf" srcId="{89A4D4AB-836B-4D55-B6B5-80B305E49B78}" destId="{88A60BE7-226B-4ACA-B362-DE2434742A62}" srcOrd="0" destOrd="0" presId="urn:microsoft.com/office/officeart/2005/8/layout/matrix1"/>
    <dgm:cxn modelId="{63EA5B3E-15B7-4DB9-A0AE-18D1449C5305}" type="presOf" srcId="{75806B3D-741B-4ACF-A009-BFD3BF0C9432}" destId="{BA66FE88-7362-46D7-B73A-8715947C1433}" srcOrd="0" destOrd="0" presId="urn:microsoft.com/office/officeart/2005/8/layout/matrix1"/>
    <dgm:cxn modelId="{2921575D-D203-4567-AB71-21FF39DF6EFD}" type="presOf" srcId="{DA594072-4BBA-4479-B757-B2EE0D141EF7}" destId="{FA700B7B-8567-46C7-8D3E-40490F5B64E8}"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81D2B2C2-D876-4ADE-A57D-7ED9C0A0CD89}" type="presOf" srcId="{25DD389C-BF69-49A9-B6EF-04442C21941F}" destId="{BC06985E-79EB-47F6-B6C2-BA9B6E157942}" srcOrd="0" destOrd="0" presId="urn:microsoft.com/office/officeart/2005/8/layout/matrix1"/>
    <dgm:cxn modelId="{FB8FFF84-E103-40D3-9D1D-0CBAE2741642}" type="presOf" srcId="{89A4D4AB-836B-4D55-B6B5-80B305E49B78}" destId="{0B4E8083-4556-4379-A09D-87049006A872}" srcOrd="1" destOrd="0" presId="urn:microsoft.com/office/officeart/2005/8/layout/matrix1"/>
    <dgm:cxn modelId="{C09C405B-1BA7-4088-8C0B-D5AB57CB6128}" type="presOf" srcId="{DA594072-4BBA-4479-B757-B2EE0D141EF7}" destId="{45E1DEB2-BFB9-4C3A-8DDE-83C91051D01A}" srcOrd="1" destOrd="0" presId="urn:microsoft.com/office/officeart/2005/8/layout/matrix1"/>
    <dgm:cxn modelId="{D5573C0B-115C-4AE9-B8FE-DA0F210F4CBE}" srcId="{87C384ED-7018-4A63-B330-895DBC2B1F9A}" destId="{25DD389C-BF69-49A9-B6EF-04442C21941F}" srcOrd="0" destOrd="0" parTransId="{39773C3F-6668-4CB9-AD9C-026441C5D0AB}" sibTransId="{5AB95543-8305-471C-B3CD-07726EDD9570}"/>
    <dgm:cxn modelId="{FA7295A2-A095-460B-B9A0-D25A7393A85F}" srcId="{87C384ED-7018-4A63-B330-895DBC2B1F9A}" destId="{75806B3D-741B-4ACF-A009-BFD3BF0C9432}" srcOrd="1" destOrd="0" parTransId="{23F89A90-0183-44A7-81B1-5283D766AA27}" sibTransId="{E53B3984-2E30-4079-AF95-D4D864913B15}"/>
    <dgm:cxn modelId="{3BCD98AA-764D-4B55-9614-AE6AF21415B9}" srcId="{576FA208-1A80-411D-AB17-3C3A623BE25C}" destId="{87C384ED-7018-4A63-B330-895DBC2B1F9A}" srcOrd="0" destOrd="0" parTransId="{55CAE964-DD63-4E9D-B995-4CA485FEBEB6}" sibTransId="{C3E04FC6-0EE2-410A-96AC-6244D0D14E6D}"/>
    <dgm:cxn modelId="{ECD438CD-A596-4C2B-9B95-40B58AADB3EE}" type="presOf" srcId="{87C384ED-7018-4A63-B330-895DBC2B1F9A}" destId="{434C7A5E-0AE4-454E-8BA6-AF21F28B3A80}" srcOrd="0" destOrd="0" presId="urn:microsoft.com/office/officeart/2005/8/layout/matrix1"/>
    <dgm:cxn modelId="{6C7353FD-9589-4FB8-AE94-F952F61295E6}" type="presParOf" srcId="{205B3C7C-23FF-4BC3-AF04-B63783261667}" destId="{6A6EBD9A-0AC5-4198-AF11-08E528781AF0}" srcOrd="0" destOrd="0" presId="urn:microsoft.com/office/officeart/2005/8/layout/matrix1"/>
    <dgm:cxn modelId="{E38CC146-9DFC-4D89-A47B-F70AC76DA68A}" type="presParOf" srcId="{6A6EBD9A-0AC5-4198-AF11-08E528781AF0}" destId="{BC06985E-79EB-47F6-B6C2-BA9B6E157942}" srcOrd="0" destOrd="0" presId="urn:microsoft.com/office/officeart/2005/8/layout/matrix1"/>
    <dgm:cxn modelId="{E145EF9D-C3A0-44C3-A1A0-21ADB9AA1DF0}" type="presParOf" srcId="{6A6EBD9A-0AC5-4198-AF11-08E528781AF0}" destId="{C1DE2A23-CD21-40D5-A13F-6220070403D9}" srcOrd="1" destOrd="0" presId="urn:microsoft.com/office/officeart/2005/8/layout/matrix1"/>
    <dgm:cxn modelId="{4725571B-9634-46C8-B543-4C295D9B9B1D}" type="presParOf" srcId="{6A6EBD9A-0AC5-4198-AF11-08E528781AF0}" destId="{BA66FE88-7362-46D7-B73A-8715947C1433}" srcOrd="2" destOrd="0" presId="urn:microsoft.com/office/officeart/2005/8/layout/matrix1"/>
    <dgm:cxn modelId="{80B135AF-DCAD-43CE-843A-594A7398AB4C}" type="presParOf" srcId="{6A6EBD9A-0AC5-4198-AF11-08E528781AF0}" destId="{D4928808-A9D8-4D7D-8032-9567FF82AAE3}" srcOrd="3" destOrd="0" presId="urn:microsoft.com/office/officeart/2005/8/layout/matrix1"/>
    <dgm:cxn modelId="{9E9C4E9E-6BA8-4945-B5B0-93DF5951DA1F}" type="presParOf" srcId="{6A6EBD9A-0AC5-4198-AF11-08E528781AF0}" destId="{88A60BE7-226B-4ACA-B362-DE2434742A62}" srcOrd="4" destOrd="0" presId="urn:microsoft.com/office/officeart/2005/8/layout/matrix1"/>
    <dgm:cxn modelId="{2F09E18A-EE08-4925-B823-DF6BB4165804}" type="presParOf" srcId="{6A6EBD9A-0AC5-4198-AF11-08E528781AF0}" destId="{0B4E8083-4556-4379-A09D-87049006A872}" srcOrd="5" destOrd="0" presId="urn:microsoft.com/office/officeart/2005/8/layout/matrix1"/>
    <dgm:cxn modelId="{093C3AC2-4CA0-4A64-8FDC-8E82DB9004CD}" type="presParOf" srcId="{6A6EBD9A-0AC5-4198-AF11-08E528781AF0}" destId="{FA700B7B-8567-46C7-8D3E-40490F5B64E8}" srcOrd="6" destOrd="0" presId="urn:microsoft.com/office/officeart/2005/8/layout/matrix1"/>
    <dgm:cxn modelId="{F2064779-E2F6-4FBB-8323-CBD7431FE4C6}" type="presParOf" srcId="{6A6EBD9A-0AC5-4198-AF11-08E528781AF0}" destId="{45E1DEB2-BFB9-4C3A-8DDE-83C91051D01A}" srcOrd="7" destOrd="0" presId="urn:microsoft.com/office/officeart/2005/8/layout/matrix1"/>
    <dgm:cxn modelId="{4D521A68-53B3-402D-91B5-12A3A1B9FF1A}"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2000" kern="1200" dirty="0">
              <a:latin typeface="Arial" panose="020B0604020202020204" pitchFamily="34" charset="0"/>
              <a:cs typeface="Arial" panose="020B0604020202020204" pitchFamily="34" charset="0"/>
            </a:rPr>
            <a:t>Energy, diet and hydration</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Name the 3 </a:t>
          </a:r>
          <a:r>
            <a:rPr lang="en-GB" altLang="en-US" sz="2000" kern="1200" dirty="0" smtClean="0">
              <a:solidFill>
                <a:prstClr val="white"/>
              </a:solidFill>
              <a:latin typeface="Arial" panose="020B0604020202020204" pitchFamily="34" charset="0"/>
              <a:ea typeface="+mn-ea"/>
              <a:cs typeface="Arial" panose="020B0604020202020204" pitchFamily="34" charset="0"/>
            </a:rPr>
            <a:t>macronutrients </a:t>
          </a:r>
          <a:r>
            <a:rPr lang="en-GB" altLang="en-US" sz="2000" kern="1200" dirty="0">
              <a:solidFill>
                <a:prstClr val="white"/>
              </a:solidFill>
              <a:latin typeface="Arial" panose="020B0604020202020204" pitchFamily="34" charset="0"/>
              <a:ea typeface="+mn-ea"/>
              <a:cs typeface="Arial" panose="020B0604020202020204" pitchFamily="34" charset="0"/>
            </a:rPr>
            <a:t>important to a balanced </a:t>
          </a:r>
          <a:r>
            <a:rPr lang="en-GB" altLang="en-US" sz="2000" kern="1200" dirty="0" smtClean="0">
              <a:solidFill>
                <a:prstClr val="white"/>
              </a:solidFill>
              <a:latin typeface="Arial" panose="020B0604020202020204" pitchFamily="34" charset="0"/>
              <a:ea typeface="+mn-ea"/>
              <a:cs typeface="Arial" panose="020B0604020202020204" pitchFamily="34" charset="0"/>
            </a:rPr>
            <a:t>diet</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How will the diet of a sprinter differ to that of a marathon runner?</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is water </a:t>
          </a:r>
          <a:r>
            <a:rPr lang="en-GB" sz="2000" kern="1200" dirty="0" smtClean="0">
              <a:solidFill>
                <a:prstClr val="white"/>
              </a:solidFill>
              <a:latin typeface="Arial" panose="020B0604020202020204" pitchFamily="34" charset="0"/>
              <a:ea typeface="+mn-ea"/>
              <a:cs typeface="Arial" panose="020B0604020202020204" pitchFamily="34" charset="0"/>
            </a:rPr>
            <a:t>a vital </a:t>
          </a:r>
          <a:r>
            <a:rPr lang="en-GB" sz="2000" kern="1200" dirty="0">
              <a:solidFill>
                <a:prstClr val="white"/>
              </a:solidFill>
              <a:latin typeface="Arial" panose="020B0604020202020204" pitchFamily="34" charset="0"/>
              <a:ea typeface="+mn-ea"/>
              <a:cs typeface="Arial" panose="020B0604020202020204" pitchFamily="34" charset="0"/>
            </a:rPr>
            <a:t>part of a balanced diet?</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What factors will affect optimum weight?</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custLinFactNeighborX="0"/>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dgm:t>
        <a:bodyPr/>
        <a:lstStyle/>
        <a:p>
          <a:endParaRPr lang="en-US"/>
        </a:p>
      </dgm:t>
    </dgm:pt>
  </dgm:ptLst>
  <dgm:cxnLst>
    <dgm:cxn modelId="{501EA7AC-CF22-4945-9833-060DAA085A2B}" type="presOf" srcId="{75806B3D-741B-4ACF-A009-BFD3BF0C9432}" destId="{D4928808-A9D8-4D7D-8032-9567FF82AAE3}" srcOrd="1" destOrd="0" presId="urn:microsoft.com/office/officeart/2005/8/layout/matrix1"/>
    <dgm:cxn modelId="{41F3E462-C203-4EEC-B65A-3DDECFF5CAD9}" type="presOf" srcId="{576FA208-1A80-411D-AB17-3C3A623BE25C}" destId="{205B3C7C-23FF-4BC3-AF04-B63783261667}" srcOrd="0" destOrd="0" presId="urn:microsoft.com/office/officeart/2005/8/layout/matrix1"/>
    <dgm:cxn modelId="{30C6ADCE-6731-48C3-8889-35D49E3F74FC}" type="presOf" srcId="{25DD389C-BF69-49A9-B6EF-04442C21941F}" destId="{C1DE2A23-CD21-40D5-A13F-6220070403D9}" srcOrd="1"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0EDD0DB2-60E7-479D-9F27-C66E2BB15F56}" type="presOf" srcId="{89A4D4AB-836B-4D55-B6B5-80B305E49B78}" destId="{88A60BE7-226B-4ACA-B362-DE2434742A62}" srcOrd="0" destOrd="0" presId="urn:microsoft.com/office/officeart/2005/8/layout/matrix1"/>
    <dgm:cxn modelId="{63EA5B3E-15B7-4DB9-A0AE-18D1449C5305}" type="presOf" srcId="{75806B3D-741B-4ACF-A009-BFD3BF0C9432}" destId="{BA66FE88-7362-46D7-B73A-8715947C1433}" srcOrd="0" destOrd="0" presId="urn:microsoft.com/office/officeart/2005/8/layout/matrix1"/>
    <dgm:cxn modelId="{2921575D-D203-4567-AB71-21FF39DF6EFD}" type="presOf" srcId="{DA594072-4BBA-4479-B757-B2EE0D141EF7}" destId="{FA700B7B-8567-46C7-8D3E-40490F5B64E8}"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81D2B2C2-D876-4ADE-A57D-7ED9C0A0CD89}" type="presOf" srcId="{25DD389C-BF69-49A9-B6EF-04442C21941F}" destId="{BC06985E-79EB-47F6-B6C2-BA9B6E157942}" srcOrd="0" destOrd="0" presId="urn:microsoft.com/office/officeart/2005/8/layout/matrix1"/>
    <dgm:cxn modelId="{FB8FFF84-E103-40D3-9D1D-0CBAE2741642}" type="presOf" srcId="{89A4D4AB-836B-4D55-B6B5-80B305E49B78}" destId="{0B4E8083-4556-4379-A09D-87049006A872}" srcOrd="1" destOrd="0" presId="urn:microsoft.com/office/officeart/2005/8/layout/matrix1"/>
    <dgm:cxn modelId="{C09C405B-1BA7-4088-8C0B-D5AB57CB6128}" type="presOf" srcId="{DA594072-4BBA-4479-B757-B2EE0D141EF7}" destId="{45E1DEB2-BFB9-4C3A-8DDE-83C91051D01A}" srcOrd="1" destOrd="0" presId="urn:microsoft.com/office/officeart/2005/8/layout/matrix1"/>
    <dgm:cxn modelId="{D5573C0B-115C-4AE9-B8FE-DA0F210F4CBE}" srcId="{87C384ED-7018-4A63-B330-895DBC2B1F9A}" destId="{25DD389C-BF69-49A9-B6EF-04442C21941F}" srcOrd="0" destOrd="0" parTransId="{39773C3F-6668-4CB9-AD9C-026441C5D0AB}" sibTransId="{5AB95543-8305-471C-B3CD-07726EDD9570}"/>
    <dgm:cxn modelId="{FA7295A2-A095-460B-B9A0-D25A7393A85F}" srcId="{87C384ED-7018-4A63-B330-895DBC2B1F9A}" destId="{75806B3D-741B-4ACF-A009-BFD3BF0C9432}" srcOrd="1" destOrd="0" parTransId="{23F89A90-0183-44A7-81B1-5283D766AA27}" sibTransId="{E53B3984-2E30-4079-AF95-D4D864913B15}"/>
    <dgm:cxn modelId="{3BCD98AA-764D-4B55-9614-AE6AF21415B9}" srcId="{576FA208-1A80-411D-AB17-3C3A623BE25C}" destId="{87C384ED-7018-4A63-B330-895DBC2B1F9A}" srcOrd="0" destOrd="0" parTransId="{55CAE964-DD63-4E9D-B995-4CA485FEBEB6}" sibTransId="{C3E04FC6-0EE2-410A-96AC-6244D0D14E6D}"/>
    <dgm:cxn modelId="{ECD438CD-A596-4C2B-9B95-40B58AADB3EE}" type="presOf" srcId="{87C384ED-7018-4A63-B330-895DBC2B1F9A}" destId="{434C7A5E-0AE4-454E-8BA6-AF21F28B3A80}" srcOrd="0" destOrd="0" presId="urn:microsoft.com/office/officeart/2005/8/layout/matrix1"/>
    <dgm:cxn modelId="{6C7353FD-9589-4FB8-AE94-F952F61295E6}" type="presParOf" srcId="{205B3C7C-23FF-4BC3-AF04-B63783261667}" destId="{6A6EBD9A-0AC5-4198-AF11-08E528781AF0}" srcOrd="0" destOrd="0" presId="urn:microsoft.com/office/officeart/2005/8/layout/matrix1"/>
    <dgm:cxn modelId="{E38CC146-9DFC-4D89-A47B-F70AC76DA68A}" type="presParOf" srcId="{6A6EBD9A-0AC5-4198-AF11-08E528781AF0}" destId="{BC06985E-79EB-47F6-B6C2-BA9B6E157942}" srcOrd="0" destOrd="0" presId="urn:microsoft.com/office/officeart/2005/8/layout/matrix1"/>
    <dgm:cxn modelId="{E145EF9D-C3A0-44C3-A1A0-21ADB9AA1DF0}" type="presParOf" srcId="{6A6EBD9A-0AC5-4198-AF11-08E528781AF0}" destId="{C1DE2A23-CD21-40D5-A13F-6220070403D9}" srcOrd="1" destOrd="0" presId="urn:microsoft.com/office/officeart/2005/8/layout/matrix1"/>
    <dgm:cxn modelId="{4725571B-9634-46C8-B543-4C295D9B9B1D}" type="presParOf" srcId="{6A6EBD9A-0AC5-4198-AF11-08E528781AF0}" destId="{BA66FE88-7362-46D7-B73A-8715947C1433}" srcOrd="2" destOrd="0" presId="urn:microsoft.com/office/officeart/2005/8/layout/matrix1"/>
    <dgm:cxn modelId="{80B135AF-DCAD-43CE-843A-594A7398AB4C}" type="presParOf" srcId="{6A6EBD9A-0AC5-4198-AF11-08E528781AF0}" destId="{D4928808-A9D8-4D7D-8032-9567FF82AAE3}" srcOrd="3" destOrd="0" presId="urn:microsoft.com/office/officeart/2005/8/layout/matrix1"/>
    <dgm:cxn modelId="{9E9C4E9E-6BA8-4945-B5B0-93DF5951DA1F}" type="presParOf" srcId="{6A6EBD9A-0AC5-4198-AF11-08E528781AF0}" destId="{88A60BE7-226B-4ACA-B362-DE2434742A62}" srcOrd="4" destOrd="0" presId="urn:microsoft.com/office/officeart/2005/8/layout/matrix1"/>
    <dgm:cxn modelId="{2F09E18A-EE08-4925-B823-DF6BB4165804}" type="presParOf" srcId="{6A6EBD9A-0AC5-4198-AF11-08E528781AF0}" destId="{0B4E8083-4556-4379-A09D-87049006A872}" srcOrd="5" destOrd="0" presId="urn:microsoft.com/office/officeart/2005/8/layout/matrix1"/>
    <dgm:cxn modelId="{093C3AC2-4CA0-4A64-8FDC-8E82DB9004CD}" type="presParOf" srcId="{6A6EBD9A-0AC5-4198-AF11-08E528781AF0}" destId="{FA700B7B-8567-46C7-8D3E-40490F5B64E8}" srcOrd="6" destOrd="0" presId="urn:microsoft.com/office/officeart/2005/8/layout/matrix1"/>
    <dgm:cxn modelId="{F2064779-E2F6-4FBB-8323-CBD7431FE4C6}" type="presParOf" srcId="{6A6EBD9A-0AC5-4198-AF11-08E528781AF0}" destId="{45E1DEB2-BFB9-4C3A-8DDE-83C91051D01A}" srcOrd="7" destOrd="0" presId="urn:microsoft.com/office/officeart/2005/8/layout/matrix1"/>
    <dgm:cxn modelId="{4D521A68-53B3-402D-91B5-12A3A1B9FF1A}"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Write the definition of fitness</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Name 2 mental </a:t>
          </a:r>
          <a:r>
            <a:rPr lang="en-GB" altLang="en-US" sz="2000" kern="1200" dirty="0" smtClean="0">
              <a:solidFill>
                <a:prstClr val="white"/>
              </a:solidFill>
              <a:latin typeface="Arial" panose="020B0604020202020204" pitchFamily="34" charset="0"/>
              <a:ea typeface="+mn-ea"/>
              <a:cs typeface="Arial" panose="020B0604020202020204" pitchFamily="34" charset="0"/>
            </a:rPr>
            <a:t>         well-being </a:t>
          </a:r>
          <a:r>
            <a:rPr lang="en-GB" altLang="en-US" sz="2000" kern="1200" dirty="0">
              <a:solidFill>
                <a:prstClr val="white"/>
              </a:solidFill>
              <a:latin typeface="Arial" panose="020B0604020202020204" pitchFamily="34" charset="0"/>
              <a:ea typeface="+mn-ea"/>
              <a:cs typeface="Arial" panose="020B0604020202020204" pitchFamily="34" charset="0"/>
            </a:rPr>
            <a:t>benefits of </a:t>
          </a:r>
          <a:r>
            <a:rPr lang="en-GB" altLang="en-US" sz="2000" kern="1200" dirty="0" smtClean="0">
              <a:solidFill>
                <a:prstClr val="white"/>
              </a:solidFill>
              <a:latin typeface="Arial" panose="020B0604020202020204" pitchFamily="34" charset="0"/>
              <a:ea typeface="+mn-ea"/>
              <a:cs typeface="Arial" panose="020B0604020202020204" pitchFamily="34" charset="0"/>
            </a:rPr>
            <a:t>exercise</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Describe, using examples, the term ‘health’</a:t>
          </a: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term ‘social </a:t>
          </a:r>
          <a:r>
            <a:rPr lang="en-GB" sz="2000" kern="1200" dirty="0" smtClean="0">
              <a:solidFill>
                <a:prstClr val="white"/>
              </a:solidFill>
              <a:latin typeface="Arial" panose="020B0604020202020204" pitchFamily="34" charset="0"/>
              <a:ea typeface="+mn-ea"/>
              <a:cs typeface="Arial" panose="020B0604020202020204" pitchFamily="34" charset="0"/>
            </a:rPr>
            <a:t>well-being</a:t>
          </a:r>
          <a:r>
            <a:rPr lang="en-GB" sz="2000" kern="1200" dirty="0">
              <a:solidFill>
                <a:prstClr val="white"/>
              </a:solidFill>
              <a:latin typeface="Arial" panose="020B0604020202020204" pitchFamily="34" charset="0"/>
              <a:ea typeface="+mn-ea"/>
              <a:cs typeface="Arial" panose="020B0604020202020204" pitchFamily="34" charset="0"/>
            </a:rPr>
            <a:t>’</a:t>
          </a:r>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kern="1200" dirty="0">
              <a:latin typeface="Arial" panose="020B0604020202020204" pitchFamily="34" charset="0"/>
              <a:cs typeface="Arial" panose="020B0604020202020204" pitchFamily="34" charset="0"/>
            </a:rPr>
            <a:t>Fitness, health and exercise</a:t>
          </a:r>
        </a:p>
      </dsp:txBody>
      <dsp:txXfrm>
        <a:off x="2203612" y="1547439"/>
        <a:ext cx="1749459" cy="9015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smtClean="0">
              <a:solidFill>
                <a:prstClr val="white"/>
              </a:solidFill>
              <a:latin typeface="Arial" panose="020B0604020202020204" pitchFamily="34" charset="0"/>
              <a:ea typeface="+mn-ea"/>
              <a:cs typeface="Arial" panose="020B0604020202020204" pitchFamily="34" charset="0"/>
            </a:rPr>
            <a:t>What </a:t>
          </a:r>
          <a:r>
            <a:rPr lang="en-GB" altLang="en-US" sz="2000" kern="1200" dirty="0">
              <a:solidFill>
                <a:prstClr val="white"/>
              </a:solidFill>
              <a:latin typeface="Arial" panose="020B0604020202020204" pitchFamily="34" charset="0"/>
              <a:ea typeface="+mn-ea"/>
              <a:cs typeface="Arial" panose="020B0604020202020204" pitchFamily="34" charset="0"/>
            </a:rPr>
            <a:t>is meant by a sedentary lifestyle?</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smtClean="0">
              <a:solidFill>
                <a:prstClr val="white"/>
              </a:solidFill>
              <a:latin typeface="Arial" panose="020B0604020202020204" pitchFamily="34" charset="0"/>
              <a:ea typeface="+mn-ea"/>
              <a:cs typeface="Arial" panose="020B0604020202020204" pitchFamily="34" charset="0"/>
            </a:rPr>
            <a:t>Explain </a:t>
          </a:r>
          <a:r>
            <a:rPr lang="en-GB" altLang="en-US" sz="2000" kern="1200" dirty="0">
              <a:solidFill>
                <a:prstClr val="white"/>
              </a:solidFill>
              <a:latin typeface="Arial" panose="020B0604020202020204" pitchFamily="34" charset="0"/>
              <a:ea typeface="+mn-ea"/>
              <a:cs typeface="Arial" panose="020B0604020202020204" pitchFamily="34" charset="0"/>
            </a:rPr>
            <a:t>the terms overweight, overfat and </a:t>
          </a:r>
          <a:r>
            <a:rPr lang="en-GB" altLang="en-US" sz="2000" kern="1200" dirty="0" smtClean="0">
              <a:solidFill>
                <a:prstClr val="white"/>
              </a:solidFill>
              <a:latin typeface="Arial" panose="020B0604020202020204" pitchFamily="34" charset="0"/>
              <a:ea typeface="+mn-ea"/>
              <a:cs typeface="Arial" panose="020B0604020202020204" pitchFamily="34" charset="0"/>
            </a:rPr>
            <a:t>obese</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en-GB" sz="2000" kern="1200" dirty="0" smtClean="0">
            <a:solidFill>
              <a:prstClr val="white"/>
            </a:solidFill>
            <a:latin typeface="Arial" panose="020B0604020202020204" pitchFamily="34" charset="0"/>
            <a:ea typeface="+mn-ea"/>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smtClean="0">
              <a:solidFill>
                <a:prstClr val="white"/>
              </a:solidFill>
              <a:latin typeface="Arial" panose="020B0604020202020204" pitchFamily="34" charset="0"/>
              <a:ea typeface="+mn-ea"/>
              <a:cs typeface="Arial" panose="020B0604020202020204" pitchFamily="34" charset="0"/>
            </a:rPr>
            <a:t>Describe </a:t>
          </a:r>
          <a:r>
            <a:rPr lang="en-GB" sz="2000" kern="1200" dirty="0">
              <a:solidFill>
                <a:prstClr val="white"/>
              </a:solidFill>
              <a:latin typeface="Arial" panose="020B0604020202020204" pitchFamily="34" charset="0"/>
              <a:ea typeface="+mn-ea"/>
              <a:cs typeface="Arial" panose="020B0604020202020204" pitchFamily="34" charset="0"/>
            </a:rPr>
            <a:t>osteoporosis and how can it be </a:t>
          </a:r>
          <a:r>
            <a:rPr lang="en-GB" sz="2000" kern="1200" dirty="0" smtClean="0">
              <a:solidFill>
                <a:prstClr val="white"/>
              </a:solidFill>
              <a:latin typeface="Arial" panose="020B0604020202020204" pitchFamily="34" charset="0"/>
              <a:ea typeface="+mn-ea"/>
              <a:cs typeface="Arial" panose="020B0604020202020204" pitchFamily="34" charset="0"/>
            </a:rPr>
            <a:t>prevented</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en-GB" sz="2000" kern="1200" dirty="0" smtClean="0">
            <a:solidFill>
              <a:prstClr val="white"/>
            </a:solidFill>
            <a:latin typeface="Arial" panose="020B0604020202020204" pitchFamily="34" charset="0"/>
            <a:ea typeface="+mn-ea"/>
            <a:cs typeface="Arial" panose="020B0604020202020204" pitchFamily="34" charset="0"/>
          </a:endParaRPr>
        </a:p>
        <a:p>
          <a:pPr marL="0" lvl="0" indent="0" algn="ctr" defTabSz="889000">
            <a:lnSpc>
              <a:spcPct val="90000"/>
            </a:lnSpc>
            <a:spcBef>
              <a:spcPct val="0"/>
            </a:spcBef>
            <a:spcAft>
              <a:spcPct val="35000"/>
            </a:spcAft>
            <a:buNone/>
          </a:pPr>
          <a:r>
            <a:rPr lang="en-GB" sz="2000" kern="1200" dirty="0" smtClean="0">
              <a:solidFill>
                <a:prstClr val="white"/>
              </a:solidFill>
              <a:latin typeface="Arial" panose="020B0604020202020204" pitchFamily="34" charset="0"/>
              <a:ea typeface="+mn-ea"/>
              <a:cs typeface="Arial" panose="020B0604020202020204" pitchFamily="34" charset="0"/>
            </a:rPr>
            <a:t>Explain </a:t>
          </a:r>
          <a:r>
            <a:rPr lang="en-GB" sz="2000" kern="1200" dirty="0">
              <a:solidFill>
                <a:prstClr val="white"/>
              </a:solidFill>
              <a:latin typeface="Arial" panose="020B0604020202020204" pitchFamily="34" charset="0"/>
              <a:ea typeface="+mn-ea"/>
              <a:cs typeface="Arial" panose="020B0604020202020204" pitchFamily="34" charset="0"/>
            </a:rPr>
            <a:t>the term </a:t>
          </a:r>
          <a:r>
            <a:rPr lang="en-GB" sz="2000" kern="1200" dirty="0" smtClean="0">
              <a:solidFill>
                <a:prstClr val="white"/>
              </a:solidFill>
              <a:latin typeface="Arial" panose="020B0604020202020204" pitchFamily="34" charset="0"/>
              <a:ea typeface="+mn-ea"/>
              <a:cs typeface="Arial" panose="020B0604020202020204" pitchFamily="34" charset="0"/>
            </a:rPr>
            <a:t> ‘</a:t>
          </a:r>
          <a:r>
            <a:rPr lang="en-GB" sz="2000" kern="1200" dirty="0">
              <a:solidFill>
                <a:prstClr val="white"/>
              </a:solidFill>
              <a:latin typeface="Arial" panose="020B0604020202020204" pitchFamily="34" charset="0"/>
              <a:ea typeface="+mn-ea"/>
              <a:cs typeface="Arial" panose="020B0604020202020204" pitchFamily="34" charset="0"/>
            </a:rPr>
            <a:t>muscle tone’ and why is it important for </a:t>
          </a:r>
          <a:r>
            <a:rPr lang="en-GB" sz="2000" kern="1200" dirty="0" smtClean="0">
              <a:solidFill>
                <a:prstClr val="white"/>
              </a:solidFill>
              <a:latin typeface="Arial" panose="020B0604020202020204" pitchFamily="34" charset="0"/>
              <a:ea typeface="+mn-ea"/>
              <a:cs typeface="Arial" panose="020B0604020202020204" pitchFamily="34" charset="0"/>
            </a:rPr>
            <a:t>performance</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3078341" y="2497777"/>
        <a:ext cx="3078342" cy="1498666"/>
      </dsp:txXfrm>
    </dsp:sp>
    <dsp:sp modelId="{434C7A5E-0AE4-454E-8BA6-AF21F28B3A80}">
      <dsp:nvSpPr>
        <dsp:cNvPr id="0" name=""/>
        <dsp:cNvSpPr/>
      </dsp:nvSpPr>
      <dsp:spPr>
        <a:xfrm>
          <a:off x="2070228" y="1422154"/>
          <a:ext cx="2016227" cy="1152134"/>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kern="1200" dirty="0">
              <a:latin typeface="Arial" panose="020B0604020202020204" pitchFamily="34" charset="0"/>
              <a:cs typeface="Arial" panose="020B0604020202020204" pitchFamily="34" charset="0"/>
            </a:rPr>
            <a:t>Sedentary lifestyle and the consequences</a:t>
          </a:r>
        </a:p>
      </dsp:txBody>
      <dsp:txXfrm>
        <a:off x="2126471" y="1478397"/>
        <a:ext cx="1903741" cy="1039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Name the 3 </a:t>
          </a:r>
          <a:r>
            <a:rPr lang="en-GB" altLang="en-US" sz="2000" kern="1200" dirty="0" smtClean="0">
              <a:solidFill>
                <a:prstClr val="white"/>
              </a:solidFill>
              <a:latin typeface="Arial" panose="020B0604020202020204" pitchFamily="34" charset="0"/>
              <a:ea typeface="+mn-ea"/>
              <a:cs typeface="Arial" panose="020B0604020202020204" pitchFamily="34" charset="0"/>
            </a:rPr>
            <a:t>macronutrients </a:t>
          </a:r>
          <a:r>
            <a:rPr lang="en-GB" altLang="en-US" sz="2000" kern="1200" dirty="0">
              <a:solidFill>
                <a:prstClr val="white"/>
              </a:solidFill>
              <a:latin typeface="Arial" panose="020B0604020202020204" pitchFamily="34" charset="0"/>
              <a:ea typeface="+mn-ea"/>
              <a:cs typeface="Arial" panose="020B0604020202020204" pitchFamily="34" charset="0"/>
            </a:rPr>
            <a:t>important to a balanced </a:t>
          </a:r>
          <a:r>
            <a:rPr lang="en-GB" altLang="en-US" sz="2000" kern="1200" dirty="0" smtClean="0">
              <a:solidFill>
                <a:prstClr val="white"/>
              </a:solidFill>
              <a:latin typeface="Arial" panose="020B0604020202020204" pitchFamily="34" charset="0"/>
              <a:ea typeface="+mn-ea"/>
              <a:cs typeface="Arial" panose="020B0604020202020204" pitchFamily="34" charset="0"/>
            </a:rPr>
            <a:t>diet</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How will the diet of a sprinter differ to that of a marathon runner?</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is water </a:t>
          </a:r>
          <a:r>
            <a:rPr lang="en-GB" sz="2000" kern="1200" dirty="0" smtClean="0">
              <a:solidFill>
                <a:prstClr val="white"/>
              </a:solidFill>
              <a:latin typeface="Arial" panose="020B0604020202020204" pitchFamily="34" charset="0"/>
              <a:ea typeface="+mn-ea"/>
              <a:cs typeface="Arial" panose="020B0604020202020204" pitchFamily="34" charset="0"/>
            </a:rPr>
            <a:t>a vital </a:t>
          </a:r>
          <a:r>
            <a:rPr lang="en-GB" sz="2000" kern="1200" dirty="0">
              <a:solidFill>
                <a:prstClr val="white"/>
              </a:solidFill>
              <a:latin typeface="Arial" panose="020B0604020202020204" pitchFamily="34" charset="0"/>
              <a:ea typeface="+mn-ea"/>
              <a:cs typeface="Arial" panose="020B0604020202020204" pitchFamily="34" charset="0"/>
            </a:rPr>
            <a:t>part of a balanced diet?</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What factors will affect optimum weight?</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a:latin typeface="Arial" panose="020B0604020202020204" pitchFamily="34" charset="0"/>
              <a:cs typeface="Arial" panose="020B0604020202020204" pitchFamily="34" charset="0"/>
            </a:rPr>
            <a:t>Energy, diet and hydration</a:t>
          </a:r>
        </a:p>
      </dsp:txBody>
      <dsp:txXfrm>
        <a:off x="2203612" y="1547439"/>
        <a:ext cx="1749459" cy="90156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
        <p:nvSpPr>
          <p:cNvPr id="278" name="Shape 278"/>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1916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78" name="Shape 278"/>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6328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78" name="Shape 278"/>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1609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Shape 266"/>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67" name="Shape 267"/>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5316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Shape 296"/>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97" name="Shape 297"/>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3006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Shape 303"/>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304" name="Shape 304"/>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838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Shape 381"/>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382" name="Shape 382"/>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3648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Shape 393"/>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394" name="Shape 394"/>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0343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Shape 410"/>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11" name="Shape 41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0694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Shape 429"/>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30" name="Shape 43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7226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Shape 438"/>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39" name="Shape 439"/>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6900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Shape 451"/>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52" name="Shape 452"/>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6728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Shape 672"/>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673" name="Shape 67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193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Shape 679"/>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680" name="Shape 68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5285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Shape 472"/>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73" name="Shape 47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42109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Shape 472"/>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73" name="Shape 47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3171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Shape 472"/>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73" name="Shape 47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77598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Shape 486"/>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87" name="Shape 487"/>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86659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Shape 486"/>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487" name="Shape 487"/>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142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Shape 587"/>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588" name="Shape 588"/>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3866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Shape 587"/>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588" name="Shape 588"/>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61519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Shape 587"/>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588" name="Shape 588"/>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2403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Shape 595"/>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596" name="Shape 596"/>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90212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Shape 595"/>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596" name="Shape 596"/>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53840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Shape 604"/>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605" name="Shape 60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92552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Shape 649"/>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650" name="Shape 65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13318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Shape 665"/>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666" name="Shape 666"/>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35671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5"/>
        <p:cNvGrpSpPr/>
        <p:nvPr/>
      </p:nvGrpSpPr>
      <p:grpSpPr>
        <a:xfrm>
          <a:off x="0" y="0"/>
          <a:ext cx="0" cy="0"/>
          <a:chOff x="0" y="0"/>
          <a:chExt cx="0" cy="0"/>
        </a:xfrm>
      </p:grpSpPr>
      <p:sp>
        <p:nvSpPr>
          <p:cNvPr id="686" name="Shape 686"/>
          <p:cNvSpPr txBox="1">
            <a:spLocks noGrp="1"/>
          </p:cNvSpPr>
          <p:nvPr>
            <p:ph type="body" idx="1"/>
          </p:nvPr>
        </p:nvSpPr>
        <p:spPr>
          <a:xfrm>
            <a:off x="906462" y="4678362"/>
            <a:ext cx="4987925" cy="4433887"/>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687" name="Shape 687"/>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18603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42</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5uaBBl3gXRs"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www.youtube.com/watch?v=sNI0sNI-o60" TargetMode="External"/><Relationship Id="rId4" Type="http://schemas.openxmlformats.org/officeDocument/2006/relationships/hyperlink" Target="https://www.youtube.com/watch?v=yTL_bNvXJ9s"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yTL_bNvXJ9s" TargetMode="External"/><Relationship Id="rId2" Type="http://schemas.openxmlformats.org/officeDocument/2006/relationships/hyperlink" Target="https://www.youtube.com/watch?v=5uaBBl3gXRs" TargetMode="External"/><Relationship Id="rId1" Type="http://schemas.openxmlformats.org/officeDocument/2006/relationships/slideLayout" Target="../slideLayouts/slideLayout7.xml"/><Relationship Id="rId4" Type="http://schemas.openxmlformats.org/officeDocument/2006/relationships/hyperlink" Target="https://www.youtube.com/watch?v=rOsXuu-Cexw"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hyperlink" Target="https://www.youtube.com/watch?v=yTL_bNvXJ9s" TargetMode="External"/><Relationship Id="rId4" Type="http://schemas.openxmlformats.org/officeDocument/2006/relationships/hyperlink" Target="https://www.youtube.com/watch?v=5uaBBl3gXRs"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5uaBBl3gXRs"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hyperlink" Target="https://www.youtube.com/watch?v=vahOiJstG-s" TargetMode="External"/><Relationship Id="rId4" Type="http://schemas.openxmlformats.org/officeDocument/2006/relationships/hyperlink" Target="https://www.youtube.com/watch?v=yTL_bNvXJ9s"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2.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6768752" cy="461665"/>
          </a:xfrm>
          <a:prstGeom prst="rect">
            <a:avLst/>
          </a:prstGeom>
          <a:noFill/>
        </p:spPr>
        <p:txBody>
          <a:bodyPr wrap="square" rtlCol="0">
            <a:spAutoFit/>
          </a:bodyPr>
          <a:lstStyle/>
          <a:p>
            <a:r>
              <a:rPr lang="en-GB" altLang="en-US" sz="2400" b="1" dirty="0" smtClean="0">
                <a:latin typeface="Arial" panose="020B0604020202020204" pitchFamily="34" charset="0"/>
                <a:cs typeface="Arial" panose="020B0604020202020204" pitchFamily="34" charset="0"/>
              </a:rPr>
              <a:t>Socio-cultural issues and sports psychology</a:t>
            </a:r>
            <a:endParaRPr lang="en-GB" alt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4294967295"/>
          </p:nvPr>
        </p:nvSpPr>
        <p:spPr>
          <a:xfrm>
            <a:off x="2303240" y="834978"/>
            <a:ext cx="6703849" cy="5042294"/>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marL="0" indent="0">
              <a:spcBef>
                <a:spcPts val="600"/>
              </a:spcBef>
              <a:spcAft>
                <a:spcPts val="600"/>
              </a:spcAft>
              <a:buNone/>
            </a:pPr>
            <a:r>
              <a:rPr lang="en-US" sz="1800" cap="all" dirty="0">
                <a:solidFill>
                  <a:schemeClr val="tx1"/>
                </a:solidFill>
                <a:latin typeface="Arial" panose="020B0604020202020204" pitchFamily="34" charset="0"/>
                <a:cs typeface="Arial" panose="020B0604020202020204" pitchFamily="34" charset="0"/>
              </a:rPr>
              <a:t>By the end of this topic you </a:t>
            </a:r>
            <a:r>
              <a:rPr lang="en-US" sz="1800" cap="all" dirty="0" smtClean="0">
                <a:solidFill>
                  <a:schemeClr val="tx1"/>
                </a:solidFill>
                <a:latin typeface="Arial" panose="020B0604020202020204" pitchFamily="34" charset="0"/>
                <a:cs typeface="Arial" panose="020B0604020202020204" pitchFamily="34" charset="0"/>
              </a:rPr>
              <a:t>should…</a:t>
            </a:r>
            <a:endParaRPr lang="en-US" sz="1800" cap="all"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600"/>
              </a:spcBef>
              <a:spcAft>
                <a:spcPts val="300"/>
              </a:spcAft>
            </a:pPr>
            <a:r>
              <a:rPr lang="en-US" sz="1400" b="1" dirty="0">
                <a:solidFill>
                  <a:schemeClr val="tx1"/>
                </a:solidFill>
                <a:latin typeface="Arial" panose="020B0604020202020204" pitchFamily="34" charset="0"/>
                <a:cs typeface="Arial" panose="020B0604020202020204" pitchFamily="34" charset="0"/>
              </a:rPr>
              <a:t>k</a:t>
            </a:r>
            <a:r>
              <a:rPr lang="en-US" sz="1400" b="1" dirty="0" smtClean="0">
                <a:solidFill>
                  <a:schemeClr val="tx1"/>
                </a:solidFill>
                <a:latin typeface="Arial" panose="020B0604020202020204" pitchFamily="34" charset="0"/>
                <a:cs typeface="Arial" panose="020B0604020202020204" pitchFamily="34" charset="0"/>
              </a:rPr>
              <a:t>now </a:t>
            </a:r>
            <a:r>
              <a:rPr lang="en-US" sz="1400" b="1" dirty="0">
                <a:solidFill>
                  <a:schemeClr val="tx1"/>
                </a:solidFill>
                <a:latin typeface="Arial" panose="020B0604020202020204" pitchFamily="34" charset="0"/>
                <a:cs typeface="Arial" panose="020B0604020202020204" pitchFamily="34" charset="0"/>
              </a:rPr>
              <a:t>what is meant by health, fitness and </a:t>
            </a:r>
            <a:r>
              <a:rPr lang="en-US" sz="1400" b="1" dirty="0" smtClean="0">
                <a:solidFill>
                  <a:schemeClr val="tx1"/>
                </a:solidFill>
                <a:latin typeface="Arial" panose="020B0604020202020204" pitchFamily="34" charset="0"/>
                <a:cs typeface="Arial" panose="020B0604020202020204" pitchFamily="34" charset="0"/>
              </a:rPr>
              <a:t>well-being</a:t>
            </a: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r>
              <a:rPr lang="en-US" sz="1400" b="1" dirty="0" smtClean="0">
                <a:solidFill>
                  <a:schemeClr val="tx1"/>
                </a:solidFill>
                <a:latin typeface="Arial" panose="020B0604020202020204" pitchFamily="34" charset="0"/>
                <a:cs typeface="Arial" panose="020B0604020202020204" pitchFamily="34" charset="0"/>
              </a:rPr>
              <a:t>understand </a:t>
            </a:r>
            <a:r>
              <a:rPr lang="en-US" sz="1400" b="1" dirty="0">
                <a:solidFill>
                  <a:schemeClr val="tx1"/>
                </a:solidFill>
                <a:latin typeface="Arial" panose="020B0604020202020204" pitchFamily="34" charset="0"/>
                <a:cs typeface="Arial" panose="020B0604020202020204" pitchFamily="34" charset="0"/>
              </a:rPr>
              <a:t>the different health benefits of physical </a:t>
            </a:r>
            <a:r>
              <a:rPr lang="en-US" sz="1400" b="1" dirty="0" smtClean="0">
                <a:solidFill>
                  <a:schemeClr val="tx1"/>
                </a:solidFill>
                <a:latin typeface="Arial" panose="020B0604020202020204" pitchFamily="34" charset="0"/>
                <a:cs typeface="Arial" panose="020B0604020202020204" pitchFamily="34" charset="0"/>
              </a:rPr>
              <a:t>activity </a:t>
            </a:r>
            <a:r>
              <a:rPr lang="en-US" sz="1400" b="1" dirty="0">
                <a:solidFill>
                  <a:schemeClr val="tx1"/>
                </a:solidFill>
                <a:latin typeface="Arial" panose="020B0604020202020204" pitchFamily="34" charset="0"/>
                <a:cs typeface="Arial" panose="020B0604020202020204" pitchFamily="34" charset="0"/>
              </a:rPr>
              <a:t>and consequences of a sedentary </a:t>
            </a:r>
            <a:r>
              <a:rPr lang="en-US" sz="1400" b="1" dirty="0" smtClean="0">
                <a:solidFill>
                  <a:schemeClr val="tx1"/>
                </a:solidFill>
                <a:latin typeface="Arial" panose="020B0604020202020204" pitchFamily="34" charset="0"/>
                <a:cs typeface="Arial" panose="020B0604020202020204" pitchFamily="34" charset="0"/>
              </a:rPr>
              <a:t>lifestyle</a:t>
            </a:r>
          </a:p>
          <a:p>
            <a:pPr marL="214313" indent="-214313">
              <a:spcBef>
                <a:spcPts val="600"/>
              </a:spcBef>
              <a:spcAft>
                <a:spcPts val="300"/>
              </a:spcAft>
            </a:pP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a:solidFill>
                <a:schemeClr val="tx1"/>
              </a:solidFill>
              <a:latin typeface="Arial" panose="020B0604020202020204" pitchFamily="34" charset="0"/>
              <a:cs typeface="Arial" panose="020B0604020202020204" pitchFamily="34" charset="0"/>
            </a:endParaRPr>
          </a:p>
          <a:p>
            <a:pPr marL="0" indent="0">
              <a:spcBef>
                <a:spcPts val="600"/>
              </a:spcBef>
              <a:spcAft>
                <a:spcPts val="300"/>
              </a:spcAft>
              <a:buNone/>
            </a:pPr>
            <a:endParaRPr lang="en-US" sz="1400" b="1" dirty="0">
              <a:solidFill>
                <a:schemeClr val="tx1"/>
              </a:solidFill>
              <a:latin typeface="Arial" panose="020B0604020202020204" pitchFamily="34" charset="0"/>
              <a:cs typeface="Arial" panose="020B0604020202020204" pitchFamily="34" charset="0"/>
            </a:endParaRPr>
          </a:p>
          <a:p>
            <a:pPr marL="0" indent="0">
              <a:spcBef>
                <a:spcPts val="600"/>
              </a:spcBef>
              <a:spcAft>
                <a:spcPts val="300"/>
              </a:spcAft>
              <a:buNone/>
            </a:pP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r>
              <a:rPr lang="en-US" sz="1400" b="1" dirty="0">
                <a:solidFill>
                  <a:schemeClr val="tx1"/>
                </a:solidFill>
                <a:latin typeface="Arial" panose="020B0604020202020204" pitchFamily="34" charset="0"/>
                <a:cs typeface="Arial" panose="020B0604020202020204" pitchFamily="34" charset="0"/>
              </a:rPr>
              <a:t>be able to apply the above to different age groups</a:t>
            </a:r>
          </a:p>
          <a:p>
            <a:pPr marL="214313" indent="-214313">
              <a:spcBef>
                <a:spcPts val="600"/>
              </a:spcBef>
              <a:spcAft>
                <a:spcPts val="300"/>
              </a:spcAft>
            </a:pPr>
            <a:r>
              <a:rPr lang="en-US" sz="1400" b="1" dirty="0">
                <a:solidFill>
                  <a:schemeClr val="tx1"/>
                </a:solidFill>
                <a:latin typeface="Arial" panose="020B0604020202020204" pitchFamily="34" charset="0"/>
                <a:cs typeface="Arial" panose="020B0604020202020204" pitchFamily="34" charset="0"/>
              </a:rPr>
              <a:t>be able to respond to data about health, fitness and well-being</a:t>
            </a:r>
            <a:r>
              <a:rPr lang="en-US" sz="1400" b="1" dirty="0" smtClean="0">
                <a:solidFill>
                  <a:schemeClr val="tx1"/>
                </a:solidFill>
                <a:latin typeface="Arial" panose="020B0604020202020204" pitchFamily="34" charset="0"/>
                <a:cs typeface="Arial" panose="020B0604020202020204" pitchFamily="34" charset="0"/>
              </a:rPr>
              <a:t>.</a:t>
            </a: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214313" indent="-214313">
              <a:spcBef>
                <a:spcPts val="600"/>
              </a:spcBef>
              <a:spcAft>
                <a:spcPts val="300"/>
              </a:spcAft>
            </a:pPr>
            <a:endParaRPr lang="en-US" sz="1400" b="1" dirty="0" smtClean="0">
              <a:solidFill>
                <a:schemeClr val="tx1"/>
              </a:solidFill>
              <a:latin typeface="Arial" panose="020B0604020202020204" pitchFamily="34" charset="0"/>
              <a:cs typeface="Arial" panose="020B0604020202020204" pitchFamily="34" charset="0"/>
            </a:endParaRPr>
          </a:p>
          <a:p>
            <a:pPr marL="0" indent="0">
              <a:spcBef>
                <a:spcPts val="600"/>
              </a:spcBef>
              <a:spcAft>
                <a:spcPts val="300"/>
              </a:spcAft>
              <a:buNone/>
            </a:pPr>
            <a:endParaRPr lang="en-US" sz="1400" b="1" dirty="0">
              <a:solidFill>
                <a:schemeClr val="tx1"/>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7B4D684F-F2CE-4248-A6F1-F337F070146C}"/>
              </a:ext>
            </a:extLst>
          </p:cNvPr>
          <p:cNvSpPr txBox="1">
            <a:spLocks/>
          </p:cNvSpPr>
          <p:nvPr/>
        </p:nvSpPr>
        <p:spPr>
          <a:xfrm>
            <a:off x="35496" y="1844824"/>
            <a:ext cx="2195736"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sp>
        <p:nvSpPr>
          <p:cNvPr id="11" name="Rectangle 10"/>
          <p:cNvSpPr/>
          <p:nvPr/>
        </p:nvSpPr>
        <p:spPr>
          <a:xfrm>
            <a:off x="108012" y="116632"/>
            <a:ext cx="4824536"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2.3 Health, fitness and well-being</a:t>
            </a:r>
            <a:endParaRPr lang="en-US" sz="1350" dirty="0">
              <a:solidFill>
                <a:srgbClr val="DA8AAD"/>
              </a:solidFill>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914813796"/>
              </p:ext>
            </p:extLst>
          </p:nvPr>
        </p:nvGraphicFramePr>
        <p:xfrm>
          <a:off x="2411761" y="2204864"/>
          <a:ext cx="6480720" cy="2656840"/>
        </p:xfrm>
        <a:graphic>
          <a:graphicData uri="http://schemas.openxmlformats.org/drawingml/2006/table">
            <a:tbl>
              <a:tblPr firstRow="1" bandRow="1">
                <a:tableStyleId>{5C22544A-7EE6-4342-B048-85BDC9FD1C3A}</a:tableStyleId>
              </a:tblPr>
              <a:tblGrid>
                <a:gridCol w="1872207">
                  <a:extLst>
                    <a:ext uri="{9D8B030D-6E8A-4147-A177-3AD203B41FA5}">
                      <a16:colId xmlns:a16="http://schemas.microsoft.com/office/drawing/2014/main" val="2603119742"/>
                    </a:ext>
                  </a:extLst>
                </a:gridCol>
                <a:gridCol w="2520280">
                  <a:extLst>
                    <a:ext uri="{9D8B030D-6E8A-4147-A177-3AD203B41FA5}">
                      <a16:colId xmlns:a16="http://schemas.microsoft.com/office/drawing/2014/main" val="481236857"/>
                    </a:ext>
                  </a:extLst>
                </a:gridCol>
                <a:gridCol w="2088233">
                  <a:extLst>
                    <a:ext uri="{9D8B030D-6E8A-4147-A177-3AD203B41FA5}">
                      <a16:colId xmlns:a16="http://schemas.microsoft.com/office/drawing/2014/main" val="3017581367"/>
                    </a:ext>
                  </a:extLst>
                </a:gridCol>
              </a:tblGrid>
              <a:tr h="370840">
                <a:tc>
                  <a:txBody>
                    <a:bodyPr/>
                    <a:lstStyle/>
                    <a:p>
                      <a:pPr algn="ctr"/>
                      <a:r>
                        <a:rPr lang="en-GB" sz="1600" dirty="0" smtClean="0">
                          <a:solidFill>
                            <a:schemeClr val="tx1"/>
                          </a:solidFill>
                        </a:rPr>
                        <a:t>Physical</a:t>
                      </a:r>
                      <a:endParaRPr lang="en-GB" sz="1600" dirty="0">
                        <a:solidFill>
                          <a:schemeClr val="tx1"/>
                        </a:solidFill>
                      </a:endParaRPr>
                    </a:p>
                  </a:txBody>
                  <a:tcPr>
                    <a:solidFill>
                      <a:schemeClr val="bg1">
                        <a:lumMod val="85000"/>
                      </a:schemeClr>
                    </a:solidFill>
                  </a:tcPr>
                </a:tc>
                <a:tc>
                  <a:txBody>
                    <a:bodyPr/>
                    <a:lstStyle/>
                    <a:p>
                      <a:pPr algn="ctr"/>
                      <a:r>
                        <a:rPr lang="en-GB" sz="1600" dirty="0" smtClean="0">
                          <a:solidFill>
                            <a:schemeClr val="tx1"/>
                          </a:solidFill>
                        </a:rPr>
                        <a:t>Emotional</a:t>
                      </a:r>
                      <a:endParaRPr lang="en-GB" sz="1600" dirty="0">
                        <a:solidFill>
                          <a:schemeClr val="tx1"/>
                        </a:solidFill>
                      </a:endParaRPr>
                    </a:p>
                  </a:txBody>
                  <a:tcPr>
                    <a:solidFill>
                      <a:schemeClr val="bg1">
                        <a:lumMod val="85000"/>
                      </a:schemeClr>
                    </a:solidFill>
                  </a:tcPr>
                </a:tc>
                <a:tc>
                  <a:txBody>
                    <a:bodyPr/>
                    <a:lstStyle/>
                    <a:p>
                      <a:pPr algn="ctr"/>
                      <a:r>
                        <a:rPr lang="en-GB" sz="1600" dirty="0" smtClean="0">
                          <a:solidFill>
                            <a:schemeClr val="tx1"/>
                          </a:solidFill>
                        </a:rPr>
                        <a:t>Social</a:t>
                      </a:r>
                      <a:endParaRPr lang="en-GB" sz="1600" dirty="0">
                        <a:solidFill>
                          <a:schemeClr val="tx1"/>
                        </a:solidFill>
                      </a:endParaRPr>
                    </a:p>
                  </a:txBody>
                  <a:tcPr>
                    <a:solidFill>
                      <a:schemeClr val="bg1">
                        <a:lumMod val="85000"/>
                      </a:schemeClr>
                    </a:solidFill>
                  </a:tcPr>
                </a:tc>
                <a:extLst>
                  <a:ext uri="{0D108BD9-81ED-4DB2-BD59-A6C34878D82A}">
                    <a16:rowId xmlns:a16="http://schemas.microsoft.com/office/drawing/2014/main" val="3003013712"/>
                  </a:ext>
                </a:extLst>
              </a:tr>
              <a:tr h="370840">
                <a:tc>
                  <a:txBody>
                    <a:bodyPr/>
                    <a:lstStyle/>
                    <a:p>
                      <a:pPr marL="285750" indent="-285750">
                        <a:buFont typeface="Arial" panose="020B0604020202020204" pitchFamily="34" charset="0"/>
                        <a:buChar char="•"/>
                      </a:pPr>
                      <a:r>
                        <a:rPr lang="en-GB" sz="1600" dirty="0" smtClean="0"/>
                        <a:t>injury</a:t>
                      </a:r>
                    </a:p>
                    <a:p>
                      <a:pPr marL="285750" indent="-285750">
                        <a:buFont typeface="Arial" panose="020B0604020202020204" pitchFamily="34" charset="0"/>
                        <a:buChar char="•"/>
                      </a:pPr>
                      <a:r>
                        <a:rPr lang="en-GB" sz="1600" dirty="0" smtClean="0"/>
                        <a:t>coronary</a:t>
                      </a:r>
                      <a:r>
                        <a:rPr lang="en-GB" sz="1600" baseline="0" dirty="0" smtClean="0"/>
                        <a:t> heart disease (CHD)</a:t>
                      </a:r>
                    </a:p>
                    <a:p>
                      <a:pPr marL="285750" indent="-285750">
                        <a:buFont typeface="Arial" panose="020B0604020202020204" pitchFamily="34" charset="0"/>
                        <a:buChar char="•"/>
                      </a:pPr>
                      <a:r>
                        <a:rPr lang="en-GB" sz="1600" baseline="0" dirty="0" smtClean="0"/>
                        <a:t>blood pressure</a:t>
                      </a:r>
                    </a:p>
                    <a:p>
                      <a:pPr marL="285750" indent="-285750">
                        <a:buFont typeface="Arial" panose="020B0604020202020204" pitchFamily="34" charset="0"/>
                        <a:buChar char="•"/>
                      </a:pPr>
                      <a:r>
                        <a:rPr lang="en-GB" sz="1600" baseline="0" dirty="0" smtClean="0"/>
                        <a:t>bone density, obesity</a:t>
                      </a:r>
                    </a:p>
                    <a:p>
                      <a:pPr marL="285750" indent="-285750">
                        <a:buFont typeface="Arial" panose="020B0604020202020204" pitchFamily="34" charset="0"/>
                        <a:buChar char="•"/>
                      </a:pPr>
                      <a:r>
                        <a:rPr lang="en-GB" sz="1600" baseline="0" dirty="0" smtClean="0"/>
                        <a:t>Type 2 diabetes</a:t>
                      </a:r>
                    </a:p>
                    <a:p>
                      <a:pPr marL="285750" indent="-285750">
                        <a:buFont typeface="Arial" panose="020B0604020202020204" pitchFamily="34" charset="0"/>
                        <a:buChar char="•"/>
                      </a:pPr>
                      <a:r>
                        <a:rPr lang="en-GB" sz="1600" baseline="0" dirty="0" smtClean="0"/>
                        <a:t>posture</a:t>
                      </a:r>
                    </a:p>
                    <a:p>
                      <a:pPr marL="285750" indent="-285750">
                        <a:buFont typeface="Arial" panose="020B0604020202020204" pitchFamily="34" charset="0"/>
                        <a:buChar char="•"/>
                      </a:pPr>
                      <a:r>
                        <a:rPr lang="en-GB" sz="1600" baseline="0" dirty="0" smtClean="0"/>
                        <a:t>fitness.</a:t>
                      </a:r>
                      <a:endParaRPr lang="en-GB" sz="1600" dirty="0"/>
                    </a:p>
                  </a:txBody>
                  <a:tcPr>
                    <a:solidFill>
                      <a:schemeClr val="bg1">
                        <a:lumMod val="85000"/>
                      </a:schemeClr>
                    </a:solidFill>
                  </a:tcPr>
                </a:tc>
                <a:tc>
                  <a:txBody>
                    <a:bodyPr/>
                    <a:lstStyle/>
                    <a:p>
                      <a:pPr marL="285750" indent="-285750">
                        <a:buFont typeface="Arial" panose="020B0604020202020204" pitchFamily="34" charset="0"/>
                        <a:buChar char="•"/>
                      </a:pPr>
                      <a:r>
                        <a:rPr lang="en-GB" sz="1600" dirty="0" smtClean="0"/>
                        <a:t>self-esteem/confidence</a:t>
                      </a:r>
                    </a:p>
                    <a:p>
                      <a:pPr marL="285750" indent="-285750">
                        <a:buFont typeface="Arial" panose="020B0604020202020204" pitchFamily="34" charset="0"/>
                        <a:buChar char="•"/>
                      </a:pPr>
                      <a:r>
                        <a:rPr lang="en-GB" sz="1600" dirty="0" smtClean="0"/>
                        <a:t>stress</a:t>
                      </a:r>
                      <a:r>
                        <a:rPr lang="en-GB" sz="1600" baseline="0" dirty="0" smtClean="0"/>
                        <a:t> management</a:t>
                      </a:r>
                    </a:p>
                    <a:p>
                      <a:pPr marL="285750" indent="-285750">
                        <a:buFont typeface="Arial" panose="020B0604020202020204" pitchFamily="34" charset="0"/>
                        <a:buChar char="•"/>
                      </a:pPr>
                      <a:r>
                        <a:rPr lang="en-GB" sz="1600" baseline="0" dirty="0" smtClean="0"/>
                        <a:t>Image.</a:t>
                      </a:r>
                    </a:p>
                    <a:p>
                      <a:pPr marL="285750" indent="-285750">
                        <a:buFont typeface="Arial" panose="020B0604020202020204" pitchFamily="34" charset="0"/>
                        <a:buChar char="•"/>
                      </a:pPr>
                      <a:endParaRPr lang="en-GB" sz="1600" baseline="0" dirty="0" smtClean="0"/>
                    </a:p>
                    <a:p>
                      <a:pPr marL="285750" indent="-285750">
                        <a:buFont typeface="Arial" panose="020B0604020202020204" pitchFamily="34" charset="0"/>
                        <a:buChar char="•"/>
                      </a:pPr>
                      <a:endParaRPr lang="en-GB" sz="1600" baseline="0" dirty="0" smtClean="0"/>
                    </a:p>
                    <a:p>
                      <a:pPr marL="285750" indent="-285750">
                        <a:buFont typeface="Arial" panose="020B0604020202020204" pitchFamily="34" charset="0"/>
                        <a:buChar char="•"/>
                      </a:pPr>
                      <a:endParaRPr lang="en-GB" sz="1600" dirty="0"/>
                    </a:p>
                  </a:txBody>
                  <a:tcPr>
                    <a:solidFill>
                      <a:schemeClr val="bg1">
                        <a:lumMod val="85000"/>
                      </a:schemeClr>
                    </a:solidFill>
                  </a:tcPr>
                </a:tc>
                <a:tc>
                  <a:txBody>
                    <a:bodyPr/>
                    <a:lstStyle/>
                    <a:p>
                      <a:pPr marL="285750" indent="-285750">
                        <a:buFont typeface="Arial" panose="020B0604020202020204" pitchFamily="34" charset="0"/>
                        <a:buChar char="•"/>
                      </a:pPr>
                      <a:r>
                        <a:rPr lang="en-GB" sz="1600" dirty="0" smtClean="0"/>
                        <a:t>friendship</a:t>
                      </a:r>
                    </a:p>
                    <a:p>
                      <a:pPr marL="285750" indent="-285750">
                        <a:buFont typeface="Arial" panose="020B0604020202020204" pitchFamily="34" charset="0"/>
                        <a:buChar char="•"/>
                      </a:pPr>
                      <a:r>
                        <a:rPr lang="en-GB" sz="1600" dirty="0" smtClean="0"/>
                        <a:t>belonging to a group</a:t>
                      </a:r>
                    </a:p>
                    <a:p>
                      <a:pPr marL="285750" indent="-285750">
                        <a:buFont typeface="Arial" panose="020B0604020202020204" pitchFamily="34" charset="0"/>
                        <a:buChar char="•"/>
                      </a:pPr>
                      <a:r>
                        <a:rPr lang="en-GB" sz="1600" dirty="0" smtClean="0"/>
                        <a:t>loneliness.</a:t>
                      </a:r>
                    </a:p>
                    <a:p>
                      <a:pPr marL="285750" indent="-285750">
                        <a:buFont typeface="Arial" panose="020B0604020202020204" pitchFamily="34" charset="0"/>
                        <a:buChar char="•"/>
                      </a:pPr>
                      <a:endParaRPr lang="en-GB" sz="1600" dirty="0" smtClean="0"/>
                    </a:p>
                    <a:p>
                      <a:pPr marL="285750" indent="-285750">
                        <a:buFont typeface="Arial" panose="020B0604020202020204" pitchFamily="34" charset="0"/>
                        <a:buChar char="•"/>
                      </a:pPr>
                      <a:endParaRPr lang="en-GB" sz="1600" dirty="0" smtClean="0"/>
                    </a:p>
                    <a:p>
                      <a:pPr marL="285750" indent="-285750">
                        <a:buFont typeface="Arial" panose="020B0604020202020204" pitchFamily="34" charset="0"/>
                        <a:buChar char="•"/>
                      </a:pPr>
                      <a:endParaRPr lang="en-GB" sz="1600" dirty="0" smtClean="0"/>
                    </a:p>
                    <a:p>
                      <a:endParaRPr lang="en-GB" sz="1600" dirty="0"/>
                    </a:p>
                  </a:txBody>
                  <a:tcPr>
                    <a:solidFill>
                      <a:schemeClr val="bg1">
                        <a:lumMod val="85000"/>
                      </a:schemeClr>
                    </a:solidFill>
                  </a:tcPr>
                </a:tc>
                <a:extLst>
                  <a:ext uri="{0D108BD9-81ED-4DB2-BD59-A6C34878D82A}">
                    <a16:rowId xmlns:a16="http://schemas.microsoft.com/office/drawing/2014/main" val="1214613943"/>
                  </a:ext>
                </a:extLst>
              </a:tr>
            </a:tbl>
          </a:graphicData>
        </a:graphic>
      </p:graphicFrame>
    </p:spTree>
    <p:extLst>
      <p:ext uri="{BB962C8B-B14F-4D97-AF65-F5344CB8AC3E}">
        <p14:creationId xmlns:p14="http://schemas.microsoft.com/office/powerpoint/2010/main" val="3449424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4" name="Title 1">
            <a:extLst>
              <a:ext uri="{FF2B5EF4-FFF2-40B4-BE49-F238E27FC236}">
                <a16:creationId xmlns:a16="http://schemas.microsoft.com/office/drawing/2014/main" id="{3D128DDF-8315-452A-95E7-C62EB4F7E8CD}"/>
              </a:ext>
            </a:extLst>
          </p:cNvPr>
          <p:cNvSpPr txBox="1">
            <a:spLocks/>
          </p:cNvSpPr>
          <p:nvPr/>
        </p:nvSpPr>
        <p:spPr>
          <a:xfrm>
            <a:off x="108001" y="72008"/>
            <a:ext cx="7632352" cy="692696"/>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What is meant by a </a:t>
            </a:r>
            <a:r>
              <a:rPr lang="en-GB" altLang="en-US" dirty="0" smtClean="0"/>
              <a:t>‘healthy lifestyle</a:t>
            </a:r>
            <a:r>
              <a:rPr lang="en-GB" altLang="en-US" dirty="0"/>
              <a:t>’?</a:t>
            </a:r>
          </a:p>
        </p:txBody>
      </p:sp>
      <p:pic>
        <p:nvPicPr>
          <p:cNvPr id="5" name="Picture 4" descr="Geneva, Switzerland - Sept 2017 : World Health Organization sign on headquarter">
            <a:extLst>
              <a:ext uri="{FF2B5EF4-FFF2-40B4-BE49-F238E27FC236}">
                <a16:creationId xmlns:a16="http://schemas.microsoft.com/office/drawing/2014/main" id="{690E5DC4-2D80-47A1-89D5-74E8BC086FE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62616" y="1219809"/>
            <a:ext cx="1429064" cy="1360042"/>
          </a:xfrm>
          <a:prstGeom prst="rect">
            <a:avLst/>
          </a:prstGeom>
        </p:spPr>
      </p:pic>
      <p:sp>
        <p:nvSpPr>
          <p:cNvPr id="2" name="Rectangle 1"/>
          <p:cNvSpPr/>
          <p:nvPr/>
        </p:nvSpPr>
        <p:spPr>
          <a:xfrm>
            <a:off x="1763688" y="1412776"/>
            <a:ext cx="6768752" cy="968470"/>
          </a:xfrm>
          <a:prstGeom prst="rect">
            <a:avLst/>
          </a:prstGeom>
        </p:spPr>
        <p:txBody>
          <a:bodyPr wrap="square">
            <a:spAutoFit/>
          </a:bodyPr>
          <a:lstStyle/>
          <a:p>
            <a:pPr>
              <a:lnSpc>
                <a:spcPct val="85000"/>
              </a:lnSpc>
              <a:buClr>
                <a:srgbClr val="262626"/>
              </a:buClr>
              <a:buSzPts val="2400"/>
            </a:pPr>
            <a:r>
              <a:rPr lang="en-US" dirty="0">
                <a:solidFill>
                  <a:srgbClr val="262626"/>
                </a:solidFill>
                <a:ea typeface="Calibri"/>
                <a:sym typeface="Calibri"/>
              </a:rPr>
              <a:t>The World Health Organisation (WHO) </a:t>
            </a:r>
            <a:r>
              <a:rPr lang="en-US" dirty="0">
                <a:solidFill>
                  <a:srgbClr val="262626"/>
                </a:solidFill>
                <a:effectLst>
                  <a:outerShdw blurRad="38100" dist="38100" dir="2700000" algn="tl">
                    <a:srgbClr val="000000">
                      <a:alpha val="43137"/>
                    </a:srgbClr>
                  </a:outerShdw>
                </a:effectLst>
                <a:ea typeface="Calibri"/>
                <a:sym typeface="Calibri"/>
              </a:rPr>
              <a:t>defines a healthy lifestyle </a:t>
            </a:r>
            <a:r>
              <a:rPr lang="en-US" dirty="0" smtClean="0">
                <a:solidFill>
                  <a:srgbClr val="262626"/>
                </a:solidFill>
                <a:effectLst>
                  <a:outerShdw blurRad="38100" dist="38100" dir="2700000" algn="tl">
                    <a:srgbClr val="000000">
                      <a:alpha val="43137"/>
                    </a:srgbClr>
                  </a:outerShdw>
                </a:effectLst>
                <a:ea typeface="Calibri"/>
                <a:sym typeface="Calibri"/>
              </a:rPr>
              <a:t>as…</a:t>
            </a:r>
            <a:endParaRPr lang="en-US" dirty="0"/>
          </a:p>
          <a:p>
            <a:pPr marL="67865" indent="-67865">
              <a:lnSpc>
                <a:spcPct val="85000"/>
              </a:lnSpc>
              <a:spcBef>
                <a:spcPts val="975"/>
              </a:spcBef>
              <a:buClr>
                <a:srgbClr val="262626"/>
              </a:buClr>
              <a:buSzPts val="2400"/>
              <a:buNone/>
            </a:pPr>
            <a:r>
              <a:rPr lang="en-US" b="1" dirty="0">
                <a:solidFill>
                  <a:srgbClr val="C00000"/>
                </a:solidFill>
                <a:ea typeface="Calibri"/>
                <a:sym typeface="Calibri"/>
              </a:rPr>
              <a:t>“a state of complete physical, mental and social </a:t>
            </a:r>
            <a:r>
              <a:rPr lang="en-US" b="1" dirty="0" smtClean="0">
                <a:solidFill>
                  <a:srgbClr val="C00000"/>
                </a:solidFill>
                <a:ea typeface="Calibri"/>
                <a:sym typeface="Calibri"/>
              </a:rPr>
              <a:t>well-being and not </a:t>
            </a:r>
            <a:endParaRPr lang="en-US" b="1" dirty="0">
              <a:solidFill>
                <a:srgbClr val="C00000"/>
              </a:solidFill>
              <a:ea typeface="Calibri"/>
              <a:sym typeface="Calibri"/>
            </a:endParaRPr>
          </a:p>
          <a:p>
            <a:pPr marL="67865" indent="-67865">
              <a:spcBef>
                <a:spcPts val="0"/>
              </a:spcBef>
              <a:buClr>
                <a:srgbClr val="262626"/>
              </a:buClr>
              <a:buSzPts val="2400"/>
              <a:buNone/>
            </a:pPr>
            <a:r>
              <a:rPr lang="en-US" b="1" dirty="0" smtClean="0">
                <a:solidFill>
                  <a:srgbClr val="C00000"/>
                </a:solidFill>
                <a:ea typeface="Calibri"/>
                <a:sym typeface="Calibri"/>
              </a:rPr>
              <a:t>merely </a:t>
            </a:r>
            <a:r>
              <a:rPr lang="en-US" b="1" dirty="0">
                <a:solidFill>
                  <a:srgbClr val="C00000"/>
                </a:solidFill>
                <a:ea typeface="Calibri"/>
                <a:sym typeface="Calibri"/>
              </a:rPr>
              <a:t>the absence of disease or infirmity”</a:t>
            </a:r>
            <a:endParaRPr lang="en-US" b="1" dirty="0">
              <a:solidFill>
                <a:srgbClr val="C00000"/>
              </a:solidFill>
            </a:endParaRPr>
          </a:p>
        </p:txBody>
      </p:sp>
      <p:sp>
        <p:nvSpPr>
          <p:cNvPr id="6" name="Rectangle 5"/>
          <p:cNvSpPr/>
          <p:nvPr/>
        </p:nvSpPr>
        <p:spPr>
          <a:xfrm>
            <a:off x="118601" y="2810215"/>
            <a:ext cx="7117697" cy="1323439"/>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The Keywords </a:t>
            </a:r>
            <a:r>
              <a:rPr lang="en-GB" sz="1600" dirty="0" smtClean="0">
                <a:latin typeface="Arial" panose="020B0604020202020204" pitchFamily="34" charset="0"/>
                <a:cs typeface="Arial" panose="020B0604020202020204" pitchFamily="34" charset="0"/>
              </a:rPr>
              <a:t>are:</a:t>
            </a:r>
          </a:p>
          <a:p>
            <a:endParaRPr lang="en-GB" sz="1600" dirty="0" smtClean="0">
              <a:latin typeface="Arial" panose="020B0604020202020204" pitchFamily="34" charset="0"/>
              <a:cs typeface="Arial" panose="020B0604020202020204" pitchFamily="34" charset="0"/>
            </a:endParaRPr>
          </a:p>
          <a:p>
            <a:pPr marL="228600" indent="-385763">
              <a:buFont typeface="+mj-lt"/>
              <a:buAutoNum type="arabicPeriod"/>
            </a:pPr>
            <a:r>
              <a:rPr lang="en-GB" sz="1600" i="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a:t>
            </a: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 example </a:t>
            </a:r>
            <a:r>
              <a:rPr lang="en-GB" sz="1600" dirty="0" smtClean="0">
                <a:latin typeface="Arial" panose="020B0604020202020204" pitchFamily="34" charset="0"/>
                <a:cs typeface="Arial" panose="020B0604020202020204" pitchFamily="34" charset="0"/>
              </a:rPr>
              <a:t>– improving </a:t>
            </a:r>
            <a:r>
              <a:rPr lang="en-GB" sz="1600" dirty="0">
                <a:latin typeface="Arial" panose="020B0604020202020204" pitchFamily="34" charset="0"/>
                <a:cs typeface="Arial" panose="020B0604020202020204" pitchFamily="34" charset="0"/>
              </a:rPr>
              <a:t>health and fitness</a:t>
            </a:r>
          </a:p>
          <a:p>
            <a:pPr marL="228600" indent="-385763">
              <a:buFont typeface="+mj-lt"/>
              <a:buAutoNum type="arabicPeriod"/>
            </a:pPr>
            <a:r>
              <a:rPr lang="en-GB" sz="1600" i="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MENTAL</a:t>
            </a:r>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 example </a:t>
            </a:r>
            <a:r>
              <a:rPr lang="en-GB" sz="1600" dirty="0" smtClean="0">
                <a:latin typeface="Arial" panose="020B0604020202020204" pitchFamily="34" charset="0"/>
                <a:cs typeface="Arial" panose="020B0604020202020204" pitchFamily="34" charset="0"/>
              </a:rPr>
              <a:t>– reducing </a:t>
            </a:r>
            <a:r>
              <a:rPr lang="en-GB" sz="1600" dirty="0">
                <a:latin typeface="Arial" panose="020B0604020202020204" pitchFamily="34" charset="0"/>
                <a:cs typeface="Arial" panose="020B0604020202020204" pitchFamily="34" charset="0"/>
              </a:rPr>
              <a:t>stress</a:t>
            </a:r>
          </a:p>
          <a:p>
            <a:pPr marL="228600" indent="-385763">
              <a:buFont typeface="+mj-lt"/>
              <a:buAutoNum type="arabicPeriod"/>
            </a:pPr>
            <a:r>
              <a:rPr lang="en-GB" sz="1600" i="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a:t>
            </a:r>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 example </a:t>
            </a:r>
            <a:r>
              <a:rPr lang="en-GB" sz="1600" dirty="0" smtClean="0">
                <a:latin typeface="Arial" panose="020B0604020202020204" pitchFamily="34" charset="0"/>
                <a:cs typeface="Arial" panose="020B0604020202020204" pitchFamily="34" charset="0"/>
              </a:rPr>
              <a:t>– making </a:t>
            </a:r>
            <a:r>
              <a:rPr lang="en-GB" sz="1600" dirty="0">
                <a:latin typeface="Arial" panose="020B0604020202020204" pitchFamily="34" charset="0"/>
                <a:cs typeface="Arial" panose="020B0604020202020204" pitchFamily="34" charset="0"/>
              </a:rPr>
              <a:t>&amp; developing </a:t>
            </a:r>
            <a:r>
              <a:rPr lang="en-GB" sz="1600" dirty="0" smtClean="0">
                <a:latin typeface="Arial" panose="020B0604020202020204" pitchFamily="34" charset="0"/>
                <a:cs typeface="Arial" panose="020B0604020202020204" pitchFamily="34" charset="0"/>
              </a:rPr>
              <a:t>friendships/relationships</a:t>
            </a:r>
            <a:endParaRPr lang="en-GB" sz="1600" dirty="0">
              <a:latin typeface="Arial" panose="020B0604020202020204" pitchFamily="34" charset="0"/>
              <a:cs typeface="Arial" panose="020B0604020202020204" pitchFamily="34" charset="0"/>
            </a:endParaRPr>
          </a:p>
        </p:txBody>
      </p:sp>
      <p:sp>
        <p:nvSpPr>
          <p:cNvPr id="7" name="Rectangle 2"/>
          <p:cNvSpPr>
            <a:spLocks noChangeArrowheads="1"/>
          </p:cNvSpPr>
          <p:nvPr/>
        </p:nvSpPr>
        <p:spPr bwMode="auto">
          <a:xfrm>
            <a:off x="107504" y="4437112"/>
            <a:ext cx="7788857" cy="1471172"/>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spcBef>
                <a:spcPct val="20000"/>
              </a:spcBef>
            </a:pPr>
            <a:r>
              <a:rPr lang="en-GB" altLang="en-US" sz="1600" dirty="0" smtClean="0"/>
              <a:t>How does physical activity bring about physical, social and mental benefits?</a:t>
            </a:r>
          </a:p>
          <a:p>
            <a:pPr>
              <a:spcBef>
                <a:spcPct val="20000"/>
              </a:spcBef>
            </a:pPr>
            <a:endParaRPr lang="en-GB" altLang="en-US" sz="1600" dirty="0" smtClean="0"/>
          </a:p>
          <a:p>
            <a:pPr>
              <a:spcBef>
                <a:spcPct val="20000"/>
              </a:spcBef>
            </a:pPr>
            <a:r>
              <a:rPr lang="en-GB" altLang="en-US" sz="1600" dirty="0" smtClean="0"/>
              <a:t>Task</a:t>
            </a:r>
            <a:r>
              <a:rPr lang="en-GB" altLang="en-US" sz="1600" dirty="0"/>
              <a:t>: </a:t>
            </a:r>
            <a:r>
              <a:rPr lang="en-GB" altLang="en-US" sz="1600" dirty="0" smtClean="0"/>
              <a:t>in pairs on post-it notes write one </a:t>
            </a:r>
            <a:r>
              <a:rPr lang="en-GB" altLang="en-US" sz="1600" u="sng" dirty="0" smtClean="0"/>
              <a:t>physical</a:t>
            </a:r>
            <a:r>
              <a:rPr lang="en-GB" altLang="en-US" sz="1600" dirty="0" smtClean="0"/>
              <a:t>, one </a:t>
            </a:r>
            <a:r>
              <a:rPr lang="en-GB" altLang="en-US" sz="1600" u="sng" dirty="0" smtClean="0"/>
              <a:t>social</a:t>
            </a:r>
            <a:r>
              <a:rPr lang="en-GB" altLang="en-US" sz="1600" dirty="0" smtClean="0"/>
              <a:t> and one </a:t>
            </a:r>
            <a:r>
              <a:rPr lang="en-GB" altLang="en-US" sz="1600" u="sng" dirty="0" smtClean="0"/>
              <a:t>mental</a:t>
            </a:r>
            <a:r>
              <a:rPr lang="en-GB" altLang="en-US" sz="1600" dirty="0" smtClean="0"/>
              <a:t> benefit example which would result from taking part in physical activity.</a:t>
            </a:r>
          </a:p>
          <a:p>
            <a:pPr>
              <a:spcBef>
                <a:spcPct val="20000"/>
              </a:spcBef>
            </a:pPr>
            <a:r>
              <a:rPr lang="en-GB" altLang="en-US" sz="1600" dirty="0" smtClean="0"/>
              <a:t>Then put your answers on the white board under the relevant sub-heading.</a:t>
            </a:r>
            <a:endParaRPr lang="en-GB" altLang="en-US" sz="1600" dirty="0"/>
          </a:p>
        </p:txBody>
      </p:sp>
      <p:pic>
        <p:nvPicPr>
          <p:cNvPr id="8" name="Picture 7" descr="Yellow sticker pinned red pushbutton with curled corner, ready for your message. Vector illustration. Isolated on white background. Front view. Top view. Close up.">
            <a:extLst>
              <a:ext uri="{FF2B5EF4-FFF2-40B4-BE49-F238E27FC236}">
                <a16:creationId xmlns:a16="http://schemas.microsoft.com/office/drawing/2014/main" id="{C3AF513F-E6D6-46A8-9783-65669C6C7408}"/>
              </a:ext>
            </a:extLst>
          </p:cNvPr>
          <p:cNvPicPr/>
          <p:nvPr/>
        </p:nvPicPr>
        <p:blipFill rotWithShape="1">
          <a:blip r:embed="rId4" cstate="print">
            <a:extLst>
              <a:ext uri="{28A0092B-C50C-407E-A947-70E740481C1C}">
                <a14:useLocalDpi xmlns:a14="http://schemas.microsoft.com/office/drawing/2010/main" val="0"/>
              </a:ext>
            </a:extLst>
          </a:blip>
          <a:srcRect l="8100" r="6412"/>
          <a:stretch/>
        </p:blipFill>
        <p:spPr>
          <a:xfrm rot="580160">
            <a:off x="8034740" y="4586665"/>
            <a:ext cx="1019334" cy="1019334"/>
          </a:xfrm>
          <a:prstGeom prst="rect">
            <a:avLst/>
          </a:prstGeom>
        </p:spPr>
      </p:pic>
    </p:spTree>
    <p:extLst>
      <p:ext uri="{BB962C8B-B14F-4D97-AF65-F5344CB8AC3E}">
        <p14:creationId xmlns:p14="http://schemas.microsoft.com/office/powerpoint/2010/main" val="35743846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3" name="Rectangle 2"/>
          <p:cNvSpPr/>
          <p:nvPr/>
        </p:nvSpPr>
        <p:spPr>
          <a:xfrm>
            <a:off x="108000" y="1196752"/>
            <a:ext cx="8821155" cy="3624069"/>
          </a:xfrm>
          <a:prstGeom prst="rect">
            <a:avLst/>
          </a:prstGeom>
        </p:spPr>
        <p:txBody>
          <a:bodyPr wrap="square">
            <a:spAutoFit/>
          </a:bodyPr>
          <a:lstStyle/>
          <a:p>
            <a:pPr indent="-42863"/>
            <a:r>
              <a:rPr lang="en-GB" sz="1600" dirty="0">
                <a:solidFill>
                  <a:srgbClr val="262626"/>
                </a:solidFill>
                <a:latin typeface="Arial" panose="020B0604020202020204" pitchFamily="34" charset="0"/>
                <a:ea typeface="Calibri"/>
                <a:cs typeface="Arial" panose="020B0604020202020204" pitchFamily="34" charset="0"/>
                <a:sym typeface="Calibri"/>
              </a:rPr>
              <a:t>A healthy, balanced lifestyle means different things to different people and different cultures.</a:t>
            </a:r>
          </a:p>
          <a:p>
            <a:pPr indent="-42863"/>
            <a:r>
              <a:rPr lang="en-GB" sz="1600" dirty="0">
                <a:solidFill>
                  <a:srgbClr val="262626"/>
                </a:solidFill>
                <a:latin typeface="Arial" panose="020B0604020202020204" pitchFamily="34" charset="0"/>
                <a:ea typeface="Calibri"/>
                <a:cs typeface="Arial" panose="020B0604020202020204" pitchFamily="34" charset="0"/>
                <a:sym typeface="Calibri"/>
              </a:rPr>
              <a:t>In the UK there is general agreement that a </a:t>
            </a:r>
            <a:r>
              <a:rPr lang="en-GB" sz="1600" i="1" dirty="0">
                <a:solidFill>
                  <a:srgbClr val="0000FF"/>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healthy</a:t>
            </a:r>
            <a:r>
              <a:rPr lang="en-GB" sz="1600" dirty="0">
                <a:solidFill>
                  <a:srgbClr val="262626"/>
                </a:solidFill>
                <a:latin typeface="Arial" panose="020B0604020202020204" pitchFamily="34" charset="0"/>
                <a:ea typeface="Calibri"/>
                <a:cs typeface="Arial" panose="020B0604020202020204" pitchFamily="34" charset="0"/>
                <a:sym typeface="Calibri"/>
              </a:rPr>
              <a:t>, </a:t>
            </a:r>
            <a:r>
              <a:rPr lang="en-GB" sz="1600" i="1" dirty="0">
                <a:solidFill>
                  <a:srgbClr val="0000FF"/>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balanced lifestyle </a:t>
            </a:r>
            <a:r>
              <a:rPr lang="en-GB" sz="1600" dirty="0">
                <a:solidFill>
                  <a:srgbClr val="262626"/>
                </a:solidFill>
                <a:latin typeface="Arial" panose="020B0604020202020204" pitchFamily="34" charset="0"/>
                <a:ea typeface="Calibri"/>
                <a:cs typeface="Arial" panose="020B0604020202020204" pitchFamily="34" charset="0"/>
                <a:sym typeface="Calibri"/>
              </a:rPr>
              <a:t>includes</a:t>
            </a:r>
            <a:r>
              <a:rPr lang="en-GB" sz="1600" dirty="0" smtClean="0">
                <a:solidFill>
                  <a:srgbClr val="262626"/>
                </a:solidFill>
                <a:latin typeface="Arial" panose="020B0604020202020204" pitchFamily="34" charset="0"/>
                <a:ea typeface="Calibri"/>
                <a:cs typeface="Arial" panose="020B0604020202020204" pitchFamily="34" charset="0"/>
                <a:sym typeface="Calibri"/>
              </a:rPr>
              <a:t>:</a:t>
            </a:r>
            <a:endParaRPr lang="en-GB" sz="1600" dirty="0">
              <a:solidFill>
                <a:srgbClr val="262626"/>
              </a:solidFill>
              <a:latin typeface="Arial" panose="020B0604020202020204" pitchFamily="34" charset="0"/>
              <a:ea typeface="Calibri"/>
              <a:cs typeface="Arial" panose="020B0604020202020204" pitchFamily="34" charset="0"/>
              <a:sym typeface="Calibri"/>
            </a:endParaRPr>
          </a:p>
          <a:p>
            <a:pPr indent="-42863"/>
            <a:endParaRPr lang="en-GB" sz="1600" dirty="0">
              <a:solidFill>
                <a:srgbClr val="262626"/>
              </a:solidFill>
              <a:latin typeface="Arial" panose="020B0604020202020204" pitchFamily="34" charset="0"/>
              <a:ea typeface="Calibri"/>
              <a:cs typeface="Arial" panose="020B0604020202020204" pitchFamily="34" charset="0"/>
              <a:sym typeface="Calibri"/>
            </a:endParaRPr>
          </a:p>
          <a:p>
            <a:pPr marL="214313" indent="-214313">
              <a:spcAft>
                <a:spcPts val="900"/>
              </a:spcAft>
              <a:buFont typeface="Arial" panose="020B0604020202020204" pitchFamily="34" charset="0"/>
              <a:buChar char="•"/>
            </a:pPr>
            <a:r>
              <a:rPr lang="en-GB" sz="1600" dirty="0">
                <a:latin typeface="Arial" panose="020B0604020202020204" pitchFamily="34" charset="0"/>
                <a:cs typeface="Arial" panose="020B0604020202020204" pitchFamily="34" charset="0"/>
              </a:rPr>
              <a:t>eating a healthy and balanced diet</a:t>
            </a:r>
          </a:p>
          <a:p>
            <a:pPr marL="214313" indent="-214313">
              <a:spcAft>
                <a:spcPts val="900"/>
              </a:spcAft>
              <a:buFont typeface="Arial" panose="020B0604020202020204" pitchFamily="34" charset="0"/>
              <a:buChar char="•"/>
            </a:pPr>
            <a:r>
              <a:rPr lang="en-GB" sz="1600" dirty="0">
                <a:latin typeface="Arial" panose="020B0604020202020204" pitchFamily="34" charset="0"/>
                <a:cs typeface="Arial" panose="020B0604020202020204" pitchFamily="34" charset="0"/>
              </a:rPr>
              <a:t>regular exercise - the current government recommendation is that adults should carry out a minimum of 30 minutes' moderate physical activity on five or more days a week, while children and young people aged 5-18 should participate in physical activity of moderate intensity for one hour a day</a:t>
            </a:r>
          </a:p>
          <a:p>
            <a:pPr marL="214313" indent="-214313">
              <a:spcAft>
                <a:spcPts val="900"/>
              </a:spcAft>
              <a:buFont typeface="Arial" panose="020B0604020202020204" pitchFamily="34" charset="0"/>
              <a:buChar char="•"/>
            </a:pPr>
            <a:r>
              <a:rPr lang="en-GB" sz="1600" dirty="0">
                <a:latin typeface="Arial" panose="020B0604020202020204" pitchFamily="34" charset="0"/>
                <a:cs typeface="Arial" panose="020B0604020202020204" pitchFamily="34" charset="0"/>
              </a:rPr>
              <a:t>maintaining a healthy body weight</a:t>
            </a:r>
          </a:p>
          <a:p>
            <a:pPr marL="214313" indent="-214313">
              <a:spcAft>
                <a:spcPts val="900"/>
              </a:spcAft>
              <a:buFont typeface="Arial" panose="020B0604020202020204" pitchFamily="34" charset="0"/>
              <a:buChar char="•"/>
            </a:pPr>
            <a:r>
              <a:rPr lang="en-GB" sz="1600" dirty="0">
                <a:latin typeface="Arial" panose="020B0604020202020204" pitchFamily="34" charset="0"/>
                <a:cs typeface="Arial" panose="020B0604020202020204" pitchFamily="34" charset="0"/>
              </a:rPr>
              <a:t>not smoking</a:t>
            </a:r>
          </a:p>
          <a:p>
            <a:pPr marL="214313" indent="-214313">
              <a:spcAft>
                <a:spcPts val="900"/>
              </a:spcAft>
              <a:buFont typeface="Arial" panose="020B0604020202020204" pitchFamily="34" charset="0"/>
              <a:buChar char="•"/>
            </a:pPr>
            <a:r>
              <a:rPr lang="en-GB" sz="1600" dirty="0">
                <a:latin typeface="Arial" panose="020B0604020202020204" pitchFamily="34" charset="0"/>
                <a:cs typeface="Arial" panose="020B0604020202020204" pitchFamily="34" charset="0"/>
              </a:rPr>
              <a:t>sensible alcohol consumption</a:t>
            </a:r>
          </a:p>
          <a:p>
            <a:pPr marL="214313" indent="-214313">
              <a:spcAft>
                <a:spcPts val="900"/>
              </a:spcAft>
              <a:buFont typeface="Arial" panose="020B0604020202020204" pitchFamily="34" charset="0"/>
              <a:buChar char="•"/>
            </a:pPr>
            <a:r>
              <a:rPr lang="en-GB" sz="1600" dirty="0">
                <a:latin typeface="Arial" panose="020B0604020202020204" pitchFamily="34" charset="0"/>
                <a:cs typeface="Arial" panose="020B0604020202020204" pitchFamily="34" charset="0"/>
              </a:rPr>
              <a:t>minimising stress</a:t>
            </a:r>
            <a:r>
              <a:rPr lang="en-GB" sz="1600" dirty="0" smtClean="0">
                <a:latin typeface="Arial" panose="020B0604020202020204" pitchFamily="34" charset="0"/>
                <a:cs typeface="Arial" panose="020B0604020202020204" pitchFamily="34" charset="0"/>
              </a:rPr>
              <a:t>.</a:t>
            </a:r>
            <a:endParaRPr lang="en-GB" sz="1600" dirty="0">
              <a:solidFill>
                <a:srgbClr val="262626"/>
              </a:solidFill>
              <a:latin typeface="Arial" panose="020B0604020202020204" pitchFamily="34" charset="0"/>
              <a:ea typeface="Calibri"/>
              <a:cs typeface="Arial" panose="020B0604020202020204" pitchFamily="34" charset="0"/>
              <a:sym typeface="Calibri"/>
            </a:endParaRPr>
          </a:p>
        </p:txBody>
      </p:sp>
      <p:sp>
        <p:nvSpPr>
          <p:cNvPr id="4" name="Title 1">
            <a:extLst>
              <a:ext uri="{FF2B5EF4-FFF2-40B4-BE49-F238E27FC236}">
                <a16:creationId xmlns:a16="http://schemas.microsoft.com/office/drawing/2014/main" id="{3D128DDF-8315-452A-95E7-C62EB4F7E8CD}"/>
              </a:ext>
            </a:extLst>
          </p:cNvPr>
          <p:cNvSpPr txBox="1">
            <a:spLocks/>
          </p:cNvSpPr>
          <p:nvPr/>
        </p:nvSpPr>
        <p:spPr>
          <a:xfrm>
            <a:off x="108001" y="0"/>
            <a:ext cx="7704360"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What is meant by a </a:t>
            </a:r>
            <a:r>
              <a:rPr lang="en-GB" altLang="en-US" dirty="0" smtClean="0"/>
              <a:t>‘healthy lifestyle</a:t>
            </a:r>
            <a:r>
              <a:rPr lang="en-GB" altLang="en-US" dirty="0"/>
              <a:t>’?</a:t>
            </a:r>
          </a:p>
        </p:txBody>
      </p:sp>
    </p:spTree>
    <p:extLst>
      <p:ext uri="{BB962C8B-B14F-4D97-AF65-F5344CB8AC3E}">
        <p14:creationId xmlns:p14="http://schemas.microsoft.com/office/powerpoint/2010/main" val="1990238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3" name="Rectangle 2"/>
          <p:cNvSpPr/>
          <p:nvPr/>
        </p:nvSpPr>
        <p:spPr>
          <a:xfrm>
            <a:off x="141120" y="1039150"/>
            <a:ext cx="8853110" cy="1965153"/>
          </a:xfrm>
          <a:prstGeom prst="rect">
            <a:avLst/>
          </a:prstGeom>
        </p:spPr>
        <p:txBody>
          <a:bodyPr wrap="square">
            <a:spAutoFit/>
          </a:bodyPr>
          <a:lstStyle/>
          <a:p>
            <a:pPr indent="-42863">
              <a:spcBef>
                <a:spcPts val="900"/>
              </a:spcBef>
            </a:pPr>
            <a:r>
              <a:rPr lang="en-GB" sz="1600" dirty="0">
                <a:solidFill>
                  <a:srgbClr val="262626"/>
                </a:solidFill>
                <a:latin typeface="Arial" panose="020B0604020202020204" pitchFamily="34" charset="0"/>
                <a:ea typeface="Calibri"/>
                <a:cs typeface="Arial" panose="020B0604020202020204" pitchFamily="34" charset="0"/>
                <a:sym typeface="Calibri"/>
              </a:rPr>
              <a:t>An </a:t>
            </a:r>
            <a:r>
              <a:rPr lang="en-GB" sz="2400" b="1" cap="small" dirty="0">
                <a:solidFill>
                  <a:srgbClr val="FF0000"/>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unhealthy</a:t>
            </a:r>
            <a:r>
              <a:rPr lang="en-GB" sz="1600" dirty="0">
                <a:solidFill>
                  <a:srgbClr val="262626"/>
                </a:solidFill>
                <a:latin typeface="Arial" panose="020B0604020202020204" pitchFamily="34" charset="0"/>
                <a:ea typeface="Calibri"/>
                <a:cs typeface="Arial" panose="020B0604020202020204" pitchFamily="34" charset="0"/>
                <a:sym typeface="Calibri"/>
              </a:rPr>
              <a:t> lifestyle might include</a:t>
            </a:r>
            <a:r>
              <a:rPr lang="en-GB" sz="1600" dirty="0" smtClean="0">
                <a:solidFill>
                  <a:srgbClr val="262626"/>
                </a:solidFill>
                <a:latin typeface="Arial" panose="020B0604020202020204" pitchFamily="34" charset="0"/>
                <a:ea typeface="Calibri"/>
                <a:cs typeface="Arial" panose="020B0604020202020204" pitchFamily="34" charset="0"/>
                <a:sym typeface="Calibri"/>
              </a:rPr>
              <a:t>:</a:t>
            </a:r>
            <a:endParaRPr lang="en-GB" sz="1600" dirty="0">
              <a:solidFill>
                <a:srgbClr val="262626"/>
              </a:solidFill>
              <a:latin typeface="Arial" panose="020B0604020202020204" pitchFamily="34" charset="0"/>
              <a:ea typeface="Calibri"/>
              <a:cs typeface="Arial" panose="020B0604020202020204" pitchFamily="34" charset="0"/>
              <a:sym typeface="Calibri"/>
            </a:endParaRPr>
          </a:p>
          <a:p>
            <a:pPr marL="285750" indent="-285750">
              <a:spcBef>
                <a:spcPts val="9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a poor </a:t>
            </a:r>
            <a:r>
              <a:rPr lang="en-GB" sz="1600" dirty="0">
                <a:latin typeface="Arial" panose="020B0604020202020204" pitchFamily="34" charset="0"/>
                <a:cs typeface="Arial" panose="020B0604020202020204" pitchFamily="34" charset="0"/>
              </a:rPr>
              <a:t>diet, e.g. excess fat, salt, sugar, protein and insufficient complex carbohydrate, vitamin/mineral and fluid </a:t>
            </a:r>
            <a:r>
              <a:rPr lang="en-GB" sz="1600" dirty="0" smtClean="0">
                <a:latin typeface="Arial" panose="020B0604020202020204" pitchFamily="34" charset="0"/>
                <a:cs typeface="Arial" panose="020B0604020202020204" pitchFamily="34" charset="0"/>
              </a:rPr>
              <a:t>intake</a:t>
            </a:r>
            <a:endParaRPr lang="en-GB" sz="1600" dirty="0">
              <a:latin typeface="Arial" panose="020B0604020202020204" pitchFamily="34" charset="0"/>
              <a:cs typeface="Arial" panose="020B0604020202020204" pitchFamily="34" charset="0"/>
            </a:endParaRPr>
          </a:p>
          <a:p>
            <a:pPr marL="285750" indent="-285750">
              <a:spcBef>
                <a:spcPts val="900"/>
              </a:spcBef>
              <a:buFont typeface="Arial" panose="020B0604020202020204" pitchFamily="34" charset="0"/>
              <a:buChar char="•"/>
            </a:pPr>
            <a:r>
              <a:rPr lang="en-GB" sz="1600" dirty="0">
                <a:latin typeface="Arial" panose="020B0604020202020204" pitchFamily="34" charset="0"/>
                <a:cs typeface="Arial" panose="020B0604020202020204" pitchFamily="34" charset="0"/>
              </a:rPr>
              <a:t>inactivity and lack of </a:t>
            </a:r>
            <a:r>
              <a:rPr lang="en-GB" sz="1600" dirty="0" smtClean="0">
                <a:latin typeface="Arial" panose="020B0604020202020204" pitchFamily="34" charset="0"/>
                <a:cs typeface="Arial" panose="020B0604020202020204" pitchFamily="34" charset="0"/>
              </a:rPr>
              <a:t>exercise</a:t>
            </a:r>
            <a:endParaRPr lang="en-GB" sz="1600" dirty="0">
              <a:latin typeface="Arial" panose="020B0604020202020204" pitchFamily="34" charset="0"/>
              <a:cs typeface="Arial" panose="020B0604020202020204" pitchFamily="34" charset="0"/>
            </a:endParaRPr>
          </a:p>
          <a:p>
            <a:pPr marL="285750" indent="-285750">
              <a:spcBef>
                <a:spcPts val="900"/>
              </a:spcBef>
              <a:buFont typeface="Arial" panose="020B0604020202020204" pitchFamily="34" charset="0"/>
              <a:buChar char="•"/>
            </a:pPr>
            <a:r>
              <a:rPr lang="en-GB" sz="1600" dirty="0">
                <a:latin typeface="Arial" panose="020B0604020202020204" pitchFamily="34" charset="0"/>
                <a:cs typeface="Arial" panose="020B0604020202020204" pitchFamily="34" charset="0"/>
              </a:rPr>
              <a:t>being overweight, which increases risk of certain types of cancers, high blood pressure, heart disease and diabetes.</a:t>
            </a:r>
          </a:p>
        </p:txBody>
      </p:sp>
      <p:sp>
        <p:nvSpPr>
          <p:cNvPr id="5" name="Title 1">
            <a:extLst>
              <a:ext uri="{FF2B5EF4-FFF2-40B4-BE49-F238E27FC236}">
                <a16:creationId xmlns:a16="http://schemas.microsoft.com/office/drawing/2014/main" id="{D9A5D83A-46A6-4769-8EC2-9171AFDDFA3C}"/>
              </a:ext>
            </a:extLst>
          </p:cNvPr>
          <p:cNvSpPr txBox="1">
            <a:spLocks/>
          </p:cNvSpPr>
          <p:nvPr/>
        </p:nvSpPr>
        <p:spPr>
          <a:xfrm>
            <a:off x="108001" y="0"/>
            <a:ext cx="8424440"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What is meant by an </a:t>
            </a:r>
            <a:r>
              <a:rPr lang="en-GB" altLang="en-US" dirty="0" smtClean="0"/>
              <a:t>‘unhealthy lifestyle</a:t>
            </a:r>
            <a:r>
              <a:rPr lang="en-GB" altLang="en-US" dirty="0"/>
              <a:t>’?</a:t>
            </a:r>
          </a:p>
        </p:txBody>
      </p:sp>
      <p:sp>
        <p:nvSpPr>
          <p:cNvPr id="6" name="Rectangle 5">
            <a:extLst>
              <a:ext uri="{FF2B5EF4-FFF2-40B4-BE49-F238E27FC236}">
                <a16:creationId xmlns:a16="http://schemas.microsoft.com/office/drawing/2014/main" id="{6EAEB299-F9B6-4DFD-8F68-6FD06E6DC0AA}"/>
              </a:ext>
            </a:extLst>
          </p:cNvPr>
          <p:cNvSpPr/>
          <p:nvPr/>
        </p:nvSpPr>
        <p:spPr>
          <a:xfrm>
            <a:off x="149770" y="3044019"/>
            <a:ext cx="5286326" cy="2539157"/>
          </a:xfrm>
          <a:prstGeom prst="rect">
            <a:avLst/>
          </a:prstGeom>
        </p:spPr>
        <p:txBody>
          <a:bodyPr wrap="square">
            <a:spAutoFit/>
          </a:bodyPr>
          <a:lstStyle/>
          <a:p>
            <a:pPr marL="214313" indent="-214313">
              <a:spcBef>
                <a:spcPts val="900"/>
              </a:spcBef>
              <a:buFont typeface="Arial" panose="020B0604020202020204" pitchFamily="34" charset="0"/>
              <a:buChar char="•"/>
            </a:pPr>
            <a:r>
              <a:rPr lang="en-GB" sz="1600" dirty="0">
                <a:latin typeface="Arial" panose="020B0604020202020204" pitchFamily="34" charset="0"/>
                <a:cs typeface="Arial" panose="020B0604020202020204" pitchFamily="34" charset="0"/>
              </a:rPr>
              <a:t>smoking, which causes lung cancer, heart disease, chronic bronchitis, emphysema and is a risk factor for many </a:t>
            </a:r>
            <a:r>
              <a:rPr lang="en-GB" sz="1600" dirty="0" smtClean="0">
                <a:latin typeface="Arial" panose="020B0604020202020204" pitchFamily="34" charset="0"/>
                <a:cs typeface="Arial" panose="020B0604020202020204" pitchFamily="34" charset="0"/>
              </a:rPr>
              <a:t>cancers</a:t>
            </a:r>
            <a:endParaRPr lang="en-GB" sz="1600" dirty="0">
              <a:latin typeface="Arial" panose="020B0604020202020204" pitchFamily="34" charset="0"/>
              <a:cs typeface="Arial" panose="020B0604020202020204" pitchFamily="34" charset="0"/>
            </a:endParaRPr>
          </a:p>
          <a:p>
            <a:pPr marL="214313" indent="-214313">
              <a:spcBef>
                <a:spcPts val="900"/>
              </a:spcBef>
              <a:buFont typeface="Arial" panose="020B0604020202020204" pitchFamily="34" charset="0"/>
              <a:buChar char="•"/>
            </a:pPr>
            <a:r>
              <a:rPr lang="en-GB" sz="1600" dirty="0">
                <a:latin typeface="Arial" panose="020B0604020202020204" pitchFamily="34" charset="0"/>
                <a:cs typeface="Arial" panose="020B0604020202020204" pitchFamily="34" charset="0"/>
              </a:rPr>
              <a:t>excess alcohol consumption, which increases risk of liver disease and </a:t>
            </a:r>
            <a:r>
              <a:rPr lang="en-GB" sz="1600" dirty="0" smtClean="0">
                <a:latin typeface="Arial" panose="020B0604020202020204" pitchFamily="34" charset="0"/>
                <a:cs typeface="Arial" panose="020B0604020202020204" pitchFamily="34" charset="0"/>
              </a:rPr>
              <a:t>mouth, throat </a:t>
            </a:r>
            <a:r>
              <a:rPr lang="en-GB" sz="1600" dirty="0">
                <a:latin typeface="Arial" panose="020B0604020202020204" pitchFamily="34" charset="0"/>
                <a:cs typeface="Arial" panose="020B0604020202020204" pitchFamily="34" charset="0"/>
              </a:rPr>
              <a:t>and oesophageal (food pipe) cancer and can contribute to obesity</a:t>
            </a:r>
          </a:p>
          <a:p>
            <a:pPr marL="214313" indent="-214313">
              <a:spcBef>
                <a:spcPts val="900"/>
              </a:spcBef>
              <a:buFont typeface="Arial" panose="020B0604020202020204" pitchFamily="34" charset="0"/>
              <a:buChar char="•"/>
            </a:pPr>
            <a:r>
              <a:rPr lang="en-GB" sz="1600" dirty="0">
                <a:latin typeface="Arial" panose="020B0604020202020204" pitchFamily="34" charset="0"/>
                <a:cs typeface="Arial" panose="020B0604020202020204" pitchFamily="34" charset="0"/>
              </a:rPr>
              <a:t>high stress levels, whether associated with work, ineffective time management</a:t>
            </a:r>
            <a:r>
              <a:rPr lang="en-GB" sz="1600" dirty="0" smtClean="0">
                <a:latin typeface="Arial" panose="020B0604020202020204" pitchFamily="34" charset="0"/>
                <a:cs typeface="Arial" panose="020B0604020202020204" pitchFamily="34" charset="0"/>
              </a:rPr>
              <a:t>, or general lifestyle habits.</a:t>
            </a:r>
            <a:endParaRPr lang="en-GB" sz="1600" dirty="0">
              <a:latin typeface="Arial" panose="020B0604020202020204" pitchFamily="34" charset="0"/>
              <a:cs typeface="Arial" panose="020B0604020202020204" pitchFamily="34" charset="0"/>
            </a:endParaRPr>
          </a:p>
        </p:txBody>
      </p:sp>
      <p:pic>
        <p:nvPicPr>
          <p:cNvPr id="7" name="Picture 6" descr="Man with beer and chips watching TV at home">
            <a:extLst>
              <a:ext uri="{FF2B5EF4-FFF2-40B4-BE49-F238E27FC236}">
                <a16:creationId xmlns:a16="http://schemas.microsoft.com/office/drawing/2014/main" id="{DB7196E0-9D35-412C-8ED1-5F050C54235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580112" y="3260140"/>
            <a:ext cx="3414118" cy="2353135"/>
          </a:xfrm>
          <a:prstGeom prst="rect">
            <a:avLst/>
          </a:prstGeom>
        </p:spPr>
      </p:pic>
    </p:spTree>
    <p:extLst>
      <p:ext uri="{BB962C8B-B14F-4D97-AF65-F5344CB8AC3E}">
        <p14:creationId xmlns:p14="http://schemas.microsoft.com/office/powerpoint/2010/main" val="19013599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Rectangle 5"/>
          <p:cNvSpPr txBox="1">
            <a:spLocks noChangeArrowheads="1"/>
          </p:cNvSpPr>
          <p:nvPr/>
        </p:nvSpPr>
        <p:spPr>
          <a:xfrm>
            <a:off x="108000" y="1340768"/>
            <a:ext cx="8916273" cy="4248472"/>
          </a:xfrm>
          <a:prstGeom prst="rect">
            <a:avLst/>
          </a:prstGeom>
          <a:noFill/>
          <a:ln>
            <a:noFill/>
          </a:ln>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Aft>
                <a:spcPts val="600"/>
              </a:spcAft>
              <a:buFontTx/>
              <a:buNone/>
              <a:defRPr/>
            </a:pPr>
            <a:r>
              <a:rPr lang="en-GB" sz="2000" b="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Health can be split into 3 categories:</a:t>
            </a:r>
          </a:p>
          <a:p>
            <a:pPr marL="457200" indent="-457200">
              <a:spcAft>
                <a:spcPts val="600"/>
              </a:spcAft>
              <a:buFont typeface="+mj-lt"/>
              <a:buAutoNum type="arabicPeriod"/>
              <a:defRPr/>
            </a:pPr>
            <a:r>
              <a:rPr lang="en-GB" sz="2000" b="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a:t>
            </a:r>
          </a:p>
          <a:p>
            <a:pPr marL="457200" indent="-457200">
              <a:spcAft>
                <a:spcPts val="600"/>
              </a:spcAft>
              <a:buFont typeface="+mj-lt"/>
              <a:buAutoNum type="arabicPeriod"/>
              <a:defRPr/>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t>
            </a:r>
            <a:r>
              <a:rPr lang="en-GB" sz="2000" b="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ental</a:t>
            </a:r>
          </a:p>
          <a:p>
            <a:pPr marL="457200" indent="-457200">
              <a:spcAft>
                <a:spcPts val="600"/>
              </a:spcAft>
              <a:buFont typeface="+mj-lt"/>
              <a:buAutoNum type="arabicPeriod"/>
              <a:defRPr/>
            </a:pPr>
            <a:r>
              <a:rPr lang="en-GB" sz="2000" b="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a:t>
            </a:r>
          </a:p>
          <a:p>
            <a:pPr marL="0" indent="0">
              <a:spcAft>
                <a:spcPts val="600"/>
              </a:spcAft>
              <a:buNone/>
              <a:defRPr/>
            </a:pPr>
            <a:endParaRPr lang="en-GB" sz="2000" b="1" dirty="0" smtClean="0">
              <a:latin typeface="Arial" panose="020B0604020202020204" pitchFamily="34" charset="0"/>
              <a:cs typeface="Arial" panose="020B0604020202020204" pitchFamily="34" charset="0"/>
            </a:endParaRPr>
          </a:p>
          <a:p>
            <a:pPr marL="0" indent="0">
              <a:spcAft>
                <a:spcPts val="600"/>
              </a:spcAft>
              <a:buNone/>
              <a:defRPr/>
            </a:pPr>
            <a:r>
              <a:rPr lang="en-GB" sz="2000" b="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 health</a:t>
            </a:r>
            <a:endParaRPr lang="en-GB" sz="2000" b="1" dirty="0" smtClean="0">
              <a:latin typeface="Arial" panose="020B0604020202020204" pitchFamily="34" charset="0"/>
              <a:cs typeface="Arial" panose="020B0604020202020204" pitchFamily="34" charset="0"/>
            </a:endParaRPr>
          </a:p>
          <a:p>
            <a:pPr>
              <a:buAutoNum type="arabicPeriod"/>
            </a:pPr>
            <a:r>
              <a:rPr lang="en-GB" sz="1600" dirty="0" smtClean="0">
                <a:latin typeface="Arial" panose="020B0604020202020204" pitchFamily="34" charset="0"/>
                <a:cs typeface="Arial" panose="020B0604020202020204" pitchFamily="34" charset="0"/>
              </a:rPr>
              <a:t>To increase fitness - regular exercise can lead to an increase in muscle growth (</a:t>
            </a: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strength</a:t>
            </a:r>
            <a:r>
              <a:rPr lang="en-GB" sz="1600" dirty="0" smtClean="0">
                <a:latin typeface="Arial" panose="020B0604020202020204" pitchFamily="34" charset="0"/>
                <a:cs typeface="Arial" panose="020B0604020202020204" pitchFamily="34" charset="0"/>
              </a:rPr>
              <a:t>), muscle elasticity (f</a:t>
            </a: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lexibility</a:t>
            </a:r>
            <a:r>
              <a:rPr lang="en-GB" sz="1600" dirty="0" smtClean="0">
                <a:latin typeface="Arial" panose="020B0604020202020204" pitchFamily="34" charset="0"/>
                <a:cs typeface="Arial" panose="020B0604020202020204" pitchFamily="34" charset="0"/>
              </a:rPr>
              <a:t>), increased lung capacity (</a:t>
            </a: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aerobic capacity</a:t>
            </a:r>
            <a:r>
              <a:rPr lang="en-GB" sz="1600" dirty="0" smtClean="0">
                <a:latin typeface="Arial" panose="020B0604020202020204" pitchFamily="34" charset="0"/>
                <a:cs typeface="Arial" panose="020B0604020202020204" pitchFamily="34" charset="0"/>
              </a:rPr>
              <a:t>) and reduced heart rate.</a:t>
            </a:r>
          </a:p>
          <a:p>
            <a:pPr>
              <a:buAutoNum type="arabicPeriod"/>
            </a:pPr>
            <a:endParaRPr lang="en-GB" sz="1600" dirty="0">
              <a:latin typeface="Arial" panose="020B0604020202020204" pitchFamily="34" charset="0"/>
              <a:cs typeface="Arial" panose="020B0604020202020204" pitchFamily="34" charset="0"/>
            </a:endParaRPr>
          </a:p>
          <a:p>
            <a:pPr>
              <a:buAutoNum type="arabicPeriod"/>
            </a:pPr>
            <a:r>
              <a:rPr lang="en-GB" sz="1600" dirty="0">
                <a:latin typeface="Arial" panose="020B0604020202020204" pitchFamily="34" charset="0"/>
                <a:cs typeface="Arial" panose="020B0604020202020204" pitchFamily="34" charset="0"/>
              </a:rPr>
              <a:t>T</a:t>
            </a:r>
            <a:r>
              <a:rPr lang="en-GB" sz="1600" dirty="0" smtClean="0">
                <a:latin typeface="Arial" panose="020B0604020202020204" pitchFamily="34" charset="0"/>
                <a:cs typeface="Arial" panose="020B0604020202020204" pitchFamily="34" charset="0"/>
              </a:rPr>
              <a:t>o improve health - people </a:t>
            </a:r>
            <a:r>
              <a:rPr lang="en-GB" sz="1600" dirty="0">
                <a:latin typeface="Arial" panose="020B0604020202020204" pitchFamily="34" charset="0"/>
                <a:cs typeface="Arial" panose="020B0604020202020204" pitchFamily="34" charset="0"/>
              </a:rPr>
              <a:t>who are physically fitter cope better with </a:t>
            </a:r>
            <a:r>
              <a:rPr lang="en-GB" sz="1600" dirty="0" smtClean="0">
                <a:latin typeface="Arial" panose="020B0604020202020204" pitchFamily="34" charset="0"/>
                <a:cs typeface="Arial" panose="020B0604020202020204" pitchFamily="34" charset="0"/>
              </a:rPr>
              <a:t>illness.</a:t>
            </a:r>
            <a:endParaRPr lang="en-GB" sz="1600" dirty="0">
              <a:latin typeface="Arial" panose="020B0604020202020204" pitchFamily="34" charset="0"/>
              <a:cs typeface="Arial" panose="020B0604020202020204" pitchFamily="34" charset="0"/>
            </a:endParaRPr>
          </a:p>
          <a:p>
            <a:pPr>
              <a:buFontTx/>
              <a:buNone/>
              <a:defRPr/>
            </a:pPr>
            <a:endParaRPr lang="en-GB" sz="2000" b="1"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E0316452-FDB3-410E-8483-E803DFA6A507}"/>
              </a:ext>
            </a:extLst>
          </p:cNvPr>
          <p:cNvSpPr txBox="1">
            <a:spLocks/>
          </p:cNvSpPr>
          <p:nvPr/>
        </p:nvSpPr>
        <p:spPr>
          <a:xfrm>
            <a:off x="108000" y="0"/>
            <a:ext cx="8917401" cy="119675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How does </a:t>
            </a:r>
            <a:r>
              <a:rPr lang="en-GB" dirty="0" smtClean="0">
                <a:sym typeface="Calibri"/>
              </a:rPr>
              <a:t>exercise </a:t>
            </a:r>
            <a:r>
              <a:rPr lang="en-GB" dirty="0">
                <a:sym typeface="Calibri"/>
              </a:rPr>
              <a:t>affect </a:t>
            </a:r>
            <a:r>
              <a:rPr lang="en-GB" dirty="0" smtClean="0">
                <a:sym typeface="Calibri"/>
              </a:rPr>
              <a:t>physical, emotional </a:t>
            </a:r>
            <a:r>
              <a:rPr lang="en-GB" dirty="0">
                <a:sym typeface="Calibri"/>
              </a:rPr>
              <a:t>and </a:t>
            </a:r>
            <a:r>
              <a:rPr lang="en-GB" dirty="0" smtClean="0">
                <a:sym typeface="Calibri"/>
              </a:rPr>
              <a:t>social health</a:t>
            </a:r>
            <a:r>
              <a:rPr lang="en-GB" altLang="en-US" dirty="0"/>
              <a:t>?</a:t>
            </a:r>
          </a:p>
        </p:txBody>
      </p:sp>
    </p:spTree>
    <p:extLst>
      <p:ext uri="{BB962C8B-B14F-4D97-AF65-F5344CB8AC3E}">
        <p14:creationId xmlns:p14="http://schemas.microsoft.com/office/powerpoint/2010/main" val="21878507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txBox="1">
            <a:spLocks noChangeArrowheads="1"/>
          </p:cNvSpPr>
          <p:nvPr/>
        </p:nvSpPr>
        <p:spPr>
          <a:xfrm>
            <a:off x="163564" y="1193742"/>
            <a:ext cx="8861837" cy="4611522"/>
          </a:xfrm>
          <a:prstGeom prst="rect">
            <a:avLst/>
          </a:prstGeom>
          <a:noFill/>
          <a:ln>
            <a:noFill/>
          </a:ln>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600"/>
              </a:spcBef>
              <a:buNone/>
              <a:defRPr/>
            </a:pPr>
            <a:r>
              <a:rPr lang="en-GB" sz="1400" dirty="0">
                <a:latin typeface="Arial" panose="020B0604020202020204" pitchFamily="34" charset="0"/>
                <a:cs typeface="Arial" panose="020B0604020202020204" pitchFamily="34" charset="0"/>
              </a:rPr>
              <a:t>To </a:t>
            </a:r>
            <a:r>
              <a:rPr lang="en-GB" sz="1400" dirty="0" smtClean="0">
                <a:latin typeface="Arial" panose="020B0604020202020204" pitchFamily="34" charset="0"/>
                <a:cs typeface="Arial" panose="020B0604020202020204" pitchFamily="34" charset="0"/>
              </a:rPr>
              <a:t>feel good</a:t>
            </a:r>
            <a:r>
              <a:rPr lang="en-GB" sz="1400" dirty="0">
                <a:latin typeface="Arial" panose="020B0604020202020204" pitchFamily="34" charset="0"/>
                <a:cs typeface="Arial" panose="020B0604020202020204" pitchFamily="34" charset="0"/>
              </a:rPr>
              <a:t>:</a:t>
            </a:r>
          </a:p>
          <a:p>
            <a:pPr marL="360000" lvl="1" indent="-216000">
              <a:spcBef>
                <a:spcPts val="600"/>
              </a:spcBef>
              <a:buFont typeface="Arial" panose="020B0604020202020204" pitchFamily="34" charset="0"/>
              <a:buChar char="•"/>
            </a:pPr>
            <a:r>
              <a:rPr lang="en-GB" sz="1400" dirty="0" smtClean="0">
                <a:latin typeface="Arial" panose="020B0604020202020204" pitchFamily="34" charset="0"/>
                <a:cs typeface="Arial" panose="020B0604020202020204" pitchFamily="34" charset="0"/>
              </a:rPr>
              <a:t>exercise/physical activity </a:t>
            </a:r>
            <a:r>
              <a:rPr lang="en-GB" sz="1400" dirty="0">
                <a:latin typeface="Arial" panose="020B0604020202020204" pitchFamily="34" charset="0"/>
                <a:cs typeface="Arial" panose="020B0604020202020204" pitchFamily="34" charset="0"/>
              </a:rPr>
              <a:t>produces</a:t>
            </a:r>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SEROTONIN</a:t>
            </a:r>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(the feel good hormone) proving exercise is not only good for the body but also the mind!</a:t>
            </a:r>
          </a:p>
          <a:p>
            <a:pPr marL="0" indent="0">
              <a:spcBef>
                <a:spcPts val="600"/>
              </a:spcBef>
              <a:buClr>
                <a:srgbClr val="FF0000"/>
              </a:buClr>
              <a:buNone/>
            </a:pPr>
            <a:r>
              <a:rPr lang="en-GB" sz="1400" dirty="0">
                <a:latin typeface="Arial" panose="020B0604020202020204" pitchFamily="34" charset="0"/>
                <a:cs typeface="Arial" panose="020B0604020202020204" pitchFamily="34" charset="0"/>
              </a:rPr>
              <a:t>To </a:t>
            </a:r>
            <a:r>
              <a:rPr lang="en-GB" sz="1400" dirty="0" smtClean="0">
                <a:latin typeface="Arial" panose="020B0604020202020204" pitchFamily="34" charset="0"/>
                <a:cs typeface="Arial" panose="020B0604020202020204" pitchFamily="34" charset="0"/>
              </a:rPr>
              <a:t>look good</a:t>
            </a:r>
            <a:r>
              <a:rPr lang="en-GB" sz="1400" dirty="0">
                <a:latin typeface="Arial" panose="020B0604020202020204" pitchFamily="34" charset="0"/>
                <a:cs typeface="Arial" panose="020B0604020202020204" pitchFamily="34" charset="0"/>
              </a:rPr>
              <a:t>:</a:t>
            </a:r>
          </a:p>
          <a:p>
            <a:pPr marL="360000" lvl="1" indent="-216000">
              <a:spcBef>
                <a:spcPts val="600"/>
              </a:spcBef>
              <a:buFont typeface="Arial" panose="020B0604020202020204" pitchFamily="34" charset="0"/>
              <a:buChar char="•"/>
            </a:pPr>
            <a:r>
              <a:rPr lang="en-GB" sz="1400" dirty="0" smtClean="0">
                <a:latin typeface="Arial" panose="020B0604020202020204" pitchFamily="34" charset="0"/>
                <a:cs typeface="Arial" panose="020B0604020202020204" pitchFamily="34" charset="0"/>
              </a:rPr>
              <a:t>exercise </a:t>
            </a:r>
            <a:r>
              <a:rPr lang="en-GB" sz="1400" dirty="0">
                <a:latin typeface="Arial" panose="020B0604020202020204" pitchFamily="34" charset="0"/>
                <a:cs typeface="Arial" panose="020B0604020202020204" pitchFamily="34" charset="0"/>
              </a:rPr>
              <a:t>will make us look good as well, better muscle tone, less fat </a:t>
            </a:r>
            <a:r>
              <a:rPr lang="en-GB" sz="1400" dirty="0" smtClean="0">
                <a:latin typeface="Arial" panose="020B0604020202020204" pitchFamily="34" charset="0"/>
                <a:cs typeface="Arial" panose="020B0604020202020204" pitchFamily="34" charset="0"/>
              </a:rPr>
              <a:t>etc. </a:t>
            </a:r>
            <a:r>
              <a:rPr lang="en-GB" sz="1400" dirty="0">
                <a:latin typeface="Arial" panose="020B0604020202020204" pitchFamily="34" charset="0"/>
                <a:cs typeface="Arial" panose="020B0604020202020204" pitchFamily="34" charset="0"/>
              </a:rPr>
              <a:t>will all increase emotional </a:t>
            </a:r>
            <a:r>
              <a:rPr lang="en-GB" sz="1400" dirty="0" smtClean="0">
                <a:latin typeface="Arial" panose="020B0604020202020204" pitchFamily="34" charset="0"/>
                <a:cs typeface="Arial" panose="020B0604020202020204" pitchFamily="34" charset="0"/>
              </a:rPr>
              <a:t>health.</a:t>
            </a:r>
            <a:endParaRPr lang="en-GB" sz="1400" dirty="0">
              <a:latin typeface="Arial" panose="020B0604020202020204" pitchFamily="34" charset="0"/>
              <a:cs typeface="Arial" panose="020B0604020202020204" pitchFamily="34" charset="0"/>
            </a:endParaRPr>
          </a:p>
          <a:p>
            <a:pPr marL="0" indent="0">
              <a:spcBef>
                <a:spcPts val="600"/>
              </a:spcBef>
              <a:buClr>
                <a:srgbClr val="FF0000"/>
              </a:buClr>
              <a:buNone/>
            </a:pPr>
            <a:r>
              <a:rPr lang="en-GB" sz="1400" dirty="0">
                <a:latin typeface="Arial" panose="020B0604020202020204" pitchFamily="34" charset="0"/>
                <a:cs typeface="Arial" panose="020B0604020202020204" pitchFamily="34" charset="0"/>
              </a:rPr>
              <a:t>To </a:t>
            </a:r>
            <a:r>
              <a:rPr lang="en-GB" sz="1400" dirty="0" smtClean="0">
                <a:latin typeface="Arial" panose="020B0604020202020204" pitchFamily="34" charset="0"/>
                <a:cs typeface="Arial" panose="020B0604020202020204" pitchFamily="34" charset="0"/>
              </a:rPr>
              <a:t>relieve stress</a:t>
            </a:r>
            <a:r>
              <a:rPr lang="en-GB" sz="1400" dirty="0">
                <a:latin typeface="Arial" panose="020B0604020202020204" pitchFamily="34" charset="0"/>
                <a:cs typeface="Arial" panose="020B0604020202020204" pitchFamily="34" charset="0"/>
              </a:rPr>
              <a:t>:</a:t>
            </a:r>
          </a:p>
          <a:p>
            <a:pPr marL="360000" lvl="1" indent="-216000">
              <a:spcBef>
                <a:spcPts val="600"/>
              </a:spcBef>
              <a:buFont typeface="Arial" panose="020B0604020202020204" pitchFamily="34" charset="0"/>
              <a:buChar char="•"/>
            </a:pPr>
            <a:r>
              <a:rPr lang="en-GB" sz="1400" dirty="0" smtClean="0">
                <a:latin typeface="Arial" panose="020B0604020202020204" pitchFamily="34" charset="0"/>
                <a:cs typeface="Arial" panose="020B0604020202020204" pitchFamily="34" charset="0"/>
              </a:rPr>
              <a:t>exercise </a:t>
            </a:r>
            <a:r>
              <a:rPr lang="en-GB" sz="1400" dirty="0">
                <a:latin typeface="Arial" panose="020B0604020202020204" pitchFamily="34" charset="0"/>
                <a:cs typeface="Arial" panose="020B0604020202020204" pitchFamily="34" charset="0"/>
              </a:rPr>
              <a:t>can provide a </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distraction</a:t>
            </a:r>
            <a:r>
              <a:rPr lang="en-GB" sz="1400" dirty="0">
                <a:latin typeface="Arial" panose="020B0604020202020204" pitchFamily="34" charset="0"/>
                <a:cs typeface="Arial" panose="020B0604020202020204" pitchFamily="34" charset="0"/>
              </a:rPr>
              <a:t> from the problems of daily life, relieving the stress and tension caused by life.</a:t>
            </a:r>
          </a:p>
          <a:p>
            <a:pPr marL="0" indent="0">
              <a:spcBef>
                <a:spcPts val="600"/>
              </a:spcBef>
              <a:buClr>
                <a:srgbClr val="FF0000"/>
              </a:buClr>
              <a:buNone/>
            </a:pPr>
            <a:r>
              <a:rPr lang="en-GB" sz="1400" dirty="0">
                <a:latin typeface="Arial" panose="020B0604020202020204" pitchFamily="34" charset="0"/>
                <a:cs typeface="Arial" panose="020B0604020202020204" pitchFamily="34" charset="0"/>
              </a:rPr>
              <a:t>To </a:t>
            </a:r>
            <a:r>
              <a:rPr lang="en-GB" sz="1400" dirty="0" smtClean="0">
                <a:latin typeface="Arial" panose="020B0604020202020204" pitchFamily="34" charset="0"/>
                <a:cs typeface="Arial" panose="020B0604020202020204" pitchFamily="34" charset="0"/>
              </a:rPr>
              <a:t>increase self esteem </a:t>
            </a:r>
            <a:r>
              <a:rPr lang="en-GB" sz="1400" dirty="0">
                <a:latin typeface="Arial" panose="020B0604020202020204" pitchFamily="34" charset="0"/>
                <a:cs typeface="Arial" panose="020B0604020202020204" pitchFamily="34" charset="0"/>
              </a:rPr>
              <a:t>&amp; </a:t>
            </a:r>
            <a:r>
              <a:rPr lang="en-GB" sz="1400" dirty="0" smtClean="0">
                <a:latin typeface="Arial" panose="020B0604020202020204" pitchFamily="34" charset="0"/>
                <a:cs typeface="Arial" panose="020B0604020202020204" pitchFamily="34" charset="0"/>
              </a:rPr>
              <a:t>confidence</a:t>
            </a:r>
            <a:r>
              <a:rPr lang="en-GB" sz="1400" dirty="0">
                <a:latin typeface="Arial" panose="020B0604020202020204" pitchFamily="34" charset="0"/>
                <a:cs typeface="Arial" panose="020B0604020202020204" pitchFamily="34" charset="0"/>
              </a:rPr>
              <a:t>: </a:t>
            </a:r>
          </a:p>
          <a:p>
            <a:pPr marL="360000" lvl="1" indent="-216000">
              <a:spcBef>
                <a:spcPts val="600"/>
              </a:spcBef>
              <a:buFont typeface="Arial" panose="020B0604020202020204" pitchFamily="34" charset="0"/>
              <a:buChar char="•"/>
            </a:pPr>
            <a:r>
              <a:rPr lang="en-GB" sz="1400" dirty="0" smtClean="0">
                <a:latin typeface="Arial" panose="020B0604020202020204" pitchFamily="34" charset="0"/>
                <a:cs typeface="Arial" panose="020B0604020202020204" pitchFamily="34" charset="0"/>
              </a:rPr>
              <a:t>many </a:t>
            </a:r>
            <a:r>
              <a:rPr lang="en-GB" sz="1400" dirty="0">
                <a:latin typeface="Arial" panose="020B0604020202020204" pitchFamily="34" charset="0"/>
                <a:cs typeface="Arial" panose="020B0604020202020204" pitchFamily="34" charset="0"/>
              </a:rPr>
              <a:t>activities provide a </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 challenge</a:t>
            </a:r>
            <a:r>
              <a:rPr lang="en-GB" sz="1400" dirty="0">
                <a:latin typeface="Arial" panose="020B0604020202020204" pitchFamily="34" charset="0"/>
                <a:cs typeface="Arial" panose="020B0604020202020204" pitchFamily="34" charset="0"/>
              </a:rPr>
              <a:t>. Overcoming such challenges can give you a sense of achievement, which can lead to a boost in confidence/self </a:t>
            </a:r>
            <a:r>
              <a:rPr lang="en-GB" sz="1400" dirty="0" smtClean="0">
                <a:latin typeface="Arial" panose="020B0604020202020204" pitchFamily="34" charset="0"/>
                <a:cs typeface="Arial" panose="020B0604020202020204" pitchFamily="34" charset="0"/>
              </a:rPr>
              <a:t>esteem.</a:t>
            </a:r>
            <a:endParaRPr lang="en-GB" sz="1400" dirty="0">
              <a:latin typeface="Arial" panose="020B0604020202020204" pitchFamily="34" charset="0"/>
              <a:cs typeface="Arial" panose="020B0604020202020204" pitchFamily="34" charset="0"/>
            </a:endParaRPr>
          </a:p>
          <a:p>
            <a:pPr marL="0" indent="0">
              <a:spcBef>
                <a:spcPts val="600"/>
              </a:spcBef>
              <a:buClr>
                <a:srgbClr val="FF0000"/>
              </a:buClr>
              <a:buNone/>
            </a:pPr>
            <a:r>
              <a:rPr lang="en-GB" sz="1400" dirty="0">
                <a:latin typeface="Arial" panose="020B0604020202020204" pitchFamily="34" charset="0"/>
                <a:cs typeface="Arial" panose="020B0604020202020204" pitchFamily="34" charset="0"/>
              </a:rPr>
              <a:t>For </a:t>
            </a:r>
            <a:r>
              <a:rPr lang="en-GB" sz="1400" dirty="0" smtClean="0">
                <a:latin typeface="Arial" panose="020B0604020202020204" pitchFamily="34" charset="0"/>
                <a:cs typeface="Arial" panose="020B0604020202020204" pitchFamily="34" charset="0"/>
              </a:rPr>
              <a:t>enjoyment</a:t>
            </a:r>
            <a:r>
              <a:rPr lang="en-GB" sz="1400" dirty="0">
                <a:latin typeface="Arial" panose="020B0604020202020204" pitchFamily="34" charset="0"/>
                <a:cs typeface="Arial" panose="020B0604020202020204" pitchFamily="34" charset="0"/>
              </a:rPr>
              <a:t>: </a:t>
            </a:r>
          </a:p>
          <a:p>
            <a:pPr marL="360000" lvl="1" indent="-216000">
              <a:spcBef>
                <a:spcPts val="600"/>
              </a:spcBef>
              <a:buFont typeface="Arial" panose="020B0604020202020204" pitchFamily="34" charset="0"/>
              <a:buChar char="•"/>
            </a:pPr>
            <a:r>
              <a:rPr lang="en-GB" sz="1400" dirty="0" smtClean="0">
                <a:latin typeface="Arial" panose="020B0604020202020204" pitchFamily="34" charset="0"/>
                <a:cs typeface="Arial" panose="020B0604020202020204" pitchFamily="34" charset="0"/>
              </a:rPr>
              <a:t>most </a:t>
            </a:r>
            <a:r>
              <a:rPr lang="en-GB" sz="1400" dirty="0">
                <a:latin typeface="Arial" panose="020B0604020202020204" pitchFamily="34" charset="0"/>
                <a:cs typeface="Arial" panose="020B0604020202020204" pitchFamily="34" charset="0"/>
              </a:rPr>
              <a:t>people who regularly take part in exercise do so because they enjoy it, and benefit from increased </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 interaction</a:t>
            </a:r>
            <a:r>
              <a:rPr lang="en-GB" sz="1400" dirty="0">
                <a:latin typeface="Arial" panose="020B0604020202020204" pitchFamily="34" charset="0"/>
                <a:cs typeface="Arial" panose="020B0604020202020204" pitchFamily="34" charset="0"/>
              </a:rPr>
              <a:t>.</a:t>
            </a:r>
          </a:p>
          <a:p>
            <a:pPr marL="0" indent="0">
              <a:spcBef>
                <a:spcPts val="600"/>
              </a:spcBef>
              <a:buClr>
                <a:srgbClr val="FF0000"/>
              </a:buClr>
              <a:buNone/>
            </a:pPr>
            <a:r>
              <a:rPr lang="en-GB" sz="1400" dirty="0">
                <a:latin typeface="Arial" panose="020B0604020202020204" pitchFamily="34" charset="0"/>
                <a:cs typeface="Arial" panose="020B0604020202020204" pitchFamily="34" charset="0"/>
              </a:rPr>
              <a:t>For a </a:t>
            </a:r>
            <a:r>
              <a:rPr lang="en-GB" sz="1400" dirty="0" smtClean="0">
                <a:latin typeface="Arial" panose="020B0604020202020204" pitchFamily="34" charset="0"/>
                <a:cs typeface="Arial" panose="020B0604020202020204" pitchFamily="34" charset="0"/>
              </a:rPr>
              <a:t>mental challenge</a:t>
            </a:r>
            <a:r>
              <a:rPr lang="en-GB" sz="1400" dirty="0">
                <a:latin typeface="Arial" panose="020B0604020202020204" pitchFamily="34" charset="0"/>
                <a:cs typeface="Arial" panose="020B0604020202020204" pitchFamily="34" charset="0"/>
              </a:rPr>
              <a:t>: </a:t>
            </a:r>
          </a:p>
          <a:p>
            <a:pPr marL="360000" lvl="1" indent="-216000">
              <a:spcBef>
                <a:spcPts val="600"/>
              </a:spcBef>
              <a:buFont typeface="Arial" panose="020B0604020202020204" pitchFamily="34" charset="0"/>
              <a:buChar char="•"/>
            </a:pPr>
            <a:r>
              <a:rPr lang="en-GB" sz="1400" dirty="0">
                <a:latin typeface="Arial" panose="020B0604020202020204" pitchFamily="34" charset="0"/>
                <a:cs typeface="Arial" panose="020B0604020202020204" pitchFamily="34" charset="0"/>
              </a:rPr>
              <a:t>m</a:t>
            </a:r>
            <a:r>
              <a:rPr lang="en-GB" sz="1400" dirty="0" smtClean="0">
                <a:latin typeface="Arial" panose="020B0604020202020204" pitchFamily="34" charset="0"/>
                <a:cs typeface="Arial" panose="020B0604020202020204" pitchFamily="34" charset="0"/>
              </a:rPr>
              <a:t>any </a:t>
            </a:r>
            <a:r>
              <a:rPr lang="en-GB" sz="1400" dirty="0">
                <a:latin typeface="Arial" panose="020B0604020202020204" pitchFamily="34" charset="0"/>
                <a:cs typeface="Arial" panose="020B0604020202020204" pitchFamily="34" charset="0"/>
              </a:rPr>
              <a:t>sporting activities provide a </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mental challenge </a:t>
            </a:r>
            <a:r>
              <a:rPr lang="en-GB" sz="1400" dirty="0">
                <a:latin typeface="Arial" panose="020B0604020202020204" pitchFamily="34" charset="0"/>
                <a:cs typeface="Arial" panose="020B0604020202020204" pitchFamily="34" charset="0"/>
              </a:rPr>
              <a:t>as well as physical. The drive to go on and/or get better spurs many people on in sport and exercise.</a:t>
            </a:r>
          </a:p>
        </p:txBody>
      </p:sp>
      <p:sp>
        <p:nvSpPr>
          <p:cNvPr id="4" name="Title 1">
            <a:extLst>
              <a:ext uri="{FF2B5EF4-FFF2-40B4-BE49-F238E27FC236}">
                <a16:creationId xmlns:a16="http://schemas.microsoft.com/office/drawing/2014/main" id="{06C44A84-7342-4840-A976-2C2230EF8011}"/>
              </a:ext>
            </a:extLst>
          </p:cNvPr>
          <p:cNvSpPr txBox="1">
            <a:spLocks/>
          </p:cNvSpPr>
          <p:nvPr/>
        </p:nvSpPr>
        <p:spPr>
          <a:xfrm>
            <a:off x="108000" y="0"/>
            <a:ext cx="8917401" cy="119675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How does </a:t>
            </a:r>
            <a:r>
              <a:rPr lang="en-GB" dirty="0" smtClean="0">
                <a:sym typeface="Calibri"/>
              </a:rPr>
              <a:t>exercise </a:t>
            </a:r>
            <a:r>
              <a:rPr lang="en-GB" dirty="0">
                <a:sym typeface="Calibri"/>
              </a:rPr>
              <a:t>affect </a:t>
            </a:r>
            <a:r>
              <a:rPr lang="en-GB" dirty="0" smtClean="0">
                <a:sym typeface="Calibri"/>
              </a:rPr>
              <a:t>emotional/mental health</a:t>
            </a:r>
            <a:r>
              <a:rPr lang="en-GB" altLang="en-US" dirty="0"/>
              <a:t>?</a:t>
            </a:r>
          </a:p>
        </p:txBody>
      </p:sp>
    </p:spTree>
    <p:extLst>
      <p:ext uri="{BB962C8B-B14F-4D97-AF65-F5344CB8AC3E}">
        <p14:creationId xmlns:p14="http://schemas.microsoft.com/office/powerpoint/2010/main" val="13897168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5DB7C054-49A8-43F8-A81F-DAAE57700C70}"/>
              </a:ext>
            </a:extLst>
          </p:cNvPr>
          <p:cNvSpPr txBox="1">
            <a:spLocks noChangeArrowheads="1"/>
          </p:cNvSpPr>
          <p:nvPr/>
        </p:nvSpPr>
        <p:spPr>
          <a:xfrm>
            <a:off x="108000" y="972492"/>
            <a:ext cx="8496448" cy="4760764"/>
          </a:xfrm>
          <a:prstGeom prst="rect">
            <a:avLst/>
          </a:prstGeom>
          <a:noFill/>
          <a:ln>
            <a:noFill/>
          </a:ln>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defRPr/>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 </a:t>
            </a:r>
            <a:r>
              <a:rPr lang="en-GB" sz="2000" b="1" dirty="0" smtClean="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health</a:t>
            </a:r>
            <a:endPar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Mix with </a:t>
            </a:r>
            <a:r>
              <a:rPr lang="en-GB" sz="1600" b="1" dirty="0" smtClean="0">
                <a:latin typeface="Arial" panose="020B0604020202020204" pitchFamily="34" charset="0"/>
                <a:cs typeface="Arial" panose="020B0604020202020204" pitchFamily="34" charset="0"/>
              </a:rPr>
              <a:t>others</a:t>
            </a:r>
            <a:endParaRPr lang="en-GB" sz="1600" b="1"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1400" dirty="0">
                <a:latin typeface="Arial" panose="020B0604020202020204" pitchFamily="34" charset="0"/>
                <a:cs typeface="Arial" panose="020B0604020202020204" pitchFamily="34" charset="0"/>
              </a:rPr>
              <a:t>w</a:t>
            </a:r>
            <a:r>
              <a:rPr lang="en-GB" sz="1400" dirty="0" smtClean="0">
                <a:latin typeface="Arial" panose="020B0604020202020204" pitchFamily="34" charset="0"/>
                <a:cs typeface="Arial" panose="020B0604020202020204" pitchFamily="34" charset="0"/>
              </a:rPr>
              <a:t>hen </a:t>
            </a:r>
            <a:r>
              <a:rPr lang="en-GB" sz="1400" dirty="0">
                <a:latin typeface="Arial" panose="020B0604020202020204" pitchFamily="34" charset="0"/>
                <a:cs typeface="Arial" panose="020B0604020202020204" pitchFamily="34" charset="0"/>
              </a:rPr>
              <a:t>playing in teams, you mix with other people of the same interest, you develop teamwork, co-operation and empathy </a:t>
            </a:r>
            <a:r>
              <a:rPr lang="en-GB" sz="1400" dirty="0" smtClean="0">
                <a:latin typeface="Arial" panose="020B0604020202020204" pitchFamily="34" charset="0"/>
                <a:cs typeface="Arial" panose="020B0604020202020204" pitchFamily="34" charset="0"/>
              </a:rPr>
              <a:t>skills</a:t>
            </a:r>
            <a:endParaRPr lang="en-GB" sz="14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1400" dirty="0" smtClean="0">
                <a:latin typeface="Arial" panose="020B0604020202020204" pitchFamily="34" charset="0"/>
                <a:cs typeface="Arial" panose="020B0604020202020204" pitchFamily="34" charset="0"/>
              </a:rPr>
              <a:t>you </a:t>
            </a:r>
            <a:r>
              <a:rPr lang="en-GB" sz="1400" dirty="0">
                <a:latin typeface="Arial" panose="020B0604020202020204" pitchFamily="34" charset="0"/>
                <a:cs typeface="Arial" panose="020B0604020202020204" pitchFamily="34" charset="0"/>
              </a:rPr>
              <a:t>also play against others and develop qualities such as good sportsmanship. Being able to win and lose.</a:t>
            </a:r>
          </a:p>
          <a:p>
            <a:pPr lvl="1">
              <a:buClr>
                <a:srgbClr val="FF0000"/>
              </a:buClr>
              <a:buFont typeface="Arial" panose="020B0604020202020204" pitchFamily="34" charset="0"/>
              <a:buChar char="•"/>
            </a:pPr>
            <a:endParaRPr lang="en-GB" sz="14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Make new </a:t>
            </a:r>
            <a:r>
              <a:rPr lang="en-GB" sz="1600" b="1" dirty="0" smtClean="0">
                <a:latin typeface="Arial" panose="020B0604020202020204" pitchFamily="34" charset="0"/>
                <a:cs typeface="Arial" panose="020B0604020202020204" pitchFamily="34" charset="0"/>
              </a:rPr>
              <a:t>friends</a:t>
            </a:r>
            <a:endParaRPr lang="en-GB" sz="1600" b="1"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1400" dirty="0">
                <a:latin typeface="Arial" panose="020B0604020202020204" pitchFamily="34" charset="0"/>
                <a:cs typeface="Arial" panose="020B0604020202020204" pitchFamily="34" charset="0"/>
              </a:rPr>
              <a:t>y</a:t>
            </a:r>
            <a:r>
              <a:rPr lang="en-GB" sz="1400" dirty="0" smtClean="0">
                <a:latin typeface="Arial" panose="020B0604020202020204" pitchFamily="34" charset="0"/>
                <a:cs typeface="Arial" panose="020B0604020202020204" pitchFamily="34" charset="0"/>
              </a:rPr>
              <a:t>ou </a:t>
            </a:r>
            <a:r>
              <a:rPr lang="en-GB" sz="1400" dirty="0">
                <a:latin typeface="Arial" panose="020B0604020202020204" pitchFamily="34" charset="0"/>
                <a:cs typeface="Arial" panose="020B0604020202020204" pitchFamily="34" charset="0"/>
              </a:rPr>
              <a:t>might meet someone at an aerobics class and become friends, socialising away from the </a:t>
            </a:r>
            <a:r>
              <a:rPr lang="en-GB" sz="1400" dirty="0" smtClean="0">
                <a:latin typeface="Arial" panose="020B0604020202020204" pitchFamily="34" charset="0"/>
                <a:cs typeface="Arial" panose="020B0604020202020204" pitchFamily="34" charset="0"/>
              </a:rPr>
              <a:t>class</a:t>
            </a:r>
            <a:endParaRPr lang="en-GB" sz="14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1400" dirty="0" smtClean="0">
                <a:latin typeface="Arial" panose="020B0604020202020204" pitchFamily="34" charset="0"/>
                <a:cs typeface="Arial" panose="020B0604020202020204" pitchFamily="34" charset="0"/>
              </a:rPr>
              <a:t>in </a:t>
            </a:r>
            <a:r>
              <a:rPr lang="en-GB" sz="1400" dirty="0">
                <a:latin typeface="Arial" panose="020B0604020202020204" pitchFamily="34" charset="0"/>
                <a:cs typeface="Arial" panose="020B0604020202020204" pitchFamily="34" charset="0"/>
              </a:rPr>
              <a:t>team sports you come up against people you have never met, they could become new friends, inviting you to visit them.</a:t>
            </a:r>
          </a:p>
          <a:p>
            <a:pPr lvl="1">
              <a:buClr>
                <a:srgbClr val="FF0000"/>
              </a:buClr>
              <a:buFont typeface="Arial" panose="020B0604020202020204" pitchFamily="34" charset="0"/>
              <a:buChar char="•"/>
            </a:pPr>
            <a:endParaRPr lang="en-GB" sz="14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Develop teamwork and </a:t>
            </a:r>
            <a:r>
              <a:rPr lang="en-GB" sz="1600" b="1" dirty="0" smtClean="0">
                <a:latin typeface="Arial" panose="020B0604020202020204" pitchFamily="34" charset="0"/>
                <a:cs typeface="Arial" panose="020B0604020202020204" pitchFamily="34" charset="0"/>
              </a:rPr>
              <a:t>cooperation</a:t>
            </a:r>
            <a:endParaRPr lang="en-GB" sz="1600" b="1"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1400" dirty="0" smtClean="0">
                <a:latin typeface="Arial" panose="020B0604020202020204" pitchFamily="34" charset="0"/>
                <a:cs typeface="Arial" panose="020B0604020202020204" pitchFamily="34" charset="0"/>
              </a:rPr>
              <a:t>being </a:t>
            </a:r>
            <a:r>
              <a:rPr lang="en-GB" sz="1400" dirty="0">
                <a:latin typeface="Arial" panose="020B0604020202020204" pitchFamily="34" charset="0"/>
                <a:cs typeface="Arial" panose="020B0604020202020204" pitchFamily="34" charset="0"/>
              </a:rPr>
              <a:t>part of a fitness class, sports team, health club you will need to be able to </a:t>
            </a:r>
            <a:r>
              <a:rPr lang="en-GB" sz="1400" dirty="0" smtClean="0">
                <a:latin typeface="Arial" panose="020B0604020202020204" pitchFamily="34" charset="0"/>
                <a:cs typeface="Arial" panose="020B0604020202020204" pitchFamily="34" charset="0"/>
              </a:rPr>
              <a:t>co-operate</a:t>
            </a:r>
            <a:endParaRPr lang="en-GB" sz="1400" dirty="0">
              <a:latin typeface="Arial" panose="020B0604020202020204" pitchFamily="34" charset="0"/>
              <a:cs typeface="Arial" panose="020B0604020202020204" pitchFamily="34" charset="0"/>
            </a:endParaRPr>
          </a:p>
          <a:p>
            <a:pPr lvl="2"/>
            <a:r>
              <a:rPr lang="en-GB" sz="1400" dirty="0" smtClean="0">
                <a:latin typeface="Arial" panose="020B0604020202020204" pitchFamily="34" charset="0"/>
                <a:cs typeface="Arial" panose="020B0604020202020204" pitchFamily="34" charset="0"/>
              </a:rPr>
              <a:t>following </a:t>
            </a:r>
            <a:r>
              <a:rPr lang="en-GB" sz="1400" dirty="0">
                <a:latin typeface="Arial" panose="020B0604020202020204" pitchFamily="34" charset="0"/>
                <a:cs typeface="Arial" panose="020B0604020202020204" pitchFamily="34" charset="0"/>
              </a:rPr>
              <a:t>instructions from the aerobics coach</a:t>
            </a:r>
          </a:p>
          <a:p>
            <a:pPr lvl="2"/>
            <a:r>
              <a:rPr lang="en-GB" sz="1400" dirty="0" smtClean="0">
                <a:latin typeface="Arial" panose="020B0604020202020204" pitchFamily="34" charset="0"/>
                <a:cs typeface="Arial" panose="020B0604020202020204" pitchFamily="34" charset="0"/>
              </a:rPr>
              <a:t>playing </a:t>
            </a:r>
            <a:r>
              <a:rPr lang="en-GB" sz="1400" dirty="0">
                <a:latin typeface="Arial" panose="020B0604020202020204" pitchFamily="34" charset="0"/>
                <a:cs typeface="Arial" panose="020B0604020202020204" pitchFamily="34" charset="0"/>
              </a:rPr>
              <a:t>your part/role in a team game</a:t>
            </a:r>
          </a:p>
          <a:p>
            <a:pPr lvl="2"/>
            <a:r>
              <a:rPr lang="en-GB" sz="1400" dirty="0" smtClean="0">
                <a:latin typeface="Arial" panose="020B0604020202020204" pitchFamily="34" charset="0"/>
                <a:cs typeface="Arial" panose="020B0604020202020204" pitchFamily="34" charset="0"/>
              </a:rPr>
              <a:t>showing </a:t>
            </a:r>
            <a:r>
              <a:rPr lang="en-GB" sz="1400" dirty="0">
                <a:latin typeface="Arial" panose="020B0604020202020204" pitchFamily="34" charset="0"/>
                <a:cs typeface="Arial" panose="020B0604020202020204" pitchFamily="34" charset="0"/>
              </a:rPr>
              <a:t>good etiquette by wiping fitness equipment is developing your co-operation skills.</a:t>
            </a:r>
          </a:p>
          <a:p>
            <a:pPr lvl="2">
              <a:buClr>
                <a:srgbClr val="FF0000"/>
              </a:buClr>
            </a:pPr>
            <a:endParaRPr lang="en-GB" sz="1000" dirty="0">
              <a:latin typeface="Arial" panose="020B0604020202020204" pitchFamily="34" charset="0"/>
              <a:cs typeface="Arial" panose="020B0604020202020204" pitchFamily="34" charset="0"/>
            </a:endParaRPr>
          </a:p>
          <a:p>
            <a:pPr marL="0" indent="0">
              <a:buNone/>
              <a:defRPr/>
            </a:pPr>
            <a:endParaRPr lang="en-US" sz="18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84ADE41B-0C8F-4D56-A870-B7A3521DA9C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How does </a:t>
            </a:r>
            <a:r>
              <a:rPr lang="en-GB" dirty="0" smtClean="0">
                <a:sym typeface="Calibri"/>
              </a:rPr>
              <a:t>exercise </a:t>
            </a:r>
            <a:r>
              <a:rPr lang="en-GB" dirty="0">
                <a:sym typeface="Calibri"/>
              </a:rPr>
              <a:t>affect </a:t>
            </a:r>
            <a:r>
              <a:rPr lang="en-GB" dirty="0" smtClean="0">
                <a:sym typeface="Calibri"/>
              </a:rPr>
              <a:t>social health</a:t>
            </a:r>
            <a:r>
              <a:rPr lang="en-GB" altLang="en-US" dirty="0"/>
              <a:t>?</a:t>
            </a:r>
          </a:p>
        </p:txBody>
      </p:sp>
    </p:spTree>
    <p:extLst>
      <p:ext uri="{BB962C8B-B14F-4D97-AF65-F5344CB8AC3E}">
        <p14:creationId xmlns:p14="http://schemas.microsoft.com/office/powerpoint/2010/main" val="9501885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5" name="Title 1">
            <a:extLst>
              <a:ext uri="{FF2B5EF4-FFF2-40B4-BE49-F238E27FC236}">
                <a16:creationId xmlns:a16="http://schemas.microsoft.com/office/drawing/2014/main" id="{E796914D-6B00-4629-827A-29E8E0E7319A}"/>
              </a:ext>
            </a:extLst>
          </p:cNvPr>
          <p:cNvSpPr txBox="1">
            <a:spLocks/>
          </p:cNvSpPr>
          <p:nvPr/>
        </p:nvSpPr>
        <p:spPr>
          <a:xfrm>
            <a:off x="108000" y="0"/>
            <a:ext cx="8352432" cy="1124744"/>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How does </a:t>
            </a:r>
            <a:r>
              <a:rPr lang="en-GB" dirty="0" smtClean="0">
                <a:sym typeface="Calibri"/>
              </a:rPr>
              <a:t>exercise </a:t>
            </a:r>
            <a:r>
              <a:rPr lang="en-GB" dirty="0">
                <a:sym typeface="Calibri"/>
              </a:rPr>
              <a:t>affect </a:t>
            </a:r>
            <a:r>
              <a:rPr lang="en-GB" dirty="0" smtClean="0">
                <a:sym typeface="Calibri"/>
              </a:rPr>
              <a:t>physical, emotional and social health</a:t>
            </a:r>
            <a:r>
              <a:rPr lang="en-GB" altLang="en-US" dirty="0"/>
              <a:t>?</a:t>
            </a:r>
          </a:p>
        </p:txBody>
      </p:sp>
      <p:sp>
        <p:nvSpPr>
          <p:cNvPr id="6" name="Rectangle 5">
            <a:hlinkClick r:id="rId3"/>
          </p:cNvPr>
          <p:cNvSpPr/>
          <p:nvPr/>
        </p:nvSpPr>
        <p:spPr>
          <a:xfrm>
            <a:off x="108000" y="1916832"/>
            <a:ext cx="4355976" cy="1077218"/>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Why you need to exercise – YouTube video</a:t>
            </a:r>
          </a:p>
          <a:p>
            <a:endParaRPr lang="en-GB" sz="1600" dirty="0">
              <a:hlinkClick r:id="rId4"/>
            </a:endParaRPr>
          </a:p>
          <a:p>
            <a:pPr algn="ctr"/>
            <a:r>
              <a:rPr lang="en-GB" sz="1600" dirty="0">
                <a:hlinkClick r:id="rId4"/>
              </a:rPr>
              <a:t>https://</a:t>
            </a:r>
            <a:r>
              <a:rPr lang="en-GB" sz="1600" dirty="0" smtClean="0">
                <a:hlinkClick r:id="rId4"/>
              </a:rPr>
              <a:t>www.youtube.com/watch?v=yTL_bNvXJ9s</a:t>
            </a:r>
            <a:endParaRPr lang="en-GB" sz="1600" dirty="0" smtClean="0"/>
          </a:p>
          <a:p>
            <a:pPr algn="ctr"/>
            <a:endParaRPr lang="en-GB" sz="1600" dirty="0"/>
          </a:p>
        </p:txBody>
      </p:sp>
      <p:sp>
        <p:nvSpPr>
          <p:cNvPr id="8" name="Rectangle 7">
            <a:hlinkClick r:id="rId3"/>
          </p:cNvPr>
          <p:cNvSpPr/>
          <p:nvPr/>
        </p:nvSpPr>
        <p:spPr>
          <a:xfrm>
            <a:off x="1475656" y="3717032"/>
            <a:ext cx="7488832" cy="1077218"/>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Social and emotional benefits of physical activity/exercise – YouTube video</a:t>
            </a:r>
          </a:p>
          <a:p>
            <a:endParaRPr lang="en-GB" sz="1600" dirty="0" smtClean="0">
              <a:hlinkClick r:id="rId4"/>
            </a:endParaRPr>
          </a:p>
          <a:p>
            <a:pPr algn="ctr"/>
            <a:r>
              <a:rPr lang="en-GB" sz="1600" dirty="0">
                <a:hlinkClick r:id="rId5"/>
              </a:rPr>
              <a:t>https://</a:t>
            </a:r>
            <a:r>
              <a:rPr lang="en-GB" sz="1600" dirty="0" smtClean="0">
                <a:hlinkClick r:id="rId5"/>
              </a:rPr>
              <a:t>www.youtube.com/watch?v=sNI0sNI-o60</a:t>
            </a:r>
            <a:endParaRPr lang="en-GB" sz="1600" dirty="0" smtClean="0"/>
          </a:p>
          <a:p>
            <a:pPr algn="ctr"/>
            <a:endParaRPr lang="en-GB" sz="1600" dirty="0"/>
          </a:p>
        </p:txBody>
      </p:sp>
    </p:spTree>
    <p:extLst>
      <p:ext uri="{BB962C8B-B14F-4D97-AF65-F5344CB8AC3E}">
        <p14:creationId xmlns:p14="http://schemas.microsoft.com/office/powerpoint/2010/main" val="36716889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Shape 299"/>
          <p:cNvSpPr txBox="1">
            <a:spLocks noGrp="1"/>
          </p:cNvSpPr>
          <p:nvPr>
            <p:ph type="title"/>
          </p:nvPr>
        </p:nvSpPr>
        <p:spPr>
          <a:xfrm>
            <a:off x="149242" y="999351"/>
            <a:ext cx="8859564" cy="1021724"/>
          </a:xfrm>
          <a:prstGeom prst="rect">
            <a:avLst/>
          </a:prstGeom>
          <a:noFill/>
          <a:ln>
            <a:noFill/>
          </a:ln>
        </p:spPr>
        <p:txBody>
          <a:bodyPr spcFirstLastPara="1" vert="horz" wrap="square" lIns="68569" tIns="34275" rIns="68569" bIns="34275" rtlCol="0" anchor="t" anchorCtr="0">
            <a:noAutofit/>
          </a:bodyPr>
          <a:lstStyle/>
          <a:p>
            <a:pPr algn="l">
              <a:spcBef>
                <a:spcPts val="600"/>
              </a:spcBef>
              <a:spcAft>
                <a:spcPts val="1200"/>
              </a:spcAft>
              <a:buClr>
                <a:schemeClr val="accent1"/>
              </a:buClr>
              <a:buSzPts val="4300"/>
            </a:pPr>
            <a:r>
              <a:rPr lang="en-GB" sz="1600" b="1" dirty="0">
                <a:solidFill>
                  <a:srgbClr val="B71E42"/>
                </a:solidFill>
                <a:ea typeface="Calibri"/>
                <a:sym typeface="Calibri"/>
              </a:rPr>
              <a:t>Health requires physical, mental and social well-being whereas FITNESS relates to physical components.</a:t>
            </a:r>
            <a:br>
              <a:rPr lang="en-GB" sz="1600" b="1" dirty="0">
                <a:solidFill>
                  <a:srgbClr val="B71E42"/>
                </a:solidFill>
                <a:ea typeface="Calibri"/>
                <a:sym typeface="Calibri"/>
              </a:rPr>
            </a:br>
            <a:r>
              <a:rPr lang="en-GB" sz="1600" b="1" dirty="0">
                <a:solidFill>
                  <a:srgbClr val="B71E42"/>
                </a:solidFill>
                <a:ea typeface="Calibri"/>
                <a:sym typeface="Calibri"/>
              </a:rPr>
              <a:t>Fitness requires training and includes a number of components.</a:t>
            </a:r>
            <a:endParaRPr sz="1600" b="1" dirty="0">
              <a:solidFill>
                <a:srgbClr val="B71E42"/>
              </a:solidFill>
            </a:endParaRPr>
          </a:p>
        </p:txBody>
      </p:sp>
      <p:sp>
        <p:nvSpPr>
          <p:cNvPr id="3" name="Rectangle 2"/>
          <p:cNvSpPr/>
          <p:nvPr/>
        </p:nvSpPr>
        <p:spPr>
          <a:xfrm>
            <a:off x="131883" y="3746967"/>
            <a:ext cx="8448310" cy="181588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n-GB" sz="1600" dirty="0">
              <a:latin typeface="Arial" panose="020B0604020202020204" pitchFamily="34" charset="0"/>
              <a:cs typeface="Arial" panose="020B0604020202020204" pitchFamily="34" charset="0"/>
            </a:endParaRP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Remember these </a:t>
            </a:r>
            <a:r>
              <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IMPORTANT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definitions: </a:t>
            </a:r>
          </a:p>
          <a:p>
            <a:endPar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4313" indent="-214313">
              <a:buClr>
                <a:schemeClr val="tx1"/>
              </a:buClr>
              <a:buFont typeface="Arial" panose="020B0604020202020204" pitchFamily="34" charset="0"/>
              <a:buChar char="•"/>
            </a:pPr>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HEALTH:</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a state of complete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mental</a:t>
            </a:r>
            <a:r>
              <a:rPr lang="en-GB" sz="1600" dirty="0">
                <a:latin typeface="Arial" panose="020B0604020202020204" pitchFamily="34" charset="0"/>
                <a:cs typeface="Arial" panose="020B0604020202020204" pitchFamily="34" charset="0"/>
              </a:rPr>
              <a:t>,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physical</a:t>
            </a:r>
            <a:r>
              <a:rPr lang="en-GB" sz="1600" dirty="0">
                <a:latin typeface="Arial" panose="020B0604020202020204" pitchFamily="34" charset="0"/>
                <a:cs typeface="Arial" panose="020B0604020202020204" pitchFamily="34" charset="0"/>
              </a:rPr>
              <a:t> and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a:t>
            </a:r>
            <a:r>
              <a:rPr lang="en-GB" sz="1600" dirty="0">
                <a:latin typeface="Arial" panose="020B0604020202020204" pitchFamily="34" charset="0"/>
                <a:cs typeface="Arial" panose="020B0604020202020204" pitchFamily="34" charset="0"/>
              </a:rPr>
              <a:t> </a:t>
            </a:r>
            <a:r>
              <a:rPr lang="en-GB" sz="1600" dirty="0" smtClean="0">
                <a:latin typeface="Arial" panose="020B0604020202020204" pitchFamily="34" charset="0"/>
                <a:cs typeface="Arial" panose="020B0604020202020204" pitchFamily="34" charset="0"/>
              </a:rPr>
              <a:t>well-being </a:t>
            </a:r>
            <a:r>
              <a:rPr lang="en-GB" sz="1600" dirty="0">
                <a:latin typeface="Arial" panose="020B0604020202020204" pitchFamily="34" charset="0"/>
                <a:cs typeface="Arial" panose="020B0604020202020204" pitchFamily="34" charset="0"/>
              </a:rPr>
              <a:t>and not merely the absence of disease and </a:t>
            </a:r>
            <a:r>
              <a:rPr lang="en-GB" sz="1600" dirty="0" smtClean="0">
                <a:latin typeface="Arial" panose="020B0604020202020204" pitchFamily="34" charset="0"/>
                <a:cs typeface="Arial" panose="020B0604020202020204" pitchFamily="34" charset="0"/>
              </a:rPr>
              <a:t>infirmity</a:t>
            </a:r>
            <a:endParaRPr lang="en-GB" sz="1600" dirty="0">
              <a:latin typeface="Arial" panose="020B0604020202020204" pitchFamily="34" charset="0"/>
              <a:cs typeface="Arial" panose="020B0604020202020204" pitchFamily="34" charset="0"/>
            </a:endParaRPr>
          </a:p>
          <a:p>
            <a:pPr marL="214313" indent="-214313">
              <a:buClr>
                <a:schemeClr val="tx1"/>
              </a:buClr>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14313" indent="-214313">
              <a:buClr>
                <a:schemeClr val="tx1"/>
              </a:buClr>
              <a:buFont typeface="Arial" panose="020B0604020202020204" pitchFamily="34" charset="0"/>
              <a:buChar char="•"/>
            </a:pPr>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FITNESS:</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the ability to meet the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demands</a:t>
            </a:r>
            <a:r>
              <a:rPr lang="en-GB" sz="1600" dirty="0">
                <a:latin typeface="Arial" panose="020B0604020202020204" pitchFamily="34" charset="0"/>
                <a:cs typeface="Arial" panose="020B0604020202020204" pitchFamily="34" charset="0"/>
              </a:rPr>
              <a:t> of the environment efficiently and effectively.</a:t>
            </a:r>
          </a:p>
        </p:txBody>
      </p:sp>
      <p:sp>
        <p:nvSpPr>
          <p:cNvPr id="7" name="Title 1">
            <a:extLst>
              <a:ext uri="{FF2B5EF4-FFF2-40B4-BE49-F238E27FC236}">
                <a16:creationId xmlns:a16="http://schemas.microsoft.com/office/drawing/2014/main" id="{CF133E97-828A-40BA-8E83-66FBBA324904}"/>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Fitness</a:t>
            </a:r>
            <a:endParaRPr lang="en-GB" altLang="en-US" dirty="0"/>
          </a:p>
        </p:txBody>
      </p:sp>
      <p:sp>
        <p:nvSpPr>
          <p:cNvPr id="2" name="Rectangle 1">
            <a:extLst>
              <a:ext uri="{FF2B5EF4-FFF2-40B4-BE49-F238E27FC236}">
                <a16:creationId xmlns:a16="http://schemas.microsoft.com/office/drawing/2014/main" id="{80C95E35-2F7B-45F4-B51B-E753557B313A}"/>
              </a:ext>
            </a:extLst>
          </p:cNvPr>
          <p:cNvSpPr/>
          <p:nvPr/>
        </p:nvSpPr>
        <p:spPr>
          <a:xfrm>
            <a:off x="149242" y="2275095"/>
            <a:ext cx="6655006" cy="1314206"/>
          </a:xfrm>
          <a:prstGeom prst="rect">
            <a:avLst/>
          </a:prstGeom>
        </p:spPr>
        <p:txBody>
          <a:bodyPr wrap="square">
            <a:spAutoFit/>
          </a:bodyPr>
          <a:lstStyle/>
          <a:p>
            <a:pPr>
              <a:lnSpc>
                <a:spcPct val="85000"/>
              </a:lnSpc>
              <a:spcBef>
                <a:spcPts val="975"/>
              </a:spcBef>
              <a:buClr>
                <a:srgbClr val="262626"/>
              </a:buClr>
              <a:buSzPts val="2000"/>
            </a:pPr>
            <a:r>
              <a:rPr lang="en-US" sz="1600" b="1"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Increased fitness levels have an impact on health through:</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6000" indent="-216000">
              <a:lnSpc>
                <a:spcPct val="85000"/>
              </a:lnSpc>
              <a:spcBef>
                <a:spcPts val="975"/>
              </a:spcBef>
              <a:buClr>
                <a:srgbClr val="262626"/>
              </a:buClr>
              <a:buSzPct val="100000"/>
              <a:buFont typeface="Arial"/>
              <a:buChar char="•"/>
            </a:pPr>
            <a:r>
              <a:rPr lang="en-US" sz="1600"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r</a:t>
            </a:r>
            <a:r>
              <a:rPr lang="en-US" sz="1600" dirty="0" smtClean="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educing </a:t>
            </a:r>
            <a:r>
              <a:rPr lang="en-US" sz="1600"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the chances of illness and disease</a:t>
            </a:r>
            <a:r>
              <a:rPr lang="en-US" sz="1600" dirty="0" smtClean="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a:t>
            </a:r>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6000" indent="-216000">
              <a:lnSpc>
                <a:spcPct val="85000"/>
              </a:lnSpc>
              <a:spcBef>
                <a:spcPts val="975"/>
              </a:spcBef>
              <a:buClr>
                <a:srgbClr val="262626"/>
              </a:buClr>
              <a:buSzPct val="100000"/>
              <a:buFont typeface="Arial"/>
              <a:buChar char="•"/>
            </a:pPr>
            <a:r>
              <a:rPr lang="en-US" sz="1600" dirty="0" smtClean="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better </a:t>
            </a:r>
            <a:r>
              <a:rPr lang="en-US" sz="1600"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sleep patterns</a:t>
            </a:r>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16000" indent="-216000">
              <a:lnSpc>
                <a:spcPct val="85000"/>
              </a:lnSpc>
              <a:spcBef>
                <a:spcPts val="975"/>
              </a:spcBef>
              <a:buClr>
                <a:srgbClr val="262626"/>
              </a:buClr>
              <a:buSzPct val="100000"/>
              <a:buFont typeface="Arial"/>
              <a:buChar char="•"/>
            </a:pPr>
            <a:r>
              <a:rPr lang="en-US" sz="1600" dirty="0" smtClean="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improving </a:t>
            </a:r>
            <a:r>
              <a:rPr lang="en-US" sz="1600"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posture and physical ability to work </a:t>
            </a:r>
            <a:r>
              <a:rPr lang="en-US" sz="1600" i="1"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i.e. manual labour </a:t>
            </a:r>
            <a:r>
              <a:rPr lang="en-US" sz="1600" i="1" dirty="0" smtClean="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job.</a:t>
            </a:r>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26840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9"/>
                                        </p:tgtEl>
                                        <p:attrNameLst>
                                          <p:attrName>style.visibility</p:attrName>
                                        </p:attrNameLst>
                                      </p:cBhvr>
                                      <p:to>
                                        <p:strVal val="visible"/>
                                      </p:to>
                                    </p:set>
                                    <p:animEffect transition="in" filter="fade">
                                      <p:cBhvr>
                                        <p:cTn id="7" dur="500"/>
                                        <p:tgtEl>
                                          <p:spTgt spid="2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 grpId="0"/>
      <p:bldP spid="3"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38555" y="3789040"/>
            <a:ext cx="7056288" cy="1477328"/>
          </a:xfrm>
          <a:prstGeom prst="rect">
            <a:avLst/>
          </a:prstGeom>
          <a:noFill/>
          <a:ln>
            <a:noFill/>
          </a:ln>
        </p:spPr>
        <p:txBody>
          <a:bodyPr wrap="square" rtlCol="0">
            <a:spAutoFit/>
          </a:bodyPr>
          <a:lstStyle/>
          <a:p>
            <a:pPr>
              <a:spcBef>
                <a:spcPts val="600"/>
              </a:spcBef>
            </a:pPr>
            <a:r>
              <a:rPr lang="en-GB" sz="1400" b="1" dirty="0" smtClean="0">
                <a:latin typeface="Arial" panose="020B0604020202020204" pitchFamily="34" charset="0"/>
                <a:cs typeface="Arial" panose="020B0604020202020204" pitchFamily="34" charset="0"/>
              </a:rPr>
              <a:t>This </a:t>
            </a:r>
            <a:r>
              <a:rPr lang="en-GB" sz="1400" b="1" dirty="0">
                <a:latin typeface="Arial" panose="020B0604020202020204" pitchFamily="34" charset="0"/>
                <a:cs typeface="Arial" panose="020B0604020202020204" pitchFamily="34" charset="0"/>
              </a:rPr>
              <a:t>is </a:t>
            </a:r>
            <a:r>
              <a:rPr lang="en-GB" sz="1400" dirty="0">
                <a:latin typeface="Arial" panose="020B0604020202020204" pitchFamily="34" charset="0"/>
                <a:cs typeface="Arial" panose="020B0604020202020204" pitchFamily="34" charset="0"/>
              </a:rPr>
              <a:t>Sir Steven Redgrave (5 time Olympic gold medallist in rowing</a:t>
            </a:r>
            <a:r>
              <a:rPr lang="en-GB" sz="1400" dirty="0" smtClean="0">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a:spcBef>
                <a:spcPts val="600"/>
              </a:spcBef>
            </a:pPr>
            <a:r>
              <a:rPr lang="en-GB" sz="1400" b="1" dirty="0">
                <a:latin typeface="Arial" panose="020B0604020202020204" pitchFamily="34" charset="0"/>
                <a:cs typeface="Arial" panose="020B0604020202020204" pitchFamily="34" charset="0"/>
              </a:rPr>
              <a:t>Would you consider him fit? </a:t>
            </a:r>
            <a:r>
              <a:rPr lang="en-GB" sz="1400" dirty="0">
                <a:latin typeface="Arial" panose="020B0604020202020204" pitchFamily="34" charset="0"/>
                <a:cs typeface="Arial" panose="020B0604020202020204" pitchFamily="34" charset="0"/>
              </a:rPr>
              <a:t>(aka, able to meet the demands of the environment</a:t>
            </a:r>
            <a:r>
              <a:rPr lang="en-GB" sz="1400" dirty="0" smtClean="0">
                <a:latin typeface="Arial" panose="020B0604020202020204" pitchFamily="34" charset="0"/>
                <a:cs typeface="Arial" panose="020B0604020202020204" pitchFamily="34" charset="0"/>
              </a:rPr>
              <a:t>).</a:t>
            </a:r>
            <a:endParaRPr lang="en-GB" sz="1400" b="1" dirty="0">
              <a:latin typeface="Arial" panose="020B0604020202020204" pitchFamily="34" charset="0"/>
              <a:cs typeface="Arial" panose="020B0604020202020204" pitchFamily="34" charset="0"/>
            </a:endParaRPr>
          </a:p>
          <a:p>
            <a:pPr>
              <a:spcBef>
                <a:spcPts val="600"/>
              </a:spcBef>
            </a:pPr>
            <a:r>
              <a:rPr lang="en-GB" sz="1400" b="1" dirty="0">
                <a:latin typeface="Arial" panose="020B0604020202020204" pitchFamily="34" charset="0"/>
                <a:cs typeface="Arial" panose="020B0604020202020204" pitchFamily="34" charset="0"/>
              </a:rPr>
              <a:t>Would you consider him </a:t>
            </a:r>
            <a:r>
              <a:rPr lang="en-GB" sz="1400" b="1" dirty="0" smtClean="0">
                <a:latin typeface="Arial" panose="020B0604020202020204" pitchFamily="34" charset="0"/>
                <a:cs typeface="Arial" panose="020B0604020202020204" pitchFamily="34" charset="0"/>
              </a:rPr>
              <a:t>healthy</a:t>
            </a:r>
            <a:r>
              <a:rPr lang="en-GB" sz="1400" b="1" dirty="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(he currently </a:t>
            </a:r>
            <a:r>
              <a:rPr lang="en-GB" sz="1400" dirty="0">
                <a:latin typeface="Arial" panose="020B0604020202020204" pitchFamily="34" charset="0"/>
                <a:cs typeface="Arial" panose="020B0604020202020204" pitchFamily="34" charset="0"/>
              </a:rPr>
              <a:t>suffers from diabetes) so NO!</a:t>
            </a:r>
          </a:p>
          <a:p>
            <a:pPr>
              <a:spcBef>
                <a:spcPts val="600"/>
              </a:spcBef>
            </a:pPr>
            <a:endParaRPr lang="en-GB"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spcBef>
                <a:spcPts val="600"/>
              </a:spcBef>
            </a:pPr>
            <a:r>
              <a:rPr lang="en-GB"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So </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clear example that you can be fit but not healthy!!</a:t>
            </a:r>
          </a:p>
        </p:txBody>
      </p:sp>
      <p:sp>
        <p:nvSpPr>
          <p:cNvPr id="6" name="Title 1">
            <a:extLst>
              <a:ext uri="{FF2B5EF4-FFF2-40B4-BE49-F238E27FC236}">
                <a16:creationId xmlns:a16="http://schemas.microsoft.com/office/drawing/2014/main" id="{E16B270A-93C4-4949-BC93-764B525F54A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t>Is it possible to be fit but not healthy?</a:t>
            </a:r>
          </a:p>
        </p:txBody>
      </p:sp>
      <p:sp>
        <p:nvSpPr>
          <p:cNvPr id="7" name="Rectangle 6">
            <a:hlinkClick r:id="rId2"/>
          </p:cNvPr>
          <p:cNvSpPr/>
          <p:nvPr/>
        </p:nvSpPr>
        <p:spPr>
          <a:xfrm>
            <a:off x="2132288" y="1619899"/>
            <a:ext cx="4868823" cy="1077218"/>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Watch this YouTube video:</a:t>
            </a:r>
          </a:p>
          <a:p>
            <a:endParaRPr lang="en-GB" sz="1600" dirty="0" smtClean="0">
              <a:hlinkClick r:id="rId3"/>
            </a:endParaRPr>
          </a:p>
          <a:p>
            <a:pPr algn="ctr"/>
            <a:r>
              <a:rPr lang="en-GB" sz="1600" dirty="0">
                <a:hlinkClick r:id="rId4"/>
              </a:rPr>
              <a:t>https://</a:t>
            </a:r>
            <a:r>
              <a:rPr lang="en-GB" sz="1600" dirty="0" smtClean="0">
                <a:hlinkClick r:id="rId4"/>
              </a:rPr>
              <a:t>www.youtube.com/watch?v=rOsXuu-Cexw</a:t>
            </a:r>
            <a:endParaRPr lang="en-GB" sz="1600" dirty="0" smtClean="0"/>
          </a:p>
          <a:p>
            <a:pPr algn="ctr"/>
            <a:endParaRPr lang="en-GB" sz="1600" dirty="0"/>
          </a:p>
        </p:txBody>
      </p:sp>
    </p:spTree>
    <p:extLst>
      <p:ext uri="{BB962C8B-B14F-4D97-AF65-F5344CB8AC3E}">
        <p14:creationId xmlns:p14="http://schemas.microsoft.com/office/powerpoint/2010/main" val="3231815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7" name="Shape 307"/>
          <p:cNvSpPr txBox="1">
            <a:spLocks noGrp="1"/>
          </p:cNvSpPr>
          <p:nvPr>
            <p:ph type="body" idx="1"/>
          </p:nvPr>
        </p:nvSpPr>
        <p:spPr>
          <a:xfrm>
            <a:off x="108000" y="1100266"/>
            <a:ext cx="8352432" cy="600542"/>
          </a:xfrm>
          <a:prstGeom prst="rect">
            <a:avLst/>
          </a:prstGeom>
          <a:noFill/>
          <a:ln>
            <a:noFill/>
          </a:ln>
        </p:spPr>
        <p:txBody>
          <a:bodyPr spcFirstLastPara="1" vert="horz" wrap="square" lIns="68569" tIns="34275" rIns="68569" bIns="34275" rtlCol="0" anchor="t" anchorCtr="0">
            <a:noAutofit/>
          </a:bodyPr>
          <a:lstStyle/>
          <a:p>
            <a:pPr marL="0" indent="0">
              <a:lnSpc>
                <a:spcPct val="85000"/>
              </a:lnSpc>
              <a:spcBef>
                <a:spcPts val="0"/>
              </a:spcBef>
              <a:buClr>
                <a:srgbClr val="262626"/>
              </a:buClr>
              <a:buSzPts val="2400"/>
              <a:buNone/>
            </a:pPr>
            <a:r>
              <a:rPr lang="en-GB" sz="1800" dirty="0" smtClean="0">
                <a:solidFill>
                  <a:srgbClr val="002060"/>
                </a:solidFill>
                <a:ea typeface="Calibri"/>
                <a:sym typeface="Calibri"/>
              </a:rPr>
              <a:t> - refers </a:t>
            </a:r>
            <a:r>
              <a:rPr lang="en-GB" sz="1800" dirty="0">
                <a:solidFill>
                  <a:srgbClr val="002060"/>
                </a:solidFill>
                <a:ea typeface="Calibri"/>
                <a:sym typeface="Calibri"/>
              </a:rPr>
              <a:t>to a feeling or mental state of being </a:t>
            </a:r>
            <a:r>
              <a:rPr lang="en-GB" sz="1800" b="1" dirty="0">
                <a:solidFill>
                  <a:srgbClr val="002060"/>
                </a:solidFill>
                <a:ea typeface="Calibri"/>
                <a:sym typeface="Calibri"/>
              </a:rPr>
              <a:t>contented, happy, prosperous </a:t>
            </a:r>
            <a:r>
              <a:rPr lang="en-GB" sz="1800" dirty="0">
                <a:solidFill>
                  <a:srgbClr val="002060"/>
                </a:solidFill>
                <a:ea typeface="Calibri"/>
                <a:sym typeface="Calibri"/>
              </a:rPr>
              <a:t>and </a:t>
            </a:r>
            <a:r>
              <a:rPr lang="en-GB" sz="1800" b="1" dirty="0">
                <a:solidFill>
                  <a:srgbClr val="002060"/>
                </a:solidFill>
                <a:ea typeface="Calibri"/>
                <a:sym typeface="Calibri"/>
              </a:rPr>
              <a:t>healthy.</a:t>
            </a:r>
            <a:endParaRPr b="1" dirty="0"/>
          </a:p>
          <a:p>
            <a:pPr marL="0" indent="0">
              <a:lnSpc>
                <a:spcPct val="85000"/>
              </a:lnSpc>
              <a:spcBef>
                <a:spcPts val="975"/>
              </a:spcBef>
              <a:buClr>
                <a:srgbClr val="262626"/>
              </a:buClr>
              <a:buSzPts val="2400"/>
              <a:buNone/>
            </a:pPr>
            <a:endParaRPr sz="1800" dirty="0">
              <a:solidFill>
                <a:srgbClr val="002060"/>
              </a:solidFill>
              <a:ea typeface="Calibri"/>
              <a:sym typeface="Calibri"/>
            </a:endParaRPr>
          </a:p>
          <a:p>
            <a:pPr marL="0" indent="114300">
              <a:lnSpc>
                <a:spcPct val="85000"/>
              </a:lnSpc>
              <a:spcBef>
                <a:spcPts val="975"/>
              </a:spcBef>
              <a:buClr>
                <a:srgbClr val="262626"/>
              </a:buClr>
              <a:buSzPts val="2400"/>
              <a:buNone/>
            </a:pPr>
            <a:endParaRPr sz="1800" b="1" dirty="0">
              <a:solidFill>
                <a:srgbClr val="7030A0"/>
              </a:solidFill>
              <a:ea typeface="Calibri"/>
              <a:sym typeface="Calibri"/>
            </a:endParaRPr>
          </a:p>
          <a:p>
            <a:pPr marL="68580" indent="45720">
              <a:lnSpc>
                <a:spcPct val="85000"/>
              </a:lnSpc>
              <a:spcBef>
                <a:spcPts val="975"/>
              </a:spcBef>
              <a:buClr>
                <a:srgbClr val="262626"/>
              </a:buClr>
              <a:buSzPts val="2400"/>
              <a:buNone/>
            </a:pPr>
            <a:endParaRPr sz="1800" b="1" dirty="0">
              <a:solidFill>
                <a:srgbClr val="7030A0"/>
              </a:solidFill>
              <a:ea typeface="Calibri"/>
              <a:sym typeface="Calibri"/>
            </a:endParaRPr>
          </a:p>
        </p:txBody>
      </p:sp>
      <p:sp>
        <p:nvSpPr>
          <p:cNvPr id="11" name="Shape 314"/>
          <p:cNvSpPr txBox="1">
            <a:spLocks/>
          </p:cNvSpPr>
          <p:nvPr/>
        </p:nvSpPr>
        <p:spPr>
          <a:xfrm>
            <a:off x="108000" y="1910468"/>
            <a:ext cx="6497641" cy="459390"/>
          </a:xfrm>
          <a:prstGeom prst="rect">
            <a:avLst/>
          </a:prstGeom>
          <a:noFill/>
          <a:ln>
            <a:noFill/>
          </a:ln>
        </p:spPr>
        <p:txBody>
          <a:bodyPr spcFirstLastPara="1" vert="horz" wrap="square" lIns="68569" tIns="34275" rIns="68569" bIns="34275" rtlCol="0" anchor="ctr" anchorCtr="0">
            <a:no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spcBef>
                <a:spcPts val="0"/>
              </a:spcBef>
              <a:buClr>
                <a:schemeClr val="accent1"/>
              </a:buClr>
              <a:buSzPts val="4300"/>
            </a:pPr>
            <a:r>
              <a:rPr lang="en-US" sz="1800" b="1" cap="none" dirty="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An active healthy lifestyle includes the following </a:t>
            </a:r>
            <a:r>
              <a:rPr lang="en-US" sz="1800" b="1" cap="none" dirty="0" smtClean="0">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benefits:</a:t>
            </a:r>
            <a:endParaRPr lang="en-US" sz="1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Shape 315"/>
          <p:cNvSpPr txBox="1">
            <a:spLocks/>
          </p:cNvSpPr>
          <p:nvPr/>
        </p:nvSpPr>
        <p:spPr>
          <a:xfrm>
            <a:off x="108000" y="2418064"/>
            <a:ext cx="8755749" cy="2988601"/>
          </a:xfrm>
          <a:prstGeom prst="rect">
            <a:avLst/>
          </a:prstGeom>
          <a:noFill/>
          <a:ln>
            <a:noFill/>
          </a:ln>
        </p:spPr>
        <p:txBody>
          <a:bodyPr spcFirstLastPara="1" vert="horz" wrap="square" lIns="68569" tIns="34275" rIns="68569" bIns="34275" rtlCol="0" anchor="t" anchorCtr="0">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keeps </a:t>
            </a:r>
            <a:r>
              <a:rPr lang="en-US" sz="1650" dirty="0">
                <a:solidFill>
                  <a:srgbClr val="262626"/>
                </a:solidFill>
                <a:latin typeface="Arial" panose="020B0604020202020204" pitchFamily="34" charset="0"/>
                <a:ea typeface="Calibri"/>
                <a:cs typeface="Arial" panose="020B0604020202020204" pitchFamily="34" charset="0"/>
                <a:sym typeface="Calibri"/>
              </a:rPr>
              <a:t>the heart in shape and makes it more </a:t>
            </a:r>
            <a:r>
              <a:rPr lang="en-US" sz="1650" dirty="0" smtClean="0">
                <a:solidFill>
                  <a:srgbClr val="262626"/>
                </a:solidFill>
                <a:latin typeface="Arial" panose="020B0604020202020204" pitchFamily="34" charset="0"/>
                <a:ea typeface="Calibri"/>
                <a:cs typeface="Arial" panose="020B0604020202020204" pitchFamily="34" charset="0"/>
                <a:sym typeface="Calibri"/>
              </a:rPr>
              <a:t>efficient</a:t>
            </a:r>
            <a:endParaRPr lang="en-US" sz="1500" dirty="0">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increases </a:t>
            </a:r>
            <a:r>
              <a:rPr lang="en-US" sz="1650" dirty="0">
                <a:solidFill>
                  <a:srgbClr val="262626"/>
                </a:solidFill>
                <a:latin typeface="Arial" panose="020B0604020202020204" pitchFamily="34" charset="0"/>
                <a:ea typeface="Calibri"/>
                <a:cs typeface="Arial" panose="020B0604020202020204" pitchFamily="34" charset="0"/>
                <a:sym typeface="Calibri"/>
              </a:rPr>
              <a:t>blood flow and reduces the risk of </a:t>
            </a:r>
            <a:r>
              <a:rPr lang="en-US" sz="1650" b="1" u="sng" dirty="0">
                <a:solidFill>
                  <a:srgbClr val="262626"/>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CHD (Coronary Heart Disease) </a:t>
            </a:r>
            <a:endParaRPr lang="en-US" sz="15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reduces </a:t>
            </a:r>
            <a:r>
              <a:rPr lang="en-US" sz="1650" b="1" u="sng" dirty="0">
                <a:solidFill>
                  <a:srgbClr val="262626"/>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blood pressure </a:t>
            </a:r>
            <a:r>
              <a:rPr lang="en-US" sz="1650" dirty="0">
                <a:solidFill>
                  <a:srgbClr val="262626"/>
                </a:solidFill>
                <a:latin typeface="Arial" panose="020B0604020202020204" pitchFamily="34" charset="0"/>
                <a:ea typeface="Calibri"/>
                <a:cs typeface="Arial" panose="020B0604020202020204" pitchFamily="34" charset="0"/>
                <a:sym typeface="Calibri"/>
              </a:rPr>
              <a:t>which is good as there is no stress on the arterial walls (less risk of strokes)</a:t>
            </a:r>
            <a:endParaRPr lang="en-US" sz="1500" dirty="0">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reduces </a:t>
            </a:r>
            <a:r>
              <a:rPr lang="en-US" sz="1650" dirty="0">
                <a:solidFill>
                  <a:srgbClr val="262626"/>
                </a:solidFill>
                <a:latin typeface="Arial" panose="020B0604020202020204" pitchFamily="34" charset="0"/>
                <a:ea typeface="Calibri"/>
                <a:cs typeface="Arial" panose="020B0604020202020204" pitchFamily="34" charset="0"/>
                <a:sym typeface="Calibri"/>
              </a:rPr>
              <a:t>stress</a:t>
            </a:r>
            <a:endParaRPr lang="en-US" sz="1500" dirty="0">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reduces </a:t>
            </a:r>
            <a:r>
              <a:rPr lang="en-US" sz="1650" dirty="0">
                <a:solidFill>
                  <a:srgbClr val="262626"/>
                </a:solidFill>
                <a:latin typeface="Arial" panose="020B0604020202020204" pitchFamily="34" charset="0"/>
                <a:ea typeface="Calibri"/>
                <a:cs typeface="Arial" panose="020B0604020202020204" pitchFamily="34" charset="0"/>
                <a:sym typeface="Calibri"/>
              </a:rPr>
              <a:t>diabetes risk because an increase in body fat often linked to </a:t>
            </a:r>
            <a:r>
              <a:rPr lang="en-US" sz="1650" b="1" u="sng" dirty="0">
                <a:solidFill>
                  <a:srgbClr val="262626"/>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Type 2 diabetes</a:t>
            </a:r>
            <a:endParaRPr lang="en-US" sz="15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increases </a:t>
            </a:r>
            <a:r>
              <a:rPr lang="en-US" sz="1650" dirty="0">
                <a:solidFill>
                  <a:srgbClr val="262626"/>
                </a:solidFill>
                <a:latin typeface="Arial" panose="020B0604020202020204" pitchFamily="34" charset="0"/>
                <a:ea typeface="Calibri"/>
                <a:cs typeface="Arial" panose="020B0604020202020204" pitchFamily="34" charset="0"/>
                <a:sym typeface="Calibri"/>
              </a:rPr>
              <a:t>good cholesterol</a:t>
            </a:r>
            <a:endParaRPr lang="en-US" sz="1500" dirty="0">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smtClean="0">
                <a:solidFill>
                  <a:srgbClr val="262626"/>
                </a:solidFill>
                <a:latin typeface="Arial" panose="020B0604020202020204" pitchFamily="34" charset="0"/>
                <a:ea typeface="Calibri"/>
                <a:cs typeface="Arial" panose="020B0604020202020204" pitchFamily="34" charset="0"/>
                <a:sym typeface="Calibri"/>
              </a:rPr>
              <a:t>promotes </a:t>
            </a:r>
            <a:r>
              <a:rPr lang="en-US" sz="1650" dirty="0">
                <a:solidFill>
                  <a:srgbClr val="262626"/>
                </a:solidFill>
                <a:latin typeface="Arial" panose="020B0604020202020204" pitchFamily="34" charset="0"/>
                <a:ea typeface="Calibri"/>
                <a:cs typeface="Arial" panose="020B0604020202020204" pitchFamily="34" charset="0"/>
                <a:sym typeface="Calibri"/>
              </a:rPr>
              <a:t>a feeling of </a:t>
            </a:r>
            <a:r>
              <a:rPr lang="en-US" sz="1650" dirty="0" smtClean="0">
                <a:solidFill>
                  <a:srgbClr val="262626"/>
                </a:solidFill>
                <a:latin typeface="Arial" panose="020B0604020202020204" pitchFamily="34" charset="0"/>
                <a:ea typeface="Calibri"/>
                <a:cs typeface="Arial" panose="020B0604020202020204" pitchFamily="34" charset="0"/>
                <a:sym typeface="Calibri"/>
              </a:rPr>
              <a:t>well-being</a:t>
            </a:r>
            <a:endParaRPr lang="en-US" sz="1500" dirty="0">
              <a:latin typeface="Arial" panose="020B0604020202020204" pitchFamily="34" charset="0"/>
              <a:cs typeface="Arial" panose="020B0604020202020204" pitchFamily="34" charset="0"/>
            </a:endParaRPr>
          </a:p>
          <a:p>
            <a:pPr>
              <a:lnSpc>
                <a:spcPct val="75000"/>
              </a:lnSpc>
              <a:spcBef>
                <a:spcPts val="600"/>
              </a:spcBef>
              <a:spcAft>
                <a:spcPts val="600"/>
              </a:spcAft>
              <a:buClr>
                <a:srgbClr val="262626"/>
              </a:buClr>
              <a:buSzPts val="2200"/>
            </a:pPr>
            <a:r>
              <a:rPr lang="en-US" sz="1650" dirty="0">
                <a:solidFill>
                  <a:srgbClr val="262626"/>
                </a:solidFill>
                <a:latin typeface="Arial" panose="020B0604020202020204" pitchFamily="34" charset="0"/>
                <a:ea typeface="Calibri"/>
                <a:cs typeface="Arial" panose="020B0604020202020204" pitchFamily="34" charset="0"/>
                <a:sym typeface="Calibri"/>
              </a:rPr>
              <a:t>p</a:t>
            </a:r>
            <a:r>
              <a:rPr lang="en-US" sz="1650" dirty="0" smtClean="0">
                <a:solidFill>
                  <a:srgbClr val="262626"/>
                </a:solidFill>
                <a:latin typeface="Arial" panose="020B0604020202020204" pitchFamily="34" charset="0"/>
                <a:ea typeface="Calibri"/>
                <a:cs typeface="Arial" panose="020B0604020202020204" pitchFamily="34" charset="0"/>
                <a:sym typeface="Calibri"/>
              </a:rPr>
              <a:t>romotes </a:t>
            </a:r>
            <a:r>
              <a:rPr lang="en-US" sz="1650" dirty="0">
                <a:solidFill>
                  <a:srgbClr val="262626"/>
                </a:solidFill>
                <a:latin typeface="Arial" panose="020B0604020202020204" pitchFamily="34" charset="0"/>
                <a:ea typeface="Calibri"/>
                <a:cs typeface="Arial" panose="020B0604020202020204" pitchFamily="34" charset="0"/>
                <a:sym typeface="Calibri"/>
              </a:rPr>
              <a:t>a better social life / making </a:t>
            </a:r>
            <a:r>
              <a:rPr lang="en-US" sz="1650" dirty="0" smtClean="0">
                <a:solidFill>
                  <a:srgbClr val="262626"/>
                </a:solidFill>
                <a:latin typeface="Arial" panose="020B0604020202020204" pitchFamily="34" charset="0"/>
                <a:ea typeface="Calibri"/>
                <a:cs typeface="Arial" panose="020B0604020202020204" pitchFamily="34" charset="0"/>
                <a:sym typeface="Calibri"/>
              </a:rPr>
              <a:t>friends.</a:t>
            </a:r>
            <a:endParaRPr lang="en-US" sz="1500" dirty="0">
              <a:latin typeface="Arial" panose="020B0604020202020204" pitchFamily="34" charset="0"/>
              <a:cs typeface="Arial" panose="020B0604020202020204" pitchFamily="34" charset="0"/>
            </a:endParaRPr>
          </a:p>
        </p:txBody>
      </p:sp>
      <p:sp>
        <p:nvSpPr>
          <p:cNvPr id="3" name="TextBox 2"/>
          <p:cNvSpPr txBox="1"/>
          <p:nvPr/>
        </p:nvSpPr>
        <p:spPr>
          <a:xfrm>
            <a:off x="5940152" y="5471991"/>
            <a:ext cx="2690156" cy="338554"/>
          </a:xfrm>
          <a:prstGeom prst="rect">
            <a:avLst/>
          </a:prstGeom>
          <a:solidFill>
            <a:srgbClr val="DA8AAD"/>
          </a:solidFill>
          <a:ln>
            <a:solidFill>
              <a:schemeClr val="tx1"/>
            </a:solidFill>
          </a:ln>
        </p:spPr>
        <p:txBody>
          <a:bodyPr wrap="square" rtlCol="0">
            <a:spAutoFit/>
          </a:bodyPr>
          <a:lstStyle/>
          <a:p>
            <a:r>
              <a:rPr lang="en-GB" sz="1600" b="1" dirty="0">
                <a:solidFill>
                  <a:sysClr val="windowText" lastClr="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NEED to know these!</a:t>
            </a:r>
            <a:endParaRPr lang="en-US" sz="1600" b="1" dirty="0">
              <a:solidFill>
                <a:sysClr val="windowText" lastClr="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8A6FE696-317B-48B2-814D-F77A13778611}"/>
              </a:ext>
            </a:extLst>
          </p:cNvPr>
          <p:cNvSpPr txBox="1">
            <a:spLocks/>
          </p:cNvSpPr>
          <p:nvPr/>
        </p:nvSpPr>
        <p:spPr>
          <a:xfrm>
            <a:off x="108001" y="72008"/>
            <a:ext cx="2663800" cy="83671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smtClean="0"/>
              <a:t>Well-being</a:t>
            </a:r>
            <a:endParaRPr lang="en-GB" dirty="0"/>
          </a:p>
        </p:txBody>
      </p:sp>
    </p:spTree>
    <p:extLst>
      <p:ext uri="{BB962C8B-B14F-4D97-AF65-F5344CB8AC3E}">
        <p14:creationId xmlns:p14="http://schemas.microsoft.com/office/powerpoint/2010/main" val="21792211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
                                            <p:txEl>
                                              <p:pRg st="0" end="0"/>
                                            </p:txEl>
                                          </p:spTgt>
                                        </p:tgtEl>
                                        <p:attrNameLst>
                                          <p:attrName>style.visibility</p:attrName>
                                        </p:attrNameLst>
                                      </p:cBhvr>
                                      <p:to>
                                        <p:strVal val="visible"/>
                                      </p:to>
                                    </p:set>
                                    <p:animEffect transition="in" filter="fade">
                                      <p:cBhvr>
                                        <p:cTn id="7" dur="500"/>
                                        <p:tgtEl>
                                          <p:spTgt spid="3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0" uiExpand="1" build="p"/>
      <p:bldP spid="11" grpId="0" animBg="1"/>
      <p:bldP spid="10"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91" name="Shape 391"/>
          <p:cNvSpPr txBox="1"/>
          <p:nvPr/>
        </p:nvSpPr>
        <p:spPr>
          <a:xfrm>
            <a:off x="98961" y="949428"/>
            <a:ext cx="8908362" cy="1437875"/>
          </a:xfrm>
          <a:prstGeom prst="rect">
            <a:avLst/>
          </a:prstGeom>
          <a:noFill/>
          <a:ln>
            <a:noFill/>
          </a:ln>
        </p:spPr>
        <p:txBody>
          <a:bodyPr spcFirstLastPara="1" wrap="square" lIns="68569" tIns="34275" rIns="68569" bIns="34275" anchor="t" anchorCtr="0">
            <a:noAutofit/>
          </a:bodyPr>
          <a:lstStyle/>
          <a:p>
            <a:pPr>
              <a:buClr>
                <a:schemeClr val="dk1"/>
              </a:buClr>
              <a:buSzPts val="2400"/>
            </a:pPr>
            <a:r>
              <a:rPr lang="en-GB" dirty="0">
                <a:solidFill>
                  <a:schemeClr val="dk1"/>
                </a:solidFill>
                <a:latin typeface="Arial" panose="020B0604020202020204" pitchFamily="34" charset="0"/>
                <a:ea typeface="Arial"/>
                <a:cs typeface="Arial" panose="020B0604020202020204" pitchFamily="34" charset="0"/>
                <a:sym typeface="Arial"/>
              </a:rPr>
              <a:t>A sedentary lifestyle is a type of lifestyle with no or irregular physical activity.</a:t>
            </a:r>
          </a:p>
          <a:p>
            <a:pPr>
              <a:buClr>
                <a:schemeClr val="dk1"/>
              </a:buClr>
              <a:buSzPts val="2400"/>
            </a:pPr>
            <a:r>
              <a:rPr lang="en-GB" dirty="0">
                <a:solidFill>
                  <a:schemeClr val="dk1"/>
                </a:solidFill>
                <a:latin typeface="Arial" panose="020B0604020202020204" pitchFamily="34" charset="0"/>
                <a:ea typeface="Arial"/>
                <a:cs typeface="Arial" panose="020B0604020202020204" pitchFamily="34" charset="0"/>
                <a:sym typeface="Arial"/>
              </a:rPr>
              <a:t>This includes sitting, reading, watching television, playing video </a:t>
            </a:r>
            <a:r>
              <a:rPr lang="en-GB" dirty="0" smtClean="0">
                <a:solidFill>
                  <a:schemeClr val="dk1"/>
                </a:solidFill>
                <a:latin typeface="Arial" panose="020B0604020202020204" pitchFamily="34" charset="0"/>
                <a:ea typeface="Arial"/>
                <a:cs typeface="Arial" panose="020B0604020202020204" pitchFamily="34" charset="0"/>
                <a:sym typeface="Arial"/>
              </a:rPr>
              <a:t>games </a:t>
            </a:r>
            <a:r>
              <a:rPr lang="en-GB" dirty="0">
                <a:solidFill>
                  <a:schemeClr val="dk1"/>
                </a:solidFill>
                <a:latin typeface="Arial" panose="020B0604020202020204" pitchFamily="34" charset="0"/>
                <a:ea typeface="Arial"/>
                <a:cs typeface="Arial" panose="020B0604020202020204" pitchFamily="34" charset="0"/>
                <a:sym typeface="Arial"/>
              </a:rPr>
              <a:t>and computer use for much of the day with little or no vigorous physical exercise.</a:t>
            </a:r>
          </a:p>
          <a:p>
            <a:pPr>
              <a:buClr>
                <a:schemeClr val="dk1"/>
              </a:buClr>
              <a:buSzPts val="2400"/>
            </a:pPr>
            <a:endParaRPr sz="1350" dirty="0">
              <a:latin typeface="Arial" panose="020B0604020202020204" pitchFamily="34" charset="0"/>
              <a:cs typeface="Arial" panose="020B0604020202020204" pitchFamily="34" charset="0"/>
            </a:endParaRPr>
          </a:p>
          <a:p>
            <a:pPr>
              <a:buClr>
                <a:srgbClr val="7030A0"/>
              </a:buClr>
              <a:buSzPts val="2400"/>
            </a:pPr>
            <a:r>
              <a:rPr lang="en-GB" b="1" i="1" dirty="0">
                <a:solidFill>
                  <a:srgbClr val="C00000"/>
                </a:solidFill>
                <a:latin typeface="Arial" panose="020B0604020202020204" pitchFamily="34" charset="0"/>
                <a:ea typeface="Arial"/>
                <a:cs typeface="Arial" panose="020B0604020202020204" pitchFamily="34" charset="0"/>
                <a:sym typeface="Arial"/>
              </a:rPr>
              <a:t>A sedentary lifestyle can contribute to many preventable causes of death.</a:t>
            </a:r>
            <a:endParaRPr sz="1350" b="1" dirty="0">
              <a:solidFill>
                <a:srgbClr val="C00000"/>
              </a:solidFill>
              <a:latin typeface="Arial" panose="020B0604020202020204" pitchFamily="34" charset="0"/>
              <a:cs typeface="Arial" panose="020B0604020202020204" pitchFamily="34" charset="0"/>
            </a:endParaRPr>
          </a:p>
          <a:p>
            <a:pPr>
              <a:buClr>
                <a:schemeClr val="dk1"/>
              </a:buClr>
              <a:buSzPts val="2400"/>
            </a:pPr>
            <a:r>
              <a:rPr lang="en-GB" dirty="0">
                <a:solidFill>
                  <a:schemeClr val="dk1"/>
                </a:solidFill>
                <a:latin typeface="Arial" panose="020B0604020202020204" pitchFamily="34" charset="0"/>
                <a:ea typeface="Arial"/>
                <a:cs typeface="Arial" panose="020B0604020202020204" pitchFamily="34" charset="0"/>
                <a:sym typeface="Arial"/>
              </a:rPr>
              <a:t> </a:t>
            </a:r>
            <a:endParaRPr sz="1350" dirty="0">
              <a:latin typeface="Arial" panose="020B0604020202020204" pitchFamily="34" charset="0"/>
              <a:cs typeface="Arial" panose="020B0604020202020204" pitchFamily="34" charset="0"/>
            </a:endParaRPr>
          </a:p>
          <a:p>
            <a:endParaRPr dirty="0">
              <a:solidFill>
                <a:schemeClr val="dk1"/>
              </a:solidFill>
              <a:latin typeface="Arial" panose="020B0604020202020204" pitchFamily="34" charset="0"/>
              <a:ea typeface="Arial"/>
              <a:cs typeface="Arial" panose="020B0604020202020204" pitchFamily="34" charset="0"/>
              <a:sym typeface="Arial"/>
            </a:endParaRPr>
          </a:p>
        </p:txBody>
      </p:sp>
      <p:sp>
        <p:nvSpPr>
          <p:cNvPr id="386" name="Shape 386"/>
          <p:cNvSpPr txBox="1"/>
          <p:nvPr/>
        </p:nvSpPr>
        <p:spPr>
          <a:xfrm>
            <a:off x="2347300" y="4365104"/>
            <a:ext cx="3239863" cy="707846"/>
          </a:xfrm>
          <a:prstGeom prst="rect">
            <a:avLst/>
          </a:prstGeom>
          <a:solidFill>
            <a:schemeClr val="accent2">
              <a:lumMod val="20000"/>
              <a:lumOff val="80000"/>
            </a:schemeClr>
          </a:solidFill>
          <a:ln>
            <a:solidFill>
              <a:schemeClr val="tx1"/>
            </a:solidFill>
          </a:ln>
        </p:spPr>
        <p:txBody>
          <a:bodyPr spcFirstLastPara="1" wrap="square" lIns="91425" tIns="45700" rIns="91425" bIns="45700" anchor="t" anchorCtr="0">
            <a:spAutoFit/>
          </a:bodyPr>
          <a:lstStyle>
            <a:defPPr>
              <a:defRPr lang="en-US"/>
            </a:defPPr>
            <a:lvl1pPr algn="ctr" defTabSz="457200">
              <a:buClr>
                <a:srgbClr val="FF6600"/>
              </a:buClr>
              <a:buSzPts val="2400"/>
              <a:defRPr sz="3600" b="1">
                <a:solidFill>
                  <a:srgbClr val="0000FF"/>
                </a:solidFill>
                <a:effectLst>
                  <a:outerShdw blurRad="38100" dist="38100" dir="2700000" algn="tl">
                    <a:srgbClr val="000000">
                      <a:alpha val="43137"/>
                    </a:srgbClr>
                  </a:outerShdw>
                </a:effectLst>
                <a:latin typeface="Calibri"/>
                <a:ea typeface="Calibri"/>
                <a:cs typeface="Calibri"/>
              </a:defRPr>
            </a:lvl1pPr>
            <a:lvl2pPr defTabSz="457200"/>
            <a:lvl3pPr defTabSz="457200"/>
            <a:lvl4pPr defTabSz="457200"/>
            <a:lvl5pPr defTabSz="457200"/>
            <a:lvl6pPr defTabSz="457200"/>
            <a:lvl7pPr defTabSz="457200"/>
            <a:lvl8pPr defTabSz="457200"/>
            <a:lvl9pPr defTabSz="457200"/>
          </a:lstStyle>
          <a:p>
            <a:r>
              <a:rPr lang="en-GB" sz="2000" dirty="0">
                <a:sym typeface="Calibri"/>
              </a:rPr>
              <a:t>Are you sitting too much?</a:t>
            </a:r>
          </a:p>
          <a:p>
            <a:r>
              <a:rPr lang="en-GB" sz="2000" dirty="0">
                <a:sym typeface="Calibri"/>
              </a:rPr>
              <a:t>Snacking and </a:t>
            </a:r>
            <a:r>
              <a:rPr lang="en-GB" sz="2000" dirty="0" smtClean="0">
                <a:sym typeface="Calibri"/>
              </a:rPr>
              <a:t>zapping</a:t>
            </a:r>
            <a:r>
              <a:rPr lang="en-GB" sz="2000" dirty="0">
                <a:sym typeface="Calibri"/>
              </a:rPr>
              <a:t>?</a:t>
            </a:r>
            <a:endParaRPr sz="2000" dirty="0"/>
          </a:p>
        </p:txBody>
      </p:sp>
      <p:sp>
        <p:nvSpPr>
          <p:cNvPr id="8" name="Title 1">
            <a:extLst>
              <a:ext uri="{FF2B5EF4-FFF2-40B4-BE49-F238E27FC236}">
                <a16:creationId xmlns:a16="http://schemas.microsoft.com/office/drawing/2014/main" id="{C735F284-2EF3-421B-8E53-0CE5B8D9D92C}"/>
              </a:ext>
            </a:extLst>
          </p:cNvPr>
          <p:cNvSpPr txBox="1">
            <a:spLocks/>
          </p:cNvSpPr>
          <p:nvPr/>
        </p:nvSpPr>
        <p:spPr>
          <a:xfrm>
            <a:off x="108001" y="0"/>
            <a:ext cx="4319984"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sym typeface="Calibri"/>
              </a:rPr>
              <a:t>Sedentary </a:t>
            </a:r>
            <a:r>
              <a:rPr lang="en-GB" altLang="en-US" dirty="0" smtClean="0">
                <a:sym typeface="Calibri"/>
              </a:rPr>
              <a:t>lifestyle</a:t>
            </a:r>
            <a:endParaRPr lang="en-GB" altLang="en-US" dirty="0"/>
          </a:p>
        </p:txBody>
      </p:sp>
      <p:pic>
        <p:nvPicPr>
          <p:cNvPr id="9" name="Picture 8" descr="Woman snacking and zapping.">
            <a:extLst>
              <a:ext uri="{FF2B5EF4-FFF2-40B4-BE49-F238E27FC236}">
                <a16:creationId xmlns:a16="http://schemas.microsoft.com/office/drawing/2014/main" id="{A3B43A67-90FB-4A99-AA01-35CEF720AB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724128" y="3736764"/>
            <a:ext cx="3283195" cy="2190192"/>
          </a:xfrm>
          <a:prstGeom prst="rect">
            <a:avLst/>
          </a:prstGeom>
        </p:spPr>
      </p:pic>
      <p:sp>
        <p:nvSpPr>
          <p:cNvPr id="10" name="Rectangle 9">
            <a:hlinkClick r:id="rId4"/>
          </p:cNvPr>
          <p:cNvSpPr/>
          <p:nvPr/>
        </p:nvSpPr>
        <p:spPr>
          <a:xfrm>
            <a:off x="726332" y="2621570"/>
            <a:ext cx="4868823" cy="1077218"/>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Are you sitting too much? YouTube video:</a:t>
            </a:r>
          </a:p>
          <a:p>
            <a:endParaRPr lang="en-GB" sz="1600" dirty="0" smtClean="0">
              <a:hlinkClick r:id="rId5"/>
            </a:endParaRPr>
          </a:p>
          <a:p>
            <a:pPr algn="ctr"/>
            <a:r>
              <a:rPr lang="en-GB" sz="1600" dirty="0">
                <a:hlinkClick r:id="rId5"/>
              </a:rPr>
              <a:t>https://</a:t>
            </a:r>
            <a:r>
              <a:rPr lang="en-GB" sz="1600" dirty="0" smtClean="0">
                <a:hlinkClick r:id="rId5"/>
              </a:rPr>
              <a:t>www.youtube.com/watch?v=uiKg6JfS658</a:t>
            </a:r>
          </a:p>
          <a:p>
            <a:pPr algn="ctr"/>
            <a:endParaRPr lang="en-GB" sz="1600" dirty="0"/>
          </a:p>
        </p:txBody>
      </p:sp>
    </p:spTree>
    <p:extLst>
      <p:ext uri="{BB962C8B-B14F-4D97-AF65-F5344CB8AC3E}">
        <p14:creationId xmlns:p14="http://schemas.microsoft.com/office/powerpoint/2010/main" val="40976152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1"/>
                                        </p:tgtEl>
                                        <p:attrNameLst>
                                          <p:attrName>style.visibility</p:attrName>
                                        </p:attrNameLst>
                                      </p:cBhvr>
                                      <p:to>
                                        <p:strVal val="visible"/>
                                      </p:to>
                                    </p:set>
                                    <p:animEffect transition="in" filter="fade">
                                      <p:cBhvr>
                                        <p:cTn id="7" dur="500"/>
                                        <p:tgtEl>
                                          <p:spTgt spid="391"/>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1" grpId="0"/>
      <p:bldP spid="386"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8" name="Shape 405"/>
          <p:cNvSpPr txBox="1"/>
          <p:nvPr/>
        </p:nvSpPr>
        <p:spPr>
          <a:xfrm>
            <a:off x="159721" y="1196752"/>
            <a:ext cx="8930640" cy="3215640"/>
          </a:xfrm>
          <a:prstGeom prst="rect">
            <a:avLst/>
          </a:prstGeom>
          <a:noFill/>
          <a:ln w="12700" cap="flat" cmpd="sng">
            <a:noFill/>
            <a:prstDash val="solid"/>
            <a:miter lim="800000"/>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a:spcAft>
                <a:spcPts val="600"/>
              </a:spcAft>
              <a:buClr>
                <a:srgbClr val="000000"/>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There are numerous long term health/physical consequences of a sedentary lifestyle </a:t>
            </a:r>
            <a:r>
              <a:rPr lang="en-GB" i="1" u="sng" dirty="0">
                <a:solidFill>
                  <a:srgbClr val="000000"/>
                </a:solidFill>
                <a:latin typeface="Arial" panose="020B0604020202020204" pitchFamily="34" charset="0"/>
                <a:ea typeface="Calibri"/>
                <a:cs typeface="Arial" panose="020B0604020202020204" pitchFamily="34" charset="0"/>
                <a:sym typeface="Calibri"/>
              </a:rPr>
              <a:t>including</a:t>
            </a:r>
            <a:r>
              <a:rPr lang="en-GB" dirty="0">
                <a:solidFill>
                  <a:srgbClr val="000000"/>
                </a:solidFill>
                <a:latin typeface="Arial" panose="020B0604020202020204" pitchFamily="34" charset="0"/>
                <a:ea typeface="Calibri"/>
                <a:cs typeface="Arial" panose="020B0604020202020204" pitchFamily="34" charset="0"/>
                <a:sym typeface="Calibri"/>
              </a:rPr>
              <a:t>:</a:t>
            </a:r>
            <a:endParaRPr dirty="0">
              <a:latin typeface="Arial" panose="020B0604020202020204" pitchFamily="34" charset="0"/>
              <a:cs typeface="Arial" panose="020B0604020202020204" pitchFamily="34" charset="0"/>
            </a:endParaRPr>
          </a:p>
          <a:p>
            <a:pPr marL="82800" indent="-216000">
              <a:spcBef>
                <a:spcPts val="600"/>
              </a:spcBef>
              <a:buSzPts val="2400"/>
              <a:buFont typeface="Arial"/>
              <a:buChar char="•"/>
            </a:pPr>
            <a:r>
              <a:rPr lang="en-GB" dirty="0" smtClean="0">
                <a:solidFill>
                  <a:srgbClr val="000000"/>
                </a:solidFill>
                <a:latin typeface="Arial" panose="020B0604020202020204" pitchFamily="34" charset="0"/>
                <a:ea typeface="Calibri"/>
                <a:cs typeface="Arial" panose="020B0604020202020204" pitchFamily="34" charset="0"/>
                <a:sym typeface="Calibri"/>
              </a:rPr>
              <a:t>increased </a:t>
            </a:r>
            <a:r>
              <a:rPr lang="en-GB" dirty="0">
                <a:solidFill>
                  <a:srgbClr val="000000"/>
                </a:solidFill>
                <a:latin typeface="Arial" panose="020B0604020202020204" pitchFamily="34" charset="0"/>
                <a:ea typeface="Calibri"/>
                <a:cs typeface="Arial" panose="020B0604020202020204" pitchFamily="34" charset="0"/>
                <a:sym typeface="Calibri"/>
              </a:rPr>
              <a:t>risk of </a:t>
            </a:r>
            <a:r>
              <a:rPr lang="en-GB" dirty="0" smtClean="0">
                <a:solidFill>
                  <a:srgbClr val="000000"/>
                </a:solidFill>
                <a:latin typeface="Arial" panose="020B0604020202020204" pitchFamily="34" charset="0"/>
                <a:ea typeface="Calibri"/>
                <a:cs typeface="Arial" panose="020B0604020202020204" pitchFamily="34" charset="0"/>
                <a:sym typeface="Calibri"/>
              </a:rPr>
              <a:t>high </a:t>
            </a:r>
            <a:r>
              <a:rPr lang="en-GB" dirty="0">
                <a:solidFill>
                  <a:srgbClr val="000000"/>
                </a:solidFill>
                <a:latin typeface="Arial" panose="020B0604020202020204" pitchFamily="34" charset="0"/>
                <a:ea typeface="Calibri"/>
                <a:cs typeface="Arial" panose="020B0604020202020204" pitchFamily="34" charset="0"/>
                <a:sym typeface="Calibri"/>
              </a:rPr>
              <a:t>blood pressure</a:t>
            </a:r>
            <a:endParaRPr dirty="0">
              <a:latin typeface="Arial" panose="020B0604020202020204" pitchFamily="34" charset="0"/>
              <a:cs typeface="Arial" panose="020B0604020202020204" pitchFamily="34" charset="0"/>
            </a:endParaRPr>
          </a:p>
          <a:p>
            <a:pPr marL="82800" indent="-216000">
              <a:spcBef>
                <a:spcPts val="600"/>
              </a:spcBef>
              <a:buSzPts val="2400"/>
              <a:buFont typeface="Arial"/>
              <a:buChar char="•"/>
            </a:pPr>
            <a:r>
              <a:rPr lang="en-GB" dirty="0" smtClean="0">
                <a:solidFill>
                  <a:srgbClr val="000000"/>
                </a:solidFill>
                <a:latin typeface="Arial" panose="020B0604020202020204" pitchFamily="34" charset="0"/>
                <a:ea typeface="Calibri"/>
                <a:cs typeface="Arial" panose="020B0604020202020204" pitchFamily="34" charset="0"/>
                <a:sym typeface="Calibri"/>
              </a:rPr>
              <a:t>increased </a:t>
            </a:r>
            <a:r>
              <a:rPr lang="en-GB" dirty="0">
                <a:solidFill>
                  <a:srgbClr val="000000"/>
                </a:solidFill>
                <a:latin typeface="Arial" panose="020B0604020202020204" pitchFamily="34" charset="0"/>
                <a:ea typeface="Calibri"/>
                <a:cs typeface="Arial" panose="020B0604020202020204" pitchFamily="34" charset="0"/>
                <a:sym typeface="Calibri"/>
              </a:rPr>
              <a:t>risk of </a:t>
            </a:r>
            <a:r>
              <a:rPr lang="en-GB" dirty="0" smtClean="0">
                <a:solidFill>
                  <a:srgbClr val="000000"/>
                </a:solidFill>
                <a:latin typeface="Arial" panose="020B0604020202020204" pitchFamily="34" charset="0"/>
                <a:ea typeface="Calibri"/>
                <a:cs typeface="Arial" panose="020B0604020202020204" pitchFamily="34" charset="0"/>
                <a:sym typeface="Calibri"/>
              </a:rPr>
              <a:t>strokes</a:t>
            </a:r>
            <a:endParaRPr dirty="0">
              <a:latin typeface="Arial" panose="020B0604020202020204" pitchFamily="34" charset="0"/>
              <a:cs typeface="Arial" panose="020B0604020202020204" pitchFamily="34" charset="0"/>
            </a:endParaRPr>
          </a:p>
          <a:p>
            <a:pPr marL="82800" indent="-216000">
              <a:spcBef>
                <a:spcPts val="600"/>
              </a:spcBef>
              <a:buSzPts val="2400"/>
              <a:buFont typeface="Arial"/>
              <a:buChar char="•"/>
            </a:pPr>
            <a:r>
              <a:rPr lang="en-GB" dirty="0">
                <a:solidFill>
                  <a:srgbClr val="000000"/>
                </a:solidFill>
                <a:latin typeface="Arial" panose="020B0604020202020204" pitchFamily="34" charset="0"/>
                <a:ea typeface="Calibri"/>
                <a:cs typeface="Arial" panose="020B0604020202020204" pitchFamily="34" charset="0"/>
                <a:sym typeface="Calibri"/>
              </a:rPr>
              <a:t>i</a:t>
            </a:r>
            <a:r>
              <a:rPr lang="en-GB" dirty="0" smtClean="0">
                <a:solidFill>
                  <a:srgbClr val="000000"/>
                </a:solidFill>
                <a:latin typeface="Arial" panose="020B0604020202020204" pitchFamily="34" charset="0"/>
                <a:ea typeface="Calibri"/>
                <a:cs typeface="Arial" panose="020B0604020202020204" pitchFamily="34" charset="0"/>
                <a:sym typeface="Calibri"/>
              </a:rPr>
              <a:t>ncreased </a:t>
            </a:r>
            <a:r>
              <a:rPr lang="en-GB" dirty="0">
                <a:solidFill>
                  <a:srgbClr val="000000"/>
                </a:solidFill>
                <a:latin typeface="Arial" panose="020B0604020202020204" pitchFamily="34" charset="0"/>
                <a:ea typeface="Calibri"/>
                <a:cs typeface="Arial" panose="020B0604020202020204" pitchFamily="34" charset="0"/>
                <a:sym typeface="Calibri"/>
              </a:rPr>
              <a:t>risk of </a:t>
            </a:r>
            <a:r>
              <a:rPr lang="en-GB" dirty="0" smtClean="0">
                <a:solidFill>
                  <a:srgbClr val="000000"/>
                </a:solidFill>
                <a:latin typeface="Arial" panose="020B0604020202020204" pitchFamily="34" charset="0"/>
                <a:ea typeface="Calibri"/>
                <a:cs typeface="Arial" panose="020B0604020202020204" pitchFamily="34" charset="0"/>
                <a:sym typeface="Calibri"/>
              </a:rPr>
              <a:t>heart </a:t>
            </a:r>
            <a:r>
              <a:rPr lang="en-GB" dirty="0">
                <a:solidFill>
                  <a:srgbClr val="000000"/>
                </a:solidFill>
                <a:latin typeface="Arial" panose="020B0604020202020204" pitchFamily="34" charset="0"/>
                <a:ea typeface="Calibri"/>
                <a:cs typeface="Arial" panose="020B0604020202020204" pitchFamily="34" charset="0"/>
                <a:sym typeface="Calibri"/>
              </a:rPr>
              <a:t>attacks</a:t>
            </a:r>
          </a:p>
          <a:p>
            <a:pPr marL="82800" indent="-216000">
              <a:spcBef>
                <a:spcPts val="600"/>
              </a:spcBef>
              <a:buSzPts val="2400"/>
              <a:buFont typeface="Arial"/>
              <a:buChar char="•"/>
            </a:pPr>
            <a:r>
              <a:rPr lang="en-GB" dirty="0" smtClean="0">
                <a:solidFill>
                  <a:srgbClr val="000000"/>
                </a:solidFill>
                <a:latin typeface="Arial" panose="020B0604020202020204" pitchFamily="34" charset="0"/>
                <a:cs typeface="Arial" panose="020B0604020202020204" pitchFamily="34" charset="0"/>
                <a:sym typeface="Calibri"/>
              </a:rPr>
              <a:t>increased </a:t>
            </a:r>
            <a:r>
              <a:rPr lang="en-GB" dirty="0">
                <a:solidFill>
                  <a:srgbClr val="000000"/>
                </a:solidFill>
                <a:latin typeface="Arial" panose="020B0604020202020204" pitchFamily="34" charset="0"/>
                <a:cs typeface="Arial" panose="020B0604020202020204" pitchFamily="34" charset="0"/>
                <a:sym typeface="Calibri"/>
              </a:rPr>
              <a:t>likelihood of injury</a:t>
            </a:r>
          </a:p>
          <a:p>
            <a:pPr marL="82800" indent="-216000">
              <a:spcBef>
                <a:spcPts val="600"/>
              </a:spcBef>
              <a:buSzPts val="2400"/>
              <a:buFont typeface="Arial"/>
              <a:buChar char="•"/>
            </a:pPr>
            <a:r>
              <a:rPr lang="en-GB" dirty="0" smtClean="0">
                <a:solidFill>
                  <a:srgbClr val="000000"/>
                </a:solidFill>
                <a:latin typeface="Arial" panose="020B0604020202020204" pitchFamily="34" charset="0"/>
                <a:cs typeface="Arial" panose="020B0604020202020204" pitchFamily="34" charset="0"/>
                <a:sym typeface="Calibri"/>
              </a:rPr>
              <a:t>more </a:t>
            </a:r>
            <a:r>
              <a:rPr lang="en-GB" dirty="0">
                <a:solidFill>
                  <a:srgbClr val="000000"/>
                </a:solidFill>
                <a:latin typeface="Arial" panose="020B0604020202020204" pitchFamily="34" charset="0"/>
                <a:cs typeface="Arial" panose="020B0604020202020204" pitchFamily="34" charset="0"/>
                <a:sym typeface="Calibri"/>
              </a:rPr>
              <a:t>likely to suffer from </a:t>
            </a:r>
            <a:r>
              <a:rPr lang="en-GB" dirty="0" smtClean="0">
                <a:solidFill>
                  <a:srgbClr val="000000"/>
                </a:solidFill>
                <a:latin typeface="Arial" panose="020B0604020202020204" pitchFamily="34" charset="0"/>
                <a:cs typeface="Arial" panose="020B0604020202020204" pitchFamily="34" charset="0"/>
                <a:sym typeface="Calibri"/>
              </a:rPr>
              <a:t>respiratory/lung </a:t>
            </a:r>
            <a:r>
              <a:rPr lang="en-GB" dirty="0">
                <a:solidFill>
                  <a:srgbClr val="000000"/>
                </a:solidFill>
                <a:latin typeface="Arial" panose="020B0604020202020204" pitchFamily="34" charset="0"/>
                <a:cs typeface="Arial" panose="020B0604020202020204" pitchFamily="34" charset="0"/>
                <a:sym typeface="Calibri"/>
              </a:rPr>
              <a:t>disease</a:t>
            </a:r>
          </a:p>
          <a:p>
            <a:pPr marL="82800" indent="-216000">
              <a:spcBef>
                <a:spcPts val="600"/>
              </a:spcBef>
              <a:buSzPts val="2400"/>
              <a:buFont typeface="Arial"/>
              <a:buChar char="•"/>
            </a:pPr>
            <a:r>
              <a:rPr lang="en-GB" dirty="0" smtClean="0">
                <a:solidFill>
                  <a:srgbClr val="000000"/>
                </a:solidFill>
                <a:latin typeface="Arial" panose="020B0604020202020204" pitchFamily="34" charset="0"/>
                <a:cs typeface="Arial" panose="020B0604020202020204" pitchFamily="34" charset="0"/>
                <a:sym typeface="Calibri"/>
              </a:rPr>
              <a:t>obesity</a:t>
            </a:r>
            <a:endParaRPr lang="en-GB" dirty="0">
              <a:solidFill>
                <a:srgbClr val="000000"/>
              </a:solidFill>
              <a:latin typeface="Arial" panose="020B0604020202020204" pitchFamily="34" charset="0"/>
              <a:cs typeface="Arial" panose="020B0604020202020204" pitchFamily="34" charset="0"/>
              <a:sym typeface="Calibri"/>
            </a:endParaRPr>
          </a:p>
          <a:p>
            <a:pPr marL="82800" indent="-216000">
              <a:spcBef>
                <a:spcPts val="600"/>
              </a:spcBef>
              <a:buSzPts val="2400"/>
              <a:buFont typeface="Arial"/>
              <a:buChar char="•"/>
            </a:pPr>
            <a:r>
              <a:rPr lang="en-GB" dirty="0">
                <a:solidFill>
                  <a:srgbClr val="000000"/>
                </a:solidFill>
                <a:latin typeface="Arial" panose="020B0604020202020204" pitchFamily="34" charset="0"/>
                <a:cs typeface="Arial" panose="020B0604020202020204" pitchFamily="34" charset="0"/>
                <a:sym typeface="Calibri"/>
              </a:rPr>
              <a:t>p</a:t>
            </a:r>
            <a:r>
              <a:rPr lang="en-GB" dirty="0" smtClean="0">
                <a:solidFill>
                  <a:srgbClr val="000000"/>
                </a:solidFill>
                <a:latin typeface="Arial" panose="020B0604020202020204" pitchFamily="34" charset="0"/>
                <a:cs typeface="Arial" panose="020B0604020202020204" pitchFamily="34" charset="0"/>
                <a:sym typeface="Calibri"/>
              </a:rPr>
              <a:t>oor posture.</a:t>
            </a:r>
            <a:endParaRPr dirty="0">
              <a:latin typeface="Arial" panose="020B0604020202020204" pitchFamily="34" charset="0"/>
              <a:cs typeface="Arial" panose="020B0604020202020204" pitchFamily="34" charset="0"/>
            </a:endParaRPr>
          </a:p>
        </p:txBody>
      </p:sp>
      <p:sp>
        <p:nvSpPr>
          <p:cNvPr id="9" name="Shape 407"/>
          <p:cNvSpPr txBox="1"/>
          <p:nvPr/>
        </p:nvSpPr>
        <p:spPr>
          <a:xfrm>
            <a:off x="646853" y="4797152"/>
            <a:ext cx="7956376" cy="64770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algn="ct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Obesity is very damaging to health and the risk of </a:t>
            </a:r>
            <a:r>
              <a:rPr lang="en-GB" b="1" dirty="0">
                <a:solidFill>
                  <a:schemeClr val="dk1"/>
                </a:solidFill>
                <a:latin typeface="Arial" panose="020B0604020202020204" pitchFamily="34" charset="0"/>
                <a:ea typeface="Calibri"/>
                <a:cs typeface="Arial" panose="020B0604020202020204" pitchFamily="34" charset="0"/>
                <a:sym typeface="Calibri"/>
              </a:rPr>
              <a:t>Type 2 </a:t>
            </a:r>
            <a:r>
              <a:rPr lang="en-GB" b="1" dirty="0" smtClean="0">
                <a:solidFill>
                  <a:schemeClr val="dk1"/>
                </a:solidFill>
                <a:latin typeface="Arial" panose="020B0604020202020204" pitchFamily="34" charset="0"/>
                <a:ea typeface="Calibri"/>
                <a:cs typeface="Arial" panose="020B0604020202020204" pitchFamily="34" charset="0"/>
                <a:sym typeface="Calibri"/>
              </a:rPr>
              <a:t>diabetes</a:t>
            </a:r>
            <a:r>
              <a:rPr lang="en-GB" dirty="0" smtClean="0">
                <a:solidFill>
                  <a:schemeClr val="dk1"/>
                </a:solidFill>
                <a:latin typeface="Arial" panose="020B0604020202020204" pitchFamily="34" charset="0"/>
                <a:ea typeface="Calibri"/>
                <a:cs typeface="Arial" panose="020B0604020202020204" pitchFamily="34" charset="0"/>
                <a:sym typeface="Calibri"/>
              </a:rPr>
              <a:t> </a:t>
            </a:r>
            <a:r>
              <a:rPr lang="en-GB" dirty="0">
                <a:solidFill>
                  <a:schemeClr val="dk1"/>
                </a:solidFill>
                <a:latin typeface="Arial" panose="020B0604020202020204" pitchFamily="34" charset="0"/>
                <a:ea typeface="Calibri"/>
                <a:cs typeface="Arial" panose="020B0604020202020204" pitchFamily="34" charset="0"/>
                <a:sym typeface="Calibri"/>
              </a:rPr>
              <a:t>and </a:t>
            </a:r>
            <a:r>
              <a:rPr lang="en-GB" b="1" dirty="0">
                <a:solidFill>
                  <a:schemeClr val="dk1"/>
                </a:solidFill>
                <a:latin typeface="Arial" panose="020B0604020202020204" pitchFamily="34" charset="0"/>
                <a:ea typeface="Calibri"/>
                <a:cs typeface="Arial" panose="020B0604020202020204" pitchFamily="34" charset="0"/>
                <a:sym typeface="Calibri"/>
              </a:rPr>
              <a:t>coronary</a:t>
            </a:r>
            <a:r>
              <a:rPr lang="en-GB" dirty="0">
                <a:solidFill>
                  <a:schemeClr val="dk1"/>
                </a:solidFill>
                <a:latin typeface="Arial" panose="020B0604020202020204" pitchFamily="34" charset="0"/>
                <a:ea typeface="Calibri"/>
                <a:cs typeface="Arial" panose="020B0604020202020204" pitchFamily="34" charset="0"/>
                <a:sym typeface="Calibri"/>
              </a:rPr>
              <a:t> </a:t>
            </a:r>
            <a:r>
              <a:rPr lang="en-GB" b="1" dirty="0">
                <a:solidFill>
                  <a:schemeClr val="dk1"/>
                </a:solidFill>
                <a:latin typeface="Arial" panose="020B0604020202020204" pitchFamily="34" charset="0"/>
                <a:ea typeface="Calibri"/>
                <a:cs typeface="Arial" panose="020B0604020202020204" pitchFamily="34" charset="0"/>
                <a:sym typeface="Calibri"/>
              </a:rPr>
              <a:t>heart disease (CHD) </a:t>
            </a:r>
            <a:r>
              <a:rPr lang="en-GB" dirty="0">
                <a:solidFill>
                  <a:schemeClr val="dk1"/>
                </a:solidFill>
                <a:latin typeface="Arial" panose="020B0604020202020204" pitchFamily="34" charset="0"/>
                <a:ea typeface="Calibri"/>
                <a:cs typeface="Arial" panose="020B0604020202020204" pitchFamily="34" charset="0"/>
                <a:sym typeface="Calibri"/>
              </a:rPr>
              <a:t>is much </a:t>
            </a:r>
            <a:r>
              <a:rPr lang="en-GB" dirty="0" smtClean="0">
                <a:solidFill>
                  <a:schemeClr val="dk1"/>
                </a:solidFill>
                <a:latin typeface="Arial" panose="020B0604020202020204" pitchFamily="34" charset="0"/>
                <a:ea typeface="Calibri"/>
                <a:cs typeface="Arial" panose="020B0604020202020204" pitchFamily="34" charset="0"/>
                <a:sym typeface="Calibri"/>
              </a:rPr>
              <a:t>greater </a:t>
            </a:r>
            <a:endParaRPr sz="135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83886CB4-8C58-4986-9A7F-7637BA1AF567}"/>
              </a:ext>
            </a:extLst>
          </p:cNvPr>
          <p:cNvSpPr txBox="1">
            <a:spLocks/>
          </p:cNvSpPr>
          <p:nvPr/>
        </p:nvSpPr>
        <p:spPr>
          <a:xfrm>
            <a:off x="108001" y="0"/>
            <a:ext cx="4247976"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sym typeface="Calibri"/>
              </a:rPr>
              <a:t>Sedentary </a:t>
            </a:r>
            <a:r>
              <a:rPr lang="en-GB" altLang="en-US" dirty="0" smtClean="0">
                <a:sym typeface="Calibri"/>
              </a:rPr>
              <a:t>lifestyle</a:t>
            </a:r>
            <a:endParaRPr lang="en-GB" altLang="en-US" dirty="0"/>
          </a:p>
        </p:txBody>
      </p:sp>
    </p:spTree>
    <p:extLst>
      <p:ext uri="{BB962C8B-B14F-4D97-AF65-F5344CB8AC3E}">
        <p14:creationId xmlns:p14="http://schemas.microsoft.com/office/powerpoint/2010/main" val="21651924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pic>
        <p:nvPicPr>
          <p:cNvPr id="10" name="Picture 9" descr="Osteoporosis in the world. Medical infographic poster. Healthcare, medicine and early prevention concept. Landscape format. Vector illustration with useful facts and advices.">
            <a:extLst>
              <a:ext uri="{FF2B5EF4-FFF2-40B4-BE49-F238E27FC236}">
                <a16:creationId xmlns:a16="http://schemas.microsoft.com/office/drawing/2014/main" id="{EEB2D87B-1FF2-4AD9-A901-3CF1CAF80277}"/>
              </a:ext>
            </a:extLst>
          </p:cNvPr>
          <p:cNvPicPr/>
          <p:nvPr/>
        </p:nvPicPr>
        <p:blipFill rotWithShape="1">
          <a:blip r:embed="rId3">
            <a:extLst>
              <a:ext uri="{28A0092B-C50C-407E-A947-70E740481C1C}">
                <a14:useLocalDpi xmlns:a14="http://schemas.microsoft.com/office/drawing/2010/main" val="0"/>
              </a:ext>
            </a:extLst>
          </a:blip>
          <a:srcRect l="6814" t="2495" r="2900" b="4551"/>
          <a:stretch/>
        </p:blipFill>
        <p:spPr>
          <a:xfrm>
            <a:off x="5220072" y="2564904"/>
            <a:ext cx="3744416" cy="2825974"/>
          </a:xfrm>
          <a:prstGeom prst="rect">
            <a:avLst/>
          </a:prstGeom>
        </p:spPr>
      </p:pic>
      <p:sp>
        <p:nvSpPr>
          <p:cNvPr id="413" name="Shape 413"/>
          <p:cNvSpPr txBox="1"/>
          <p:nvPr/>
        </p:nvSpPr>
        <p:spPr>
          <a:xfrm>
            <a:off x="135369" y="1282328"/>
            <a:ext cx="5732775" cy="346472"/>
          </a:xfrm>
          <a:prstGeom prst="rect">
            <a:avLst/>
          </a:prstGeom>
          <a:noFill/>
          <a:ln>
            <a:noFill/>
          </a:ln>
        </p:spPr>
        <p:txBody>
          <a:bodyPr spcFirstLastPara="1" wrap="square" lIns="68569" tIns="34275" rIns="68569" bIns="34275" anchor="t" anchorCtr="0">
            <a:noAutofit/>
          </a:bodyPr>
          <a:lstStyle/>
          <a:p>
            <a:pPr>
              <a:buClr>
                <a:schemeClr val="dk1"/>
              </a:buClr>
              <a:buSzPts val="2400"/>
            </a:pPr>
            <a:r>
              <a:rPr lang="en-GB" sz="2000" dirty="0">
                <a:solidFill>
                  <a:srgbClr val="0000FF"/>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Further consequences of a poor lifestyle include:</a:t>
            </a:r>
            <a:endParaRPr sz="1400"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15" name="Shape 415"/>
          <p:cNvSpPr txBox="1"/>
          <p:nvPr/>
        </p:nvSpPr>
        <p:spPr>
          <a:xfrm>
            <a:off x="108000" y="1713941"/>
            <a:ext cx="8856488" cy="1082438"/>
          </a:xfrm>
          <a:prstGeom prst="rect">
            <a:avLst/>
          </a:prstGeom>
          <a:noFill/>
          <a:ln>
            <a:noFill/>
          </a:ln>
        </p:spPr>
        <p:txBody>
          <a:bodyPr spcFirstLastPara="1" wrap="square" lIns="68569" tIns="34275" rIns="68569" bIns="34275" anchor="t" anchorCtr="0">
            <a:noAutofit/>
          </a:bodyPr>
          <a:lstStyle/>
          <a:p>
            <a:pPr marL="342900" indent="-342900">
              <a:spcAft>
                <a:spcPts val="600"/>
              </a:spcAft>
              <a:buClr>
                <a:schemeClr val="dk1"/>
              </a:buClr>
              <a:buSzPct val="100000"/>
              <a:buAutoNum type="arabicPeriod"/>
            </a:pPr>
            <a:r>
              <a:rPr lang="en-GB" b="1" dirty="0">
                <a:solidFill>
                  <a:schemeClr val="dk1"/>
                </a:solidFill>
                <a:latin typeface="Arial" panose="020B0604020202020204" pitchFamily="34" charset="0"/>
                <a:ea typeface="Calibri"/>
                <a:cs typeface="Arial" panose="020B0604020202020204" pitchFamily="34" charset="0"/>
                <a:sym typeface="Calibri"/>
              </a:rPr>
              <a:t>Increased risk of </a:t>
            </a:r>
            <a:r>
              <a:rPr lang="en-GB" b="1" dirty="0" smtClean="0">
                <a:solidFill>
                  <a:schemeClr val="dk1"/>
                </a:solidFill>
                <a:latin typeface="Arial" panose="020B0604020202020204" pitchFamily="34" charset="0"/>
                <a:ea typeface="Calibri"/>
                <a:cs typeface="Arial" panose="020B0604020202020204" pitchFamily="34" charset="0"/>
                <a:sym typeface="Calibri"/>
              </a:rPr>
              <a:t>osteoporosis</a:t>
            </a:r>
            <a:endParaRPr lang="en-GB" b="1" dirty="0">
              <a:solidFill>
                <a:schemeClr val="dk1"/>
              </a:solidFill>
              <a:latin typeface="Arial" panose="020B0604020202020204" pitchFamily="34" charset="0"/>
              <a:ea typeface="Calibri"/>
              <a:cs typeface="Arial" panose="020B0604020202020204" pitchFamily="34" charset="0"/>
              <a:sym typeface="Calibri"/>
            </a:endParaRPr>
          </a:p>
          <a:p>
            <a:pP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This is a condition where the bones particularly those of the spine, wrist and </a:t>
            </a:r>
            <a:r>
              <a:rPr lang="en-GB" dirty="0" smtClean="0">
                <a:solidFill>
                  <a:schemeClr val="dk1"/>
                </a:solidFill>
                <a:latin typeface="Arial" panose="020B0604020202020204" pitchFamily="34" charset="0"/>
                <a:ea typeface="Calibri"/>
                <a:cs typeface="Arial" panose="020B0604020202020204" pitchFamily="34" charset="0"/>
                <a:sym typeface="Calibri"/>
              </a:rPr>
              <a:t>hips </a:t>
            </a:r>
            <a:r>
              <a:rPr lang="en-GB" dirty="0">
                <a:solidFill>
                  <a:schemeClr val="dk1"/>
                </a:solidFill>
                <a:latin typeface="Arial" panose="020B0604020202020204" pitchFamily="34" charset="0"/>
                <a:ea typeface="Calibri"/>
                <a:cs typeface="Arial" panose="020B0604020202020204" pitchFamily="34" charset="0"/>
                <a:sym typeface="Calibri"/>
              </a:rPr>
              <a:t>become thin and weak, and break easily. </a:t>
            </a:r>
            <a:endParaRPr dirty="0">
              <a:latin typeface="Arial" panose="020B0604020202020204" pitchFamily="34" charset="0"/>
              <a:cs typeface="Arial" panose="020B0604020202020204" pitchFamily="34" charset="0"/>
            </a:endParaRPr>
          </a:p>
        </p:txBody>
      </p:sp>
      <p:sp>
        <p:nvSpPr>
          <p:cNvPr id="7" name="Shape 421"/>
          <p:cNvSpPr txBox="1"/>
          <p:nvPr/>
        </p:nvSpPr>
        <p:spPr>
          <a:xfrm>
            <a:off x="108000" y="2944321"/>
            <a:ext cx="5040064" cy="1852831"/>
          </a:xfrm>
          <a:prstGeom prst="rect">
            <a:avLst/>
          </a:prstGeom>
          <a:noFill/>
          <a:ln>
            <a:noFill/>
          </a:ln>
        </p:spPr>
        <p:txBody>
          <a:bodyPr spcFirstLastPara="1" wrap="square" lIns="68569" tIns="34275" rIns="68569" bIns="34275" anchor="t" anchorCtr="0">
            <a:noAutofit/>
          </a:bodyPr>
          <a:lstStyle/>
          <a:p>
            <a:pPr>
              <a:spcBef>
                <a:spcPts val="600"/>
              </a:spcBef>
              <a:spcAft>
                <a:spcPts val="600"/>
              </a:spcAft>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Prevention of osteoporosis can be increased through regular </a:t>
            </a:r>
            <a:r>
              <a:rPr lang="en-GB" b="1" u="sng" dirty="0">
                <a:solidFill>
                  <a:srgbClr val="C00000"/>
                </a:solidFill>
                <a:latin typeface="Arial" panose="020B0604020202020204" pitchFamily="34" charset="0"/>
                <a:ea typeface="Calibri"/>
                <a:cs typeface="Arial" panose="020B0604020202020204" pitchFamily="34" charset="0"/>
                <a:sym typeface="Calibri"/>
              </a:rPr>
              <a:t>weight-bearing exercise</a:t>
            </a:r>
            <a:r>
              <a:rPr lang="en-GB" dirty="0">
                <a:solidFill>
                  <a:schemeClr val="dk1"/>
                </a:solidFill>
                <a:latin typeface="Arial" panose="020B0604020202020204" pitchFamily="34" charset="0"/>
                <a:ea typeface="Calibri"/>
                <a:cs typeface="Arial" panose="020B0604020202020204" pitchFamily="34" charset="0"/>
                <a:sym typeface="Calibri"/>
              </a:rPr>
              <a:t> which can help to maintain bone density and strength.</a:t>
            </a:r>
          </a:p>
          <a:p>
            <a:pPr>
              <a:spcBef>
                <a:spcPts val="600"/>
              </a:spcBef>
              <a:spcAft>
                <a:spcPts val="600"/>
              </a:spcAft>
              <a:buClr>
                <a:schemeClr val="dk1"/>
              </a:buClr>
              <a:buSzPts val="2400"/>
            </a:pPr>
            <a:r>
              <a:rPr lang="en-US" dirty="0">
                <a:solidFill>
                  <a:srgbClr val="000000"/>
                </a:solidFill>
                <a:latin typeface="Arial" panose="020B0604020202020204" pitchFamily="34" charset="0"/>
                <a:ea typeface="Calibri"/>
                <a:cs typeface="Arial" panose="020B0604020202020204" pitchFamily="34" charset="0"/>
                <a:sym typeface="Calibri"/>
              </a:rPr>
              <a:t>Weight-bearing exercise include walking, jogging and ball or racket games. </a:t>
            </a:r>
            <a:endParaRPr lang="en-US"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BE1A87D2-7907-42EF-99D0-64BF3C261330}"/>
              </a:ext>
            </a:extLst>
          </p:cNvPr>
          <p:cNvSpPr txBox="1">
            <a:spLocks/>
          </p:cNvSpPr>
          <p:nvPr/>
        </p:nvSpPr>
        <p:spPr>
          <a:xfrm>
            <a:off x="108001" y="0"/>
            <a:ext cx="8856488" cy="1082438"/>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sym typeface="Calibri"/>
              </a:rPr>
              <a:t>Medical conditions associated with a </a:t>
            </a:r>
            <a:r>
              <a:rPr lang="en-GB" altLang="en-US" dirty="0" smtClean="0">
                <a:sym typeface="Calibri"/>
              </a:rPr>
              <a:t>sedentary lifestyle</a:t>
            </a:r>
            <a:endParaRPr lang="en-GB" altLang="en-US" dirty="0"/>
          </a:p>
        </p:txBody>
      </p:sp>
      <p:sp>
        <p:nvSpPr>
          <p:cNvPr id="8" name="Shape 407"/>
          <p:cNvSpPr txBox="1"/>
          <p:nvPr/>
        </p:nvSpPr>
        <p:spPr>
          <a:xfrm>
            <a:off x="108000" y="5517232"/>
            <a:ext cx="8856488" cy="36004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algn="ctr">
              <a:buClr>
                <a:schemeClr val="dk1"/>
              </a:buClr>
              <a:buSzPts val="2400"/>
            </a:pPr>
            <a:r>
              <a:rPr lang="en-GB" dirty="0" smtClean="0">
                <a:solidFill>
                  <a:schemeClr val="dk1"/>
                </a:solidFill>
                <a:latin typeface="Arial" panose="020B0604020202020204" pitchFamily="34" charset="0"/>
                <a:ea typeface="Calibri"/>
                <a:cs typeface="Arial" panose="020B0604020202020204" pitchFamily="34" charset="0"/>
                <a:sym typeface="Calibri"/>
              </a:rPr>
              <a:t>Stronger, denser bones are better at carrying weight and are more resistant to injury</a:t>
            </a:r>
            <a:endParaRPr sz="13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38724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3"/>
                                        </p:tgtEl>
                                        <p:attrNameLst>
                                          <p:attrName>style.visibility</p:attrName>
                                        </p:attrNameLst>
                                      </p:cBhvr>
                                      <p:to>
                                        <p:strVal val="visible"/>
                                      </p:to>
                                    </p:set>
                                    <p:animEffect transition="in" filter="fade">
                                      <p:cBhvr>
                                        <p:cTn id="7" dur="500"/>
                                        <p:tgtEl>
                                          <p:spTgt spid="4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5"/>
                                        </p:tgtEl>
                                        <p:attrNameLst>
                                          <p:attrName>style.visibility</p:attrName>
                                        </p:attrNameLst>
                                      </p:cBhvr>
                                      <p:to>
                                        <p:strVal val="visible"/>
                                      </p:to>
                                    </p:set>
                                    <p:animEffect transition="in" filter="fade">
                                      <p:cBhvr>
                                        <p:cTn id="12" dur="500"/>
                                        <p:tgtEl>
                                          <p:spTgt spid="415"/>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 grpId="0"/>
      <p:bldP spid="41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3" name="Shape 433"/>
          <p:cNvSpPr txBox="1"/>
          <p:nvPr/>
        </p:nvSpPr>
        <p:spPr>
          <a:xfrm>
            <a:off x="136580" y="1207923"/>
            <a:ext cx="8888821" cy="1112285"/>
          </a:xfrm>
          <a:prstGeom prst="rect">
            <a:avLst/>
          </a:prstGeom>
          <a:noFill/>
          <a:ln>
            <a:noFill/>
          </a:ln>
        </p:spPr>
        <p:txBody>
          <a:bodyPr spcFirstLastPara="1" wrap="square" lIns="68569" tIns="34275" rIns="68569" bIns="34275" anchor="t" anchorCtr="0">
            <a:noAutofit/>
          </a:bodyPr>
          <a:lstStyle/>
          <a:p>
            <a:pPr>
              <a:spcAft>
                <a:spcPts val="600"/>
              </a:spcAft>
              <a:buClr>
                <a:schemeClr val="dk1"/>
              </a:buClr>
              <a:buSzPts val="2400"/>
            </a:pPr>
            <a:r>
              <a:rPr lang="en-GB" b="1" dirty="0">
                <a:solidFill>
                  <a:schemeClr val="dk1"/>
                </a:solidFill>
                <a:latin typeface="Arial" panose="020B0604020202020204" pitchFamily="34" charset="0"/>
                <a:ea typeface="Calibri"/>
                <a:cs typeface="Arial" panose="020B0604020202020204" pitchFamily="34" charset="0"/>
                <a:sym typeface="Calibri"/>
              </a:rPr>
              <a:t>2. Poor muscle tone/posture</a:t>
            </a:r>
          </a:p>
          <a:p>
            <a:pP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Muscle tone refers to when muscles are in a state of slight tension and are ready for action. Regular training tones muscles and helps to create good posture. </a:t>
            </a:r>
            <a:endParaRPr sz="1350" dirty="0">
              <a:latin typeface="Arial" panose="020B0604020202020204" pitchFamily="34" charset="0"/>
              <a:cs typeface="Arial" panose="020B0604020202020204" pitchFamily="34" charset="0"/>
            </a:endParaRPr>
          </a:p>
        </p:txBody>
      </p:sp>
      <p:sp>
        <p:nvSpPr>
          <p:cNvPr id="434" name="Shape 434"/>
          <p:cNvSpPr txBox="1"/>
          <p:nvPr/>
        </p:nvSpPr>
        <p:spPr>
          <a:xfrm>
            <a:off x="3946010" y="2780928"/>
            <a:ext cx="5112568" cy="2281212"/>
          </a:xfrm>
          <a:prstGeom prst="rect">
            <a:avLst/>
          </a:prstGeom>
          <a:noFill/>
          <a:ln>
            <a:noFill/>
          </a:ln>
        </p:spPr>
        <p:txBody>
          <a:bodyPr spcFirstLastPara="1" wrap="square" lIns="68569" tIns="34275" rIns="68569" bIns="34275" anchor="t" anchorCtr="0">
            <a:noAutofit/>
          </a:bodyPr>
          <a:lstStyle/>
          <a:p>
            <a:pP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Muscle tone developed by regular exercise makes daily tasks such as shopping and gardening easier.</a:t>
            </a:r>
          </a:p>
          <a:p>
            <a:pPr>
              <a:buClr>
                <a:schemeClr val="dk1"/>
              </a:buClr>
              <a:buSzPts val="2400"/>
            </a:pPr>
            <a:endParaRPr lang="en-GB" dirty="0">
              <a:solidFill>
                <a:schemeClr val="dk1"/>
              </a:solidFill>
              <a:latin typeface="Arial" panose="020B0604020202020204" pitchFamily="34" charset="0"/>
              <a:ea typeface="Calibri"/>
              <a:cs typeface="Arial" panose="020B0604020202020204" pitchFamily="34" charset="0"/>
              <a:sym typeface="Calibri"/>
            </a:endParaRPr>
          </a:p>
          <a:p>
            <a:pP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It also helps to prevent injury as good posture reduces the strain on muscles, tendons and ligaments. </a:t>
            </a:r>
            <a:endParaRPr sz="135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540B9A77-76CE-4DB7-B9D0-5B5A5F54011D}"/>
              </a:ext>
            </a:extLst>
          </p:cNvPr>
          <p:cNvSpPr txBox="1">
            <a:spLocks/>
          </p:cNvSpPr>
          <p:nvPr/>
        </p:nvSpPr>
        <p:spPr>
          <a:xfrm>
            <a:off x="108000" y="-1"/>
            <a:ext cx="8917401" cy="1112285"/>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sym typeface="Calibri"/>
              </a:rPr>
              <a:t>Medical conditions associated with a </a:t>
            </a:r>
            <a:r>
              <a:rPr lang="en-GB" altLang="en-US" dirty="0" smtClean="0">
                <a:sym typeface="Calibri"/>
              </a:rPr>
              <a:t>sedentary lifestyle</a:t>
            </a:r>
            <a:endParaRPr lang="en-GB" altLang="en-US" dirty="0"/>
          </a:p>
        </p:txBody>
      </p:sp>
      <p:pic>
        <p:nvPicPr>
          <p:cNvPr id="7" name="Picture 6" descr="Rehabilitation concept. Collage of people with poor and good posture on white background">
            <a:extLst>
              <a:ext uri="{FF2B5EF4-FFF2-40B4-BE49-F238E27FC236}">
                <a16:creationId xmlns:a16="http://schemas.microsoft.com/office/drawing/2014/main" id="{CFA39747-AA54-47C1-A258-5E0DC0740ED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23528" y="2452217"/>
            <a:ext cx="3197860" cy="3197860"/>
          </a:xfrm>
          <a:prstGeom prst="rect">
            <a:avLst/>
          </a:prstGeom>
        </p:spPr>
      </p:pic>
    </p:spTree>
    <p:extLst>
      <p:ext uri="{BB962C8B-B14F-4D97-AF65-F5344CB8AC3E}">
        <p14:creationId xmlns:p14="http://schemas.microsoft.com/office/powerpoint/2010/main" val="18394248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3"/>
                                        </p:tgtEl>
                                        <p:attrNameLst>
                                          <p:attrName>style.visibility</p:attrName>
                                        </p:attrNameLst>
                                      </p:cBhvr>
                                      <p:to>
                                        <p:strVal val="visible"/>
                                      </p:to>
                                    </p:set>
                                    <p:animEffect transition="in" filter="fade">
                                      <p:cBhvr>
                                        <p:cTn id="7" dur="500"/>
                                        <p:tgtEl>
                                          <p:spTgt spid="43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34"/>
                                        </p:tgtEl>
                                        <p:attrNameLst>
                                          <p:attrName>style.visibility</p:attrName>
                                        </p:attrNameLst>
                                      </p:cBhvr>
                                      <p:to>
                                        <p:strVal val="visible"/>
                                      </p:to>
                                    </p:set>
                                    <p:animEffect transition="in" filter="fade">
                                      <p:cBhvr>
                                        <p:cTn id="15" dur="500"/>
                                        <p:tgtEl>
                                          <p:spTgt spid="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 grpId="0"/>
      <p:bldP spid="43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Shape 441"/>
          <p:cNvSpPr txBox="1"/>
          <p:nvPr/>
        </p:nvSpPr>
        <p:spPr>
          <a:xfrm>
            <a:off x="110611" y="1585452"/>
            <a:ext cx="8633688" cy="835436"/>
          </a:xfrm>
          <a:prstGeom prst="rect">
            <a:avLst/>
          </a:prstGeom>
          <a:noFill/>
          <a:ln>
            <a:noFill/>
          </a:ln>
        </p:spPr>
        <p:txBody>
          <a:bodyPr spcFirstLastPara="1" wrap="square" lIns="68569" tIns="34275" rIns="68569" bIns="34275" anchor="t" anchorCtr="0">
            <a:noAutofit/>
          </a:bodyPr>
          <a:lstStyle/>
          <a:p>
            <a:pPr>
              <a:spcAft>
                <a:spcPts val="600"/>
              </a:spcAft>
              <a:buClr>
                <a:schemeClr val="dk1"/>
              </a:buClr>
              <a:buSzPts val="2400"/>
            </a:pPr>
            <a:r>
              <a:rPr lang="en-GB" b="1" dirty="0">
                <a:solidFill>
                  <a:schemeClr val="dk1"/>
                </a:solidFill>
                <a:latin typeface="Arial" panose="020B0604020202020204" pitchFamily="34" charset="0"/>
                <a:ea typeface="Calibri"/>
                <a:cs typeface="Arial" panose="020B0604020202020204" pitchFamily="34" charset="0"/>
                <a:sym typeface="Calibri"/>
              </a:rPr>
              <a:t>3. Impact on fitness</a:t>
            </a:r>
          </a:p>
          <a:p>
            <a:pP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A</a:t>
            </a:r>
            <a:r>
              <a:rPr lang="en-GB" b="1" dirty="0">
                <a:solidFill>
                  <a:schemeClr val="dk1"/>
                </a:solidFill>
                <a:latin typeface="Arial" panose="020B0604020202020204" pitchFamily="34" charset="0"/>
                <a:ea typeface="Calibri"/>
                <a:cs typeface="Arial" panose="020B0604020202020204" pitchFamily="34" charset="0"/>
                <a:sym typeface="Calibri"/>
              </a:rPr>
              <a:t> </a:t>
            </a:r>
            <a:r>
              <a:rPr lang="en-GB" dirty="0">
                <a:solidFill>
                  <a:schemeClr val="dk1"/>
                </a:solidFill>
                <a:latin typeface="Arial" panose="020B0604020202020204" pitchFamily="34" charset="0"/>
                <a:ea typeface="Calibri"/>
                <a:cs typeface="Arial" panose="020B0604020202020204" pitchFamily="34" charset="0"/>
                <a:sym typeface="Calibri"/>
              </a:rPr>
              <a:t>sedentary lifestyle will affect the components of fitness required for performance. </a:t>
            </a:r>
          </a:p>
        </p:txBody>
      </p:sp>
      <p:sp>
        <p:nvSpPr>
          <p:cNvPr id="5" name="Title 1">
            <a:extLst>
              <a:ext uri="{FF2B5EF4-FFF2-40B4-BE49-F238E27FC236}">
                <a16:creationId xmlns:a16="http://schemas.microsoft.com/office/drawing/2014/main" id="{4F6D9442-2905-4836-9E36-262DB54A6600}"/>
              </a:ext>
            </a:extLst>
          </p:cNvPr>
          <p:cNvSpPr txBox="1">
            <a:spLocks/>
          </p:cNvSpPr>
          <p:nvPr/>
        </p:nvSpPr>
        <p:spPr>
          <a:xfrm>
            <a:off x="108000" y="0"/>
            <a:ext cx="8917401" cy="1124744"/>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sym typeface="Calibri"/>
              </a:rPr>
              <a:t>Medical conditions associated with a </a:t>
            </a:r>
            <a:r>
              <a:rPr lang="en-GB" altLang="en-US" dirty="0" smtClean="0">
                <a:sym typeface="Calibri"/>
              </a:rPr>
              <a:t>sedentary lifestyle</a:t>
            </a:r>
            <a:endParaRPr lang="en-GB" altLang="en-US" dirty="0"/>
          </a:p>
        </p:txBody>
      </p:sp>
      <p:pic>
        <p:nvPicPr>
          <p:cNvPr id="6" name="Picture 5" descr="Exercise and healthy concept : Fat woman feeling tired while running in the park">
            <a:extLst>
              <a:ext uri="{FF2B5EF4-FFF2-40B4-BE49-F238E27FC236}">
                <a16:creationId xmlns:a16="http://schemas.microsoft.com/office/drawing/2014/main" id="{2D03DC8B-984A-4B2D-88B4-03BFCA4C431C}"/>
              </a:ext>
            </a:extLst>
          </p:cNvPr>
          <p:cNvPicPr/>
          <p:nvPr/>
        </p:nvPicPr>
        <p:blipFill>
          <a:blip r:embed="rId3">
            <a:extLst>
              <a:ext uri="{28A0092B-C50C-407E-A947-70E740481C1C}">
                <a14:useLocalDpi xmlns:a14="http://schemas.microsoft.com/office/drawing/2010/main" val="0"/>
              </a:ext>
            </a:extLst>
          </a:blip>
          <a:stretch>
            <a:fillRect/>
          </a:stretch>
        </p:blipFill>
        <p:spPr>
          <a:xfrm>
            <a:off x="4572000" y="2852936"/>
            <a:ext cx="4170789" cy="2664296"/>
          </a:xfrm>
          <a:prstGeom prst="rect">
            <a:avLst/>
          </a:prstGeom>
        </p:spPr>
      </p:pic>
      <p:sp>
        <p:nvSpPr>
          <p:cNvPr id="7" name="Shape 441"/>
          <p:cNvSpPr txBox="1"/>
          <p:nvPr/>
        </p:nvSpPr>
        <p:spPr>
          <a:xfrm>
            <a:off x="97264" y="3078724"/>
            <a:ext cx="4402728" cy="1286380"/>
          </a:xfrm>
          <a:prstGeom prst="rect">
            <a:avLst/>
          </a:prstGeom>
          <a:noFill/>
          <a:ln>
            <a:noFill/>
          </a:ln>
        </p:spPr>
        <p:txBody>
          <a:bodyPr spcFirstLastPara="1" wrap="square" lIns="68569" tIns="34275" rIns="68569" bIns="34275" anchor="t" anchorCtr="0">
            <a:noAutofit/>
          </a:bodyPr>
          <a:lstStyle/>
          <a:p>
            <a:pPr>
              <a:buClr>
                <a:schemeClr val="dk1"/>
              </a:buClr>
              <a:buSzPts val="2400"/>
            </a:pPr>
            <a:r>
              <a:rPr lang="en-GB" dirty="0" smtClean="0">
                <a:solidFill>
                  <a:schemeClr val="dk1"/>
                </a:solidFill>
                <a:latin typeface="Arial" panose="020B0604020202020204" pitchFamily="34" charset="0"/>
                <a:ea typeface="Calibri"/>
                <a:cs typeface="Arial" panose="020B0604020202020204" pitchFamily="34" charset="0"/>
                <a:sym typeface="Calibri"/>
              </a:rPr>
              <a:t>Muscles </a:t>
            </a:r>
            <a:r>
              <a:rPr lang="en-GB" dirty="0">
                <a:solidFill>
                  <a:schemeClr val="dk1"/>
                </a:solidFill>
                <a:latin typeface="Arial" panose="020B0604020202020204" pitchFamily="34" charset="0"/>
                <a:ea typeface="Calibri"/>
                <a:cs typeface="Arial" panose="020B0604020202020204" pitchFamily="34" charset="0"/>
                <a:sym typeface="Calibri"/>
              </a:rPr>
              <a:t>will reduce in size and elements such as power, speed, muscular endurance and cardiovascular endurance (stamina) fitness will drop. </a:t>
            </a:r>
            <a:endParaRPr sz="13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62444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1"/>
                                        </p:tgtEl>
                                        <p:attrNameLst>
                                          <p:attrName>style.visibility</p:attrName>
                                        </p:attrNameLst>
                                      </p:cBhvr>
                                      <p:to>
                                        <p:strVal val="visible"/>
                                      </p:to>
                                    </p:set>
                                    <p:animEffect transition="in" filter="fade">
                                      <p:cBhvr>
                                        <p:cTn id="7" dur="500"/>
                                        <p:tgtEl>
                                          <p:spTgt spid="441"/>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Shape 454"/>
          <p:cNvSpPr txBox="1"/>
          <p:nvPr/>
        </p:nvSpPr>
        <p:spPr>
          <a:xfrm>
            <a:off x="90407" y="980728"/>
            <a:ext cx="8934994" cy="669608"/>
          </a:xfrm>
          <a:prstGeom prst="rect">
            <a:avLst/>
          </a:prstGeom>
          <a:noFill/>
          <a:ln>
            <a:noFill/>
          </a:ln>
        </p:spPr>
        <p:txBody>
          <a:bodyPr spcFirstLastPara="1" wrap="square" lIns="68569" tIns="34275" rIns="68569" bIns="34275" anchor="t" anchorCtr="0">
            <a:noAutofit/>
          </a:bodyPr>
          <a:lstStyle/>
          <a:p>
            <a:pPr>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When studying </a:t>
            </a:r>
            <a:r>
              <a:rPr lang="en-GB" b="1" dirty="0">
                <a:solidFill>
                  <a:schemeClr val="dk1"/>
                </a:solidFill>
                <a:latin typeface="Arial" panose="020B0604020202020204" pitchFamily="34" charset="0"/>
                <a:ea typeface="Calibri"/>
                <a:cs typeface="Arial" panose="020B0604020202020204" pitchFamily="34" charset="0"/>
                <a:sym typeface="Calibri"/>
              </a:rPr>
              <a:t>graphs</a:t>
            </a:r>
            <a:r>
              <a:rPr lang="en-GB" dirty="0">
                <a:solidFill>
                  <a:schemeClr val="dk1"/>
                </a:solidFill>
                <a:latin typeface="Arial" panose="020B0604020202020204" pitchFamily="34" charset="0"/>
                <a:ea typeface="Calibri"/>
                <a:cs typeface="Arial" panose="020B0604020202020204" pitchFamily="34" charset="0"/>
                <a:sym typeface="Calibri"/>
              </a:rPr>
              <a:t> and </a:t>
            </a:r>
            <a:r>
              <a:rPr lang="en-GB" b="1" dirty="0">
                <a:solidFill>
                  <a:schemeClr val="dk1"/>
                </a:solidFill>
                <a:latin typeface="Arial" panose="020B0604020202020204" pitchFamily="34" charset="0"/>
                <a:ea typeface="Calibri"/>
                <a:cs typeface="Arial" panose="020B0604020202020204" pitchFamily="34" charset="0"/>
                <a:sym typeface="Calibri"/>
              </a:rPr>
              <a:t>data representation </a:t>
            </a:r>
            <a:r>
              <a:rPr lang="en-GB" dirty="0">
                <a:solidFill>
                  <a:schemeClr val="dk1"/>
                </a:solidFill>
                <a:latin typeface="Arial" panose="020B0604020202020204" pitchFamily="34" charset="0"/>
                <a:ea typeface="Calibri"/>
                <a:cs typeface="Arial" panose="020B0604020202020204" pitchFamily="34" charset="0"/>
                <a:sym typeface="Calibri"/>
              </a:rPr>
              <a:t>look at the </a:t>
            </a:r>
            <a:r>
              <a:rPr lang="en-GB" b="1" dirty="0">
                <a:solidFill>
                  <a:schemeClr val="dk1"/>
                </a:solidFill>
                <a:latin typeface="Arial" panose="020B0604020202020204" pitchFamily="34" charset="0"/>
                <a:ea typeface="Calibri"/>
                <a:cs typeface="Arial" panose="020B0604020202020204" pitchFamily="34" charset="0"/>
                <a:sym typeface="Calibri"/>
              </a:rPr>
              <a:t>X</a:t>
            </a:r>
            <a:r>
              <a:rPr lang="en-GB" dirty="0">
                <a:solidFill>
                  <a:schemeClr val="dk1"/>
                </a:solidFill>
                <a:latin typeface="Arial" panose="020B0604020202020204" pitchFamily="34" charset="0"/>
                <a:ea typeface="Calibri"/>
                <a:cs typeface="Arial" panose="020B0604020202020204" pitchFamily="34" charset="0"/>
                <a:sym typeface="Calibri"/>
              </a:rPr>
              <a:t> and </a:t>
            </a:r>
            <a:r>
              <a:rPr lang="en-GB" b="1" dirty="0">
                <a:solidFill>
                  <a:schemeClr val="dk1"/>
                </a:solidFill>
                <a:latin typeface="Arial" panose="020B0604020202020204" pitchFamily="34" charset="0"/>
                <a:ea typeface="Calibri"/>
                <a:cs typeface="Arial" panose="020B0604020202020204" pitchFamily="34" charset="0"/>
                <a:sym typeface="Calibri"/>
              </a:rPr>
              <a:t>Y axis </a:t>
            </a:r>
            <a:r>
              <a:rPr lang="en-GB" dirty="0">
                <a:solidFill>
                  <a:schemeClr val="dk1"/>
                </a:solidFill>
                <a:latin typeface="Arial" panose="020B0604020202020204" pitchFamily="34" charset="0"/>
                <a:ea typeface="Calibri"/>
                <a:cs typeface="Arial" panose="020B0604020202020204" pitchFamily="34" charset="0"/>
                <a:sym typeface="Calibri"/>
              </a:rPr>
              <a:t>to ascertain what the variables are and then the comment on the </a:t>
            </a:r>
            <a:r>
              <a:rPr lang="en-GB" b="1" dirty="0">
                <a:solidFill>
                  <a:schemeClr val="dk1"/>
                </a:solidFill>
                <a:latin typeface="Arial" panose="020B0604020202020204" pitchFamily="34" charset="0"/>
                <a:ea typeface="Calibri"/>
                <a:cs typeface="Arial" panose="020B0604020202020204" pitchFamily="34" charset="0"/>
                <a:sym typeface="Calibri"/>
              </a:rPr>
              <a:t>general trend/s</a:t>
            </a:r>
            <a:r>
              <a:rPr lang="en-GB" dirty="0">
                <a:solidFill>
                  <a:schemeClr val="dk1"/>
                </a:solidFill>
                <a:latin typeface="Arial" panose="020B0604020202020204" pitchFamily="34" charset="0"/>
                <a:ea typeface="Calibri"/>
                <a:cs typeface="Arial" panose="020B0604020202020204" pitchFamily="34" charset="0"/>
                <a:sym typeface="Calibri"/>
              </a:rPr>
              <a:t>. </a:t>
            </a:r>
            <a:endParaRPr sz="1350" dirty="0">
              <a:latin typeface="Arial" panose="020B0604020202020204" pitchFamily="34" charset="0"/>
              <a:cs typeface="Arial" panose="020B0604020202020204" pitchFamily="34" charset="0"/>
            </a:endParaRPr>
          </a:p>
        </p:txBody>
      </p:sp>
      <p:sp>
        <p:nvSpPr>
          <p:cNvPr id="456" name="Shape 456"/>
          <p:cNvSpPr txBox="1"/>
          <p:nvPr/>
        </p:nvSpPr>
        <p:spPr>
          <a:xfrm>
            <a:off x="1591420" y="5538718"/>
            <a:ext cx="6084167"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algn="ctr">
              <a:defRPr sz="1600" b="1">
                <a:latin typeface="Arial" panose="020B0604020202020204" pitchFamily="34" charset="0"/>
                <a:cs typeface="Arial" panose="020B0604020202020204" pitchFamily="34" charset="0"/>
              </a:defRPr>
            </a:lvl1pPr>
            <a:lvl2pPr marL="742950" indent="-285750">
              <a:defRPr sz="2400" b="1">
                <a:latin typeface="Arial" panose="020B0604020202020204" pitchFamily="34" charset="0"/>
                <a:cs typeface="Arial" panose="020B0604020202020204" pitchFamily="34" charset="0"/>
              </a:defRPr>
            </a:lvl2pPr>
            <a:lvl3pPr marL="1143000" indent="-228600">
              <a:defRPr sz="2400" b="1">
                <a:latin typeface="Arial" panose="020B0604020202020204" pitchFamily="34" charset="0"/>
                <a:cs typeface="Arial" panose="020B0604020202020204" pitchFamily="34" charset="0"/>
              </a:defRPr>
            </a:lvl3pPr>
            <a:lvl4pPr marL="1600200" indent="-228600">
              <a:defRPr sz="2400" b="1">
                <a:latin typeface="Arial" panose="020B0604020202020204" pitchFamily="34" charset="0"/>
                <a:cs typeface="Arial" panose="020B0604020202020204" pitchFamily="34" charset="0"/>
              </a:defRPr>
            </a:lvl4pPr>
            <a:lvl5pPr marL="2057400" indent="-228600">
              <a:defRPr sz="2400" b="1">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latin typeface="Arial" panose="020B0604020202020204" pitchFamily="34" charset="0"/>
                <a:cs typeface="Arial" panose="020B0604020202020204" pitchFamily="34" charset="0"/>
              </a:defRPr>
            </a:lvl9pPr>
          </a:lstStyle>
          <a:p>
            <a:r>
              <a:rPr lang="en-GB" dirty="0" smtClean="0">
                <a:sym typeface="Calibri"/>
              </a:rPr>
              <a:t>Task: study </a:t>
            </a:r>
            <a:r>
              <a:rPr lang="en-GB" dirty="0">
                <a:sym typeface="Calibri"/>
              </a:rPr>
              <a:t>the graph above and discuss what it represents.</a:t>
            </a:r>
            <a:endParaRPr dirty="0"/>
          </a:p>
        </p:txBody>
      </p:sp>
      <p:grpSp>
        <p:nvGrpSpPr>
          <p:cNvPr id="3" name="Group 2">
            <a:extLst>
              <a:ext uri="{FF2B5EF4-FFF2-40B4-BE49-F238E27FC236}">
                <a16:creationId xmlns:a16="http://schemas.microsoft.com/office/drawing/2014/main" id="{D6CAD6E4-1420-46F9-9BD1-AF9C9F176110}"/>
              </a:ext>
            </a:extLst>
          </p:cNvPr>
          <p:cNvGrpSpPr/>
          <p:nvPr/>
        </p:nvGrpSpPr>
        <p:grpSpPr>
          <a:xfrm>
            <a:off x="1475655" y="1700808"/>
            <a:ext cx="6305798" cy="3905050"/>
            <a:chOff x="2662402" y="1688780"/>
            <a:chExt cx="6953334" cy="4165059"/>
          </a:xfrm>
        </p:grpSpPr>
        <p:pic>
          <p:nvPicPr>
            <p:cNvPr id="457" name="Shape 457"/>
            <p:cNvPicPr preferRelativeResize="0"/>
            <p:nvPr/>
          </p:nvPicPr>
          <p:blipFill rotWithShape="1">
            <a:blip r:embed="rId3">
              <a:clrChange>
                <a:clrFrom>
                  <a:srgbClr val="000000">
                    <a:alpha val="0"/>
                  </a:srgbClr>
                </a:clrFrom>
                <a:clrTo>
                  <a:srgbClr val="000000">
                    <a:alpha val="0"/>
                  </a:srgbClr>
                </a:clrTo>
              </a:clrChange>
              <a:alphaModFix/>
            </a:blip>
            <a:srcRect/>
            <a:stretch/>
          </p:blipFill>
          <p:spPr>
            <a:xfrm>
              <a:off x="3161755" y="1761264"/>
              <a:ext cx="6438900" cy="4092575"/>
            </a:xfrm>
            <a:prstGeom prst="rect">
              <a:avLst/>
            </a:prstGeom>
            <a:noFill/>
            <a:ln>
              <a:noFill/>
            </a:ln>
          </p:spPr>
        </p:pic>
        <p:sp>
          <p:nvSpPr>
            <p:cNvPr id="458" name="Shape 458"/>
            <p:cNvSpPr txBox="1"/>
            <p:nvPr/>
          </p:nvSpPr>
          <p:spPr>
            <a:xfrm rot="-5400000">
              <a:off x="1423443" y="3192599"/>
              <a:ext cx="2889250" cy="307975"/>
            </a:xfrm>
            <a:prstGeom prst="rect">
              <a:avLst/>
            </a:prstGeom>
            <a:noFill/>
            <a:ln>
              <a:noFill/>
            </a:ln>
          </p:spPr>
          <p:txBody>
            <a:bodyPr spcFirstLastPara="1" wrap="square" lIns="68569" tIns="34275" rIns="68569" bIns="34275" anchor="t" anchorCtr="0">
              <a:noAutofit/>
            </a:bodyPr>
            <a:lstStyle/>
            <a:p>
              <a:pPr algn="ctr">
                <a:buClr>
                  <a:schemeClr val="dk1"/>
                </a:buClr>
                <a:buSzPts val="1400"/>
              </a:pPr>
              <a:r>
                <a:rPr lang="en-GB" sz="1050" dirty="0">
                  <a:solidFill>
                    <a:schemeClr val="dk1"/>
                  </a:solidFill>
                  <a:latin typeface="Arial" panose="020B0604020202020204" pitchFamily="34" charset="0"/>
                  <a:ea typeface="Calibri"/>
                  <a:cs typeface="Arial" panose="020B0604020202020204" pitchFamily="34" charset="0"/>
                  <a:sym typeface="Calibri"/>
                </a:rPr>
                <a:t>Sports</a:t>
              </a:r>
              <a:endParaRPr sz="1350" dirty="0">
                <a:latin typeface="Arial" panose="020B0604020202020204" pitchFamily="34" charset="0"/>
                <a:cs typeface="Arial" panose="020B0604020202020204" pitchFamily="34" charset="0"/>
              </a:endParaRPr>
            </a:p>
          </p:txBody>
        </p:sp>
        <p:sp>
          <p:nvSpPr>
            <p:cNvPr id="459" name="Shape 459"/>
            <p:cNvSpPr txBox="1"/>
            <p:nvPr/>
          </p:nvSpPr>
          <p:spPr>
            <a:xfrm>
              <a:off x="2740274" y="1828855"/>
              <a:ext cx="6875462" cy="306387"/>
            </a:xfrm>
            <a:prstGeom prst="rect">
              <a:avLst/>
            </a:prstGeom>
            <a:noFill/>
            <a:ln>
              <a:noFill/>
            </a:ln>
          </p:spPr>
          <p:txBody>
            <a:bodyPr spcFirstLastPara="1" wrap="square" lIns="68569" tIns="34275" rIns="68569" bIns="34275" anchor="t" anchorCtr="0">
              <a:noAutofit/>
            </a:bodyPr>
            <a:lstStyle/>
            <a:p>
              <a:pPr algn="ctr">
                <a:buClr>
                  <a:schemeClr val="dk1"/>
                </a:buClr>
                <a:buSzPts val="1400"/>
              </a:pPr>
              <a:r>
                <a:rPr lang="en-GB" sz="1050">
                  <a:solidFill>
                    <a:schemeClr val="dk1"/>
                  </a:solidFill>
                  <a:latin typeface="Arial" panose="020B0604020202020204" pitchFamily="34" charset="0"/>
                  <a:ea typeface="Calibri"/>
                  <a:cs typeface="Arial" panose="020B0604020202020204" pitchFamily="34" charset="0"/>
                  <a:sym typeface="Calibri"/>
                </a:rPr>
                <a:t>Number of participants in training post London 2012 Olympics</a:t>
              </a:r>
              <a:endParaRPr sz="1350">
                <a:latin typeface="Arial" panose="020B0604020202020204" pitchFamily="34" charset="0"/>
                <a:cs typeface="Arial" panose="020B0604020202020204" pitchFamily="34" charset="0"/>
              </a:endParaRPr>
            </a:p>
          </p:txBody>
        </p:sp>
        <p:sp>
          <p:nvSpPr>
            <p:cNvPr id="2" name="Rectangle 1"/>
            <p:cNvSpPr/>
            <p:nvPr/>
          </p:nvSpPr>
          <p:spPr>
            <a:xfrm>
              <a:off x="2662402" y="1688780"/>
              <a:ext cx="6938252" cy="398696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grpSp>
      <p:sp>
        <p:nvSpPr>
          <p:cNvPr id="10" name="Title 1">
            <a:extLst>
              <a:ext uri="{FF2B5EF4-FFF2-40B4-BE49-F238E27FC236}">
                <a16:creationId xmlns:a16="http://schemas.microsoft.com/office/drawing/2014/main" id="{BB639334-8EEE-4696-A738-099D351BFB8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US" dirty="0">
                <a:sym typeface="Calibri"/>
              </a:rPr>
              <a:t>Interpretation and analysis of data/graphs</a:t>
            </a:r>
            <a:endParaRPr lang="en-US" dirty="0"/>
          </a:p>
        </p:txBody>
      </p:sp>
    </p:spTree>
    <p:extLst>
      <p:ext uri="{BB962C8B-B14F-4D97-AF65-F5344CB8AC3E}">
        <p14:creationId xmlns:p14="http://schemas.microsoft.com/office/powerpoint/2010/main" val="2774326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4"/>
                                        </p:tgtEl>
                                        <p:attrNameLst>
                                          <p:attrName>style.visibility</p:attrName>
                                        </p:attrNameLst>
                                      </p:cBhvr>
                                      <p:to>
                                        <p:strVal val="visible"/>
                                      </p:to>
                                    </p:set>
                                    <p:animEffect transition="in" filter="fade">
                                      <p:cBhvr>
                                        <p:cTn id="7" dur="500"/>
                                        <p:tgtEl>
                                          <p:spTgt spid="45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56"/>
                                        </p:tgtEl>
                                        <p:attrNameLst>
                                          <p:attrName>style.visibility</p:attrName>
                                        </p:attrNameLst>
                                      </p:cBhvr>
                                      <p:to>
                                        <p:strVal val="visible"/>
                                      </p:to>
                                    </p:set>
                                    <p:animEffect transition="in" filter="fade">
                                      <p:cBhvr>
                                        <p:cTn id="15" dur="500"/>
                                        <p:tgtEl>
                                          <p:spTgt spid="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 grpId="0"/>
      <p:bldP spid="45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sp>
        <p:nvSpPr>
          <p:cNvPr id="5" name="Shape 690"/>
          <p:cNvSpPr txBox="1"/>
          <p:nvPr/>
        </p:nvSpPr>
        <p:spPr>
          <a:xfrm>
            <a:off x="323528" y="608946"/>
            <a:ext cx="17281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defRPr sz="2400" b="1">
                <a:solidFill>
                  <a:srgbClr val="0000FF"/>
                </a:solidFill>
                <a:latin typeface="Arial" panose="020B0604020202020204" pitchFamily="34" charset="0"/>
                <a:cs typeface="Arial" panose="020B0604020202020204" pitchFamily="34" charset="0"/>
              </a:defRPr>
            </a:lvl1pPr>
            <a:lvl2pPr marL="742950" indent="-285750">
              <a:defRPr sz="2400" b="1">
                <a:latin typeface="Arial" panose="020B0604020202020204" pitchFamily="34" charset="0"/>
                <a:cs typeface="Arial" panose="020B0604020202020204" pitchFamily="34" charset="0"/>
              </a:defRPr>
            </a:lvl2pPr>
            <a:lvl3pPr marL="1143000" indent="-228600">
              <a:defRPr sz="2400" b="1">
                <a:latin typeface="Arial" panose="020B0604020202020204" pitchFamily="34" charset="0"/>
                <a:cs typeface="Arial" panose="020B0604020202020204" pitchFamily="34" charset="0"/>
              </a:defRPr>
            </a:lvl3pPr>
            <a:lvl4pPr marL="1600200" indent="-228600">
              <a:defRPr sz="2400" b="1">
                <a:latin typeface="Arial" panose="020B0604020202020204" pitchFamily="34" charset="0"/>
                <a:cs typeface="Arial" panose="020B0604020202020204" pitchFamily="34" charset="0"/>
              </a:defRPr>
            </a:lvl4pPr>
            <a:lvl5pPr marL="2057400" indent="-228600">
              <a:defRPr sz="2400" b="1">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latin typeface="Arial" panose="020B0604020202020204" pitchFamily="34" charset="0"/>
                <a:cs typeface="Arial" panose="020B0604020202020204" pitchFamily="34" charset="0"/>
              </a:defRPr>
            </a:lvl9pPr>
          </a:lstStyle>
          <a:p>
            <a:r>
              <a:rPr lang="en-GB" dirty="0">
                <a:sym typeface="Calibri"/>
              </a:rPr>
              <a:t>Apply it!</a:t>
            </a:r>
            <a:endParaRPr dirty="0"/>
          </a:p>
        </p:txBody>
      </p:sp>
      <p:graphicFrame>
        <p:nvGraphicFramePr>
          <p:cNvPr id="4" name="Diagram 3">
            <a:extLst>
              <a:ext uri="{FF2B5EF4-FFF2-40B4-BE49-F238E27FC236}">
                <a16:creationId xmlns:a16="http://schemas.microsoft.com/office/drawing/2014/main" id="{4768B122-F9AC-47B0-98DC-02C532324667}"/>
              </a:ext>
            </a:extLst>
          </p:cNvPr>
          <p:cNvGraphicFramePr/>
          <p:nvPr>
            <p:extLst>
              <p:ext uri="{D42A27DB-BD31-4B8C-83A1-F6EECF244321}">
                <p14:modId xmlns:p14="http://schemas.microsoft.com/office/powerpoint/2010/main" val="1209963773"/>
              </p:ext>
            </p:extLst>
          </p:nvPr>
        </p:nvGraphicFramePr>
        <p:xfrm>
          <a:off x="1493658" y="1430778"/>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08257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sp>
        <p:nvSpPr>
          <p:cNvPr id="5" name="Shape 690"/>
          <p:cNvSpPr txBox="1"/>
          <p:nvPr/>
        </p:nvSpPr>
        <p:spPr>
          <a:xfrm>
            <a:off x="323528" y="692696"/>
            <a:ext cx="17636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defRPr sz="2400" b="1">
                <a:solidFill>
                  <a:srgbClr val="0000FF"/>
                </a:solidFill>
                <a:latin typeface="Arial" panose="020B0604020202020204" pitchFamily="34" charset="0"/>
                <a:cs typeface="Arial" panose="020B0604020202020204" pitchFamily="34" charset="0"/>
              </a:defRPr>
            </a:lvl1pPr>
            <a:lvl2pPr marL="742950" indent="-285750">
              <a:defRPr sz="2400" b="1">
                <a:latin typeface="Arial" panose="020B0604020202020204" pitchFamily="34" charset="0"/>
                <a:cs typeface="Arial" panose="020B0604020202020204" pitchFamily="34" charset="0"/>
              </a:defRPr>
            </a:lvl2pPr>
            <a:lvl3pPr marL="1143000" indent="-228600">
              <a:defRPr sz="2400" b="1">
                <a:latin typeface="Arial" panose="020B0604020202020204" pitchFamily="34" charset="0"/>
                <a:cs typeface="Arial" panose="020B0604020202020204" pitchFamily="34" charset="0"/>
              </a:defRPr>
            </a:lvl3pPr>
            <a:lvl4pPr marL="1600200" indent="-228600">
              <a:defRPr sz="2400" b="1">
                <a:latin typeface="Arial" panose="020B0604020202020204" pitchFamily="34" charset="0"/>
                <a:cs typeface="Arial" panose="020B0604020202020204" pitchFamily="34" charset="0"/>
              </a:defRPr>
            </a:lvl4pPr>
            <a:lvl5pPr marL="2057400" indent="-228600">
              <a:defRPr sz="2400" b="1">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latin typeface="Arial" panose="020B0604020202020204" pitchFamily="34" charset="0"/>
                <a:cs typeface="Arial" panose="020B0604020202020204" pitchFamily="34" charset="0"/>
              </a:defRPr>
            </a:lvl9pPr>
          </a:lstStyle>
          <a:p>
            <a:r>
              <a:rPr lang="en-GB" dirty="0">
                <a:sym typeface="Calibri"/>
              </a:rPr>
              <a:t>Apply it!</a:t>
            </a:r>
            <a:endParaRPr dirty="0"/>
          </a:p>
        </p:txBody>
      </p:sp>
      <p:graphicFrame>
        <p:nvGraphicFramePr>
          <p:cNvPr id="4" name="Diagram 3">
            <a:extLst>
              <a:ext uri="{FF2B5EF4-FFF2-40B4-BE49-F238E27FC236}">
                <a16:creationId xmlns:a16="http://schemas.microsoft.com/office/drawing/2014/main" id="{73D65E61-D801-40E5-9A3C-D7CDF5232BCC}"/>
              </a:ext>
            </a:extLst>
          </p:cNvPr>
          <p:cNvGraphicFramePr/>
          <p:nvPr>
            <p:extLst>
              <p:ext uri="{D42A27DB-BD31-4B8C-83A1-F6EECF244321}">
                <p14:modId xmlns:p14="http://schemas.microsoft.com/office/powerpoint/2010/main" val="3549882533"/>
              </p:ext>
            </p:extLst>
          </p:nvPr>
        </p:nvGraphicFramePr>
        <p:xfrm>
          <a:off x="1493658" y="1430778"/>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65078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4294967295"/>
          </p:nvPr>
        </p:nvSpPr>
        <p:spPr>
          <a:xfrm>
            <a:off x="2195736" y="764704"/>
            <a:ext cx="6840760" cy="5112568"/>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marL="0" indent="0">
              <a:spcBef>
                <a:spcPts val="600"/>
              </a:spcBef>
              <a:spcAft>
                <a:spcPts val="600"/>
              </a:spcAft>
              <a:buNone/>
            </a:pPr>
            <a:r>
              <a:rPr lang="en-US" sz="1600" cap="all" dirty="0">
                <a:solidFill>
                  <a:schemeClr val="tx1"/>
                </a:solidFill>
                <a:latin typeface="Arial" panose="020B0604020202020204" pitchFamily="34" charset="0"/>
                <a:cs typeface="Arial" panose="020B0604020202020204" pitchFamily="34" charset="0"/>
              </a:rPr>
              <a:t>By the end of this topic you </a:t>
            </a:r>
            <a:r>
              <a:rPr lang="en-US" sz="1600" cap="all" dirty="0" smtClean="0">
                <a:solidFill>
                  <a:schemeClr val="tx1"/>
                </a:solidFill>
                <a:latin typeface="Arial" panose="020B0604020202020204" pitchFamily="34" charset="0"/>
                <a:cs typeface="Arial" panose="020B0604020202020204" pitchFamily="34" charset="0"/>
              </a:rPr>
              <a:t>should…</a:t>
            </a:r>
          </a:p>
          <a:p>
            <a:pPr marL="214313" indent="-214313">
              <a:lnSpc>
                <a:spcPct val="120000"/>
              </a:lnSpc>
              <a:spcBef>
                <a:spcPts val="1000"/>
              </a:spcBef>
              <a:spcAft>
                <a:spcPts val="600"/>
              </a:spcAft>
            </a:pPr>
            <a:r>
              <a:rPr lang="en-US" sz="1600" b="1" dirty="0" smtClean="0">
                <a:solidFill>
                  <a:schemeClr val="tx1"/>
                </a:solidFill>
                <a:latin typeface="Arial" panose="020B0604020202020204" pitchFamily="34" charset="0"/>
                <a:cs typeface="Arial" panose="020B0604020202020204" pitchFamily="34" charset="0"/>
              </a:rPr>
              <a:t>know the definition of a balanced diet.</a:t>
            </a:r>
          </a:p>
          <a:p>
            <a:pPr marL="214313" indent="-214313">
              <a:lnSpc>
                <a:spcPct val="120000"/>
              </a:lnSpc>
              <a:spcBef>
                <a:spcPts val="1000"/>
              </a:spcBef>
              <a:spcAft>
                <a:spcPts val="600"/>
              </a:spcAft>
            </a:pPr>
            <a:r>
              <a:rPr lang="en-US" sz="1600" b="1" dirty="0" smtClean="0">
                <a:solidFill>
                  <a:schemeClr val="tx1"/>
                </a:solidFill>
                <a:latin typeface="Arial" panose="020B0604020202020204" pitchFamily="34" charset="0"/>
                <a:cs typeface="Arial" panose="020B0604020202020204" pitchFamily="34" charset="0"/>
              </a:rPr>
              <a:t>know </a:t>
            </a:r>
            <a:r>
              <a:rPr lang="en-US" sz="1600" b="1" dirty="0">
                <a:solidFill>
                  <a:schemeClr val="tx1"/>
                </a:solidFill>
                <a:latin typeface="Arial" panose="020B0604020202020204" pitchFamily="34" charset="0"/>
                <a:cs typeface="Arial" panose="020B0604020202020204" pitchFamily="34" charset="0"/>
              </a:rPr>
              <a:t>the components of a balanced diet</a:t>
            </a:r>
            <a:r>
              <a:rPr lang="en-US" sz="1600" b="1" dirty="0" smtClean="0">
                <a:solidFill>
                  <a:schemeClr val="tx1"/>
                </a:solidFill>
                <a:latin typeface="Arial" panose="020B0604020202020204" pitchFamily="34" charset="0"/>
                <a:cs typeface="Arial" panose="020B0604020202020204" pitchFamily="34" charset="0"/>
              </a:rPr>
              <a:t>:</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0"/>
              </a:spcBef>
              <a:spcAft>
                <a:spcPts val="600"/>
              </a:spcAft>
              <a:buFont typeface="Arial" panose="020B0604020202020204" pitchFamily="34" charset="0"/>
              <a:buChar char="•"/>
            </a:pPr>
            <a:r>
              <a:rPr lang="en-US" sz="1600" b="1" dirty="0" smtClean="0">
                <a:solidFill>
                  <a:schemeClr val="tx1"/>
                </a:solidFill>
                <a:latin typeface="Arial" panose="020B0604020202020204" pitchFamily="34" charset="0"/>
                <a:cs typeface="Arial" panose="020B0604020202020204" pitchFamily="34" charset="0"/>
              </a:rPr>
              <a:t>carbohydrates</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p</a:t>
            </a:r>
            <a:r>
              <a:rPr lang="en-US" sz="1600" b="1" dirty="0" smtClean="0">
                <a:solidFill>
                  <a:schemeClr val="tx1"/>
                </a:solidFill>
                <a:latin typeface="Arial" panose="020B0604020202020204" pitchFamily="34" charset="0"/>
                <a:cs typeface="Arial" panose="020B0604020202020204" pitchFamily="34" charset="0"/>
              </a:rPr>
              <a:t>roteins</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fats</a:t>
            </a:r>
          </a:p>
          <a:p>
            <a:pPr marL="557213" lvl="1" indent="-214313">
              <a:spcBef>
                <a:spcPts val="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m</a:t>
            </a:r>
            <a:r>
              <a:rPr lang="en-US" sz="1600" b="1" dirty="0" smtClean="0">
                <a:solidFill>
                  <a:schemeClr val="tx1"/>
                </a:solidFill>
                <a:latin typeface="Arial" panose="020B0604020202020204" pitchFamily="34" charset="0"/>
                <a:cs typeface="Arial" panose="020B0604020202020204" pitchFamily="34" charset="0"/>
              </a:rPr>
              <a:t>inerals</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v</a:t>
            </a:r>
            <a:r>
              <a:rPr lang="en-US" sz="1600" b="1" dirty="0" smtClean="0">
                <a:solidFill>
                  <a:schemeClr val="tx1"/>
                </a:solidFill>
                <a:latin typeface="Arial" panose="020B0604020202020204" pitchFamily="34" charset="0"/>
                <a:cs typeface="Arial" panose="020B0604020202020204" pitchFamily="34" charset="0"/>
              </a:rPr>
              <a:t>itamins</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f</a:t>
            </a:r>
            <a:r>
              <a:rPr lang="en-US" sz="1600" b="1" dirty="0" smtClean="0">
                <a:solidFill>
                  <a:schemeClr val="tx1"/>
                </a:solidFill>
                <a:latin typeface="Arial" panose="020B0604020202020204" pitchFamily="34" charset="0"/>
                <a:cs typeface="Arial" panose="020B0604020202020204" pitchFamily="34" charset="0"/>
              </a:rPr>
              <a:t>ibre</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0"/>
              </a:spcBef>
              <a:spcAft>
                <a:spcPts val="600"/>
              </a:spcAft>
              <a:buFont typeface="Arial" panose="020B0604020202020204" pitchFamily="34" charset="0"/>
              <a:buChar char="•"/>
            </a:pPr>
            <a:r>
              <a:rPr lang="en-US" sz="1600" b="1" dirty="0" smtClean="0">
                <a:solidFill>
                  <a:schemeClr val="tx1"/>
                </a:solidFill>
                <a:latin typeface="Arial" panose="020B0604020202020204" pitchFamily="34" charset="0"/>
                <a:cs typeface="Arial" panose="020B0604020202020204" pitchFamily="34" charset="0"/>
              </a:rPr>
              <a:t>water </a:t>
            </a:r>
            <a:r>
              <a:rPr lang="en-US" sz="1600" b="1" dirty="0">
                <a:solidFill>
                  <a:schemeClr val="tx1"/>
                </a:solidFill>
                <a:latin typeface="Arial" panose="020B0604020202020204" pitchFamily="34" charset="0"/>
                <a:cs typeface="Arial" panose="020B0604020202020204" pitchFamily="34" charset="0"/>
              </a:rPr>
              <a:t>and </a:t>
            </a:r>
            <a:r>
              <a:rPr lang="en-US" sz="1600" b="1" dirty="0" smtClean="0">
                <a:solidFill>
                  <a:schemeClr val="tx1"/>
                </a:solidFill>
                <a:latin typeface="Arial" panose="020B0604020202020204" pitchFamily="34" charset="0"/>
                <a:cs typeface="Arial" panose="020B0604020202020204" pitchFamily="34" charset="0"/>
              </a:rPr>
              <a:t>hydration.</a:t>
            </a:r>
            <a:endParaRPr lang="en-US" sz="1600" b="1"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1000"/>
              </a:spcBef>
              <a:spcAft>
                <a:spcPts val="600"/>
              </a:spcAft>
            </a:pPr>
            <a:r>
              <a:rPr lang="en-US" sz="1600" b="1" dirty="0" smtClean="0">
                <a:solidFill>
                  <a:schemeClr val="tx1"/>
                </a:solidFill>
                <a:latin typeface="Arial" panose="020B0604020202020204" pitchFamily="34" charset="0"/>
                <a:cs typeface="Arial" panose="020B0604020202020204" pitchFamily="34" charset="0"/>
              </a:rPr>
              <a:t>understand </a:t>
            </a:r>
            <a:r>
              <a:rPr lang="en-US" sz="1600" b="1" dirty="0">
                <a:solidFill>
                  <a:schemeClr val="tx1"/>
                </a:solidFill>
                <a:latin typeface="Arial" panose="020B0604020202020204" pitchFamily="34" charset="0"/>
                <a:cs typeface="Arial" panose="020B0604020202020204" pitchFamily="34" charset="0"/>
              </a:rPr>
              <a:t>the effect of diet and hydration on energy use in physical </a:t>
            </a:r>
            <a:r>
              <a:rPr lang="en-US" sz="1600" b="1" dirty="0" smtClean="0">
                <a:solidFill>
                  <a:schemeClr val="tx1"/>
                </a:solidFill>
                <a:latin typeface="Arial" panose="020B0604020202020204" pitchFamily="34" charset="0"/>
                <a:cs typeface="Arial" panose="020B0604020202020204" pitchFamily="34" charset="0"/>
              </a:rPr>
              <a:t>activity</a:t>
            </a:r>
            <a:endParaRPr lang="en-US" sz="1600" b="1"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1000"/>
              </a:spcBef>
              <a:spcAft>
                <a:spcPts val="600"/>
              </a:spcAft>
            </a:pPr>
            <a:r>
              <a:rPr lang="en-US" sz="1600" b="1" dirty="0" smtClean="0">
                <a:solidFill>
                  <a:schemeClr val="tx1"/>
                </a:solidFill>
                <a:latin typeface="Arial" panose="020B0604020202020204" pitchFamily="34" charset="0"/>
                <a:cs typeface="Arial" panose="020B0604020202020204" pitchFamily="34" charset="0"/>
              </a:rPr>
              <a:t>be </a:t>
            </a:r>
            <a:r>
              <a:rPr lang="en-US" sz="1600" b="1" dirty="0">
                <a:solidFill>
                  <a:schemeClr val="tx1"/>
                </a:solidFill>
                <a:latin typeface="Arial" panose="020B0604020202020204" pitchFamily="34" charset="0"/>
                <a:cs typeface="Arial" panose="020B0604020202020204" pitchFamily="34" charset="0"/>
              </a:rPr>
              <a:t>able to apply practical examples from physical activity and sport to diet and hydration.</a:t>
            </a:r>
          </a:p>
        </p:txBody>
      </p:sp>
      <p:sp>
        <p:nvSpPr>
          <p:cNvPr id="10" name="Title 1">
            <a:extLst>
              <a:ext uri="{FF2B5EF4-FFF2-40B4-BE49-F238E27FC236}">
                <a16:creationId xmlns:a16="http://schemas.microsoft.com/office/drawing/2014/main" id="{B4297371-D8BF-417F-9D34-0C6E7C819AD8}"/>
              </a:ext>
            </a:extLst>
          </p:cNvPr>
          <p:cNvSpPr txBox="1">
            <a:spLocks/>
          </p:cNvSpPr>
          <p:nvPr/>
        </p:nvSpPr>
        <p:spPr>
          <a:xfrm>
            <a:off x="0" y="1700808"/>
            <a:ext cx="2267744"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sp>
        <p:nvSpPr>
          <p:cNvPr id="11" name="Rectangle 10"/>
          <p:cNvSpPr/>
          <p:nvPr/>
        </p:nvSpPr>
        <p:spPr>
          <a:xfrm>
            <a:off x="323528" y="116632"/>
            <a:ext cx="2412268"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Diet and nutrition</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99297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Shape 475"/>
          <p:cNvSpPr txBox="1"/>
          <p:nvPr/>
        </p:nvSpPr>
        <p:spPr>
          <a:xfrm>
            <a:off x="4251705" y="2348880"/>
            <a:ext cx="4779414" cy="2970608"/>
          </a:xfrm>
          <a:prstGeom prst="rect">
            <a:avLst/>
          </a:prstGeom>
          <a:noFill/>
          <a:ln>
            <a:noFill/>
          </a:ln>
        </p:spPr>
        <p:txBody>
          <a:bodyPr spcFirstLastPara="1" wrap="square" lIns="68569" tIns="34275" rIns="68569" bIns="34275" anchor="t" anchorCtr="0">
            <a:noAutofit/>
          </a:bodyPr>
          <a:lstStyle/>
          <a:p>
            <a:pPr algn="ctr">
              <a:spcBef>
                <a:spcPts val="600"/>
              </a:spcBef>
              <a:spcAft>
                <a:spcPts val="600"/>
              </a:spcAft>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A balanced diet is a diet based on:</a:t>
            </a:r>
          </a:p>
          <a:p>
            <a:pPr marL="257175" indent="-257175">
              <a:spcBef>
                <a:spcPts val="600"/>
              </a:spcBef>
              <a:buFont typeface="Arial" panose="020B0604020202020204" pitchFamily="34" charset="0"/>
              <a:buChar char="•"/>
            </a:pPr>
            <a:r>
              <a:rPr lang="en-GB" dirty="0">
                <a:latin typeface="Arial" panose="020B0604020202020204" pitchFamily="34" charset="0"/>
                <a:cs typeface="Arial" panose="020B0604020202020204" pitchFamily="34" charset="0"/>
              </a:rPr>
              <a:t>starchy foods such as potatoes, bread, rice and pasta</a:t>
            </a:r>
          </a:p>
          <a:p>
            <a:pPr marL="257175" indent="-257175">
              <a:spcBef>
                <a:spcPts val="600"/>
              </a:spcBef>
              <a:buFont typeface="Arial" panose="020B0604020202020204" pitchFamily="34" charset="0"/>
              <a:buChar char="•"/>
            </a:pPr>
            <a:r>
              <a:rPr lang="en-GB" dirty="0">
                <a:latin typeface="Arial" panose="020B0604020202020204" pitchFamily="34" charset="0"/>
                <a:cs typeface="Arial" panose="020B0604020202020204" pitchFamily="34" charset="0"/>
              </a:rPr>
              <a:t>plenty of fruit and vegetables</a:t>
            </a:r>
          </a:p>
          <a:p>
            <a:pPr marL="257175" indent="-257175">
              <a:spcBef>
                <a:spcPts val="600"/>
              </a:spcBef>
              <a:buFont typeface="Arial" panose="020B0604020202020204" pitchFamily="34" charset="0"/>
              <a:buChar char="•"/>
            </a:pPr>
            <a:r>
              <a:rPr lang="en-GB" dirty="0">
                <a:latin typeface="Arial" panose="020B0604020202020204" pitchFamily="34" charset="0"/>
                <a:cs typeface="Arial" panose="020B0604020202020204" pitchFamily="34" charset="0"/>
              </a:rPr>
              <a:t>some protein-rich foods such as meat, fish and lentils</a:t>
            </a:r>
          </a:p>
          <a:p>
            <a:pPr marL="257175" indent="-257175">
              <a:spcBef>
                <a:spcPts val="600"/>
              </a:spcBef>
              <a:buFont typeface="Arial" panose="020B0604020202020204" pitchFamily="34" charset="0"/>
              <a:buChar char="•"/>
            </a:pPr>
            <a:r>
              <a:rPr lang="en-GB" dirty="0">
                <a:latin typeface="Arial" panose="020B0604020202020204" pitchFamily="34" charset="0"/>
                <a:cs typeface="Arial" panose="020B0604020202020204" pitchFamily="34" charset="0"/>
              </a:rPr>
              <a:t>some milk and dairy foods</a:t>
            </a:r>
          </a:p>
          <a:p>
            <a:pPr marL="257175" indent="-257175">
              <a:spcBef>
                <a:spcPts val="600"/>
              </a:spcBef>
              <a:buFont typeface="Arial" panose="020B0604020202020204" pitchFamily="34" charset="0"/>
              <a:buChar char="•"/>
            </a:pPr>
            <a:r>
              <a:rPr lang="en-GB" dirty="0">
                <a:latin typeface="Arial" panose="020B0604020202020204" pitchFamily="34" charset="0"/>
                <a:cs typeface="Arial" panose="020B0604020202020204" pitchFamily="34" charset="0"/>
              </a:rPr>
              <a:t>not too much fat, salt or sugar.</a:t>
            </a: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  </a:t>
            </a:r>
            <a:endParaRPr sz="1400" dirty="0">
              <a:latin typeface="Arial" panose="020B0604020202020204" pitchFamily="34" charset="0"/>
              <a:cs typeface="Arial" panose="020B0604020202020204" pitchFamily="34" charset="0"/>
            </a:endParaRPr>
          </a:p>
        </p:txBody>
      </p:sp>
      <p:sp>
        <p:nvSpPr>
          <p:cNvPr id="2" name="TextBox 1"/>
          <p:cNvSpPr txBox="1"/>
          <p:nvPr/>
        </p:nvSpPr>
        <p:spPr>
          <a:xfrm>
            <a:off x="108001" y="939939"/>
            <a:ext cx="8352432" cy="907941"/>
          </a:xfrm>
          <a:prstGeom prst="rect">
            <a:avLst/>
          </a:prstGeom>
          <a:noFill/>
        </p:spPr>
        <p:txBody>
          <a:bodyPr wrap="square" rtlCol="0">
            <a:spAutoFit/>
          </a:bodyPr>
          <a:lstStyle/>
          <a:p>
            <a:pPr>
              <a:spcBef>
                <a:spcPts val="600"/>
              </a:spcBef>
            </a:pPr>
            <a:r>
              <a:rPr lang="en-GB" sz="1600" b="1" dirty="0">
                <a:latin typeface="Arial" panose="020B0604020202020204" pitchFamily="34" charset="0"/>
                <a:cs typeface="Arial" panose="020B0604020202020204" pitchFamily="34" charset="0"/>
              </a:rPr>
              <a:t>A balanced </a:t>
            </a:r>
            <a:r>
              <a:rPr lang="en-GB" sz="1600" b="1" dirty="0" smtClean="0">
                <a:latin typeface="Arial" panose="020B0604020202020204" pitchFamily="34" charset="0"/>
                <a:cs typeface="Arial" panose="020B0604020202020204" pitchFamily="34" charset="0"/>
              </a:rPr>
              <a:t>diet </a:t>
            </a:r>
            <a:r>
              <a:rPr lang="en-GB" sz="1600" b="1" dirty="0">
                <a:latin typeface="Arial" panose="020B0604020202020204" pitchFamily="34" charset="0"/>
                <a:cs typeface="Arial" panose="020B0604020202020204" pitchFamily="34" charset="0"/>
              </a:rPr>
              <a:t>means eating a variety of food types in the right proportions.</a:t>
            </a:r>
          </a:p>
          <a:p>
            <a:pPr>
              <a:spcBef>
                <a:spcPts val="600"/>
              </a:spcBef>
            </a:pPr>
            <a:r>
              <a:rPr lang="en-GB" sz="1600" b="1" dirty="0">
                <a:latin typeface="Arial" panose="020B0604020202020204" pitchFamily="34" charset="0"/>
                <a:cs typeface="Arial" panose="020B0604020202020204" pitchFamily="34" charset="0"/>
              </a:rPr>
              <a:t>It involves consuming the right amount of food and drink to achieve and maintain a healthy body </a:t>
            </a:r>
            <a:r>
              <a:rPr lang="en-GB" sz="1600" b="1" dirty="0" smtClean="0">
                <a:latin typeface="Arial" panose="020B0604020202020204" pitchFamily="34" charset="0"/>
                <a:cs typeface="Arial" panose="020B0604020202020204" pitchFamily="34" charset="0"/>
              </a:rPr>
              <a:t>weight </a:t>
            </a:r>
            <a:r>
              <a:rPr lang="en-GB" sz="1600" b="1" dirty="0" smtClean="0">
                <a:solidFill>
                  <a:srgbClr val="C00000"/>
                </a:solidFill>
                <a:latin typeface="Arial" panose="020B0604020202020204" pitchFamily="34" charset="0"/>
                <a:cs typeface="Arial" panose="020B0604020202020204" pitchFamily="34" charset="0"/>
              </a:rPr>
              <a:t>i.e</a:t>
            </a:r>
            <a:r>
              <a:rPr lang="en-GB" sz="1600" b="1" dirty="0">
                <a:solidFill>
                  <a:srgbClr val="C00000"/>
                </a:solidFill>
                <a:latin typeface="Arial" panose="020B0604020202020204" pitchFamily="34" charset="0"/>
                <a:cs typeface="Arial" panose="020B0604020202020204" pitchFamily="34" charset="0"/>
              </a:rPr>
              <a:t>. matching energy input with energy output</a:t>
            </a:r>
            <a:endParaRPr lang="en-US" sz="1600" b="1" dirty="0">
              <a:solidFill>
                <a:srgbClr val="C00000"/>
              </a:solidFill>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A91FD612-C07F-44D7-9FD2-AE38218DF20C}"/>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What is a balanced diet?</a:t>
            </a:r>
          </a:p>
        </p:txBody>
      </p:sp>
      <p:pic>
        <p:nvPicPr>
          <p:cNvPr id="7" name="Picture 6" descr="Healthy foods infographics elements and background. balance your meal for diet. line icon concept. Can be used for data layout, banner, diagram, web design, brochure template. vector illustration">
            <a:extLst>
              <a:ext uri="{FF2B5EF4-FFF2-40B4-BE49-F238E27FC236}">
                <a16:creationId xmlns:a16="http://schemas.microsoft.com/office/drawing/2014/main" id="{8983320B-3B62-48C0-9485-D13ED40915C2}"/>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79513" y="2348881"/>
            <a:ext cx="3744416" cy="2994758"/>
          </a:xfrm>
          <a:prstGeom prst="rect">
            <a:avLst/>
          </a:prstGeom>
        </p:spPr>
      </p:pic>
    </p:spTree>
    <p:extLst>
      <p:ext uri="{BB962C8B-B14F-4D97-AF65-F5344CB8AC3E}">
        <p14:creationId xmlns:p14="http://schemas.microsoft.com/office/powerpoint/2010/main" val="3882206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75"/>
                                        </p:tgtEl>
                                        <p:attrNameLst>
                                          <p:attrName>style.visibility</p:attrName>
                                        </p:attrNameLst>
                                      </p:cBhvr>
                                      <p:to>
                                        <p:strVal val="visible"/>
                                      </p:to>
                                    </p:set>
                                    <p:animEffect transition="in" filter="fade">
                                      <p:cBhvr>
                                        <p:cTn id="15" dur="500"/>
                                        <p:tgtEl>
                                          <p:spTgt spid="4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5"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070C06B-1443-41B3-A06C-C6820A8C7FF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A balanced diet and energy balance</a:t>
            </a:r>
          </a:p>
        </p:txBody>
      </p:sp>
      <p:pic>
        <p:nvPicPr>
          <p:cNvPr id="8" name="Picture 7" descr="Energy Balance and weight maintenance">
            <a:extLst>
              <a:ext uri="{FF2B5EF4-FFF2-40B4-BE49-F238E27FC236}">
                <a16:creationId xmlns:a16="http://schemas.microsoft.com/office/drawing/2014/main" id="{78AB18E2-A0E5-4EB2-94C3-4C3DA04E5EE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964925" y="751372"/>
            <a:ext cx="4624522" cy="3496317"/>
          </a:xfrm>
          <a:prstGeom prst="rect">
            <a:avLst/>
          </a:prstGeom>
        </p:spPr>
      </p:pic>
      <p:pic>
        <p:nvPicPr>
          <p:cNvPr id="9" name="Picture 8" descr="Diet failure of fat man eating fast food hamberger. Happy smile overweight person who spoiled healthy food by eating huge hamburger on fork. Man struggles with hunger for all his strength.">
            <a:extLst>
              <a:ext uri="{FF2B5EF4-FFF2-40B4-BE49-F238E27FC236}">
                <a16:creationId xmlns:a16="http://schemas.microsoft.com/office/drawing/2014/main" id="{5FE49BFC-7D6F-4FA1-89DD-96216999B39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43516" y="1687445"/>
            <a:ext cx="1986194" cy="2749668"/>
          </a:xfrm>
          <a:prstGeom prst="rect">
            <a:avLst/>
          </a:prstGeom>
        </p:spPr>
      </p:pic>
      <p:pic>
        <p:nvPicPr>
          <p:cNvPr id="10" name="Picture 9" descr="Skinny young man with anorexia on grey background">
            <a:extLst>
              <a:ext uri="{FF2B5EF4-FFF2-40B4-BE49-F238E27FC236}">
                <a16:creationId xmlns:a16="http://schemas.microsoft.com/office/drawing/2014/main" id="{F01F7E30-9298-4998-99DB-07460EA01428}"/>
              </a:ext>
            </a:extLst>
          </p:cNvPr>
          <p:cNvPicPr/>
          <p:nvPr/>
        </p:nvPicPr>
        <p:blipFill rotWithShape="1">
          <a:blip r:embed="rId4" cstate="print">
            <a:extLst>
              <a:ext uri="{28A0092B-C50C-407E-A947-70E740481C1C}">
                <a14:useLocalDpi xmlns:a14="http://schemas.microsoft.com/office/drawing/2010/main" val="0"/>
              </a:ext>
            </a:extLst>
          </a:blip>
          <a:srcRect l="12466"/>
          <a:stretch/>
        </p:blipFill>
        <p:spPr>
          <a:xfrm>
            <a:off x="6539700" y="1687444"/>
            <a:ext cx="2360550" cy="2029588"/>
          </a:xfrm>
          <a:prstGeom prst="rect">
            <a:avLst/>
          </a:prstGeom>
        </p:spPr>
      </p:pic>
      <p:sp>
        <p:nvSpPr>
          <p:cNvPr id="11" name="Shape 407"/>
          <p:cNvSpPr txBox="1"/>
          <p:nvPr/>
        </p:nvSpPr>
        <p:spPr>
          <a:xfrm>
            <a:off x="125758" y="4797152"/>
            <a:ext cx="8881884" cy="108012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a:buClr>
                <a:schemeClr val="dk1"/>
              </a:buClr>
              <a:buSzPts val="2400"/>
            </a:pPr>
            <a:r>
              <a:rPr lang="en-GB" sz="1600" dirty="0" smtClean="0">
                <a:solidFill>
                  <a:schemeClr val="dk1"/>
                </a:solidFill>
                <a:latin typeface="Arial" panose="020B0604020202020204" pitchFamily="34" charset="0"/>
                <a:ea typeface="Calibri"/>
                <a:cs typeface="Arial" panose="020B0604020202020204" pitchFamily="34" charset="0"/>
                <a:sym typeface="Calibri"/>
              </a:rPr>
              <a:t>A balanced diet involves taking in the right amount of level of energy that the body needs in its expenditure of energy.</a:t>
            </a:r>
          </a:p>
          <a:p>
            <a:pPr>
              <a:buClr>
                <a:schemeClr val="dk1"/>
              </a:buClr>
              <a:buSzPts val="2400"/>
            </a:pPr>
            <a:endParaRPr lang="en-GB" sz="1600" dirty="0" smtClean="0">
              <a:solidFill>
                <a:schemeClr val="dk1"/>
              </a:solidFill>
              <a:latin typeface="Arial" panose="020B0604020202020204" pitchFamily="34" charset="0"/>
              <a:ea typeface="Calibri"/>
              <a:cs typeface="Arial" panose="020B0604020202020204" pitchFamily="34" charset="0"/>
              <a:sym typeface="Calibri"/>
            </a:endParaRPr>
          </a:p>
          <a:p>
            <a:pPr>
              <a:buClr>
                <a:schemeClr val="dk1"/>
              </a:buClr>
              <a:buSzPts val="2400"/>
            </a:pPr>
            <a:r>
              <a:rPr lang="en-GB" sz="1600" dirty="0" smtClean="0">
                <a:solidFill>
                  <a:schemeClr val="dk1"/>
                </a:solidFill>
                <a:latin typeface="Arial" panose="020B0604020202020204" pitchFamily="34" charset="0"/>
                <a:ea typeface="Calibri"/>
                <a:cs typeface="Arial" panose="020B0604020202020204" pitchFamily="34" charset="0"/>
                <a:sym typeface="Calibri"/>
              </a:rPr>
              <a:t>In other words you need to have the </a:t>
            </a:r>
            <a:r>
              <a:rPr lang="en-GB" sz="1600" b="1" dirty="0" smtClean="0">
                <a:solidFill>
                  <a:schemeClr val="dk1"/>
                </a:solidFill>
                <a:latin typeface="Arial" panose="020B0604020202020204" pitchFamily="34" charset="0"/>
                <a:ea typeface="Calibri"/>
                <a:cs typeface="Arial" panose="020B0604020202020204" pitchFamily="34" charset="0"/>
                <a:sym typeface="Calibri"/>
              </a:rPr>
              <a:t>energy output </a:t>
            </a:r>
            <a:r>
              <a:rPr lang="en-GB" sz="1600" b="1" u="sng" dirty="0" smtClean="0">
                <a:solidFill>
                  <a:schemeClr val="dk1"/>
                </a:solidFill>
                <a:latin typeface="Arial" panose="020B0604020202020204" pitchFamily="34" charset="0"/>
                <a:ea typeface="Calibri"/>
                <a:cs typeface="Arial" panose="020B0604020202020204" pitchFamily="34" charset="0"/>
                <a:sym typeface="Calibri"/>
              </a:rPr>
              <a:t>balancing</a:t>
            </a:r>
            <a:r>
              <a:rPr lang="en-GB" sz="1600" b="1" dirty="0" smtClean="0">
                <a:solidFill>
                  <a:schemeClr val="dk1"/>
                </a:solidFill>
                <a:latin typeface="Arial" panose="020B0604020202020204" pitchFamily="34" charset="0"/>
                <a:ea typeface="Calibri"/>
                <a:cs typeface="Arial" panose="020B0604020202020204" pitchFamily="34" charset="0"/>
                <a:sym typeface="Calibri"/>
              </a:rPr>
              <a:t> with the energy input.</a:t>
            </a:r>
          </a:p>
          <a:p>
            <a:pPr algn="ctr">
              <a:buClr>
                <a:schemeClr val="dk1"/>
              </a:buClr>
              <a:buSzPts val="2400"/>
            </a:pPr>
            <a:r>
              <a:rPr lang="en-GB" sz="1600" dirty="0" smtClean="0">
                <a:solidFill>
                  <a:schemeClr val="dk1"/>
                </a:solidFill>
                <a:latin typeface="Arial" panose="020B0604020202020204" pitchFamily="34" charset="0"/>
                <a:ea typeface="Calibri"/>
                <a:cs typeface="Arial" panose="020B0604020202020204" pitchFamily="34" charset="0"/>
                <a:sym typeface="Calibri"/>
              </a:rPr>
              <a:t> </a:t>
            </a:r>
            <a:endParaRP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64768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par>
                          <p:cTn id="11" fill="hold">
                            <p:stCondLst>
                              <p:cond delay="1000"/>
                            </p:stCondLst>
                            <p:childTnLst>
                              <p:par>
                                <p:cTn id="12" presetID="1" presetClass="entr" presetSubtype="0" fill="hold" nodeType="afterEffect">
                                  <p:stCondLst>
                                    <p:cond delay="0"/>
                                  </p:stCondLst>
                                  <p:childTnLst>
                                    <p:set>
                                      <p:cBhvr>
                                        <p:cTn id="13" dur="1" fill="hold">
                                          <p:stCondLst>
                                            <p:cond delay="499"/>
                                          </p:stCondLst>
                                        </p:cTn>
                                        <p:tgtEl>
                                          <p:spTgt spid="1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Shape 475"/>
          <p:cNvSpPr txBox="1"/>
          <p:nvPr/>
        </p:nvSpPr>
        <p:spPr>
          <a:xfrm>
            <a:off x="3491880" y="2317886"/>
            <a:ext cx="5533521" cy="613346"/>
          </a:xfrm>
          <a:prstGeom prst="rect">
            <a:avLst/>
          </a:prstGeom>
          <a:noFill/>
          <a:ln>
            <a:noFill/>
          </a:ln>
        </p:spPr>
        <p:txBody>
          <a:bodyPr spcFirstLastPara="1" wrap="square" lIns="68569" tIns="34275" rIns="68569" bIns="34275" anchor="t" anchorCtr="0">
            <a:noAutofit/>
          </a:bodyPr>
          <a:lstStyle/>
          <a:p>
            <a:pPr algn="ctr">
              <a:buClr>
                <a:schemeClr val="dk1"/>
              </a:buClr>
              <a:buSzPts val="2400"/>
            </a:pPr>
            <a:r>
              <a:rPr lang="en-GB" sz="1600" i="1" dirty="0">
                <a:solidFill>
                  <a:schemeClr val="dk1"/>
                </a:solidFill>
                <a:latin typeface="Arial" panose="020B0604020202020204" pitchFamily="34" charset="0"/>
                <a:ea typeface="Calibri"/>
                <a:cs typeface="Arial" panose="020B0604020202020204" pitchFamily="34" charset="0"/>
                <a:sym typeface="Calibri"/>
              </a:rPr>
              <a:t>A balanced diet is essential for health as well as to cope with the physical demands of sport/activity. </a:t>
            </a:r>
            <a:endParaRPr sz="1200" i="1" dirty="0">
              <a:latin typeface="Arial" panose="020B0604020202020204" pitchFamily="34" charset="0"/>
              <a:cs typeface="Arial" panose="020B0604020202020204" pitchFamily="34" charset="0"/>
            </a:endParaRPr>
          </a:p>
        </p:txBody>
      </p:sp>
      <p:grpSp>
        <p:nvGrpSpPr>
          <p:cNvPr id="9" name="Group 8">
            <a:extLst>
              <a:ext uri="{FF2B5EF4-FFF2-40B4-BE49-F238E27FC236}">
                <a16:creationId xmlns:a16="http://schemas.microsoft.com/office/drawing/2014/main" id="{E4F06092-14B4-4F5C-9DC3-6B2BA67AD1A5}"/>
              </a:ext>
            </a:extLst>
          </p:cNvPr>
          <p:cNvGrpSpPr/>
          <p:nvPr/>
        </p:nvGrpSpPr>
        <p:grpSpPr>
          <a:xfrm>
            <a:off x="3786215" y="3044201"/>
            <a:ext cx="5015732" cy="702079"/>
            <a:chOff x="5048287" y="2821972"/>
            <a:chExt cx="6408712" cy="936105"/>
          </a:xfrm>
        </p:grpSpPr>
        <p:sp>
          <p:nvSpPr>
            <p:cNvPr id="14" name="Rounded Rectangle 13"/>
            <p:cNvSpPr/>
            <p:nvPr/>
          </p:nvSpPr>
          <p:spPr>
            <a:xfrm>
              <a:off x="5048287" y="2821972"/>
              <a:ext cx="2304256" cy="93610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Calories in</a:t>
              </a:r>
            </a:p>
          </p:txBody>
        </p:sp>
        <p:sp>
          <p:nvSpPr>
            <p:cNvPr id="15" name="Rounded Rectangle 14"/>
            <p:cNvSpPr/>
            <p:nvPr/>
          </p:nvSpPr>
          <p:spPr>
            <a:xfrm>
              <a:off x="9152743" y="2835000"/>
              <a:ext cx="2304256" cy="9230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Calories used</a:t>
              </a:r>
            </a:p>
          </p:txBody>
        </p:sp>
        <p:sp>
          <p:nvSpPr>
            <p:cNvPr id="8" name="Equals 7">
              <a:extLst>
                <a:ext uri="{FF2B5EF4-FFF2-40B4-BE49-F238E27FC236}">
                  <a16:creationId xmlns:a16="http://schemas.microsoft.com/office/drawing/2014/main" id="{57686E83-93BF-4D10-AAF4-1B14727774BA}"/>
                </a:ext>
              </a:extLst>
            </p:cNvPr>
            <p:cNvSpPr/>
            <p:nvPr/>
          </p:nvSpPr>
          <p:spPr>
            <a:xfrm>
              <a:off x="7788922" y="2996869"/>
              <a:ext cx="1004424" cy="594814"/>
            </a:xfrm>
            <a:prstGeom prst="mathEqual">
              <a:avLst>
                <a:gd name="adj1" fmla="val 11563"/>
                <a:gd name="adj2" fmla="val 22009"/>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chemeClr val="tx1"/>
                </a:solidFill>
                <a:latin typeface="Arial" panose="020B0604020202020204" pitchFamily="34" charset="0"/>
                <a:cs typeface="Arial" panose="020B0604020202020204" pitchFamily="34" charset="0"/>
              </a:endParaRPr>
            </a:p>
          </p:txBody>
        </p:sp>
      </p:grpSp>
      <p:grpSp>
        <p:nvGrpSpPr>
          <p:cNvPr id="10" name="Group 9">
            <a:extLst>
              <a:ext uri="{FF2B5EF4-FFF2-40B4-BE49-F238E27FC236}">
                <a16:creationId xmlns:a16="http://schemas.microsoft.com/office/drawing/2014/main" id="{8BD5F4A4-FEA7-47A3-8F46-AC78DA76F387}"/>
              </a:ext>
            </a:extLst>
          </p:cNvPr>
          <p:cNvGrpSpPr/>
          <p:nvPr/>
        </p:nvGrpSpPr>
        <p:grpSpPr>
          <a:xfrm>
            <a:off x="3923928" y="4832155"/>
            <a:ext cx="4598344" cy="973109"/>
            <a:chOff x="4974467" y="4905747"/>
            <a:chExt cx="5835718" cy="1470739"/>
          </a:xfrm>
        </p:grpSpPr>
        <p:grpSp>
          <p:nvGrpSpPr>
            <p:cNvPr id="5" name="Group 4">
              <a:extLst>
                <a:ext uri="{FF2B5EF4-FFF2-40B4-BE49-F238E27FC236}">
                  <a16:creationId xmlns:a16="http://schemas.microsoft.com/office/drawing/2014/main" id="{CDBB6D4B-ABD5-4BD2-851D-B6D561DEBB1F}"/>
                </a:ext>
              </a:extLst>
            </p:cNvPr>
            <p:cNvGrpSpPr/>
            <p:nvPr/>
          </p:nvGrpSpPr>
          <p:grpSpPr>
            <a:xfrm>
              <a:off x="4974467" y="4905747"/>
              <a:ext cx="5835718" cy="1470739"/>
              <a:chOff x="5463271" y="4795299"/>
              <a:chExt cx="5835718" cy="1470739"/>
            </a:xfrm>
          </p:grpSpPr>
          <p:sp>
            <p:nvSpPr>
              <p:cNvPr id="17" name="Rounded Rectangle 16"/>
              <p:cNvSpPr/>
              <p:nvPr/>
            </p:nvSpPr>
            <p:spPr>
              <a:xfrm>
                <a:off x="5463271" y="4802998"/>
                <a:ext cx="2206609" cy="14630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Increased</a:t>
                </a:r>
              </a:p>
              <a:p>
                <a:pPr algn="ct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Calories in</a:t>
                </a:r>
              </a:p>
            </p:txBody>
          </p:sp>
          <p:sp>
            <p:nvSpPr>
              <p:cNvPr id="18" name="Rounded Rectangle 17"/>
              <p:cNvSpPr/>
              <p:nvPr/>
            </p:nvSpPr>
            <p:spPr>
              <a:xfrm>
                <a:off x="9335742" y="4795299"/>
                <a:ext cx="1963247" cy="146304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Increased</a:t>
                </a:r>
              </a:p>
              <a:p>
                <a:pPr algn="ct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Calories used</a:t>
                </a:r>
              </a:p>
            </p:txBody>
          </p:sp>
        </p:grpSp>
        <p:sp>
          <p:nvSpPr>
            <p:cNvPr id="21" name="Equals 20">
              <a:extLst>
                <a:ext uri="{FF2B5EF4-FFF2-40B4-BE49-F238E27FC236}">
                  <a16:creationId xmlns:a16="http://schemas.microsoft.com/office/drawing/2014/main" id="{7EF328F8-AA2B-4D87-B79D-7B21975AC6C0}"/>
                </a:ext>
              </a:extLst>
            </p:cNvPr>
            <p:cNvSpPr/>
            <p:nvPr/>
          </p:nvSpPr>
          <p:spPr>
            <a:xfrm>
              <a:off x="7511795" y="5347560"/>
              <a:ext cx="1004424" cy="594815"/>
            </a:xfrm>
            <a:prstGeom prst="mathEqual">
              <a:avLst>
                <a:gd name="adj1" fmla="val 11563"/>
                <a:gd name="adj2" fmla="val 22009"/>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chemeClr val="tx1"/>
                </a:solidFill>
                <a:latin typeface="Arial" panose="020B0604020202020204" pitchFamily="34" charset="0"/>
                <a:cs typeface="Arial" panose="020B0604020202020204" pitchFamily="34" charset="0"/>
              </a:endParaRPr>
            </a:p>
          </p:txBody>
        </p:sp>
      </p:grpSp>
      <p:sp>
        <p:nvSpPr>
          <p:cNvPr id="16" name="Title 1">
            <a:extLst>
              <a:ext uri="{FF2B5EF4-FFF2-40B4-BE49-F238E27FC236}">
                <a16:creationId xmlns:a16="http://schemas.microsoft.com/office/drawing/2014/main" id="{80D29258-17B7-464D-92DF-FA910E429FF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What is a balanced diet?</a:t>
            </a:r>
          </a:p>
        </p:txBody>
      </p:sp>
      <p:pic>
        <p:nvPicPr>
          <p:cNvPr id="20" name="Picture 19" descr="Healthy foods infographics elements and background. balance your meal for diet. line icon concept. Can be used for data layout, banner, diagram, web design, brochure template. vector illustration">
            <a:extLst>
              <a:ext uri="{FF2B5EF4-FFF2-40B4-BE49-F238E27FC236}">
                <a16:creationId xmlns:a16="http://schemas.microsoft.com/office/drawing/2014/main" id="{0FB8F231-03AF-45C7-9C44-9E9236183E2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42955" y="2420888"/>
            <a:ext cx="3248925" cy="2535719"/>
          </a:xfrm>
          <a:prstGeom prst="rect">
            <a:avLst/>
          </a:prstGeom>
        </p:spPr>
      </p:pic>
      <p:sp>
        <p:nvSpPr>
          <p:cNvPr id="22" name="TextBox 21"/>
          <p:cNvSpPr txBox="1"/>
          <p:nvPr/>
        </p:nvSpPr>
        <p:spPr>
          <a:xfrm>
            <a:off x="108001" y="939939"/>
            <a:ext cx="8352432" cy="907941"/>
          </a:xfrm>
          <a:prstGeom prst="rect">
            <a:avLst/>
          </a:prstGeom>
          <a:noFill/>
        </p:spPr>
        <p:txBody>
          <a:bodyPr wrap="square" rtlCol="0">
            <a:spAutoFit/>
          </a:bodyPr>
          <a:lstStyle/>
          <a:p>
            <a:pPr>
              <a:spcBef>
                <a:spcPts val="600"/>
              </a:spcBef>
            </a:pPr>
            <a:r>
              <a:rPr lang="en-GB" sz="1600" b="1" dirty="0">
                <a:latin typeface="Arial" panose="020B0604020202020204" pitchFamily="34" charset="0"/>
                <a:cs typeface="Arial" panose="020B0604020202020204" pitchFamily="34" charset="0"/>
              </a:rPr>
              <a:t>A balanced </a:t>
            </a:r>
            <a:r>
              <a:rPr lang="en-GB" sz="1600" b="1" dirty="0" smtClean="0">
                <a:latin typeface="Arial" panose="020B0604020202020204" pitchFamily="34" charset="0"/>
                <a:cs typeface="Arial" panose="020B0604020202020204" pitchFamily="34" charset="0"/>
              </a:rPr>
              <a:t>diet </a:t>
            </a:r>
            <a:r>
              <a:rPr lang="en-GB" sz="1600" b="1" dirty="0">
                <a:latin typeface="Arial" panose="020B0604020202020204" pitchFamily="34" charset="0"/>
                <a:cs typeface="Arial" panose="020B0604020202020204" pitchFamily="34" charset="0"/>
              </a:rPr>
              <a:t>means eating a variety of food types in the right proportions.</a:t>
            </a:r>
          </a:p>
          <a:p>
            <a:pPr>
              <a:spcBef>
                <a:spcPts val="600"/>
              </a:spcBef>
            </a:pPr>
            <a:r>
              <a:rPr lang="en-GB" sz="1600" b="1" dirty="0">
                <a:latin typeface="Arial" panose="020B0604020202020204" pitchFamily="34" charset="0"/>
                <a:cs typeface="Arial" panose="020B0604020202020204" pitchFamily="34" charset="0"/>
              </a:rPr>
              <a:t>It involves consuming the right amount of food and drink to achieve and maintain a healthy body </a:t>
            </a:r>
            <a:r>
              <a:rPr lang="en-GB" sz="1600" b="1" dirty="0" smtClean="0">
                <a:latin typeface="Arial" panose="020B0604020202020204" pitchFamily="34" charset="0"/>
                <a:cs typeface="Arial" panose="020B0604020202020204" pitchFamily="34" charset="0"/>
              </a:rPr>
              <a:t>weight </a:t>
            </a:r>
            <a:r>
              <a:rPr lang="en-GB" sz="1600" b="1" dirty="0" smtClean="0">
                <a:solidFill>
                  <a:srgbClr val="C00000"/>
                </a:solidFill>
                <a:latin typeface="Arial" panose="020B0604020202020204" pitchFamily="34" charset="0"/>
                <a:cs typeface="Arial" panose="020B0604020202020204" pitchFamily="34" charset="0"/>
              </a:rPr>
              <a:t>i.e</a:t>
            </a:r>
            <a:r>
              <a:rPr lang="en-GB" sz="1600" b="1" dirty="0">
                <a:solidFill>
                  <a:srgbClr val="C00000"/>
                </a:solidFill>
                <a:latin typeface="Arial" panose="020B0604020202020204" pitchFamily="34" charset="0"/>
                <a:cs typeface="Arial" panose="020B0604020202020204" pitchFamily="34" charset="0"/>
              </a:rPr>
              <a:t>. matching energy input with energy output</a:t>
            </a:r>
            <a:endParaRPr lang="en-US" sz="1600" b="1" dirty="0">
              <a:solidFill>
                <a:srgbClr val="C00000"/>
              </a:solidFill>
              <a:latin typeface="Arial" panose="020B0604020202020204" pitchFamily="34" charset="0"/>
              <a:cs typeface="Arial" panose="020B0604020202020204" pitchFamily="34" charset="0"/>
            </a:endParaRPr>
          </a:p>
        </p:txBody>
      </p:sp>
      <p:sp>
        <p:nvSpPr>
          <p:cNvPr id="23" name="Shape 475"/>
          <p:cNvSpPr txBox="1"/>
          <p:nvPr/>
        </p:nvSpPr>
        <p:spPr>
          <a:xfrm>
            <a:off x="3540961" y="4149080"/>
            <a:ext cx="5533521" cy="613346"/>
          </a:xfrm>
          <a:prstGeom prst="rect">
            <a:avLst/>
          </a:prstGeom>
          <a:noFill/>
          <a:ln>
            <a:noFill/>
          </a:ln>
        </p:spPr>
        <p:txBody>
          <a:bodyPr spcFirstLastPara="1" wrap="square" lIns="68569" tIns="34275" rIns="68569" bIns="34275" anchor="t" anchorCtr="0">
            <a:noAutofit/>
          </a:bodyPr>
          <a:lstStyle/>
          <a:p>
            <a:pPr algn="ctr">
              <a:buClr>
                <a:schemeClr val="dk1"/>
              </a:buClr>
              <a:buSzPts val="2400"/>
            </a:pPr>
            <a:r>
              <a:rPr lang="en-GB" sz="1600" i="1" dirty="0" smtClean="0">
                <a:solidFill>
                  <a:schemeClr val="tx2">
                    <a:lumMod val="75000"/>
                  </a:schemeClr>
                </a:solidFill>
                <a:latin typeface="Arial" panose="020B0604020202020204" pitchFamily="34" charset="0"/>
                <a:ea typeface="Calibri"/>
                <a:cs typeface="Arial" panose="020B0604020202020204" pitchFamily="34" charset="0"/>
                <a:sym typeface="Calibri"/>
              </a:rPr>
              <a:t>Active people use more energy and therefore require a greater intake of calories</a:t>
            </a:r>
            <a:endParaRPr sz="1200" i="1"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46611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75"/>
                                        </p:tgtEl>
                                        <p:attrNameLst>
                                          <p:attrName>style.visibility</p:attrName>
                                        </p:attrNameLst>
                                      </p:cBhvr>
                                      <p:to>
                                        <p:strVal val="visible"/>
                                      </p:to>
                                    </p:set>
                                    <p:animEffect transition="in" filter="fade">
                                      <p:cBhvr>
                                        <p:cTn id="11" dur="500"/>
                                        <p:tgtEl>
                                          <p:spTgt spid="475"/>
                                        </p:tgtEl>
                                      </p:cBhvr>
                                    </p:animEffect>
                                  </p:childTnLst>
                                </p:cTn>
                              </p:par>
                            </p:childTnLst>
                          </p:cTn>
                        </p:par>
                        <p:par>
                          <p:cTn id="12" fill="hold">
                            <p:stCondLst>
                              <p:cond delay="500"/>
                            </p:stCondLst>
                            <p:childTnLst>
                              <p:par>
                                <p:cTn id="13" presetID="1"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5"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7" name="Shape 477"/>
          <p:cNvSpPr txBox="1"/>
          <p:nvPr/>
        </p:nvSpPr>
        <p:spPr>
          <a:xfrm>
            <a:off x="539552" y="3872028"/>
            <a:ext cx="5148064" cy="34906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algn="ctr">
              <a:defRPr sz="1600" b="1">
                <a:latin typeface="Arial" panose="020B0604020202020204" pitchFamily="34" charset="0"/>
                <a:cs typeface="Arial" panose="020B0604020202020204" pitchFamily="34" charset="0"/>
              </a:defRPr>
            </a:lvl1pPr>
            <a:lvl2pPr marL="742950" indent="-285750">
              <a:defRPr sz="2400" b="1">
                <a:latin typeface="Arial" panose="020B0604020202020204" pitchFamily="34" charset="0"/>
                <a:cs typeface="Arial" panose="020B0604020202020204" pitchFamily="34" charset="0"/>
              </a:defRPr>
            </a:lvl2pPr>
            <a:lvl3pPr marL="1143000" indent="-228600">
              <a:defRPr sz="2400" b="1">
                <a:latin typeface="Arial" panose="020B0604020202020204" pitchFamily="34" charset="0"/>
                <a:cs typeface="Arial" panose="020B0604020202020204" pitchFamily="34" charset="0"/>
              </a:defRPr>
            </a:lvl3pPr>
            <a:lvl4pPr marL="1600200" indent="-228600">
              <a:defRPr sz="2400" b="1">
                <a:latin typeface="Arial" panose="020B0604020202020204" pitchFamily="34" charset="0"/>
                <a:cs typeface="Arial" panose="020B0604020202020204" pitchFamily="34" charset="0"/>
              </a:defRPr>
            </a:lvl4pPr>
            <a:lvl5pPr marL="2057400" indent="-228600">
              <a:defRPr sz="2400" b="1">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latin typeface="Arial" panose="020B0604020202020204" pitchFamily="34" charset="0"/>
                <a:cs typeface="Arial" panose="020B0604020202020204" pitchFamily="34" charset="0"/>
              </a:defRPr>
            </a:lvl9pPr>
          </a:lstStyle>
          <a:p>
            <a:r>
              <a:rPr lang="en-GB" dirty="0" smtClean="0">
                <a:sym typeface="Calibri"/>
              </a:rPr>
              <a:t>Task: what </a:t>
            </a:r>
            <a:r>
              <a:rPr lang="en-GB" dirty="0">
                <a:sym typeface="Calibri"/>
              </a:rPr>
              <a:t>should be included in a balanced diet?</a:t>
            </a:r>
            <a:endParaRPr dirty="0"/>
          </a:p>
        </p:txBody>
      </p:sp>
      <p:sp>
        <p:nvSpPr>
          <p:cNvPr id="8" name="Shape 484"/>
          <p:cNvSpPr txBox="1">
            <a:spLocks/>
          </p:cNvSpPr>
          <p:nvPr/>
        </p:nvSpPr>
        <p:spPr>
          <a:xfrm>
            <a:off x="120118" y="1340768"/>
            <a:ext cx="8905283" cy="2232248"/>
          </a:xfrm>
          <a:prstGeom prst="rect">
            <a:avLst/>
          </a:prstGeom>
          <a:noFill/>
          <a:ln>
            <a:noFill/>
          </a:ln>
        </p:spPr>
        <p:txBody>
          <a:bodyPr spcFirstLastPara="1" vert="horz" wrap="square" lIns="68569" tIns="34275" rIns="68569" bIns="34275" rtlCol="0" anchor="t" anchorCtr="0">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360000" indent="-360000">
              <a:lnSpc>
                <a:spcPct val="90000"/>
              </a:lnSpc>
              <a:spcBef>
                <a:spcPts val="0"/>
              </a:spcBef>
              <a:buClr>
                <a:schemeClr val="dk1"/>
              </a:buClr>
              <a:buSzPts val="2800"/>
              <a:buFont typeface="Noto Sans Symbols"/>
              <a:buChar char="✓"/>
            </a:pPr>
            <a:r>
              <a:rPr lang="en-US" sz="1600" b="1" dirty="0">
                <a:solidFill>
                  <a:schemeClr val="dk1"/>
                </a:solidFill>
                <a:latin typeface="Arial" panose="020B0604020202020204" pitchFamily="34" charset="0"/>
                <a:ea typeface="Calibri"/>
                <a:cs typeface="Arial" panose="020B0604020202020204" pitchFamily="34" charset="0"/>
                <a:sym typeface="Calibri"/>
              </a:rPr>
              <a:t>Diet is what we eat on a day-to-day basis and should not be confused with being on a ‘diet to lose weight’. </a:t>
            </a:r>
            <a:endParaRPr lang="en-US" sz="1600" b="1" dirty="0">
              <a:latin typeface="Arial" panose="020B0604020202020204" pitchFamily="34" charset="0"/>
              <a:cs typeface="Arial" panose="020B0604020202020204" pitchFamily="34" charset="0"/>
            </a:endParaRPr>
          </a:p>
          <a:p>
            <a:pPr marL="360000" indent="-360000">
              <a:lnSpc>
                <a:spcPct val="90000"/>
              </a:lnSpc>
              <a:spcBef>
                <a:spcPts val="975"/>
              </a:spcBef>
              <a:buClr>
                <a:schemeClr val="lt1"/>
              </a:buClr>
              <a:buSzPts val="2800"/>
            </a:pPr>
            <a:endParaRPr lang="en-US" sz="1600" b="1" dirty="0">
              <a:solidFill>
                <a:schemeClr val="dk1"/>
              </a:solidFill>
              <a:latin typeface="Arial" panose="020B0604020202020204" pitchFamily="34" charset="0"/>
              <a:ea typeface="Calibri"/>
              <a:cs typeface="Arial" panose="020B0604020202020204" pitchFamily="34" charset="0"/>
              <a:sym typeface="Calibri"/>
            </a:endParaRPr>
          </a:p>
          <a:p>
            <a:pPr marL="360000" indent="-360000">
              <a:lnSpc>
                <a:spcPct val="90000"/>
              </a:lnSpc>
              <a:spcBef>
                <a:spcPts val="975"/>
              </a:spcBef>
              <a:buClr>
                <a:schemeClr val="dk1"/>
              </a:buClr>
              <a:buSzPts val="2800"/>
              <a:buFont typeface="Noto Sans Symbols"/>
              <a:buChar char="✓"/>
            </a:pPr>
            <a:r>
              <a:rPr lang="en-US" sz="1600" b="1" dirty="0">
                <a:solidFill>
                  <a:schemeClr val="dk1"/>
                </a:solidFill>
                <a:latin typeface="Arial" panose="020B0604020202020204" pitchFamily="34" charset="0"/>
                <a:ea typeface="Calibri"/>
                <a:cs typeface="Arial" panose="020B0604020202020204" pitchFamily="34" charset="0"/>
                <a:sym typeface="Calibri"/>
              </a:rPr>
              <a:t>Diet is an essential part of providing energy needed to work, exercise and also to rest and repair muscles tissues. </a:t>
            </a:r>
            <a:endParaRPr lang="en-US" sz="1600" b="1" dirty="0">
              <a:latin typeface="Arial" panose="020B0604020202020204" pitchFamily="34" charset="0"/>
              <a:cs typeface="Arial" panose="020B0604020202020204" pitchFamily="34" charset="0"/>
            </a:endParaRPr>
          </a:p>
          <a:p>
            <a:pPr marL="360000" indent="-360000">
              <a:lnSpc>
                <a:spcPct val="90000"/>
              </a:lnSpc>
              <a:spcBef>
                <a:spcPts val="975"/>
              </a:spcBef>
              <a:buClr>
                <a:schemeClr val="lt1"/>
              </a:buClr>
              <a:buSzPts val="2800"/>
            </a:pPr>
            <a:endParaRPr lang="en-US" sz="1600" b="1" dirty="0">
              <a:solidFill>
                <a:schemeClr val="dk1"/>
              </a:solidFill>
              <a:latin typeface="Arial" panose="020B0604020202020204" pitchFamily="34" charset="0"/>
              <a:ea typeface="Calibri"/>
              <a:cs typeface="Arial" panose="020B0604020202020204" pitchFamily="34" charset="0"/>
              <a:sym typeface="Calibri"/>
            </a:endParaRPr>
          </a:p>
          <a:p>
            <a:pPr marL="360000" indent="-360000">
              <a:lnSpc>
                <a:spcPct val="90000"/>
              </a:lnSpc>
              <a:spcBef>
                <a:spcPts val="975"/>
              </a:spcBef>
              <a:buClr>
                <a:schemeClr val="dk1"/>
              </a:buClr>
              <a:buSzPts val="2800"/>
              <a:buFont typeface="Noto Sans Symbols"/>
              <a:buChar char="✓"/>
            </a:pPr>
            <a:r>
              <a:rPr lang="en-US" sz="1600" b="1" dirty="0">
                <a:solidFill>
                  <a:schemeClr val="dk1"/>
                </a:solidFill>
                <a:latin typeface="Arial" panose="020B0604020202020204" pitchFamily="34" charset="0"/>
                <a:ea typeface="Calibri"/>
                <a:cs typeface="Arial" panose="020B0604020202020204" pitchFamily="34" charset="0"/>
                <a:sym typeface="Calibri"/>
              </a:rPr>
              <a:t>Balanced diet = the right foods in the right amounts.</a:t>
            </a:r>
            <a:endParaRPr lang="en-US" sz="1600" b="1"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3B785FFB-12F5-4EDC-B771-A4E2332D33D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Diet and Nutrition</a:t>
            </a:r>
          </a:p>
        </p:txBody>
      </p:sp>
    </p:spTree>
    <p:extLst>
      <p:ext uri="{BB962C8B-B14F-4D97-AF65-F5344CB8AC3E}">
        <p14:creationId xmlns:p14="http://schemas.microsoft.com/office/powerpoint/2010/main" val="7115395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77"/>
                                        </p:tgtEl>
                                        <p:attrNameLst>
                                          <p:attrName>style.visibility</p:attrName>
                                        </p:attrNameLst>
                                      </p:cBhvr>
                                      <p:to>
                                        <p:strVal val="visible"/>
                                      </p:to>
                                    </p:set>
                                    <p:animEffect transition="in" filter="fade">
                                      <p:cBhvr>
                                        <p:cTn id="12" dur="500"/>
                                        <p:tgtEl>
                                          <p:spTgt spid="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7"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16700" y="1369847"/>
            <a:ext cx="2438964" cy="1532907"/>
          </a:xfrm>
        </p:spPr>
        <p:txBody>
          <a:bodyPr>
            <a:normAutofit/>
          </a:bodyPr>
          <a:lstStyle/>
          <a:p>
            <a:pPr marL="0" indent="0">
              <a:buNone/>
            </a:pPr>
            <a:r>
              <a:rPr lang="en-GB" sz="1950" b="1" i="1" dirty="0">
                <a:solidFill>
                  <a:srgbClr val="0000FF"/>
                </a:solidFill>
                <a:effectLst>
                  <a:outerShdw blurRad="38100" dist="38100" dir="2700000" algn="tl">
                    <a:srgbClr val="000000">
                      <a:alpha val="43137"/>
                    </a:srgbClr>
                  </a:outerShdw>
                </a:effectLst>
              </a:rPr>
              <a:t>Macro Nutrients:</a:t>
            </a:r>
          </a:p>
          <a:p>
            <a:pPr marL="0" indent="0">
              <a:buNone/>
            </a:pPr>
            <a:r>
              <a:rPr lang="en-GB" sz="1950" dirty="0"/>
              <a:t>1. Carbohydrates </a:t>
            </a:r>
          </a:p>
          <a:p>
            <a:pPr marL="0" indent="0">
              <a:buNone/>
            </a:pPr>
            <a:r>
              <a:rPr lang="en-GB" sz="1950" dirty="0"/>
              <a:t>2. Fats</a:t>
            </a:r>
          </a:p>
          <a:p>
            <a:pPr marL="0" indent="0">
              <a:buNone/>
            </a:pPr>
            <a:r>
              <a:rPr lang="en-GB" sz="1950" dirty="0"/>
              <a:t>3. Protein</a:t>
            </a:r>
          </a:p>
          <a:p>
            <a:pPr marL="0" indent="0">
              <a:buNone/>
            </a:pPr>
            <a:endParaRPr lang="en-GB" dirty="0"/>
          </a:p>
        </p:txBody>
      </p:sp>
      <p:grpSp>
        <p:nvGrpSpPr>
          <p:cNvPr id="2" name="Group 1">
            <a:extLst>
              <a:ext uri="{FF2B5EF4-FFF2-40B4-BE49-F238E27FC236}">
                <a16:creationId xmlns:a16="http://schemas.microsoft.com/office/drawing/2014/main" id="{7039CBC4-B602-488D-8426-3C319C9A443C}"/>
              </a:ext>
            </a:extLst>
          </p:cNvPr>
          <p:cNvGrpSpPr/>
          <p:nvPr/>
        </p:nvGrpSpPr>
        <p:grpSpPr>
          <a:xfrm>
            <a:off x="2546964" y="1478350"/>
            <a:ext cx="6354516" cy="3816963"/>
            <a:chOff x="3485632" y="2060165"/>
            <a:chExt cx="7994416" cy="4261669"/>
          </a:xfrm>
        </p:grpSpPr>
        <p:sp>
          <p:nvSpPr>
            <p:cNvPr id="4" name="TextBox 3"/>
            <p:cNvSpPr txBox="1"/>
            <p:nvPr/>
          </p:nvSpPr>
          <p:spPr>
            <a:xfrm>
              <a:off x="3485632" y="2060165"/>
              <a:ext cx="7994416" cy="515452"/>
            </a:xfrm>
            <a:prstGeom prst="rect">
              <a:avLst/>
            </a:prstGeom>
            <a:solidFill>
              <a:schemeClr val="accent3">
                <a:lumMod val="20000"/>
                <a:lumOff val="80000"/>
              </a:schemeClr>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can we remember these 7 factors? </a:t>
              </a:r>
            </a:p>
          </p:txBody>
        </p:sp>
        <p:sp>
          <p:nvSpPr>
            <p:cNvPr id="5" name="TextBox 4"/>
            <p:cNvSpPr txBox="1"/>
            <p:nvPr/>
          </p:nvSpPr>
          <p:spPr>
            <a:xfrm>
              <a:off x="3485632" y="2644940"/>
              <a:ext cx="7994416" cy="3676894"/>
            </a:xfrm>
            <a:prstGeom prst="rect">
              <a:avLst/>
            </a:prstGeom>
            <a:solidFill>
              <a:schemeClr val="accent3">
                <a:lumMod val="20000"/>
                <a:lumOff val="80000"/>
              </a:schemeClr>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a:t>
              </a:r>
              <a:r>
                <a:rPr lang="en-GB" sz="1600" dirty="0">
                  <a:latin typeface="Arial" panose="020B0604020202020204" pitchFamily="34" charset="0"/>
                  <a:cs typeface="Arial" panose="020B0604020202020204" pitchFamily="34" charset="0"/>
                </a:rPr>
                <a:t>Come up with an acronym to remember these 7 factors e.g. </a:t>
              </a:r>
            </a:p>
            <a:p>
              <a:pPr algn="ctr"/>
              <a:endPar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endPar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C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Can </a:t>
              </a: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P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Pinocchio</a:t>
              </a:r>
              <a:endPar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F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From</a:t>
              </a: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V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Verona</a:t>
              </a: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M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Manage</a:t>
              </a: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W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Walking</a:t>
              </a:r>
            </a:p>
            <a:p>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F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Fast</a:t>
              </a: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This </a:t>
              </a:r>
              <a:r>
                <a:rPr lang="en-GB" sz="1600" dirty="0">
                  <a:latin typeface="Arial" panose="020B0604020202020204" pitchFamily="34" charset="0"/>
                  <a:cs typeface="Arial" panose="020B0604020202020204" pitchFamily="34" charset="0"/>
                </a:rPr>
                <a:t>just one </a:t>
              </a:r>
              <a:r>
                <a:rPr lang="en-GB" sz="1600" dirty="0" smtClean="0">
                  <a:latin typeface="Arial" panose="020B0604020202020204" pitchFamily="34" charset="0"/>
                  <a:cs typeface="Arial" panose="020B0604020202020204" pitchFamily="34" charset="0"/>
                </a:rPr>
                <a:t>acronym </a:t>
              </a:r>
              <a:r>
                <a:rPr lang="en-GB" sz="1600" dirty="0">
                  <a:latin typeface="Arial" panose="020B0604020202020204" pitchFamily="34" charset="0"/>
                  <a:cs typeface="Arial" panose="020B0604020202020204" pitchFamily="34" charset="0"/>
                </a:rPr>
                <a:t>– </a:t>
              </a:r>
              <a:r>
                <a:rPr lang="en-GB" sz="1600" dirty="0" smtClean="0">
                  <a:latin typeface="Arial" panose="020B0604020202020204" pitchFamily="34" charset="0"/>
                  <a:cs typeface="Arial" panose="020B0604020202020204" pitchFamily="34" charset="0"/>
                </a:rPr>
                <a:t>come </a:t>
              </a:r>
              <a:r>
                <a:rPr lang="en-GB" sz="1600" dirty="0">
                  <a:latin typeface="Arial" panose="020B0604020202020204" pitchFamily="34" charset="0"/>
                  <a:cs typeface="Arial" panose="020B0604020202020204" pitchFamily="34" charset="0"/>
                </a:rPr>
                <a:t>up with your own in small groups</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grpSp>
      <p:sp>
        <p:nvSpPr>
          <p:cNvPr id="8" name="Title 1">
            <a:extLst>
              <a:ext uri="{FF2B5EF4-FFF2-40B4-BE49-F238E27FC236}">
                <a16:creationId xmlns:a16="http://schemas.microsoft.com/office/drawing/2014/main" id="{23FDE40E-7626-4853-971E-0B5CDB7581A7}"/>
              </a:ext>
            </a:extLst>
          </p:cNvPr>
          <p:cNvSpPr txBox="1">
            <a:spLocks/>
          </p:cNvSpPr>
          <p:nvPr/>
        </p:nvSpPr>
        <p:spPr>
          <a:xfrm>
            <a:off x="108001" y="72918"/>
            <a:ext cx="6696248" cy="907810"/>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7 </a:t>
            </a:r>
            <a:r>
              <a:rPr lang="en-GB" altLang="en-US" dirty="0" smtClean="0"/>
              <a:t>components </a:t>
            </a:r>
            <a:r>
              <a:rPr lang="en-GB" altLang="en-US" dirty="0"/>
              <a:t>of a balanced diet</a:t>
            </a:r>
          </a:p>
        </p:txBody>
      </p:sp>
      <p:sp>
        <p:nvSpPr>
          <p:cNvPr id="9" name="Content Placeholder 2">
            <a:extLst>
              <a:ext uri="{FF2B5EF4-FFF2-40B4-BE49-F238E27FC236}">
                <a16:creationId xmlns:a16="http://schemas.microsoft.com/office/drawing/2014/main" id="{DF331A13-0481-4915-8880-01015E4BB42F}"/>
              </a:ext>
            </a:extLst>
          </p:cNvPr>
          <p:cNvSpPr txBox="1">
            <a:spLocks/>
          </p:cNvSpPr>
          <p:nvPr/>
        </p:nvSpPr>
        <p:spPr>
          <a:xfrm>
            <a:off x="108000" y="3202333"/>
            <a:ext cx="2438964" cy="19442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950" b="1" i="1" dirty="0">
                <a:solidFill>
                  <a:srgbClr val="0000FF"/>
                </a:solidFill>
                <a:effectLst>
                  <a:outerShdw blurRad="38100" dist="38100" dir="2700000" algn="tl">
                    <a:srgbClr val="000000">
                      <a:alpha val="43137"/>
                    </a:srgbClr>
                  </a:outerShdw>
                </a:effectLst>
              </a:rPr>
              <a:t>Micro Nutrients:</a:t>
            </a:r>
          </a:p>
          <a:p>
            <a:pPr marL="0" indent="0">
              <a:buFont typeface="Arial" panose="020B0604020202020204" pitchFamily="34" charset="0"/>
              <a:buNone/>
            </a:pPr>
            <a:r>
              <a:rPr lang="en-GB" sz="1950" dirty="0"/>
              <a:t>4. Vitamins</a:t>
            </a:r>
          </a:p>
          <a:p>
            <a:pPr marL="0" indent="0">
              <a:buFont typeface="Arial" panose="020B0604020202020204" pitchFamily="34" charset="0"/>
              <a:buNone/>
            </a:pPr>
            <a:r>
              <a:rPr lang="en-GB" sz="1950" dirty="0"/>
              <a:t>5. Minerals</a:t>
            </a:r>
          </a:p>
          <a:p>
            <a:pPr marL="0" indent="0">
              <a:buFont typeface="Arial" panose="020B0604020202020204" pitchFamily="34" charset="0"/>
              <a:buNone/>
            </a:pPr>
            <a:r>
              <a:rPr lang="en-GB" sz="1950" dirty="0"/>
              <a:t>6. Water</a:t>
            </a:r>
          </a:p>
          <a:p>
            <a:pPr marL="0" indent="0">
              <a:buFont typeface="Arial" panose="020B0604020202020204" pitchFamily="34" charset="0"/>
              <a:buNone/>
            </a:pPr>
            <a:r>
              <a:rPr lang="en-GB" sz="1950" dirty="0"/>
              <a:t>7. Fibre</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p:txBody>
      </p:sp>
      <p:pic>
        <p:nvPicPr>
          <p:cNvPr id="10" name="Picture 9" descr="Liar concept - Wooden Pinocchio doll with long nose isolated on white background.Toy from Italy.">
            <a:extLst>
              <a:ext uri="{FF2B5EF4-FFF2-40B4-BE49-F238E27FC236}">
                <a16:creationId xmlns:a16="http://schemas.microsoft.com/office/drawing/2014/main" id="{F2D416F7-9B85-4AF4-946F-495BB60EB7E2}"/>
              </a:ext>
            </a:extLst>
          </p:cNvPr>
          <p:cNvPicPr/>
          <p:nvPr/>
        </p:nvPicPr>
        <p:blipFill rotWithShape="1">
          <a:blip r:embed="rId2" cstate="print">
            <a:extLst>
              <a:ext uri="{28A0092B-C50C-407E-A947-70E740481C1C}">
                <a14:useLocalDpi xmlns:a14="http://schemas.microsoft.com/office/drawing/2010/main" val="0"/>
              </a:ext>
            </a:extLst>
          </a:blip>
          <a:srcRect r="37553"/>
          <a:stretch/>
        </p:blipFill>
        <p:spPr>
          <a:xfrm>
            <a:off x="6084168" y="2533648"/>
            <a:ext cx="2088953" cy="2230120"/>
          </a:xfrm>
          <a:prstGeom prst="rect">
            <a:avLst/>
          </a:prstGeom>
        </p:spPr>
      </p:pic>
    </p:spTree>
    <p:extLst>
      <p:ext uri="{BB962C8B-B14F-4D97-AF65-F5344CB8AC3E}">
        <p14:creationId xmlns:p14="http://schemas.microsoft.com/office/powerpoint/2010/main" val="6228469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xEl>
                                              <p:pRg st="1" end="1"/>
                                            </p:txEl>
                                          </p:spTgt>
                                        </p:tgtEl>
                                        <p:attrNameLst>
                                          <p:attrName>style.visibility</p:attrName>
                                        </p:attrNameLst>
                                      </p:cBhvr>
                                      <p:to>
                                        <p:strVal val="visible"/>
                                      </p:to>
                                    </p:set>
                                    <p:anim calcmode="lin" valueType="num">
                                      <p:cBhvr additive="base">
                                        <p:cTn id="2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1" end="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xEl>
                                              <p:pRg st="2" end="2"/>
                                            </p:txEl>
                                          </p:spTgt>
                                        </p:tgtEl>
                                        <p:attrNameLst>
                                          <p:attrName>style.visibility</p:attrName>
                                        </p:attrNameLst>
                                      </p:cBhvr>
                                      <p:to>
                                        <p:strVal val="visible"/>
                                      </p:to>
                                    </p:set>
                                    <p:anim calcmode="lin" valueType="num">
                                      <p:cBhvr additive="base">
                                        <p:cTn id="3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 calcmode="lin" valueType="num">
                                      <p:cBhvr additive="base">
                                        <p:cTn id="3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9">
                                            <p:txEl>
                                              <p:pRg st="4" end="4"/>
                                            </p:txEl>
                                          </p:spTgt>
                                        </p:tgtEl>
                                        <p:attrNameLst>
                                          <p:attrName>style.visibility</p:attrName>
                                        </p:attrNameLst>
                                      </p:cBhvr>
                                      <p:to>
                                        <p:strVal val="visible"/>
                                      </p:to>
                                    </p:set>
                                    <p:anim calcmode="lin" valueType="num">
                                      <p:cBhvr additive="base">
                                        <p:cTn id="4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
                                        <p:tgtEl>
                                          <p:spTgt spid="2"/>
                                        </p:tgtEl>
                                      </p:cBhvr>
                                    </p:animEffect>
                                  </p:childTnLst>
                                </p:cTn>
                              </p:par>
                            </p:childTnLst>
                          </p:cTn>
                        </p:par>
                        <p:par>
                          <p:cTn id="48" fill="hold">
                            <p:stCondLst>
                              <p:cond delay="500"/>
                            </p:stCondLst>
                            <p:childTnLst>
                              <p:par>
                                <p:cTn id="49" presetID="1" presetClass="entr" presetSubtype="0" fill="hold" nodeType="afterEffect">
                                  <p:stCondLst>
                                    <p:cond delay="0"/>
                                  </p:stCondLst>
                                  <p:childTnLst>
                                    <p:set>
                                      <p:cBhvr>
                                        <p:cTn id="50" dur="1" fill="hold">
                                          <p:stCondLst>
                                            <p:cond delay="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AE74D21-6B95-4E0C-9FB6-E5D23986F842}"/>
              </a:ext>
            </a:extLst>
          </p:cNvPr>
          <p:cNvSpPr txBox="1">
            <a:spLocks/>
          </p:cNvSpPr>
          <p:nvPr/>
        </p:nvSpPr>
        <p:spPr>
          <a:xfrm>
            <a:off x="108001" y="0"/>
            <a:ext cx="4752032"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The </a:t>
            </a:r>
            <a:r>
              <a:rPr lang="en-GB" altLang="en-US" dirty="0" smtClean="0"/>
              <a:t>macronutrients</a:t>
            </a:r>
            <a:endParaRPr lang="en-GB" altLang="en-US" dirty="0"/>
          </a:p>
        </p:txBody>
      </p:sp>
      <p:pic>
        <p:nvPicPr>
          <p:cNvPr id="5" name="Picture 4" descr="Main food groups - macronutrients. Carbohydrates, fats and proteins in comparison. Dieting, healthcare and eutrophy concept. Vector illustration isolated on a light beige background. Landscape poster.">
            <a:extLst>
              <a:ext uri="{FF2B5EF4-FFF2-40B4-BE49-F238E27FC236}">
                <a16:creationId xmlns:a16="http://schemas.microsoft.com/office/drawing/2014/main" id="{F96E1A97-C32D-4EC3-AE6B-41C02F032A0F}"/>
              </a:ext>
            </a:extLst>
          </p:cNvPr>
          <p:cNvPicPr/>
          <p:nvPr/>
        </p:nvPicPr>
        <p:blipFill>
          <a:blip r:embed="rId2">
            <a:extLst>
              <a:ext uri="{28A0092B-C50C-407E-A947-70E740481C1C}">
                <a14:useLocalDpi xmlns:a14="http://schemas.microsoft.com/office/drawing/2010/main" val="0"/>
              </a:ext>
            </a:extLst>
          </a:blip>
          <a:stretch>
            <a:fillRect/>
          </a:stretch>
        </p:blipFill>
        <p:spPr>
          <a:xfrm>
            <a:off x="755576" y="1124743"/>
            <a:ext cx="7632848" cy="4782931"/>
          </a:xfrm>
          <a:prstGeom prst="rect">
            <a:avLst/>
          </a:prstGeom>
        </p:spPr>
      </p:pic>
    </p:spTree>
    <p:extLst>
      <p:ext uri="{BB962C8B-B14F-4D97-AF65-F5344CB8AC3E}">
        <p14:creationId xmlns:p14="http://schemas.microsoft.com/office/powerpoint/2010/main" val="38030463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7" name="Content Placeholder 5">
            <a:extLst>
              <a:ext uri="{FF2B5EF4-FFF2-40B4-BE49-F238E27FC236}">
                <a16:creationId xmlns:a16="http://schemas.microsoft.com/office/drawing/2014/main" id="{1BE2B6B0-9C0F-448E-A25F-7A5A4A353AD3}"/>
              </a:ext>
            </a:extLst>
          </p:cNvPr>
          <p:cNvSpPr txBox="1">
            <a:spLocks/>
          </p:cNvSpPr>
          <p:nvPr/>
        </p:nvSpPr>
        <p:spPr>
          <a:xfrm>
            <a:off x="176299" y="836712"/>
            <a:ext cx="8644173" cy="3324074"/>
          </a:xfrm>
          <a:prstGeom prst="rect">
            <a:avLst/>
          </a:prstGeom>
          <a:noFill/>
          <a:ln>
            <a:noFill/>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ts val="300"/>
              </a:spcBef>
              <a:buFont typeface="Arial" panose="020B0604020202020204" pitchFamily="34" charset="0"/>
              <a:buNone/>
            </a:pPr>
            <a:r>
              <a:rPr lang="en-GB" sz="1600" dirty="0"/>
              <a:t>Carbohydrates are primarily involved in energy production</a:t>
            </a:r>
            <a:r>
              <a:rPr lang="en-GB" sz="1600" dirty="0" smtClean="0"/>
              <a:t>.</a:t>
            </a:r>
          </a:p>
          <a:p>
            <a:pPr marL="0" indent="0">
              <a:spcBef>
                <a:spcPts val="300"/>
              </a:spcBef>
              <a:spcAft>
                <a:spcPts val="600"/>
              </a:spcAft>
              <a:buNone/>
            </a:pPr>
            <a:r>
              <a:rPr lang="en-GB" sz="1600" dirty="0" smtClean="0"/>
              <a:t>Stored </a:t>
            </a:r>
            <a:r>
              <a:rPr lang="en-GB" sz="1600" dirty="0"/>
              <a:t>in the muscles and the liver as </a:t>
            </a:r>
            <a:r>
              <a:rPr lang="en-GB" sz="1600" dirty="0" smtClean="0"/>
              <a:t>GLYCOGEN.</a:t>
            </a:r>
          </a:p>
          <a:p>
            <a:pPr marL="0" indent="0">
              <a:spcBef>
                <a:spcPts val="300"/>
              </a:spcBef>
              <a:spcAft>
                <a:spcPts val="600"/>
              </a:spcAft>
              <a:buNone/>
            </a:pPr>
            <a:r>
              <a:rPr lang="en-GB" sz="1600" dirty="0" smtClean="0"/>
              <a:t>They provide </a:t>
            </a:r>
            <a:r>
              <a:rPr lang="en-GB" sz="1600" dirty="0"/>
              <a:t>the energy to exercise and should form </a:t>
            </a:r>
            <a:r>
              <a:rPr lang="en-GB" sz="1600" b="1" u="sng" dirty="0">
                <a:effectLst>
                  <a:outerShdw blurRad="38100" dist="38100" dir="2700000" algn="tl">
                    <a:srgbClr val="000000">
                      <a:alpha val="43137"/>
                    </a:srgbClr>
                  </a:outerShdw>
                </a:effectLst>
              </a:rPr>
              <a:t>60%</a:t>
            </a:r>
            <a:r>
              <a:rPr lang="en-GB" sz="1600" dirty="0"/>
              <a:t> of our daily intake.</a:t>
            </a:r>
          </a:p>
          <a:p>
            <a:pPr marL="0" indent="0">
              <a:spcBef>
                <a:spcPts val="600"/>
              </a:spcBef>
              <a:buFont typeface="Arial" panose="020B0604020202020204" pitchFamily="34" charset="0"/>
              <a:buNone/>
            </a:pPr>
            <a:r>
              <a:rPr lang="en-GB" sz="1600" dirty="0"/>
              <a:t>There are two forms of carbohydrate:</a:t>
            </a:r>
          </a:p>
          <a:p>
            <a:pPr>
              <a:spcBef>
                <a:spcPts val="600"/>
              </a:spcBef>
            </a:pPr>
            <a:r>
              <a:rPr lang="en-GB" sz="1600" b="1" dirty="0">
                <a:solidFill>
                  <a:srgbClr val="0000FF"/>
                </a:solidFill>
                <a:effectLst>
                  <a:outerShdw blurRad="38100" dist="38100" dir="2700000" algn="tl">
                    <a:srgbClr val="000000">
                      <a:alpha val="43137"/>
                    </a:srgbClr>
                  </a:outerShdw>
                </a:effectLst>
              </a:rPr>
              <a:t>Simple sugars</a:t>
            </a:r>
          </a:p>
          <a:p>
            <a:pPr lvl="1">
              <a:spcBef>
                <a:spcPts val="300"/>
              </a:spcBef>
            </a:pPr>
            <a:r>
              <a:rPr lang="en-GB" sz="1400" b="1" dirty="0" smtClean="0">
                <a:solidFill>
                  <a:srgbClr val="0000FF"/>
                </a:solidFill>
                <a:effectLst>
                  <a:outerShdw blurRad="38100" dist="38100" dir="2700000" algn="tl">
                    <a:srgbClr val="000000">
                      <a:alpha val="43137"/>
                    </a:srgbClr>
                  </a:outerShdw>
                </a:effectLst>
              </a:rPr>
              <a:t>these </a:t>
            </a:r>
            <a:r>
              <a:rPr lang="en-GB" sz="1400" b="1" dirty="0">
                <a:solidFill>
                  <a:srgbClr val="0000FF"/>
                </a:solidFill>
                <a:effectLst>
                  <a:outerShdw blurRad="38100" dist="38100" dir="2700000" algn="tl">
                    <a:srgbClr val="000000">
                      <a:alpha val="43137"/>
                    </a:srgbClr>
                  </a:outerShdw>
                </a:effectLst>
              </a:rPr>
              <a:t>provide a quick energy source and include glucose and </a:t>
            </a:r>
            <a:r>
              <a:rPr lang="en-GB" sz="1400" b="1" dirty="0" smtClean="0">
                <a:solidFill>
                  <a:srgbClr val="0000FF"/>
                </a:solidFill>
                <a:effectLst>
                  <a:outerShdw blurRad="38100" dist="38100" dir="2700000" algn="tl">
                    <a:srgbClr val="000000">
                      <a:alpha val="43137"/>
                    </a:srgbClr>
                  </a:outerShdw>
                </a:effectLst>
              </a:rPr>
              <a:t>fructose</a:t>
            </a:r>
            <a:endParaRPr lang="en-GB" sz="1400" b="1" dirty="0">
              <a:solidFill>
                <a:srgbClr val="0000FF"/>
              </a:solidFill>
              <a:effectLst>
                <a:outerShdw blurRad="38100" dist="38100" dir="2700000" algn="tl">
                  <a:srgbClr val="000000">
                    <a:alpha val="43137"/>
                  </a:srgbClr>
                </a:outerShdw>
              </a:effectLst>
            </a:endParaRPr>
          </a:p>
          <a:p>
            <a:pPr lvl="1">
              <a:spcBef>
                <a:spcPts val="300"/>
              </a:spcBef>
            </a:pPr>
            <a:r>
              <a:rPr lang="en-GB" sz="1400" b="1" dirty="0" smtClean="0">
                <a:solidFill>
                  <a:srgbClr val="0000FF"/>
                </a:solidFill>
                <a:effectLst>
                  <a:outerShdw blurRad="38100" dist="38100" dir="2700000" algn="tl">
                    <a:srgbClr val="000000">
                      <a:alpha val="43137"/>
                    </a:srgbClr>
                  </a:outerShdw>
                </a:effectLst>
              </a:rPr>
              <a:t>found </a:t>
            </a:r>
            <a:r>
              <a:rPr lang="en-GB" sz="1400" b="1" dirty="0">
                <a:solidFill>
                  <a:srgbClr val="0000FF"/>
                </a:solidFill>
                <a:effectLst>
                  <a:outerShdw blurRad="38100" dist="38100" dir="2700000" algn="tl">
                    <a:srgbClr val="000000">
                      <a:alpha val="43137"/>
                    </a:srgbClr>
                  </a:outerShdw>
                </a:effectLst>
              </a:rPr>
              <a:t>naturally in fruits, fruit juice and </a:t>
            </a:r>
            <a:r>
              <a:rPr lang="en-GB" sz="1400" b="1" dirty="0" smtClean="0">
                <a:solidFill>
                  <a:srgbClr val="0000FF"/>
                </a:solidFill>
                <a:effectLst>
                  <a:outerShdw blurRad="38100" dist="38100" dir="2700000" algn="tl">
                    <a:srgbClr val="000000">
                      <a:alpha val="43137"/>
                    </a:srgbClr>
                  </a:outerShdw>
                </a:effectLst>
              </a:rPr>
              <a:t>vegetables</a:t>
            </a:r>
            <a:endParaRPr lang="en-GB" sz="1400" b="1" dirty="0">
              <a:solidFill>
                <a:srgbClr val="0000FF"/>
              </a:solidFill>
              <a:effectLst>
                <a:outerShdw blurRad="38100" dist="38100" dir="2700000" algn="tl">
                  <a:srgbClr val="000000">
                    <a:alpha val="43137"/>
                  </a:srgbClr>
                </a:outerShdw>
              </a:effectLst>
            </a:endParaRPr>
          </a:p>
          <a:p>
            <a:pPr lvl="1">
              <a:spcBef>
                <a:spcPts val="300"/>
              </a:spcBef>
            </a:pPr>
            <a:r>
              <a:rPr lang="en-GB" sz="1400" b="1" dirty="0" smtClean="0">
                <a:solidFill>
                  <a:srgbClr val="0000FF"/>
                </a:solidFill>
                <a:effectLst>
                  <a:outerShdw blurRad="38100" dist="38100" dir="2700000" algn="tl">
                    <a:srgbClr val="000000">
                      <a:alpha val="43137"/>
                    </a:srgbClr>
                  </a:outerShdw>
                </a:effectLst>
              </a:rPr>
              <a:t>found </a:t>
            </a:r>
            <a:r>
              <a:rPr lang="en-GB" sz="1400" b="1" dirty="0">
                <a:solidFill>
                  <a:srgbClr val="0000FF"/>
                </a:solidFill>
                <a:effectLst>
                  <a:outerShdw blurRad="38100" dist="38100" dir="2700000" algn="tl">
                    <a:srgbClr val="000000">
                      <a:alpha val="43137"/>
                    </a:srgbClr>
                  </a:outerShdw>
                </a:effectLst>
              </a:rPr>
              <a:t>artificially in confectionary and </a:t>
            </a:r>
            <a:r>
              <a:rPr lang="en-GB" sz="1400" b="1" dirty="0" smtClean="0">
                <a:solidFill>
                  <a:srgbClr val="0000FF"/>
                </a:solidFill>
                <a:effectLst>
                  <a:outerShdw blurRad="38100" dist="38100" dir="2700000" algn="tl">
                    <a:srgbClr val="000000">
                      <a:alpha val="43137"/>
                    </a:srgbClr>
                  </a:outerShdw>
                </a:effectLst>
              </a:rPr>
              <a:t>biscuits.</a:t>
            </a:r>
            <a:endParaRPr lang="en-GB" sz="1400" b="1" dirty="0">
              <a:solidFill>
                <a:srgbClr val="0000FF"/>
              </a:solidFill>
              <a:effectLst>
                <a:outerShdw blurRad="38100" dist="38100" dir="2700000" algn="tl">
                  <a:srgbClr val="000000">
                    <a:alpha val="43137"/>
                  </a:srgbClr>
                </a:outerShdw>
              </a:effectLst>
            </a:endParaRPr>
          </a:p>
          <a:p>
            <a:pPr>
              <a:spcBef>
                <a:spcPts val="600"/>
              </a:spcBef>
            </a:pPr>
            <a:r>
              <a:rPr lang="en-GB" sz="1600" b="1" dirty="0">
                <a:solidFill>
                  <a:srgbClr val="FF0000"/>
                </a:solidFill>
                <a:effectLst>
                  <a:outerShdw blurRad="38100" dist="38100" dir="2700000" algn="tl">
                    <a:srgbClr val="000000">
                      <a:alpha val="43137"/>
                    </a:srgbClr>
                  </a:outerShdw>
                </a:effectLst>
              </a:rPr>
              <a:t>Complex starches</a:t>
            </a:r>
          </a:p>
          <a:p>
            <a:pPr lvl="1">
              <a:spcBef>
                <a:spcPts val="300"/>
              </a:spcBef>
            </a:pPr>
            <a:r>
              <a:rPr lang="en-GB" sz="1400" b="1" dirty="0" smtClean="0">
                <a:solidFill>
                  <a:srgbClr val="FF0000"/>
                </a:solidFill>
                <a:effectLst>
                  <a:outerShdw blurRad="38100" dist="38100" dir="2700000" algn="tl">
                    <a:srgbClr val="000000">
                      <a:alpha val="43137"/>
                    </a:srgbClr>
                  </a:outerShdw>
                </a:effectLst>
              </a:rPr>
              <a:t>these </a:t>
            </a:r>
            <a:r>
              <a:rPr lang="en-GB" sz="1400" b="1" dirty="0">
                <a:solidFill>
                  <a:srgbClr val="FF0000"/>
                </a:solidFill>
                <a:effectLst>
                  <a:outerShdw blurRad="38100" dist="38100" dir="2700000" algn="tl">
                    <a:srgbClr val="000000">
                      <a:alpha val="43137"/>
                    </a:srgbClr>
                  </a:outerShdw>
                </a:effectLst>
              </a:rPr>
              <a:t>have many sugar units and are much slower in releasing </a:t>
            </a:r>
            <a:r>
              <a:rPr lang="en-GB" sz="1400" b="1" dirty="0" smtClean="0">
                <a:solidFill>
                  <a:srgbClr val="FF0000"/>
                </a:solidFill>
                <a:effectLst>
                  <a:outerShdw blurRad="38100" dist="38100" dir="2700000" algn="tl">
                    <a:srgbClr val="000000">
                      <a:alpha val="43137"/>
                    </a:srgbClr>
                  </a:outerShdw>
                </a:effectLst>
              </a:rPr>
              <a:t>energy</a:t>
            </a:r>
            <a:endParaRPr lang="en-GB" sz="1400" b="1" dirty="0">
              <a:solidFill>
                <a:srgbClr val="FF0000"/>
              </a:solidFill>
              <a:effectLst>
                <a:outerShdw blurRad="38100" dist="38100" dir="2700000" algn="tl">
                  <a:srgbClr val="000000">
                    <a:alpha val="43137"/>
                  </a:srgbClr>
                </a:outerShdw>
              </a:effectLst>
            </a:endParaRPr>
          </a:p>
          <a:p>
            <a:pPr lvl="1">
              <a:spcBef>
                <a:spcPts val="300"/>
              </a:spcBef>
            </a:pPr>
            <a:r>
              <a:rPr lang="en-GB" sz="1400" b="1" dirty="0" smtClean="0">
                <a:solidFill>
                  <a:srgbClr val="FF0000"/>
                </a:solidFill>
                <a:effectLst>
                  <a:outerShdw blurRad="38100" dist="38100" dir="2700000" algn="tl">
                    <a:srgbClr val="000000">
                      <a:alpha val="43137"/>
                    </a:srgbClr>
                  </a:outerShdw>
                </a:effectLst>
              </a:rPr>
              <a:t>found </a:t>
            </a:r>
            <a:r>
              <a:rPr lang="en-GB" sz="1400" b="1" dirty="0">
                <a:solidFill>
                  <a:srgbClr val="FF0000"/>
                </a:solidFill>
                <a:effectLst>
                  <a:outerShdw blurRad="38100" dist="38100" dir="2700000" algn="tl">
                    <a:srgbClr val="000000">
                      <a:alpha val="43137"/>
                    </a:srgbClr>
                  </a:outerShdw>
                </a:effectLst>
              </a:rPr>
              <a:t>in natural foods such as potatoes, bananas, brown rice, wholemeal bread and pasta.</a:t>
            </a:r>
          </a:p>
          <a:p>
            <a:pPr marL="0" indent="0">
              <a:spcBef>
                <a:spcPts val="300"/>
              </a:spcBef>
              <a:buNone/>
            </a:pPr>
            <a:endParaRPr lang="en-GB" sz="1350" dirty="0"/>
          </a:p>
        </p:txBody>
      </p:sp>
      <p:sp>
        <p:nvSpPr>
          <p:cNvPr id="5" name="Title 1">
            <a:extLst>
              <a:ext uri="{FF2B5EF4-FFF2-40B4-BE49-F238E27FC236}">
                <a16:creationId xmlns:a16="http://schemas.microsoft.com/office/drawing/2014/main" id="{D471779C-FB5F-493B-9D68-B476F9A7FCA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Carbohydrates</a:t>
            </a:r>
          </a:p>
        </p:txBody>
      </p:sp>
      <p:sp>
        <p:nvSpPr>
          <p:cNvPr id="2" name="Rectangle 1">
            <a:extLst>
              <a:ext uri="{FF2B5EF4-FFF2-40B4-BE49-F238E27FC236}">
                <a16:creationId xmlns:a16="http://schemas.microsoft.com/office/drawing/2014/main" id="{5389079D-7608-4699-883C-F27A216A6383}"/>
              </a:ext>
            </a:extLst>
          </p:cNvPr>
          <p:cNvSpPr/>
          <p:nvPr/>
        </p:nvSpPr>
        <p:spPr>
          <a:xfrm>
            <a:off x="176298" y="4519910"/>
            <a:ext cx="5835861" cy="1141338"/>
          </a:xfrm>
          <a:prstGeom prst="rect">
            <a:avLst/>
          </a:prstGeom>
        </p:spPr>
        <p:txBody>
          <a:bodyPr wrap="square">
            <a:spAutoFit/>
          </a:bodyPr>
          <a:lstStyle/>
          <a:p>
            <a:pPr>
              <a:spcBef>
                <a:spcPts val="450"/>
              </a:spcBef>
            </a:pPr>
            <a:r>
              <a:rPr lang="en-GB" sz="1600" dirty="0">
                <a:latin typeface="Arial" panose="020B0604020202020204" pitchFamily="34" charset="0"/>
                <a:cs typeface="Arial" panose="020B0604020202020204" pitchFamily="34" charset="0"/>
              </a:rPr>
              <a:t>Carbohydrates are very important to the athlete, especially in exercise that is highly intense. </a:t>
            </a:r>
          </a:p>
          <a:p>
            <a:pPr>
              <a:spcBef>
                <a:spcPts val="450"/>
              </a:spcBef>
            </a:pPr>
            <a:r>
              <a:rPr lang="en-GB" sz="1600" dirty="0">
                <a:latin typeface="Arial" panose="020B0604020202020204" pitchFamily="34" charset="0"/>
                <a:cs typeface="Arial" panose="020B0604020202020204" pitchFamily="34" charset="0"/>
              </a:rPr>
              <a:t>They are also essential to the nervous system and determine fat metabolism.</a:t>
            </a:r>
          </a:p>
        </p:txBody>
      </p:sp>
      <p:pic>
        <p:nvPicPr>
          <p:cNvPr id="8" name="Picture 7" descr="Foods Highest in Carbohydrates. Healthy diet eating concept">
            <a:extLst>
              <a:ext uri="{FF2B5EF4-FFF2-40B4-BE49-F238E27FC236}">
                <a16:creationId xmlns:a16="http://schemas.microsoft.com/office/drawing/2014/main" id="{002E5213-55AF-4363-AC13-B0C8EC5B21D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012159" y="4221090"/>
            <a:ext cx="2586107" cy="1744172"/>
          </a:xfrm>
          <a:prstGeom prst="rect">
            <a:avLst/>
          </a:prstGeom>
        </p:spPr>
      </p:pic>
    </p:spTree>
    <p:extLst>
      <p:ext uri="{BB962C8B-B14F-4D97-AF65-F5344CB8AC3E}">
        <p14:creationId xmlns:p14="http://schemas.microsoft.com/office/powerpoint/2010/main" val="1664309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597" y="838487"/>
            <a:ext cx="8893984" cy="2060880"/>
          </a:xfrm>
          <a:noFill/>
          <a:ln>
            <a:noFill/>
          </a:ln>
        </p:spPr>
        <p:txBody>
          <a:bodyPr>
            <a:normAutofit/>
          </a:bodyPr>
          <a:lstStyle/>
          <a:p>
            <a:pPr marL="360000" indent="-252000">
              <a:spcBef>
                <a:spcPts val="600"/>
              </a:spcBef>
            </a:pPr>
            <a:r>
              <a:rPr lang="en-GB" sz="1600" dirty="0"/>
              <a:t>Proteins are known as </a:t>
            </a:r>
            <a:r>
              <a:rPr lang="en-GB" sz="1600" b="1" i="1" dirty="0"/>
              <a:t>the</a:t>
            </a:r>
            <a:r>
              <a:rPr lang="en-GB" sz="1600" dirty="0"/>
              <a:t> building blocks for body tissue and are essential for repair. </a:t>
            </a:r>
          </a:p>
          <a:p>
            <a:pPr marL="360000" indent="-252000">
              <a:spcBef>
                <a:spcPts val="600"/>
              </a:spcBef>
            </a:pPr>
            <a:r>
              <a:rPr lang="en-GB" sz="1600" dirty="0"/>
              <a:t>They are also necessary for the production of haemoglobin, enzymes and hormones. </a:t>
            </a:r>
          </a:p>
          <a:p>
            <a:pPr marL="360000" indent="-252000">
              <a:spcBef>
                <a:spcPts val="600"/>
              </a:spcBef>
            </a:pPr>
            <a:r>
              <a:rPr lang="en-GB" sz="1600" dirty="0"/>
              <a:t>Proteins are also potential sources of energy but are not used if fats and carbohydrates are in plentiful supply.</a:t>
            </a:r>
          </a:p>
          <a:p>
            <a:pPr marL="360000" indent="-252000">
              <a:spcBef>
                <a:spcPts val="600"/>
              </a:spcBef>
            </a:pPr>
            <a:r>
              <a:rPr lang="en-GB" sz="1600" dirty="0"/>
              <a:t>Protein should account for approximately 15 per cent of total calorie intake. If protein is taken excessively then there are some health risks, for example kidney damage due to excreting so many unused amino acids.</a:t>
            </a:r>
          </a:p>
        </p:txBody>
      </p:sp>
      <p:sp>
        <p:nvSpPr>
          <p:cNvPr id="5" name="Title 1">
            <a:extLst>
              <a:ext uri="{FF2B5EF4-FFF2-40B4-BE49-F238E27FC236}">
                <a16:creationId xmlns:a16="http://schemas.microsoft.com/office/drawing/2014/main" id="{0B4F7DC6-64B3-43C3-ABF8-67891832F3B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Protein</a:t>
            </a:r>
          </a:p>
        </p:txBody>
      </p:sp>
      <p:sp>
        <p:nvSpPr>
          <p:cNvPr id="6" name="Content Placeholder 2">
            <a:extLst>
              <a:ext uri="{FF2B5EF4-FFF2-40B4-BE49-F238E27FC236}">
                <a16:creationId xmlns:a16="http://schemas.microsoft.com/office/drawing/2014/main" id="{78F8126C-DFFF-4A80-870D-2CFCA0F5835A}"/>
              </a:ext>
            </a:extLst>
          </p:cNvPr>
          <p:cNvSpPr txBox="1">
            <a:spLocks/>
          </p:cNvSpPr>
          <p:nvPr/>
        </p:nvSpPr>
        <p:spPr>
          <a:xfrm>
            <a:off x="131417" y="3004326"/>
            <a:ext cx="5377869" cy="2917602"/>
          </a:xfrm>
          <a:prstGeom prst="rect">
            <a:avLst/>
          </a:prstGeom>
          <a:noFill/>
          <a:ln>
            <a:noFill/>
          </a:ln>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ts val="600"/>
              </a:spcBef>
              <a:spcAft>
                <a:spcPts val="600"/>
              </a:spcAft>
              <a:buFont typeface="Arial" panose="020B0604020202020204" pitchFamily="34" charset="0"/>
              <a:buNone/>
            </a:pPr>
            <a:r>
              <a:rPr lang="en-GB" sz="1600" b="1" dirty="0">
                <a:solidFill>
                  <a:srgbClr val="0000FF"/>
                </a:solidFill>
                <a:effectLst>
                  <a:outerShdw blurRad="38100" dist="38100" dir="2700000" algn="tl">
                    <a:srgbClr val="000000">
                      <a:alpha val="43137"/>
                    </a:srgbClr>
                  </a:outerShdw>
                </a:effectLst>
              </a:rPr>
              <a:t>Examples</a:t>
            </a:r>
            <a:r>
              <a:rPr lang="en-GB" sz="1600" b="1" dirty="0"/>
              <a:t> </a:t>
            </a:r>
            <a:r>
              <a:rPr lang="en-GB" sz="1600" b="1" dirty="0">
                <a:solidFill>
                  <a:srgbClr val="0000FF"/>
                </a:solidFill>
                <a:effectLst>
                  <a:outerShdw blurRad="38100" dist="38100" dir="2700000" algn="tl">
                    <a:srgbClr val="000000">
                      <a:alpha val="43137"/>
                    </a:srgbClr>
                  </a:outerShdw>
                </a:effectLst>
              </a:rPr>
              <a:t>of sources of protein</a:t>
            </a:r>
            <a:r>
              <a:rPr lang="en-GB" sz="1600" dirty="0"/>
              <a:t>:</a:t>
            </a:r>
          </a:p>
          <a:p>
            <a:pPr marL="360000" indent="-252000">
              <a:spcBef>
                <a:spcPts val="600"/>
              </a:spcBef>
            </a:pPr>
            <a:r>
              <a:rPr lang="en-GB" sz="1600" dirty="0"/>
              <a:t>m</a:t>
            </a:r>
            <a:r>
              <a:rPr lang="en-GB" sz="1600" dirty="0" smtClean="0"/>
              <a:t>eat</a:t>
            </a:r>
            <a:r>
              <a:rPr lang="en-GB" sz="1600" dirty="0"/>
              <a:t>, fish and poultry are the three primary complete </a:t>
            </a:r>
            <a:r>
              <a:rPr lang="en-GB" sz="1600" dirty="0" smtClean="0"/>
              <a:t>proteins</a:t>
            </a:r>
            <a:endParaRPr lang="en-GB" sz="1600" dirty="0"/>
          </a:p>
          <a:p>
            <a:pPr marL="360000" indent="-252000">
              <a:spcBef>
                <a:spcPts val="600"/>
              </a:spcBef>
            </a:pPr>
            <a:r>
              <a:rPr lang="en-GB" sz="1600" dirty="0" smtClean="0"/>
              <a:t>vegetables </a:t>
            </a:r>
            <a:r>
              <a:rPr lang="en-GB" sz="1600" dirty="0"/>
              <a:t>and grains are called incomplete proteins because they do not supply all the essential amino </a:t>
            </a:r>
            <a:r>
              <a:rPr lang="en-GB" sz="1600" dirty="0" smtClean="0"/>
              <a:t>acids</a:t>
            </a:r>
            <a:endParaRPr lang="en-GB" sz="1600" dirty="0"/>
          </a:p>
          <a:p>
            <a:pPr marL="360000" indent="-252000">
              <a:spcBef>
                <a:spcPts val="600"/>
              </a:spcBef>
              <a:buClr>
                <a:srgbClr val="000000"/>
              </a:buClr>
              <a:buSzPct val="100000"/>
            </a:pPr>
            <a:r>
              <a:rPr lang="en-GB" sz="1600" dirty="0" smtClean="0">
                <a:sym typeface="Calibri"/>
              </a:rPr>
              <a:t>proteins </a:t>
            </a:r>
            <a:r>
              <a:rPr lang="en-GB" sz="1600" dirty="0">
                <a:sym typeface="Calibri"/>
              </a:rPr>
              <a:t>are especially important for sportspeople who need to build up large, powerful </a:t>
            </a:r>
            <a:r>
              <a:rPr lang="en-GB" sz="1600" dirty="0" smtClean="0">
                <a:sym typeface="Calibri"/>
              </a:rPr>
              <a:t>muscles</a:t>
            </a:r>
            <a:endParaRPr lang="en-GB" sz="1600" dirty="0"/>
          </a:p>
          <a:p>
            <a:pPr marL="360000" indent="-252000">
              <a:spcBef>
                <a:spcPts val="600"/>
              </a:spcBef>
              <a:buClr>
                <a:srgbClr val="000000"/>
              </a:buClr>
              <a:buSzPct val="100000"/>
            </a:pPr>
            <a:r>
              <a:rPr lang="en-GB" sz="1600" dirty="0" smtClean="0">
                <a:sym typeface="Calibri"/>
              </a:rPr>
              <a:t>performers </a:t>
            </a:r>
            <a:r>
              <a:rPr lang="en-GB" sz="1600" dirty="0">
                <a:sym typeface="Calibri"/>
              </a:rPr>
              <a:t>in sports like weightlifting, rugby and sprinting need a high protein diets.</a:t>
            </a:r>
            <a:endParaRPr lang="en-GB" sz="1600" dirty="0"/>
          </a:p>
          <a:p>
            <a:pPr marL="189000" indent="0">
              <a:spcBef>
                <a:spcPts val="600"/>
              </a:spcBef>
              <a:buFont typeface="Arial" panose="020B0604020202020204" pitchFamily="34" charset="0"/>
              <a:buNone/>
            </a:pPr>
            <a:endParaRPr lang="en-GB" sz="1000" dirty="0"/>
          </a:p>
        </p:txBody>
      </p:sp>
      <p:pic>
        <p:nvPicPr>
          <p:cNvPr id="7" name="Picture 6" descr="Different types of healthy uncooked proteins">
            <a:extLst>
              <a:ext uri="{FF2B5EF4-FFF2-40B4-BE49-F238E27FC236}">
                <a16:creationId xmlns:a16="http://schemas.microsoft.com/office/drawing/2014/main" id="{8852A7E8-1B94-4AD3-83AA-46791102F19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09286" y="3429000"/>
            <a:ext cx="3503295" cy="2336800"/>
          </a:xfrm>
          <a:prstGeom prst="rect">
            <a:avLst/>
          </a:prstGeom>
        </p:spPr>
      </p:pic>
    </p:spTree>
    <p:extLst>
      <p:ext uri="{BB962C8B-B14F-4D97-AF65-F5344CB8AC3E}">
        <p14:creationId xmlns:p14="http://schemas.microsoft.com/office/powerpoint/2010/main" val="8580281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521" y="845705"/>
            <a:ext cx="9025921" cy="2295263"/>
          </a:xfrm>
          <a:noFill/>
          <a:ln>
            <a:noFill/>
          </a:ln>
        </p:spPr>
        <p:txBody>
          <a:bodyPr>
            <a:noAutofit/>
          </a:bodyPr>
          <a:lstStyle/>
          <a:p>
            <a:pPr marL="360000" indent="-252000">
              <a:spcBef>
                <a:spcPts val="600"/>
              </a:spcBef>
            </a:pPr>
            <a:r>
              <a:rPr lang="en-GB" sz="1600" dirty="0"/>
              <a:t>Fats are a major source of energy for athletes performing low-intensity endurance exercise. </a:t>
            </a:r>
          </a:p>
          <a:p>
            <a:pPr marL="360000" indent="-252000">
              <a:spcBef>
                <a:spcPts val="600"/>
              </a:spcBef>
            </a:pPr>
            <a:r>
              <a:rPr lang="en-GB" sz="1600" dirty="0"/>
              <a:t>They also play an important role in insulating the body. </a:t>
            </a:r>
          </a:p>
          <a:p>
            <a:pPr marL="360000" indent="-252000">
              <a:spcBef>
                <a:spcPts val="600"/>
              </a:spcBef>
            </a:pPr>
            <a:r>
              <a:rPr lang="en-GB" sz="1600" dirty="0"/>
              <a:t>There are two types:</a:t>
            </a:r>
          </a:p>
          <a:p>
            <a:pPr lvl="1">
              <a:spcBef>
                <a:spcPts val="600"/>
              </a:spcBef>
            </a:pPr>
            <a:r>
              <a:rPr lang="en-GB" sz="1600" dirty="0"/>
              <a:t>triglycerides, which are stored in the form of body fat</a:t>
            </a:r>
          </a:p>
          <a:p>
            <a:pPr lvl="1">
              <a:spcBef>
                <a:spcPts val="600"/>
              </a:spcBef>
            </a:pPr>
            <a:r>
              <a:rPr lang="en-GB" sz="1600" dirty="0"/>
              <a:t>fatty acids, which are used mainly as fuel for energy production</a:t>
            </a:r>
          </a:p>
          <a:p>
            <a:pPr lvl="2">
              <a:spcBef>
                <a:spcPts val="600"/>
              </a:spcBef>
            </a:pPr>
            <a:r>
              <a:rPr lang="en-GB" sz="1600" dirty="0"/>
              <a:t>these are either </a:t>
            </a:r>
            <a:r>
              <a:rPr lang="en-GB" sz="1600" b="1" dirty="0">
                <a:solidFill>
                  <a:srgbClr val="0000FF"/>
                </a:solidFill>
                <a:effectLst>
                  <a:outerShdw blurRad="38100" dist="38100" dir="2700000" algn="tl">
                    <a:srgbClr val="000000">
                      <a:alpha val="43137"/>
                    </a:srgbClr>
                  </a:outerShdw>
                </a:effectLst>
              </a:rPr>
              <a:t>saturated fats </a:t>
            </a:r>
            <a:r>
              <a:rPr lang="en-GB" sz="1600" dirty="0"/>
              <a:t>or </a:t>
            </a:r>
            <a:r>
              <a:rPr lang="en-GB" sz="1600" b="1" dirty="0">
                <a:solidFill>
                  <a:srgbClr val="0000FF"/>
                </a:solidFill>
                <a:effectLst>
                  <a:outerShdw blurRad="38100" dist="38100" dir="2700000" algn="tl">
                    <a:srgbClr val="000000">
                      <a:alpha val="43137"/>
                    </a:srgbClr>
                  </a:outerShdw>
                </a:effectLst>
              </a:rPr>
              <a:t>unsaturated</a:t>
            </a:r>
            <a:r>
              <a:rPr lang="en-GB" sz="1600" b="1" dirty="0"/>
              <a:t> </a:t>
            </a:r>
            <a:r>
              <a:rPr lang="en-GB" sz="1600" b="1" dirty="0">
                <a:solidFill>
                  <a:srgbClr val="0000FF"/>
                </a:solidFill>
                <a:effectLst>
                  <a:outerShdw blurRad="38100" dist="38100" dir="2700000" algn="tl">
                    <a:srgbClr val="000000">
                      <a:alpha val="43137"/>
                    </a:srgbClr>
                  </a:outerShdw>
                </a:effectLst>
              </a:rPr>
              <a:t>fats</a:t>
            </a:r>
            <a:r>
              <a:rPr lang="en-GB" sz="1600" b="1" dirty="0"/>
              <a:t>.</a:t>
            </a:r>
            <a:endParaRPr lang="en-GB" sz="1600" dirty="0"/>
          </a:p>
        </p:txBody>
      </p:sp>
      <p:sp>
        <p:nvSpPr>
          <p:cNvPr id="5" name="Title 1">
            <a:extLst>
              <a:ext uri="{FF2B5EF4-FFF2-40B4-BE49-F238E27FC236}">
                <a16:creationId xmlns:a16="http://schemas.microsoft.com/office/drawing/2014/main" id="{1E77B5E7-EB9F-4C76-83AB-9FC92793EF6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Fats</a:t>
            </a:r>
          </a:p>
        </p:txBody>
      </p:sp>
      <p:sp>
        <p:nvSpPr>
          <p:cNvPr id="6" name="Content Placeholder 2">
            <a:extLst>
              <a:ext uri="{FF2B5EF4-FFF2-40B4-BE49-F238E27FC236}">
                <a16:creationId xmlns:a16="http://schemas.microsoft.com/office/drawing/2014/main" id="{1CBA161C-A8FA-449B-9DEE-FA01FBA15C6D}"/>
              </a:ext>
            </a:extLst>
          </p:cNvPr>
          <p:cNvSpPr txBox="1">
            <a:spLocks/>
          </p:cNvSpPr>
          <p:nvPr/>
        </p:nvSpPr>
        <p:spPr>
          <a:xfrm>
            <a:off x="0" y="2803816"/>
            <a:ext cx="8917401" cy="3217472"/>
          </a:xfrm>
          <a:prstGeom prst="rect">
            <a:avLst/>
          </a:prstGeom>
          <a:noFill/>
          <a:ln>
            <a:noFill/>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60000" indent="-252000">
              <a:spcBef>
                <a:spcPts val="600"/>
              </a:spcBef>
            </a:pPr>
            <a:r>
              <a:rPr lang="en-GB" sz="1600" dirty="0"/>
              <a:t>When muscles' cells are readily supplied with oxygen, fat is the usual fuel for energy production. </a:t>
            </a:r>
            <a:br>
              <a:rPr lang="en-GB" sz="1600" dirty="0"/>
            </a:br>
            <a:r>
              <a:rPr lang="en-GB" sz="1600" dirty="0"/>
              <a:t>This is because the body is trying to save the limited stores of glycogen for high-intensity exercise and therefore delay the onset of fatigue. The body cannot solely use fat for energy and so the muscle is fuelled by a combination of fat and glycogen.</a:t>
            </a:r>
          </a:p>
          <a:p>
            <a:pPr marL="360000" indent="-252000">
              <a:spcBef>
                <a:spcPts val="600"/>
              </a:spcBef>
            </a:pPr>
            <a:r>
              <a:rPr lang="en-GB" sz="1600" dirty="0"/>
              <a:t>It is generally accepted that a maximum of 30% of total calories consumed should be from fatty foods.</a:t>
            </a:r>
          </a:p>
          <a:p>
            <a:pPr marL="360000" indent="-252000">
              <a:spcBef>
                <a:spcPts val="600"/>
              </a:spcBef>
            </a:pPr>
            <a:r>
              <a:rPr lang="en-GB" sz="1600" dirty="0"/>
              <a:t>Examples of sources of fats:</a:t>
            </a:r>
          </a:p>
          <a:p>
            <a:pPr lvl="1">
              <a:spcBef>
                <a:spcPts val="600"/>
              </a:spcBef>
            </a:pPr>
            <a:r>
              <a:rPr lang="en-GB" sz="1600" dirty="0"/>
              <a:t>saturated fats - meat products, dairy products, cakes, confectionery</a:t>
            </a:r>
          </a:p>
          <a:p>
            <a:pPr lvl="1">
              <a:spcBef>
                <a:spcPts val="600"/>
              </a:spcBef>
            </a:pPr>
            <a:r>
              <a:rPr lang="en-GB" sz="1600" dirty="0"/>
              <a:t>unsaturated fats - oily fish, nuts, margarine, olive </a:t>
            </a:r>
            <a:r>
              <a:rPr lang="en-GB" sz="1600" dirty="0" smtClean="0"/>
              <a:t>oil.</a:t>
            </a:r>
            <a:endParaRPr lang="en-GB" sz="1600" dirty="0"/>
          </a:p>
          <a:p>
            <a:pPr marL="360000" indent="-252000">
              <a:spcBef>
                <a:spcPts val="600"/>
              </a:spcBef>
            </a:pPr>
            <a:r>
              <a:rPr lang="en-GB" sz="1600" dirty="0">
                <a:sym typeface="Calibri"/>
              </a:rPr>
              <a:t>The fitter you are the more easily your body uses up stores of </a:t>
            </a:r>
            <a:r>
              <a:rPr lang="en-GB" sz="1600" dirty="0" smtClean="0">
                <a:sym typeface="Calibri"/>
              </a:rPr>
              <a:t>fat.</a:t>
            </a:r>
            <a:endParaRPr lang="en-GB" sz="1600" dirty="0"/>
          </a:p>
          <a:p>
            <a:pPr>
              <a:spcBef>
                <a:spcPts val="600"/>
              </a:spcBef>
            </a:pPr>
            <a:endParaRPr lang="en-GB" sz="1600" dirty="0"/>
          </a:p>
        </p:txBody>
      </p:sp>
    </p:spTree>
    <p:extLst>
      <p:ext uri="{BB962C8B-B14F-4D97-AF65-F5344CB8AC3E}">
        <p14:creationId xmlns:p14="http://schemas.microsoft.com/office/powerpoint/2010/main" val="21871412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fade">
                                      <p:cBhvr>
                                        <p:cTn id="30" dur="500"/>
                                        <p:tgtEl>
                                          <p:spTgt spid="6">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txEl>
                                              <p:pRg st="2" end="2"/>
                                            </p:txEl>
                                          </p:spTgt>
                                        </p:tgtEl>
                                        <p:attrNameLst>
                                          <p:attrName>style.visibility</p:attrName>
                                        </p:attrNameLst>
                                      </p:cBhvr>
                                      <p:to>
                                        <p:strVal val="visible"/>
                                      </p:to>
                                    </p:set>
                                    <p:animEffect transition="in" filter="fade">
                                      <p:cBhvr>
                                        <p:cTn id="33" dur="500"/>
                                        <p:tgtEl>
                                          <p:spTgt spid="6">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
                                            <p:txEl>
                                              <p:pRg st="3" end="3"/>
                                            </p:txEl>
                                          </p:spTgt>
                                        </p:tgtEl>
                                        <p:attrNameLst>
                                          <p:attrName>style.visibility</p:attrName>
                                        </p:attrNameLst>
                                      </p:cBhvr>
                                      <p:to>
                                        <p:strVal val="visible"/>
                                      </p:to>
                                    </p:set>
                                    <p:animEffect transition="in" filter="fade">
                                      <p:cBhvr>
                                        <p:cTn id="36" dur="500"/>
                                        <p:tgtEl>
                                          <p:spTgt spid="6">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Effect transition="in" filter="fade">
                                      <p:cBhvr>
                                        <p:cTn id="39" dur="500"/>
                                        <p:tgtEl>
                                          <p:spTgt spid="6">
                                            <p:txEl>
                                              <p:pRg st="4" end="4"/>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95797"/>
            <a:ext cx="9025401" cy="1901155"/>
          </a:xfrm>
          <a:noFill/>
          <a:ln>
            <a:noFill/>
          </a:ln>
        </p:spPr>
        <p:txBody>
          <a:bodyPr>
            <a:noAutofit/>
          </a:bodyPr>
          <a:lstStyle/>
          <a:p>
            <a:pPr marL="360000" indent="-252000">
              <a:spcBef>
                <a:spcPts val="600"/>
              </a:spcBef>
            </a:pPr>
            <a:r>
              <a:rPr lang="en-GB" sz="1600" dirty="0"/>
              <a:t>The main measurement of obesity is the body mass index (BMI). </a:t>
            </a:r>
          </a:p>
          <a:p>
            <a:pPr marL="360000" indent="-252000">
              <a:spcBef>
                <a:spcPts val="600"/>
              </a:spcBef>
            </a:pPr>
            <a:r>
              <a:rPr lang="en-GB" sz="1600" dirty="0"/>
              <a:t>It is calculated by your weight in kilograms divided by your height in metres squared. </a:t>
            </a:r>
          </a:p>
          <a:p>
            <a:pPr lvl="1">
              <a:spcBef>
                <a:spcPts val="600"/>
              </a:spcBef>
            </a:pPr>
            <a:r>
              <a:rPr lang="en-GB" sz="1600" dirty="0"/>
              <a:t>f</a:t>
            </a:r>
            <a:r>
              <a:rPr lang="en-GB" sz="1600" dirty="0" smtClean="0"/>
              <a:t>or </a:t>
            </a:r>
            <a:r>
              <a:rPr lang="en-GB" sz="1600" dirty="0"/>
              <a:t>example someone who weighs 100 kilograms and is 1.8 metres tall has a BMI of 30.86 (100 divided by 3.25 [1.8 squared]). </a:t>
            </a:r>
          </a:p>
          <a:p>
            <a:pPr marL="360000" indent="-252000">
              <a:spcBef>
                <a:spcPts val="600"/>
              </a:spcBef>
            </a:pPr>
            <a:r>
              <a:rPr lang="en-GB" sz="1600" dirty="0"/>
              <a:t>Individuals are defined as being overweight if their BMI is 25-29.9 and obese if their BMI is 30 or over. </a:t>
            </a:r>
          </a:p>
        </p:txBody>
      </p:sp>
      <p:sp>
        <p:nvSpPr>
          <p:cNvPr id="5" name="Title 1">
            <a:extLst>
              <a:ext uri="{FF2B5EF4-FFF2-40B4-BE49-F238E27FC236}">
                <a16:creationId xmlns:a16="http://schemas.microsoft.com/office/drawing/2014/main" id="{BE0DD5A2-543D-43EE-B327-BF48F7F1E33D}"/>
              </a:ext>
            </a:extLst>
          </p:cNvPr>
          <p:cNvSpPr txBox="1">
            <a:spLocks/>
          </p:cNvSpPr>
          <p:nvPr/>
        </p:nvSpPr>
        <p:spPr>
          <a:xfrm>
            <a:off x="108001" y="0"/>
            <a:ext cx="3455888"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Fats &amp; </a:t>
            </a:r>
            <a:r>
              <a:rPr lang="en-GB" altLang="en-US" dirty="0" smtClean="0"/>
              <a:t>obesity</a:t>
            </a:r>
            <a:endParaRPr lang="en-GB" altLang="en-US" dirty="0"/>
          </a:p>
        </p:txBody>
      </p:sp>
      <p:sp>
        <p:nvSpPr>
          <p:cNvPr id="6" name="Content Placeholder 2">
            <a:extLst>
              <a:ext uri="{FF2B5EF4-FFF2-40B4-BE49-F238E27FC236}">
                <a16:creationId xmlns:a16="http://schemas.microsoft.com/office/drawing/2014/main" id="{426B6DE7-F930-42D1-A038-5365AFC8519A}"/>
              </a:ext>
            </a:extLst>
          </p:cNvPr>
          <p:cNvSpPr txBox="1">
            <a:spLocks/>
          </p:cNvSpPr>
          <p:nvPr/>
        </p:nvSpPr>
        <p:spPr>
          <a:xfrm>
            <a:off x="0" y="3430865"/>
            <a:ext cx="4572001" cy="1726327"/>
          </a:xfrm>
          <a:prstGeom prst="rect">
            <a:avLst/>
          </a:prstGeom>
          <a:noFill/>
          <a:ln>
            <a:noFill/>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60000" indent="-252000">
              <a:spcBef>
                <a:spcPts val="600"/>
              </a:spcBef>
            </a:pPr>
            <a:r>
              <a:rPr lang="en-GB" sz="1600" dirty="0"/>
              <a:t>Obesity contributes to a range of problems, including heart disease, type 2 diabetes, osteoarthritis and some cancers. </a:t>
            </a:r>
          </a:p>
          <a:p>
            <a:pPr marL="360000" indent="-252000">
              <a:spcBef>
                <a:spcPts val="600"/>
              </a:spcBef>
            </a:pPr>
            <a:r>
              <a:rPr lang="en-GB" sz="1600" dirty="0"/>
              <a:t>Experts say that obesity is as serious a health problem as smoking or excessive alcohol consumption.</a:t>
            </a:r>
          </a:p>
          <a:p>
            <a:pPr marL="342900" lvl="1" indent="0">
              <a:spcBef>
                <a:spcPts val="600"/>
              </a:spcBef>
              <a:buFont typeface="Arial" panose="020B0604020202020204" pitchFamily="34" charset="0"/>
              <a:buNone/>
            </a:pPr>
            <a:endParaRPr lang="en-GB" sz="1600" dirty="0"/>
          </a:p>
        </p:txBody>
      </p:sp>
      <p:pic>
        <p:nvPicPr>
          <p:cNvPr id="7" name="Picture 6" descr="Selection of healthy fat sources on wooden background">
            <a:extLst>
              <a:ext uri="{FF2B5EF4-FFF2-40B4-BE49-F238E27FC236}">
                <a16:creationId xmlns:a16="http://schemas.microsoft.com/office/drawing/2014/main" id="{508D1527-E7E5-45FF-9A88-B394A7C92D7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682086" y="2996952"/>
            <a:ext cx="4248933" cy="2695108"/>
          </a:xfrm>
          <a:prstGeom prst="rect">
            <a:avLst/>
          </a:prstGeom>
        </p:spPr>
      </p:pic>
    </p:spTree>
    <p:extLst>
      <p:ext uri="{BB962C8B-B14F-4D97-AF65-F5344CB8AC3E}">
        <p14:creationId xmlns:p14="http://schemas.microsoft.com/office/powerpoint/2010/main" val="13608673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500"/>
                            </p:stCondLst>
                            <p:childTnLst>
                              <p:par>
                                <p:cTn id="21" presetID="1" presetClass="entr" presetSubtype="0" fill="hold" nodeType="afterEffect">
                                  <p:stCondLst>
                                    <p:cond delay="0"/>
                                  </p:stCondLst>
                                  <p:childTnLst>
                                    <p:set>
                                      <p:cBhvr>
                                        <p:cTn id="22"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Shape 489"/>
          <p:cNvSpPr txBox="1">
            <a:spLocks noGrp="1"/>
          </p:cNvSpPr>
          <p:nvPr>
            <p:ph type="title"/>
          </p:nvPr>
        </p:nvSpPr>
        <p:spPr>
          <a:xfrm>
            <a:off x="1" y="1523502"/>
            <a:ext cx="9143999" cy="537346"/>
          </a:xfrm>
          <a:prstGeom prst="rect">
            <a:avLst/>
          </a:prstGeom>
          <a:noFill/>
          <a:ln>
            <a:noFill/>
          </a:ln>
        </p:spPr>
        <p:txBody>
          <a:bodyPr spcFirstLastPara="1" vert="horz" wrap="square" lIns="68569" tIns="34275" rIns="68569" bIns="34275" rtlCol="0" anchor="ctr" anchorCtr="0">
            <a:noAutofit/>
          </a:bodyPr>
          <a:lstStyle/>
          <a:p>
            <a:pPr>
              <a:spcBef>
                <a:spcPts val="0"/>
              </a:spcBef>
              <a:buClr>
                <a:schemeClr val="accent1"/>
              </a:buClr>
              <a:buSzPts val="4800"/>
            </a:pPr>
            <a:r>
              <a:rPr lang="en-GB" sz="3600" b="1" dirty="0" smtClean="0">
                <a:solidFill>
                  <a:schemeClr val="accent1"/>
                </a:solidFill>
                <a:ea typeface="Calibri"/>
                <a:sym typeface="Calibri"/>
              </a:rPr>
              <a:t>Micronutrients</a:t>
            </a:r>
            <a:endParaRPr dirty="0"/>
          </a:p>
        </p:txBody>
      </p:sp>
      <p:sp>
        <p:nvSpPr>
          <p:cNvPr id="490" name="Shape 490"/>
          <p:cNvSpPr txBox="1">
            <a:spLocks noGrp="1"/>
          </p:cNvSpPr>
          <p:nvPr>
            <p:ph type="body" idx="1"/>
          </p:nvPr>
        </p:nvSpPr>
        <p:spPr>
          <a:xfrm>
            <a:off x="108000" y="2132857"/>
            <a:ext cx="8917401" cy="2304256"/>
          </a:xfrm>
          <a:prstGeom prst="rect">
            <a:avLst/>
          </a:prstGeom>
          <a:noFill/>
          <a:ln>
            <a:noFill/>
          </a:ln>
        </p:spPr>
        <p:txBody>
          <a:bodyPr spcFirstLastPara="1" vert="horz" wrap="square" lIns="68569" tIns="34275" rIns="68569" bIns="34275" rtlCol="0" anchor="t" anchorCtr="0">
            <a:noAutofit/>
          </a:bodyPr>
          <a:lstStyle/>
          <a:p>
            <a:pPr marL="67865" indent="-67865">
              <a:lnSpc>
                <a:spcPct val="85000"/>
              </a:lnSpc>
              <a:spcBef>
                <a:spcPts val="600"/>
              </a:spcBef>
              <a:spcAft>
                <a:spcPts val="600"/>
              </a:spcAft>
              <a:buClr>
                <a:srgbClr val="262626"/>
              </a:buClr>
              <a:buSzPts val="2400"/>
              <a:buNone/>
            </a:pPr>
            <a:r>
              <a:rPr lang="en-GB" sz="1800" b="1" u="sng" dirty="0">
                <a:solidFill>
                  <a:srgbClr val="262626"/>
                </a:solidFill>
                <a:ea typeface="Calibri"/>
                <a:sym typeface="Calibri"/>
              </a:rPr>
              <a:t>Key Definitions:</a:t>
            </a:r>
          </a:p>
          <a:p>
            <a:pPr marL="360000" indent="-252000">
              <a:spcBef>
                <a:spcPts val="600"/>
              </a:spcBef>
              <a:buClr>
                <a:srgbClr val="262626"/>
              </a:buClr>
              <a:buSzPct val="100000"/>
            </a:pPr>
            <a:r>
              <a:rPr lang="en-GB" sz="1800" dirty="0">
                <a:solidFill>
                  <a:srgbClr val="262626"/>
                </a:solidFill>
                <a:ea typeface="Calibri"/>
                <a:sym typeface="Calibri"/>
              </a:rPr>
              <a:t>m</a:t>
            </a:r>
            <a:r>
              <a:rPr lang="en-GB" sz="1800" dirty="0" smtClean="0">
                <a:solidFill>
                  <a:srgbClr val="262626"/>
                </a:solidFill>
                <a:ea typeface="Calibri"/>
                <a:sym typeface="Calibri"/>
              </a:rPr>
              <a:t>icro </a:t>
            </a:r>
            <a:r>
              <a:rPr lang="en-GB" sz="1800" dirty="0">
                <a:solidFill>
                  <a:srgbClr val="262626"/>
                </a:solidFill>
                <a:ea typeface="Calibri"/>
                <a:sym typeface="Calibri"/>
              </a:rPr>
              <a:t>nutrients: </a:t>
            </a:r>
            <a:r>
              <a:rPr lang="en-US" sz="1800" dirty="0" smtClean="0">
                <a:solidFill>
                  <a:srgbClr val="262626"/>
                </a:solidFill>
                <a:ea typeface="Calibri"/>
                <a:sym typeface="Calibri"/>
              </a:rPr>
              <a:t>nutrients </a:t>
            </a:r>
            <a:r>
              <a:rPr lang="en-US" sz="1800" dirty="0">
                <a:solidFill>
                  <a:srgbClr val="262626"/>
                </a:solidFill>
                <a:ea typeface="Calibri"/>
                <a:sym typeface="Calibri"/>
              </a:rPr>
              <a:t>needed in small quantities</a:t>
            </a:r>
          </a:p>
          <a:p>
            <a:pPr marL="360000" indent="-252000">
              <a:spcBef>
                <a:spcPts val="600"/>
              </a:spcBef>
              <a:buClr>
                <a:srgbClr val="262626"/>
              </a:buClr>
              <a:buSzPct val="100000"/>
            </a:pPr>
            <a:r>
              <a:rPr lang="en-US" sz="1800" dirty="0" smtClean="0">
                <a:solidFill>
                  <a:srgbClr val="262626"/>
                </a:solidFill>
                <a:ea typeface="Calibri"/>
                <a:sym typeface="Calibri"/>
              </a:rPr>
              <a:t>minerals </a:t>
            </a:r>
            <a:r>
              <a:rPr lang="en-US" sz="1800" dirty="0">
                <a:solidFill>
                  <a:srgbClr val="262626"/>
                </a:solidFill>
                <a:ea typeface="Calibri"/>
                <a:sym typeface="Calibri"/>
              </a:rPr>
              <a:t>and </a:t>
            </a:r>
            <a:r>
              <a:rPr lang="en-US" sz="1800" dirty="0" smtClean="0">
                <a:solidFill>
                  <a:srgbClr val="262626"/>
                </a:solidFill>
                <a:ea typeface="Calibri"/>
                <a:sym typeface="Calibri"/>
              </a:rPr>
              <a:t>vitamins (we </a:t>
            </a:r>
            <a:r>
              <a:rPr lang="en-US" sz="1800" dirty="0">
                <a:solidFill>
                  <a:srgbClr val="262626"/>
                </a:solidFill>
                <a:ea typeface="Calibri"/>
                <a:sym typeface="Calibri"/>
              </a:rPr>
              <a:t>need them to maintain good health)</a:t>
            </a:r>
          </a:p>
          <a:p>
            <a:pPr marL="360000" indent="-252000">
              <a:spcBef>
                <a:spcPts val="600"/>
              </a:spcBef>
              <a:buClr>
                <a:srgbClr val="262626"/>
              </a:buClr>
              <a:buSzPct val="100000"/>
            </a:pPr>
            <a:r>
              <a:rPr lang="en-US" sz="1800" dirty="0" smtClean="0">
                <a:solidFill>
                  <a:srgbClr val="262626"/>
                </a:solidFill>
                <a:ea typeface="Calibri"/>
                <a:sym typeface="Calibri"/>
              </a:rPr>
              <a:t>people </a:t>
            </a:r>
            <a:r>
              <a:rPr lang="en-US" sz="1800" dirty="0">
                <a:solidFill>
                  <a:srgbClr val="262626"/>
                </a:solidFill>
                <a:ea typeface="Calibri"/>
                <a:sym typeface="Calibri"/>
              </a:rPr>
              <a:t>involved in physical activity will need more</a:t>
            </a:r>
          </a:p>
          <a:p>
            <a:pPr marL="360000" indent="-252000">
              <a:spcBef>
                <a:spcPts val="600"/>
              </a:spcBef>
              <a:buClr>
                <a:srgbClr val="262626"/>
              </a:buClr>
              <a:buSzPct val="100000"/>
            </a:pPr>
            <a:r>
              <a:rPr lang="en-US" sz="1800" dirty="0" smtClean="0">
                <a:solidFill>
                  <a:srgbClr val="262626"/>
                </a:solidFill>
                <a:ea typeface="Calibri"/>
                <a:sym typeface="Calibri"/>
              </a:rPr>
              <a:t>our </a:t>
            </a:r>
            <a:r>
              <a:rPr lang="en-US" sz="1800" dirty="0">
                <a:solidFill>
                  <a:srgbClr val="262626"/>
                </a:solidFill>
                <a:ea typeface="Calibri"/>
                <a:sym typeface="Calibri"/>
              </a:rPr>
              <a:t>body can store some micro nutrients for future use but some cannot be stored and so we need to eat a fresh supply every day. </a:t>
            </a:r>
          </a:p>
          <a:p>
            <a:pPr marL="67865" indent="-67865">
              <a:lnSpc>
                <a:spcPct val="85000"/>
              </a:lnSpc>
              <a:spcBef>
                <a:spcPts val="600"/>
              </a:spcBef>
              <a:buClr>
                <a:srgbClr val="262626"/>
              </a:buClr>
              <a:buSzPts val="2400"/>
              <a:buNone/>
            </a:pPr>
            <a:endParaRPr dirty="0"/>
          </a:p>
        </p:txBody>
      </p:sp>
      <p:sp>
        <p:nvSpPr>
          <p:cNvPr id="5" name="Title 1">
            <a:extLst>
              <a:ext uri="{FF2B5EF4-FFF2-40B4-BE49-F238E27FC236}">
                <a16:creationId xmlns:a16="http://schemas.microsoft.com/office/drawing/2014/main" id="{7367216F-8715-42D2-A4CE-3260E4AD9CB9}"/>
              </a:ext>
            </a:extLst>
          </p:cNvPr>
          <p:cNvSpPr txBox="1">
            <a:spLocks/>
          </p:cNvSpPr>
          <p:nvPr/>
        </p:nvSpPr>
        <p:spPr>
          <a:xfrm>
            <a:off x="108000" y="0"/>
            <a:ext cx="8917401" cy="1124744"/>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Vitamins, </a:t>
            </a:r>
            <a:r>
              <a:rPr lang="en-GB" altLang="en-US" dirty="0" smtClean="0"/>
              <a:t>minerals</a:t>
            </a:r>
            <a:r>
              <a:rPr lang="en-GB" altLang="en-US" dirty="0"/>
              <a:t>, </a:t>
            </a:r>
            <a:r>
              <a:rPr lang="en-GB" altLang="en-US" dirty="0" smtClean="0"/>
              <a:t>fibre </a:t>
            </a:r>
            <a:r>
              <a:rPr lang="en-GB" altLang="en-US" dirty="0"/>
              <a:t>and </a:t>
            </a:r>
            <a:r>
              <a:rPr lang="en-GB" altLang="en-US" dirty="0" smtClean="0"/>
              <a:t>water </a:t>
            </a:r>
            <a:r>
              <a:rPr lang="en-GB" altLang="en-US" dirty="0"/>
              <a:t>(</a:t>
            </a:r>
            <a:r>
              <a:rPr lang="en-GB" altLang="en-US" dirty="0" smtClean="0"/>
              <a:t>Micronutrients</a:t>
            </a:r>
            <a:r>
              <a:rPr lang="en-GB" altLang="en-US" dirty="0"/>
              <a:t>)</a:t>
            </a:r>
          </a:p>
        </p:txBody>
      </p:sp>
    </p:spTree>
    <p:extLst>
      <p:ext uri="{BB962C8B-B14F-4D97-AF65-F5344CB8AC3E}">
        <p14:creationId xmlns:p14="http://schemas.microsoft.com/office/powerpoint/2010/main" val="30661221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9"/>
                                        </p:tgtEl>
                                        <p:attrNameLst>
                                          <p:attrName>style.visibility</p:attrName>
                                        </p:attrNameLst>
                                      </p:cBhvr>
                                      <p:to>
                                        <p:strVal val="visible"/>
                                      </p:to>
                                    </p:set>
                                    <p:animEffect transition="in" filter="fade">
                                      <p:cBhvr>
                                        <p:cTn id="7" dur="500"/>
                                        <p:tgtEl>
                                          <p:spTgt spid="48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90">
                                            <p:txEl>
                                              <p:pRg st="0" end="0"/>
                                            </p:txEl>
                                          </p:spTgt>
                                        </p:tgtEl>
                                        <p:attrNameLst>
                                          <p:attrName>style.visibility</p:attrName>
                                        </p:attrNameLst>
                                      </p:cBhvr>
                                      <p:to>
                                        <p:strVal val="visible"/>
                                      </p:to>
                                    </p:set>
                                    <p:animEffect transition="in" filter="fade">
                                      <p:cBhvr>
                                        <p:cTn id="12" dur="500"/>
                                        <p:tgtEl>
                                          <p:spTgt spid="490">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90">
                                            <p:txEl>
                                              <p:pRg st="1" end="1"/>
                                            </p:txEl>
                                          </p:spTgt>
                                        </p:tgtEl>
                                        <p:attrNameLst>
                                          <p:attrName>style.visibility</p:attrName>
                                        </p:attrNameLst>
                                      </p:cBhvr>
                                      <p:to>
                                        <p:strVal val="visible"/>
                                      </p:to>
                                    </p:set>
                                    <p:animEffect transition="in" filter="fade">
                                      <p:cBhvr>
                                        <p:cTn id="15" dur="500"/>
                                        <p:tgtEl>
                                          <p:spTgt spid="490">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90">
                                            <p:txEl>
                                              <p:pRg st="2" end="2"/>
                                            </p:txEl>
                                          </p:spTgt>
                                        </p:tgtEl>
                                        <p:attrNameLst>
                                          <p:attrName>style.visibility</p:attrName>
                                        </p:attrNameLst>
                                      </p:cBhvr>
                                      <p:to>
                                        <p:strVal val="visible"/>
                                      </p:to>
                                    </p:set>
                                    <p:animEffect transition="in" filter="fade">
                                      <p:cBhvr>
                                        <p:cTn id="18" dur="500"/>
                                        <p:tgtEl>
                                          <p:spTgt spid="490">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90">
                                            <p:txEl>
                                              <p:pRg st="3" end="3"/>
                                            </p:txEl>
                                          </p:spTgt>
                                        </p:tgtEl>
                                        <p:attrNameLst>
                                          <p:attrName>style.visibility</p:attrName>
                                        </p:attrNameLst>
                                      </p:cBhvr>
                                      <p:to>
                                        <p:strVal val="visible"/>
                                      </p:to>
                                    </p:set>
                                    <p:animEffect transition="in" filter="fade">
                                      <p:cBhvr>
                                        <p:cTn id="21" dur="500"/>
                                        <p:tgtEl>
                                          <p:spTgt spid="490">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90">
                                            <p:txEl>
                                              <p:pRg st="4" end="4"/>
                                            </p:txEl>
                                          </p:spTgt>
                                        </p:tgtEl>
                                        <p:attrNameLst>
                                          <p:attrName>style.visibility</p:attrName>
                                        </p:attrNameLst>
                                      </p:cBhvr>
                                      <p:to>
                                        <p:strVal val="visible"/>
                                      </p:to>
                                    </p:set>
                                    <p:animEffect transition="in" filter="fade">
                                      <p:cBhvr>
                                        <p:cTn id="24" dur="500"/>
                                        <p:tgtEl>
                                          <p:spTgt spid="49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9" grpId="0"/>
      <p:bldP spid="490"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2" name="Rectangle 1"/>
          <p:cNvSpPr/>
          <p:nvPr/>
        </p:nvSpPr>
        <p:spPr>
          <a:xfrm>
            <a:off x="108000" y="916521"/>
            <a:ext cx="8928000" cy="4864922"/>
          </a:xfrm>
          <a:prstGeom prst="rect">
            <a:avLst/>
          </a:prstGeom>
          <a:noFill/>
          <a:ln>
            <a:noFill/>
          </a:ln>
        </p:spPr>
        <p:txBody>
          <a:bodyPr wrap="square">
            <a:spAutoFit/>
          </a:bodyPr>
          <a:lstStyle/>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Vitamins are non-caloric chemical compounds that are needed by the body in small quantities. </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Vital in the production of energy, the functioning of our metabolism and the prevention of disease. </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With the exception of vitamin D the body cannot produce vitamins. </a:t>
            </a:r>
          </a:p>
          <a:p>
            <a:pPr marL="360000" lvl="1"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Vitamins A, D, E and K are fat-soluble. </a:t>
            </a:r>
          </a:p>
          <a:p>
            <a:pPr marL="360000" lvl="1"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Vitamins B and C are water-soluble.</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A well-balanced diet will ensure sufficient vitamin intake. </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Vitamins can be found in fresh fruit and vegetables.</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Extremely large doses of vitamins can be dangerous. </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An overdose of vitamin A can cause hair loss and enlargement of the liver. </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There is little evidence to suggest that supplementary vitamin pills can enhance performance</a:t>
            </a:r>
          </a:p>
          <a:p>
            <a:pPr marL="360000" indent="-252000">
              <a:lnSpc>
                <a:spcPct val="90000"/>
              </a:lnSpc>
              <a:spcBef>
                <a:spcPts val="1000"/>
              </a:spcBef>
              <a:buClr>
                <a:srgbClr val="FF0000"/>
              </a:buClr>
              <a:buFont typeface="Arial" panose="020B0604020202020204" pitchFamily="34" charset="0"/>
              <a:buChar char="•"/>
            </a:pPr>
            <a:r>
              <a:rPr lang="en-GB" dirty="0">
                <a:latin typeface="Arial" panose="020B0604020202020204" pitchFamily="34" charset="0"/>
                <a:cs typeface="Arial" panose="020B0604020202020204" pitchFamily="34" charset="0"/>
              </a:rPr>
              <a:t>Most excess vitamins are simply excreted via urine</a:t>
            </a:r>
            <a:endParaRPr lang="en-US" dirty="0">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90B48FA0-6E29-465E-99F9-3D3BD5552A65}"/>
              </a:ext>
            </a:extLst>
          </p:cNvPr>
          <p:cNvSpPr txBox="1">
            <a:spLocks/>
          </p:cNvSpPr>
          <p:nvPr/>
        </p:nvSpPr>
        <p:spPr>
          <a:xfrm>
            <a:off x="108000" y="0"/>
            <a:ext cx="8917401" cy="936072"/>
          </a:xfrm>
          <a:prstGeom prst="rect">
            <a:avLst/>
          </a:prstGeom>
          <a:noFill/>
          <a:ln>
            <a:noFill/>
          </a:ln>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Vitamins</a:t>
            </a:r>
          </a:p>
        </p:txBody>
      </p:sp>
    </p:spTree>
    <p:extLst>
      <p:ext uri="{BB962C8B-B14F-4D97-AF65-F5344CB8AC3E}">
        <p14:creationId xmlns:p14="http://schemas.microsoft.com/office/powerpoint/2010/main" val="23468691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3" name="Oval 2">
            <a:extLst>
              <a:ext uri="{FF2B5EF4-FFF2-40B4-BE49-F238E27FC236}">
                <a16:creationId xmlns:a16="http://schemas.microsoft.com/office/drawing/2014/main" id="{C327200E-BF5D-446E-A031-413D81437432}"/>
              </a:ext>
            </a:extLst>
          </p:cNvPr>
          <p:cNvSpPr/>
          <p:nvPr/>
        </p:nvSpPr>
        <p:spPr>
          <a:xfrm>
            <a:off x="3382525" y="3592329"/>
            <a:ext cx="2378949" cy="1218798"/>
          </a:xfrm>
          <a:prstGeom prst="ellipse">
            <a:avLst/>
          </a:prstGeom>
          <a:solidFill>
            <a:srgbClr val="B71E4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latin typeface="Arial" panose="020B0604020202020204" pitchFamily="34" charset="0"/>
                <a:cs typeface="Arial" panose="020B0604020202020204" pitchFamily="34" charset="0"/>
              </a:rPr>
              <a:t>SOURCES</a:t>
            </a:r>
          </a:p>
          <a:p>
            <a:pPr algn="ctr"/>
            <a:r>
              <a:rPr lang="en-GB" sz="1350" dirty="0">
                <a:latin typeface="Arial" panose="020B0604020202020204" pitchFamily="34" charset="0"/>
                <a:cs typeface="Arial" panose="020B0604020202020204" pitchFamily="34" charset="0"/>
              </a:rPr>
              <a:t>Of</a:t>
            </a:r>
          </a:p>
          <a:p>
            <a:pPr algn="ctr"/>
            <a:r>
              <a:rPr lang="en-GB" sz="1350" dirty="0">
                <a:latin typeface="Arial" panose="020B0604020202020204" pitchFamily="34" charset="0"/>
                <a:cs typeface="Arial" panose="020B0604020202020204" pitchFamily="34" charset="0"/>
              </a:rPr>
              <a:t>VITAMINS</a:t>
            </a:r>
          </a:p>
        </p:txBody>
      </p:sp>
      <p:sp>
        <p:nvSpPr>
          <p:cNvPr id="9" name="Title 1">
            <a:extLst>
              <a:ext uri="{FF2B5EF4-FFF2-40B4-BE49-F238E27FC236}">
                <a16:creationId xmlns:a16="http://schemas.microsoft.com/office/drawing/2014/main" id="{B8F55DDA-D5F8-4FDA-AE4C-F49673458AF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Vitamins</a:t>
            </a:r>
          </a:p>
        </p:txBody>
      </p:sp>
      <p:pic>
        <p:nvPicPr>
          <p:cNvPr id="10" name="Picture 9" descr="Vitamin A in food. Natural products rich in vitamin A as tangerine, red pepper, parsley leaves, dried apricots, carrots, broccoli, butter, yellow cheese, milk, egg yolk and cod liver oil">
            <a:extLst>
              <a:ext uri="{FF2B5EF4-FFF2-40B4-BE49-F238E27FC236}">
                <a16:creationId xmlns:a16="http://schemas.microsoft.com/office/drawing/2014/main" id="{EDDD9B42-23BF-4294-ADC2-54B83CCAC2A3}"/>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37597" y="1196752"/>
            <a:ext cx="2629535" cy="1752600"/>
          </a:xfrm>
          <a:prstGeom prst="rect">
            <a:avLst/>
          </a:prstGeom>
        </p:spPr>
      </p:pic>
      <p:pic>
        <p:nvPicPr>
          <p:cNvPr id="11" name="Picture 10" descr="Foods rich in vitamin B7 (Biotin). Foods as liver, eggs yolk, yeast, cheese, sardines, soybeans, milk, cauliflower, green beans, mushrooms, peanuts, walnuts and almonds on wooden table">
            <a:extLst>
              <a:ext uri="{FF2B5EF4-FFF2-40B4-BE49-F238E27FC236}">
                <a16:creationId xmlns:a16="http://schemas.microsoft.com/office/drawing/2014/main" id="{F5270891-89A0-4556-8355-4778456D7F72}"/>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244381" y="1203737"/>
            <a:ext cx="2619375" cy="1745615"/>
          </a:xfrm>
          <a:prstGeom prst="rect">
            <a:avLst/>
          </a:prstGeom>
        </p:spPr>
      </p:pic>
      <p:pic>
        <p:nvPicPr>
          <p:cNvPr id="13" name="Picture 12" descr="Vitamin C in fruits and vegetables. Natural products rich in vitamin C as oranges, lemons, dried fruits rose, red pepper, kiwi, parsley leaves, garlic, bananas, pears, apples, walnuts, chili.">
            <a:extLst>
              <a:ext uri="{FF2B5EF4-FFF2-40B4-BE49-F238E27FC236}">
                <a16:creationId xmlns:a16="http://schemas.microsoft.com/office/drawing/2014/main" id="{C6DBCD56-85EC-4BB9-89BA-110F04157B3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6190203" y="1205007"/>
            <a:ext cx="2616200" cy="1744345"/>
          </a:xfrm>
          <a:prstGeom prst="rect">
            <a:avLst/>
          </a:prstGeom>
        </p:spPr>
      </p:pic>
      <p:pic>
        <p:nvPicPr>
          <p:cNvPr id="14" name="Picture 13" descr="Foods rich in natural vitamin D as fish, eggs, cheese, milk, butter, mushrooms, canned sardines">
            <a:extLst>
              <a:ext uri="{FF2B5EF4-FFF2-40B4-BE49-F238E27FC236}">
                <a16:creationId xmlns:a16="http://schemas.microsoft.com/office/drawing/2014/main" id="{880F7C45-CD38-4700-984C-A21D8A5AFC6F}"/>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337597" y="3592329"/>
            <a:ext cx="2616200" cy="1743710"/>
          </a:xfrm>
          <a:prstGeom prst="rect">
            <a:avLst/>
          </a:prstGeom>
        </p:spPr>
      </p:pic>
      <p:pic>
        <p:nvPicPr>
          <p:cNvPr id="15" name="Picture 14" descr="Foods rich in vitamin E such as wheat germ oil, dried wheat germ, dried apricots, hazelnuts, almonds, parsley leaves, avocado, walnuts, pumpkin seeds, sunflower seeds, spinach and green paprika">
            <a:extLst>
              <a:ext uri="{FF2B5EF4-FFF2-40B4-BE49-F238E27FC236}">
                <a16:creationId xmlns:a16="http://schemas.microsoft.com/office/drawing/2014/main" id="{3E6782C6-CB38-4806-A267-281BED6C71D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6190203" y="3592329"/>
            <a:ext cx="2616200" cy="1743710"/>
          </a:xfrm>
          <a:prstGeom prst="rect">
            <a:avLst/>
          </a:prstGeom>
        </p:spPr>
      </p:pic>
    </p:spTree>
    <p:extLst>
      <p:ext uri="{BB962C8B-B14F-4D97-AF65-F5344CB8AC3E}">
        <p14:creationId xmlns:p14="http://schemas.microsoft.com/office/powerpoint/2010/main" val="23270994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pic>
        <p:nvPicPr>
          <p:cNvPr id="8" name="Picture 7" descr="Mineral Vitamin supplement icons, calcium, iron, iodine, sodium, potassium, magnesium, selenium, zinc, phosphorus. Flat logo, isolated background. Diet infographic poster. Pill vector illustration">
            <a:extLst>
              <a:ext uri="{FF2B5EF4-FFF2-40B4-BE49-F238E27FC236}">
                <a16:creationId xmlns:a16="http://schemas.microsoft.com/office/drawing/2014/main" id="{8DE6A0BF-8932-4171-A61A-E276F3F5236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156176" y="3429000"/>
            <a:ext cx="2725208" cy="2572299"/>
          </a:xfrm>
          <a:prstGeom prst="rect">
            <a:avLst/>
          </a:prstGeom>
        </p:spPr>
      </p:pic>
      <p:sp>
        <p:nvSpPr>
          <p:cNvPr id="7" name="Shape 581"/>
          <p:cNvSpPr txBox="1"/>
          <p:nvPr/>
        </p:nvSpPr>
        <p:spPr>
          <a:xfrm>
            <a:off x="108000" y="836713"/>
            <a:ext cx="8917400" cy="295232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a:buClr>
                <a:srgbClr val="FF0000"/>
              </a:buClr>
            </a:pPr>
            <a:r>
              <a:rPr lang="en-GB" sz="1600" dirty="0">
                <a:latin typeface="Arial" panose="020B0604020202020204" pitchFamily="34" charset="0"/>
                <a:cs typeface="Arial" panose="020B0604020202020204" pitchFamily="34" charset="0"/>
              </a:rPr>
              <a:t>Are also non-caloric and are inorganic elements essential for our health and for chemical reactions in our body. There are two types:</a:t>
            </a:r>
          </a:p>
          <a:p>
            <a:pPr marL="360000" indent="-252000">
              <a:spcBef>
                <a:spcPts val="600"/>
              </a:spcBef>
              <a:spcAft>
                <a:spcPts val="300"/>
              </a:spcAft>
              <a:buFont typeface="Arial" panose="020B0604020202020204" pitchFamily="34" charset="0"/>
              <a:buChar char="•"/>
            </a:pPr>
            <a:r>
              <a:rPr lang="en-GB" sz="1600" dirty="0">
                <a:latin typeface="Arial" panose="020B0604020202020204" pitchFamily="34" charset="0"/>
                <a:cs typeface="Arial" panose="020B0604020202020204" pitchFamily="34" charset="0"/>
              </a:rPr>
              <a:t>Macro-minerals - needed in larger amounts, e.g.</a:t>
            </a:r>
          </a:p>
          <a:p>
            <a:pPr marL="557213" lvl="1" indent="-214313">
              <a:buFont typeface="Arial" panose="020B0604020202020204" pitchFamily="34" charset="0"/>
              <a:buChar char="•"/>
            </a:pPr>
            <a:r>
              <a:rPr lang="en-GB" sz="1600" i="1" dirty="0" smtClean="0">
                <a:solidFill>
                  <a:srgbClr val="0000FF"/>
                </a:solidFill>
                <a:latin typeface="Arial" panose="020B0604020202020204" pitchFamily="34" charset="0"/>
                <a:cs typeface="Arial" panose="020B0604020202020204" pitchFamily="34" charset="0"/>
              </a:rPr>
              <a:t>Calcium </a:t>
            </a:r>
            <a:r>
              <a:rPr lang="en-GB" sz="1600" dirty="0" smtClean="0">
                <a:latin typeface="Arial" panose="020B0604020202020204" pitchFamily="34" charset="0"/>
                <a:cs typeface="Arial" panose="020B0604020202020204" pitchFamily="34" charset="0"/>
              </a:rPr>
              <a:t>needed </a:t>
            </a:r>
            <a:r>
              <a:rPr lang="en-GB" sz="1600" dirty="0">
                <a:latin typeface="Arial" panose="020B0604020202020204" pitchFamily="34" charset="0"/>
                <a:cs typeface="Arial" panose="020B0604020202020204" pitchFamily="34" charset="0"/>
              </a:rPr>
              <a:t>for healthy bones and teeth.</a:t>
            </a:r>
          </a:p>
          <a:p>
            <a:pPr marL="557213" lvl="1" indent="-214313">
              <a:buFont typeface="Arial" panose="020B0604020202020204" pitchFamily="34" charset="0"/>
              <a:buChar char="•"/>
            </a:pPr>
            <a:r>
              <a:rPr lang="en-GB" sz="1600" i="1" dirty="0" smtClean="0">
                <a:solidFill>
                  <a:srgbClr val="0000FF"/>
                </a:solidFill>
                <a:latin typeface="Arial" panose="020B0604020202020204" pitchFamily="34" charset="0"/>
                <a:cs typeface="Arial" panose="020B0604020202020204" pitchFamily="34" charset="0"/>
              </a:rPr>
              <a:t>Potassium </a:t>
            </a:r>
            <a:r>
              <a:rPr lang="en-GB" sz="1600" dirty="0" smtClean="0">
                <a:latin typeface="Arial" panose="020B0604020202020204" pitchFamily="34" charset="0"/>
                <a:cs typeface="Arial" panose="020B0604020202020204" pitchFamily="34" charset="0"/>
              </a:rPr>
              <a:t>is </a:t>
            </a:r>
            <a:r>
              <a:rPr lang="en-GB" sz="1600" dirty="0">
                <a:latin typeface="Arial" panose="020B0604020202020204" pitchFamily="34" charset="0"/>
                <a:cs typeface="Arial" panose="020B0604020202020204" pitchFamily="34" charset="0"/>
              </a:rPr>
              <a:t>a part of every cell in the body, and life would be impossible without it.</a:t>
            </a:r>
          </a:p>
          <a:p>
            <a:pPr marL="557213" lvl="1" indent="-214313">
              <a:buFont typeface="Arial" panose="020B0604020202020204" pitchFamily="34" charset="0"/>
              <a:buChar char="•"/>
            </a:pPr>
            <a:r>
              <a:rPr lang="en-GB" sz="1600" i="1" dirty="0" smtClean="0">
                <a:solidFill>
                  <a:srgbClr val="0000FF"/>
                </a:solidFill>
                <a:latin typeface="Arial" panose="020B0604020202020204" pitchFamily="34" charset="0"/>
                <a:cs typeface="Arial" panose="020B0604020202020204" pitchFamily="34" charset="0"/>
              </a:rPr>
              <a:t>Sodium </a:t>
            </a:r>
            <a:r>
              <a:rPr lang="en-GB" sz="1600" dirty="0" smtClean="0">
                <a:latin typeface="Arial" panose="020B0604020202020204" pitchFamily="34" charset="0"/>
                <a:cs typeface="Arial" panose="020B0604020202020204" pitchFamily="34" charset="0"/>
              </a:rPr>
              <a:t>used </a:t>
            </a:r>
            <a:r>
              <a:rPr lang="en-GB" sz="1600" dirty="0">
                <a:latin typeface="Arial" panose="020B0604020202020204" pitchFamily="34" charset="0"/>
                <a:cs typeface="Arial" panose="020B0604020202020204" pitchFamily="34" charset="0"/>
              </a:rPr>
              <a:t>by the body to control blood pressure and blood volume.</a:t>
            </a:r>
          </a:p>
          <a:p>
            <a:pPr marL="360000" indent="-252000">
              <a:spcBef>
                <a:spcPts val="600"/>
              </a:spcBef>
              <a:spcAft>
                <a:spcPts val="300"/>
              </a:spcAft>
              <a:buFont typeface="Arial" panose="020B0604020202020204" pitchFamily="34" charset="0"/>
              <a:buChar char="•"/>
            </a:pPr>
            <a:r>
              <a:rPr lang="en-GB" sz="1600" dirty="0">
                <a:latin typeface="Arial" panose="020B0604020202020204" pitchFamily="34" charset="0"/>
                <a:cs typeface="Arial" panose="020B0604020202020204" pitchFamily="34" charset="0"/>
              </a:rPr>
              <a:t>Trace elements - needed in very small amounts, e.g.</a:t>
            </a:r>
          </a:p>
          <a:p>
            <a:pPr marL="557213" lvl="1" indent="-214313">
              <a:buFont typeface="Arial" panose="020B0604020202020204" pitchFamily="34" charset="0"/>
              <a:buChar char="•"/>
            </a:pPr>
            <a:r>
              <a:rPr lang="en-GB" sz="1600" i="1" dirty="0" smtClean="0">
                <a:solidFill>
                  <a:srgbClr val="0000FF"/>
                </a:solidFill>
                <a:latin typeface="Arial" panose="020B0604020202020204" pitchFamily="34" charset="0"/>
                <a:cs typeface="Arial" panose="020B0604020202020204" pitchFamily="34" charset="0"/>
              </a:rPr>
              <a:t>Iron</a:t>
            </a:r>
            <a:r>
              <a:rPr lang="en-GB" sz="1600" dirty="0">
                <a:latin typeface="Arial" panose="020B0604020202020204" pitchFamily="34" charset="0"/>
                <a:cs typeface="Arial" panose="020B0604020202020204" pitchFamily="34" charset="0"/>
              </a:rPr>
              <a:t> </a:t>
            </a:r>
            <a:r>
              <a:rPr lang="en-GB" sz="1600" dirty="0" smtClean="0">
                <a:latin typeface="Arial" panose="020B0604020202020204" pitchFamily="34" charset="0"/>
                <a:cs typeface="Arial" panose="020B0604020202020204" pitchFamily="34" charset="0"/>
              </a:rPr>
              <a:t>essential </a:t>
            </a:r>
            <a:r>
              <a:rPr lang="en-GB" sz="1600" dirty="0">
                <a:latin typeface="Arial" panose="020B0604020202020204" pitchFamily="34" charset="0"/>
                <a:cs typeface="Arial" panose="020B0604020202020204" pitchFamily="34" charset="0"/>
              </a:rPr>
              <a:t>component of haemoglobin.</a:t>
            </a:r>
          </a:p>
          <a:p>
            <a:pPr marL="557213" lvl="1" indent="-214313">
              <a:buFont typeface="Arial" panose="020B0604020202020204" pitchFamily="34" charset="0"/>
              <a:buChar char="•"/>
            </a:pPr>
            <a:r>
              <a:rPr lang="en-GB" sz="1600" i="1" dirty="0" smtClean="0">
                <a:solidFill>
                  <a:srgbClr val="0000FF"/>
                </a:solidFill>
                <a:latin typeface="Arial" panose="020B0604020202020204" pitchFamily="34" charset="0"/>
                <a:cs typeface="Arial" panose="020B0604020202020204" pitchFamily="34" charset="0"/>
              </a:rPr>
              <a:t>Zinc</a:t>
            </a:r>
            <a:r>
              <a:rPr lang="en-GB" sz="1600" dirty="0" smtClean="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is needed for the body's defensive ( immune) system to properly work.</a:t>
            </a:r>
          </a:p>
          <a:p>
            <a:pPr marL="557213" lvl="1" indent="-214313">
              <a:buFont typeface="Arial" panose="020B0604020202020204" pitchFamily="34" charset="0"/>
              <a:buChar char="•"/>
            </a:pPr>
            <a:r>
              <a:rPr lang="en-GB" sz="1600" i="1" dirty="0" smtClean="0">
                <a:solidFill>
                  <a:srgbClr val="0000FF"/>
                </a:solidFill>
                <a:latin typeface="Arial" panose="020B0604020202020204" pitchFamily="34" charset="0"/>
                <a:cs typeface="Arial" panose="020B0604020202020204" pitchFamily="34" charset="0"/>
              </a:rPr>
              <a:t>Manganese</a:t>
            </a:r>
            <a:r>
              <a:rPr lang="en-GB" sz="1600" dirty="0" smtClean="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is necessary for the production of several enzymes </a:t>
            </a:r>
            <a:endParaRPr lang="en-GB" sz="1600" dirty="0" smtClean="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smtClean="0">
                <a:latin typeface="Arial" panose="020B0604020202020204" pitchFamily="34" charset="0"/>
                <a:cs typeface="Arial" panose="020B0604020202020204" pitchFamily="34" charset="0"/>
              </a:rPr>
              <a:t>and </a:t>
            </a:r>
            <a:r>
              <a:rPr lang="en-GB" sz="1600" dirty="0">
                <a:latin typeface="Arial" panose="020B0604020202020204" pitchFamily="34" charset="0"/>
                <a:cs typeface="Arial" panose="020B0604020202020204" pitchFamily="34" charset="0"/>
              </a:rPr>
              <a:t>antioxidants.</a:t>
            </a:r>
            <a:endParaRPr lang="en-GB" sz="1600" dirty="0">
              <a:solidFill>
                <a:schemeClr val="dk1"/>
              </a:solidFill>
              <a:latin typeface="Arial" panose="020B0604020202020204" pitchFamily="34" charset="0"/>
              <a:cs typeface="Arial" panose="020B0604020202020204" pitchFamily="34" charset="0"/>
              <a:sym typeface="Calibri"/>
            </a:endParaRPr>
          </a:p>
          <a:p>
            <a:endParaRPr sz="16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12280AD3-91B6-45A4-A2CB-5885F29D9E2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Minerals</a:t>
            </a:r>
          </a:p>
        </p:txBody>
      </p:sp>
      <p:sp>
        <p:nvSpPr>
          <p:cNvPr id="6" name="Shape 581">
            <a:extLst>
              <a:ext uri="{FF2B5EF4-FFF2-40B4-BE49-F238E27FC236}">
                <a16:creationId xmlns:a16="http://schemas.microsoft.com/office/drawing/2014/main" id="{E6EAC44F-DD51-4DD5-8790-C3C441A2ECDF}"/>
              </a:ext>
            </a:extLst>
          </p:cNvPr>
          <p:cNvSpPr txBox="1"/>
          <p:nvPr/>
        </p:nvSpPr>
        <p:spPr>
          <a:xfrm>
            <a:off x="108000" y="3933056"/>
            <a:ext cx="6048176" cy="17381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a:spcBef>
                <a:spcPts val="450"/>
              </a:spcBef>
              <a:buClr>
                <a:srgbClr val="000000"/>
              </a:buClr>
              <a:buSzPts val="2400"/>
            </a:pPr>
            <a:r>
              <a:rPr lang="en-GB" sz="1600" b="1" i="1" dirty="0">
                <a:solidFill>
                  <a:srgbClr val="FF0000"/>
                </a:solidFill>
                <a:latin typeface="Arial" panose="020B0604020202020204" pitchFamily="34" charset="0"/>
                <a:ea typeface="Calibri"/>
                <a:cs typeface="Arial" panose="020B0604020202020204" pitchFamily="34" charset="0"/>
                <a:sym typeface="Calibri"/>
              </a:rPr>
              <a:t>Minerals can be found in: </a:t>
            </a:r>
            <a:endParaRPr lang="en-GB" sz="1600" b="1" i="1" dirty="0">
              <a:solidFill>
                <a:srgbClr val="FF0000"/>
              </a:solidFill>
              <a:latin typeface="Arial" panose="020B0604020202020204" pitchFamily="34" charset="0"/>
              <a:cs typeface="Arial" panose="020B0604020202020204" pitchFamily="34" charset="0"/>
            </a:endParaRPr>
          </a:p>
          <a:p>
            <a:pPr marL="360000" indent="-252000">
              <a:spcBef>
                <a:spcPts val="600"/>
              </a:spcBef>
              <a:buSzPct val="100000"/>
              <a:buFont typeface="Arial" panose="020B0604020202020204" pitchFamily="34" charset="0"/>
              <a:buChar char="•"/>
            </a:pPr>
            <a:r>
              <a:rPr lang="en-GB" sz="1600" dirty="0" smtClean="0">
                <a:latin typeface="Arial" panose="020B0604020202020204" pitchFamily="34" charset="0"/>
                <a:cs typeface="Arial" panose="020B0604020202020204" pitchFamily="34" charset="0"/>
                <a:sym typeface="Calibri"/>
              </a:rPr>
              <a:t>calcium </a:t>
            </a:r>
            <a:r>
              <a:rPr lang="en-GB" sz="1600" dirty="0">
                <a:latin typeface="Arial" panose="020B0604020202020204" pitchFamily="34" charset="0"/>
                <a:cs typeface="Arial" panose="020B0604020202020204" pitchFamily="34" charset="0"/>
                <a:sym typeface="Calibri"/>
              </a:rPr>
              <a:t>in milk </a:t>
            </a:r>
            <a:endParaRPr lang="en-GB" sz="1600" dirty="0">
              <a:latin typeface="Arial" panose="020B0604020202020204" pitchFamily="34" charset="0"/>
              <a:cs typeface="Arial" panose="020B0604020202020204" pitchFamily="34" charset="0"/>
            </a:endParaRPr>
          </a:p>
          <a:p>
            <a:pPr marL="360000" indent="-252000">
              <a:spcBef>
                <a:spcPts val="600"/>
              </a:spcBef>
              <a:buSzPct val="100000"/>
              <a:buFont typeface="Arial" panose="020B0604020202020204" pitchFamily="34" charset="0"/>
              <a:buChar char="•"/>
            </a:pPr>
            <a:r>
              <a:rPr lang="en-GB" sz="1600" dirty="0">
                <a:latin typeface="Arial" panose="020B0604020202020204" pitchFamily="34" charset="0"/>
                <a:cs typeface="Arial" panose="020B0604020202020204" pitchFamily="34" charset="0"/>
                <a:sym typeface="Calibri"/>
              </a:rPr>
              <a:t>i</a:t>
            </a:r>
            <a:r>
              <a:rPr lang="en-GB" sz="1600" dirty="0" smtClean="0">
                <a:latin typeface="Arial" panose="020B0604020202020204" pitchFamily="34" charset="0"/>
                <a:cs typeface="Arial" panose="020B0604020202020204" pitchFamily="34" charset="0"/>
                <a:sym typeface="Calibri"/>
              </a:rPr>
              <a:t>ron </a:t>
            </a:r>
            <a:r>
              <a:rPr lang="en-GB" sz="1600" dirty="0">
                <a:latin typeface="Arial" panose="020B0604020202020204" pitchFamily="34" charset="0"/>
                <a:cs typeface="Arial" panose="020B0604020202020204" pitchFamily="34" charset="0"/>
                <a:sym typeface="Calibri"/>
              </a:rPr>
              <a:t>in meat</a:t>
            </a:r>
          </a:p>
          <a:p>
            <a:pPr marL="360000" indent="-252000">
              <a:spcBef>
                <a:spcPts val="600"/>
              </a:spcBef>
              <a:buSzPct val="100000"/>
              <a:buFont typeface="Arial" panose="020B0604020202020204" pitchFamily="34" charset="0"/>
              <a:buChar char="•"/>
            </a:pPr>
            <a:r>
              <a:rPr lang="en-GB" sz="1600" dirty="0" smtClean="0">
                <a:latin typeface="Arial" panose="020B0604020202020204" pitchFamily="34" charset="0"/>
                <a:cs typeface="Arial" panose="020B0604020202020204" pitchFamily="34" charset="0"/>
                <a:sym typeface="Calibri"/>
              </a:rPr>
              <a:t>we </a:t>
            </a:r>
            <a:r>
              <a:rPr lang="en-GB" sz="1600" dirty="0">
                <a:latin typeface="Arial" panose="020B0604020202020204" pitchFamily="34" charset="0"/>
                <a:cs typeface="Arial" panose="020B0604020202020204" pitchFamily="34" charset="0"/>
                <a:sym typeface="Calibri"/>
              </a:rPr>
              <a:t>lose minerals through sweating, especially in </a:t>
            </a:r>
            <a:r>
              <a:rPr lang="en-GB" sz="1600" dirty="0" smtClean="0">
                <a:latin typeface="Arial" panose="020B0604020202020204" pitchFamily="34" charset="0"/>
                <a:cs typeface="Arial" panose="020B0604020202020204" pitchFamily="34" charset="0"/>
                <a:sym typeface="Calibri"/>
              </a:rPr>
              <a:t>exercise</a:t>
            </a:r>
            <a:endParaRPr lang="en-GB" sz="1600" dirty="0">
              <a:latin typeface="Arial" panose="020B0604020202020204" pitchFamily="34" charset="0"/>
              <a:cs typeface="Arial" panose="020B0604020202020204" pitchFamily="34" charset="0"/>
              <a:sym typeface="Calibri"/>
            </a:endParaRPr>
          </a:p>
          <a:p>
            <a:pPr marL="360000" indent="-252000">
              <a:spcBef>
                <a:spcPts val="600"/>
              </a:spcBef>
              <a:buSzPct val="100000"/>
              <a:buFont typeface="Arial" panose="020B0604020202020204" pitchFamily="34" charset="0"/>
              <a:buChar char="•"/>
            </a:pPr>
            <a:r>
              <a:rPr lang="en-GB" sz="1600" dirty="0" smtClean="0">
                <a:latin typeface="Arial" panose="020B0604020202020204" pitchFamily="34" charset="0"/>
                <a:cs typeface="Arial" panose="020B0604020202020204" pitchFamily="34" charset="0"/>
                <a:sym typeface="Calibri"/>
              </a:rPr>
              <a:t>minerals </a:t>
            </a:r>
            <a:r>
              <a:rPr lang="en-GB" sz="1600" dirty="0">
                <a:latin typeface="Arial" panose="020B0604020202020204" pitchFamily="34" charset="0"/>
                <a:cs typeface="Arial" panose="020B0604020202020204" pitchFamily="34" charset="0"/>
                <a:sym typeface="Calibri"/>
              </a:rPr>
              <a:t>must be replaced quickly to ensure good </a:t>
            </a:r>
            <a:r>
              <a:rPr lang="en-GB" sz="1600" dirty="0" smtClean="0">
                <a:latin typeface="Arial" panose="020B0604020202020204" pitchFamily="34" charset="0"/>
                <a:cs typeface="Arial" panose="020B0604020202020204" pitchFamily="34" charset="0"/>
                <a:sym typeface="Calibri"/>
              </a:rPr>
              <a:t>health.</a:t>
            </a:r>
            <a:endParaRPr lang="en-GB" sz="1600" dirty="0">
              <a:latin typeface="Arial" panose="020B0604020202020204" pitchFamily="34" charset="0"/>
              <a:cs typeface="Arial" panose="020B0604020202020204" pitchFamily="34" charset="0"/>
            </a:endParaRPr>
          </a:p>
          <a:p>
            <a:endParaRP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91187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Shape 599"/>
          <p:cNvSpPr txBox="1"/>
          <p:nvPr/>
        </p:nvSpPr>
        <p:spPr>
          <a:xfrm>
            <a:off x="108001" y="836712"/>
            <a:ext cx="5616128" cy="5112568"/>
          </a:xfrm>
          <a:prstGeom prst="rect">
            <a:avLst/>
          </a:prstGeom>
          <a:noFill/>
          <a:ln>
            <a:noFill/>
          </a:ln>
        </p:spPr>
        <p:txBody>
          <a:bodyPr spcFirstLastPara="1" wrap="square" lIns="68569" tIns="34275" rIns="68569" bIns="34275" anchor="t" anchorCtr="0">
            <a:noAutofit/>
          </a:bodyPr>
          <a:lstStyle/>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Fibre is essential to ensure a healthy, balanced diet. </a:t>
            </a:r>
          </a:p>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Fibre in foods is known as dietary fibre.</a:t>
            </a:r>
          </a:p>
          <a:p>
            <a:pPr marL="214313" indent="-214313">
              <a:lnSpc>
                <a:spcPct val="90000"/>
              </a:lnSpc>
              <a:spcBef>
                <a:spcPts val="600"/>
              </a:spcBef>
              <a:buFont typeface="Arial" panose="020B0604020202020204" pitchFamily="34" charset="0"/>
              <a:buChar char="•"/>
            </a:pPr>
            <a:r>
              <a:rPr lang="en-GB" sz="1600" b="1" i="1" dirty="0">
                <a:solidFill>
                  <a:srgbClr val="0000FF"/>
                </a:solidFill>
                <a:latin typeface="Arial" panose="020B0604020202020204" pitchFamily="34" charset="0"/>
                <a:cs typeface="Arial" panose="020B0604020202020204" pitchFamily="34" charset="0"/>
              </a:rPr>
              <a:t>Found in foods </a:t>
            </a:r>
            <a:r>
              <a:rPr lang="en-GB" sz="1600" b="1" i="1" dirty="0" smtClean="0">
                <a:solidFill>
                  <a:srgbClr val="0000FF"/>
                </a:solidFill>
                <a:latin typeface="Arial" panose="020B0604020202020204" pitchFamily="34" charset="0"/>
                <a:cs typeface="Arial" panose="020B0604020202020204" pitchFamily="34" charset="0"/>
              </a:rPr>
              <a:t>such as:</a:t>
            </a:r>
            <a:endParaRPr lang="en-GB" sz="1600" dirty="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smtClean="0">
                <a:latin typeface="Arial" panose="020B0604020202020204" pitchFamily="34" charset="0"/>
                <a:cs typeface="Arial" panose="020B0604020202020204" pitchFamily="34" charset="0"/>
              </a:rPr>
              <a:t>fruit</a:t>
            </a:r>
            <a:endParaRPr lang="en-GB" sz="1600" dirty="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v</a:t>
            </a:r>
            <a:r>
              <a:rPr lang="en-GB" sz="1600" dirty="0" smtClean="0">
                <a:latin typeface="Arial" panose="020B0604020202020204" pitchFamily="34" charset="0"/>
                <a:cs typeface="Arial" panose="020B0604020202020204" pitchFamily="34" charset="0"/>
              </a:rPr>
              <a:t>egetables</a:t>
            </a:r>
            <a:endParaRPr lang="en-GB" sz="1600" dirty="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smtClean="0">
                <a:latin typeface="Arial" panose="020B0604020202020204" pitchFamily="34" charset="0"/>
                <a:cs typeface="Arial" panose="020B0604020202020204" pitchFamily="34" charset="0"/>
              </a:rPr>
              <a:t>cereals</a:t>
            </a:r>
            <a:endParaRPr lang="en-GB" sz="1600" dirty="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smtClean="0">
                <a:latin typeface="Arial" panose="020B0604020202020204" pitchFamily="34" charset="0"/>
                <a:cs typeface="Arial" panose="020B0604020202020204" pitchFamily="34" charset="0"/>
              </a:rPr>
              <a:t>beans</a:t>
            </a:r>
            <a:endParaRPr lang="en-GB" sz="1600" dirty="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smtClean="0">
                <a:latin typeface="Arial" panose="020B0604020202020204" pitchFamily="34" charset="0"/>
                <a:cs typeface="Arial" panose="020B0604020202020204" pitchFamily="34" charset="0"/>
              </a:rPr>
              <a:t>lentils</a:t>
            </a:r>
            <a:endParaRPr lang="en-GB" sz="1600" dirty="0">
              <a:latin typeface="Arial" panose="020B0604020202020204" pitchFamily="34" charset="0"/>
              <a:cs typeface="Arial" panose="020B0604020202020204" pitchFamily="34" charset="0"/>
            </a:endParaRPr>
          </a:p>
          <a:p>
            <a:pPr marL="557213" lvl="1" indent="-214313">
              <a:buFont typeface="Arial" panose="020B0604020202020204" pitchFamily="34" charset="0"/>
              <a:buChar char="•"/>
            </a:pPr>
            <a:r>
              <a:rPr lang="en-GB" sz="1600" dirty="0" smtClean="0">
                <a:latin typeface="Arial" panose="020B0604020202020204" pitchFamily="34" charset="0"/>
                <a:cs typeface="Arial" panose="020B0604020202020204" pitchFamily="34" charset="0"/>
              </a:rPr>
              <a:t>wholemeal bread.</a:t>
            </a:r>
            <a:endParaRPr lang="en-GB" sz="1600" dirty="0">
              <a:latin typeface="Arial" panose="020B0604020202020204" pitchFamily="34" charset="0"/>
              <a:cs typeface="Arial" panose="020B0604020202020204" pitchFamily="34" charset="0"/>
            </a:endParaRPr>
          </a:p>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For the digestive system to work effectively it is important to consume dietary fibre. </a:t>
            </a:r>
          </a:p>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For the large intestine to work properly and waste to be excreted effectively by the body, dietary fibre should part of your everyday diet. </a:t>
            </a:r>
          </a:p>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A high-fibre diet has also been shown to reduce cholesterol and to limit the risk of diabetes and obesity. </a:t>
            </a:r>
          </a:p>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The NHS advises that we consume about 18 grams of fibre per day. </a:t>
            </a:r>
          </a:p>
          <a:p>
            <a:pPr marL="214313" indent="-214313">
              <a:lnSpc>
                <a:spcPct val="90000"/>
              </a:lnSpc>
              <a:spcBef>
                <a:spcPts val="600"/>
              </a:spcBef>
              <a:buFont typeface="Arial" panose="020B0604020202020204" pitchFamily="34" charset="0"/>
              <a:buChar char="•"/>
            </a:pPr>
            <a:r>
              <a:rPr lang="en-GB" sz="1600" dirty="0">
                <a:latin typeface="Arial" panose="020B0604020202020204" pitchFamily="34" charset="0"/>
                <a:cs typeface="Arial" panose="020B0604020202020204" pitchFamily="34" charset="0"/>
              </a:rPr>
              <a:t>However, most people do not reach this level.</a:t>
            </a:r>
            <a:endParaRPr sz="16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9B469834-CAF3-4319-89D9-CC357ADF032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Fibre</a:t>
            </a:r>
          </a:p>
        </p:txBody>
      </p:sp>
      <p:pic>
        <p:nvPicPr>
          <p:cNvPr id="6" name="Picture 5" descr="Foods rich in fiber as rye bread, wheat bran, white beans, red beans, spinach, almonds, poppy seed, pears, bananas, coconut, raspberries, pistachios, walnuts. Wooden table as background">
            <a:extLst>
              <a:ext uri="{FF2B5EF4-FFF2-40B4-BE49-F238E27FC236}">
                <a16:creationId xmlns:a16="http://schemas.microsoft.com/office/drawing/2014/main" id="{FF570A60-0269-4571-8F84-8B3DE6DAA4FF}"/>
              </a:ext>
            </a:extLst>
          </p:cNvPr>
          <p:cNvPicPr/>
          <p:nvPr/>
        </p:nvPicPr>
        <p:blipFill rotWithShape="1">
          <a:blip r:embed="rId3" cstate="print">
            <a:extLst>
              <a:ext uri="{28A0092B-C50C-407E-A947-70E740481C1C}">
                <a14:useLocalDpi xmlns:a14="http://schemas.microsoft.com/office/drawing/2010/main" val="0"/>
              </a:ext>
            </a:extLst>
          </a:blip>
          <a:srcRect b="16088"/>
          <a:stretch/>
        </p:blipFill>
        <p:spPr>
          <a:xfrm>
            <a:off x="5813935" y="1268760"/>
            <a:ext cx="3121660" cy="3929182"/>
          </a:xfrm>
          <a:prstGeom prst="rect">
            <a:avLst/>
          </a:prstGeom>
        </p:spPr>
      </p:pic>
    </p:spTree>
    <p:extLst>
      <p:ext uri="{BB962C8B-B14F-4D97-AF65-F5344CB8AC3E}">
        <p14:creationId xmlns:p14="http://schemas.microsoft.com/office/powerpoint/2010/main" val="36754151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9"/>
                                        </p:tgtEl>
                                        <p:attrNameLst>
                                          <p:attrName>style.visibility</p:attrName>
                                        </p:attrNameLst>
                                      </p:cBhvr>
                                      <p:to>
                                        <p:strVal val="visible"/>
                                      </p:to>
                                    </p:set>
                                    <p:animEffect transition="in" filter="fade">
                                      <p:cBhvr>
                                        <p:cTn id="7" dur="500"/>
                                        <p:tgtEl>
                                          <p:spTgt spid="599"/>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601" name="Shape 601"/>
          <p:cNvSpPr txBox="1"/>
          <p:nvPr/>
        </p:nvSpPr>
        <p:spPr>
          <a:xfrm>
            <a:off x="92693" y="764704"/>
            <a:ext cx="5353338" cy="295232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marL="288000" indent="-216000">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Crucial for good health, particularly for those who participate in sport. </a:t>
            </a:r>
          </a:p>
          <a:p>
            <a:pPr marL="288000" indent="-216000">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Water carries nutrients around the body</a:t>
            </a:r>
          </a:p>
          <a:p>
            <a:pPr marL="288000" indent="-216000">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Helps with the removal of waste products.</a:t>
            </a:r>
          </a:p>
          <a:p>
            <a:pPr marL="288000" indent="-216000">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Water is very important in the regulation of body temperature. </a:t>
            </a:r>
          </a:p>
          <a:p>
            <a:pPr marL="288000" indent="-216000">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The body loses water through urine and sweat. This water loss accelerates depending on the environment and the duration and intensity of any exercise.</a:t>
            </a:r>
          </a:p>
        </p:txBody>
      </p:sp>
      <p:sp>
        <p:nvSpPr>
          <p:cNvPr id="5" name="Title 1">
            <a:extLst>
              <a:ext uri="{FF2B5EF4-FFF2-40B4-BE49-F238E27FC236}">
                <a16:creationId xmlns:a16="http://schemas.microsoft.com/office/drawing/2014/main" id="{277B1359-B041-467C-A50F-8E5B927E66E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Water</a:t>
            </a:r>
          </a:p>
        </p:txBody>
      </p:sp>
      <p:pic>
        <p:nvPicPr>
          <p:cNvPr id="6" name="Picture 5" descr="Laughing woman with curly hair sits on the floor in the gym on the background of the partition. She wears dark sportswear with red sneakers. Girl leans on the black ball and holds a bottle of water.">
            <a:extLst>
              <a:ext uri="{FF2B5EF4-FFF2-40B4-BE49-F238E27FC236}">
                <a16:creationId xmlns:a16="http://schemas.microsoft.com/office/drawing/2014/main" id="{A55CD03C-5C95-4098-AC88-E4CA6992CC0F}"/>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535214" y="1058276"/>
            <a:ext cx="3402836" cy="2370724"/>
          </a:xfrm>
          <a:prstGeom prst="rect">
            <a:avLst/>
          </a:prstGeom>
        </p:spPr>
      </p:pic>
      <p:sp>
        <p:nvSpPr>
          <p:cNvPr id="7" name="Shape 601">
            <a:extLst>
              <a:ext uri="{FF2B5EF4-FFF2-40B4-BE49-F238E27FC236}">
                <a16:creationId xmlns:a16="http://schemas.microsoft.com/office/drawing/2014/main" id="{2C9D93DC-DE77-408B-A60C-58274CD506F0}"/>
              </a:ext>
            </a:extLst>
          </p:cNvPr>
          <p:cNvSpPr txBox="1"/>
          <p:nvPr/>
        </p:nvSpPr>
        <p:spPr>
          <a:xfrm>
            <a:off x="81821" y="3602049"/>
            <a:ext cx="8845357" cy="214025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lIns="68569" tIns="34275" rIns="68569" bIns="34275" anchor="t" anchorCtr="0">
            <a:noAutofit/>
          </a:bodyPr>
          <a:lstStyle/>
          <a:p>
            <a:pPr marL="288000" indent="-216000">
              <a:lnSpc>
                <a:spcPct val="90000"/>
              </a:lnSpc>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On average individual daily consumption of water should be about two litres. </a:t>
            </a:r>
          </a:p>
          <a:p>
            <a:pPr marL="288000" indent="-216000">
              <a:lnSpc>
                <a:spcPct val="90000"/>
              </a:lnSpc>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Those involved in exercise should take more to ensure a good state of hydration. </a:t>
            </a:r>
          </a:p>
          <a:p>
            <a:pPr marL="288000" indent="-216000">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Studies show that individuals who are dehydrated become intolerant to exercise and heat stress. The cardiovascular system becomes inefficient if there is dehydration and there is an inability to provide adequate blood flow to the skin, which may lead to heat exhaustion. </a:t>
            </a:r>
          </a:p>
          <a:p>
            <a:pPr marL="288000" indent="-216000">
              <a:lnSpc>
                <a:spcPct val="90000"/>
              </a:lnSpc>
              <a:spcBef>
                <a:spcPts val="1000"/>
              </a:spcBef>
              <a:buFont typeface="Arial" panose="020B0604020202020204" pitchFamily="34" charset="0"/>
              <a:buChar char="•"/>
            </a:pPr>
            <a:r>
              <a:rPr lang="en-GB" sz="1600" dirty="0">
                <a:latin typeface="Arial" panose="020B0604020202020204" pitchFamily="34" charset="0"/>
                <a:cs typeface="Arial" panose="020B0604020202020204" pitchFamily="34" charset="0"/>
              </a:rPr>
              <a:t>Fluids must be taken in during prolonged exercise. This will minimise dehydration and slow the rise in body temperature.</a:t>
            </a:r>
          </a:p>
        </p:txBody>
      </p:sp>
    </p:spTree>
    <p:extLst>
      <p:ext uri="{BB962C8B-B14F-4D97-AF65-F5344CB8AC3E}">
        <p14:creationId xmlns:p14="http://schemas.microsoft.com/office/powerpoint/2010/main" val="7638848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01"/>
                                        </p:tgtEl>
                                        <p:attrNameLst>
                                          <p:attrName>style.visibility</p:attrName>
                                        </p:attrNameLst>
                                      </p:cBhvr>
                                      <p:to>
                                        <p:strVal val="visible"/>
                                      </p:to>
                                    </p:set>
                                    <p:animEffect transition="in" filter="fade">
                                      <p:cBhvr>
                                        <p:cTn id="7" dur="500"/>
                                        <p:tgtEl>
                                          <p:spTgt spid="60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1"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sp>
        <p:nvSpPr>
          <p:cNvPr id="610" name="Shape 610"/>
          <p:cNvSpPr txBox="1"/>
          <p:nvPr/>
        </p:nvSpPr>
        <p:spPr>
          <a:xfrm>
            <a:off x="179512" y="1142406"/>
            <a:ext cx="6957060" cy="369332"/>
          </a:xfrm>
          <a:prstGeom prst="rect">
            <a:avLst/>
          </a:prstGeom>
          <a:noFill/>
          <a:ln>
            <a:noFill/>
          </a:ln>
        </p:spPr>
        <p:txBody>
          <a:bodyPr spcFirstLastPara="1" wrap="square" lIns="68569" tIns="34275" rIns="68569" bIns="34275" anchor="t" anchorCtr="0">
            <a:noAutofit/>
          </a:bodyPr>
          <a:lstStyle/>
          <a:p>
            <a:pPr>
              <a:buClr>
                <a:srgbClr val="FF6600"/>
              </a:buClr>
              <a:buSzPts val="2400"/>
            </a:pPr>
            <a:r>
              <a:rPr lang="en-GB" b="1" dirty="0">
                <a:latin typeface="Arial" panose="020B0604020202020204" pitchFamily="34" charset="0"/>
                <a:ea typeface="Calibri"/>
                <a:cs typeface="Arial" panose="020B0604020202020204" pitchFamily="34" charset="0"/>
                <a:sym typeface="Calibri"/>
              </a:rPr>
              <a:t>What are the effects of dehydration on athletes?</a:t>
            </a:r>
            <a:endParaRPr sz="135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86BC3C45-D691-43BB-979D-5703F6E7FF9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Hydration during exercise</a:t>
            </a:r>
            <a:endParaRPr lang="en-GB" dirty="0"/>
          </a:p>
        </p:txBody>
      </p:sp>
      <p:sp>
        <p:nvSpPr>
          <p:cNvPr id="8" name="Rectangle 7">
            <a:hlinkClick r:id="rId3"/>
          </p:cNvPr>
          <p:cNvSpPr/>
          <p:nvPr/>
        </p:nvSpPr>
        <p:spPr>
          <a:xfrm>
            <a:off x="2132287" y="2132856"/>
            <a:ext cx="4868823" cy="1323439"/>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Stay hydrated for health and peak performance - watch this YouTube video:</a:t>
            </a:r>
          </a:p>
          <a:p>
            <a:endParaRPr lang="en-GB" sz="1600" dirty="0" smtClean="0">
              <a:hlinkClick r:id="rId4"/>
            </a:endParaRPr>
          </a:p>
          <a:p>
            <a:pPr algn="ctr"/>
            <a:r>
              <a:rPr lang="en-GB" sz="1600" dirty="0">
                <a:hlinkClick r:id="rId4"/>
              </a:rPr>
              <a:t>https://</a:t>
            </a:r>
            <a:r>
              <a:rPr lang="en-GB" sz="1600" dirty="0" smtClean="0">
                <a:hlinkClick r:id="rId4"/>
              </a:rPr>
              <a:t>www.youtube.com/watch?v=b6_b84MAmo0</a:t>
            </a:r>
          </a:p>
          <a:p>
            <a:pPr algn="ctr"/>
            <a:endParaRPr lang="en-GB" sz="1600" dirty="0"/>
          </a:p>
        </p:txBody>
      </p:sp>
      <p:sp>
        <p:nvSpPr>
          <p:cNvPr id="10" name="Rectangle 9">
            <a:hlinkClick r:id="rId3"/>
          </p:cNvPr>
          <p:cNvSpPr/>
          <p:nvPr/>
        </p:nvSpPr>
        <p:spPr>
          <a:xfrm>
            <a:off x="2132288" y="3933056"/>
            <a:ext cx="4868823" cy="1323439"/>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Nutrition and hydration for exercise</a:t>
            </a:r>
          </a:p>
          <a:p>
            <a:pPr algn="ctr"/>
            <a:r>
              <a:rPr lang="en-US" sz="1600" b="1" dirty="0" smtClean="0">
                <a:latin typeface="Arial" panose="020B0604020202020204" pitchFamily="34" charset="0"/>
                <a:cs typeface="Arial" panose="020B0604020202020204" pitchFamily="34" charset="0"/>
              </a:rPr>
              <a:t>- watch this YouTube video:</a:t>
            </a:r>
          </a:p>
          <a:p>
            <a:pPr algn="ctr"/>
            <a:endParaRPr lang="en-US" sz="1600" b="1" dirty="0">
              <a:latin typeface="Arial" panose="020B0604020202020204" pitchFamily="34" charset="0"/>
              <a:cs typeface="Arial" panose="020B0604020202020204" pitchFamily="34" charset="0"/>
            </a:endParaRPr>
          </a:p>
          <a:p>
            <a:pPr algn="ctr"/>
            <a:r>
              <a:rPr lang="en-US" sz="1600" dirty="0">
                <a:latin typeface="Arial" panose="020B0604020202020204" pitchFamily="34" charset="0"/>
                <a:cs typeface="Arial" panose="020B0604020202020204" pitchFamily="34" charset="0"/>
                <a:hlinkClick r:id="rId5"/>
              </a:rPr>
              <a:t>https://</a:t>
            </a:r>
            <a:r>
              <a:rPr lang="en-US" sz="1600" dirty="0" smtClean="0">
                <a:latin typeface="Arial" panose="020B0604020202020204" pitchFamily="34" charset="0"/>
                <a:cs typeface="Arial" panose="020B0604020202020204" pitchFamily="34" charset="0"/>
                <a:hlinkClick r:id="rId5"/>
              </a:rPr>
              <a:t>www.youtube.com/watch?v=vahOiJstG-s</a:t>
            </a:r>
            <a:endParaRPr lang="en-US" sz="1600" dirty="0" smtClean="0">
              <a:latin typeface="Arial" panose="020B0604020202020204" pitchFamily="34" charset="0"/>
              <a:cs typeface="Arial" panose="020B0604020202020204" pitchFamily="34" charset="0"/>
            </a:endParaRPr>
          </a:p>
          <a:p>
            <a:pPr algn="ctr"/>
            <a:endParaRPr lang="en-GB" sz="1600" dirty="0"/>
          </a:p>
        </p:txBody>
      </p:sp>
    </p:spTree>
    <p:extLst>
      <p:ext uri="{BB962C8B-B14F-4D97-AF65-F5344CB8AC3E}">
        <p14:creationId xmlns:p14="http://schemas.microsoft.com/office/powerpoint/2010/main" val="11830226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3" name="Shape 653"/>
          <p:cNvSpPr txBox="1"/>
          <p:nvPr/>
        </p:nvSpPr>
        <p:spPr>
          <a:xfrm>
            <a:off x="108000" y="1196752"/>
            <a:ext cx="8825872" cy="1368151"/>
          </a:xfrm>
          <a:prstGeom prst="rect">
            <a:avLst/>
          </a:prstGeom>
          <a:noFill/>
          <a:ln>
            <a:noFill/>
          </a:ln>
        </p:spPr>
        <p:txBody>
          <a:bodyPr spcFirstLastPara="1" wrap="square" lIns="68569" tIns="34275" rIns="68569" bIns="34275" anchor="t" anchorCtr="0">
            <a:noAutofit/>
          </a:bodyPr>
          <a:lstStyle/>
          <a:p>
            <a:pPr>
              <a:spcBef>
                <a:spcPts val="600"/>
              </a:spcBef>
              <a:buClr>
                <a:schemeClr val="dk1"/>
              </a:buClr>
              <a:buSzPts val="2400"/>
            </a:pPr>
            <a:r>
              <a:rPr lang="en-GB" b="1" u="sng" dirty="0">
                <a:solidFill>
                  <a:schemeClr val="dk1"/>
                </a:solidFill>
                <a:latin typeface="Arial" panose="020B0604020202020204" pitchFamily="34" charset="0"/>
                <a:ea typeface="Calibri"/>
                <a:cs typeface="Arial" panose="020B0604020202020204" pitchFamily="34" charset="0"/>
                <a:sym typeface="Calibri"/>
              </a:rPr>
              <a:t>Day of event</a:t>
            </a: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athletes will usually have a larger meal 3 to 4 hours before the competition.</a:t>
            </a: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They should make sure fluid levels are </a:t>
            </a:r>
            <a:r>
              <a:rPr lang="en-GB" b="1" dirty="0">
                <a:solidFill>
                  <a:schemeClr val="dk1"/>
                </a:solidFill>
                <a:latin typeface="Arial" panose="020B0604020202020204" pitchFamily="34" charset="0"/>
                <a:ea typeface="Calibri"/>
                <a:cs typeface="Arial" panose="020B0604020202020204" pitchFamily="34" charset="0"/>
                <a:sym typeface="Calibri"/>
              </a:rPr>
              <a:t>high</a:t>
            </a:r>
            <a:r>
              <a:rPr lang="en-GB" dirty="0">
                <a:solidFill>
                  <a:schemeClr val="dk1"/>
                </a:solidFill>
                <a:latin typeface="Arial" panose="020B0604020202020204" pitchFamily="34" charset="0"/>
                <a:ea typeface="Calibri"/>
                <a:cs typeface="Arial" panose="020B0604020202020204" pitchFamily="34" charset="0"/>
                <a:sym typeface="Calibri"/>
              </a:rPr>
              <a:t>. </a:t>
            </a:r>
            <a:endParaRPr sz="1350" dirty="0">
              <a:latin typeface="Arial" panose="020B0604020202020204" pitchFamily="34" charset="0"/>
              <a:cs typeface="Arial" panose="020B0604020202020204" pitchFamily="34" charset="0"/>
            </a:endParaRPr>
          </a:p>
        </p:txBody>
      </p:sp>
      <p:sp>
        <p:nvSpPr>
          <p:cNvPr id="6" name="Shape 661"/>
          <p:cNvSpPr txBox="1"/>
          <p:nvPr/>
        </p:nvSpPr>
        <p:spPr>
          <a:xfrm>
            <a:off x="108000" y="2697936"/>
            <a:ext cx="8825872" cy="1595162"/>
          </a:xfrm>
          <a:prstGeom prst="rect">
            <a:avLst/>
          </a:prstGeom>
          <a:noFill/>
          <a:ln>
            <a:noFill/>
          </a:ln>
        </p:spPr>
        <p:txBody>
          <a:bodyPr spcFirstLastPara="1" wrap="square" lIns="68569" tIns="34275" rIns="68569" bIns="34275" anchor="t" anchorCtr="0">
            <a:noAutofit/>
          </a:bodyPr>
          <a:lstStyle/>
          <a:p>
            <a:pPr>
              <a:spcBef>
                <a:spcPts val="600"/>
              </a:spcBef>
              <a:buClr>
                <a:schemeClr val="dk1"/>
              </a:buClr>
              <a:buSzPts val="2400"/>
            </a:pPr>
            <a:r>
              <a:rPr lang="en-GB" b="1" u="sng" dirty="0">
                <a:solidFill>
                  <a:schemeClr val="dk1"/>
                </a:solidFill>
                <a:latin typeface="Arial" panose="020B0604020202020204" pitchFamily="34" charset="0"/>
                <a:ea typeface="Calibri"/>
                <a:cs typeface="Arial" panose="020B0604020202020204" pitchFamily="34" charset="0"/>
                <a:sym typeface="Calibri"/>
              </a:rPr>
              <a:t>During the event</a:t>
            </a:r>
            <a:endParaRPr lang="en-GB" b="1" dirty="0">
              <a:solidFill>
                <a:schemeClr val="dk1"/>
              </a:solidFill>
              <a:latin typeface="Arial" panose="020B0604020202020204" pitchFamily="34" charset="0"/>
              <a:ea typeface="Calibri"/>
              <a:cs typeface="Arial" panose="020B0604020202020204" pitchFamily="34" charset="0"/>
              <a:sym typeface="Calibri"/>
            </a:endParaRP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Any prolonged exercise reduces water levels in the body. </a:t>
            </a: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Low water levels will result in a decrease in performance.</a:t>
            </a: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Regular water intake will prevent </a:t>
            </a:r>
            <a:r>
              <a:rPr lang="en-GB" b="1" dirty="0">
                <a:solidFill>
                  <a:schemeClr val="dk1"/>
                </a:solidFill>
                <a:latin typeface="Arial" panose="020B0604020202020204" pitchFamily="34" charset="0"/>
                <a:ea typeface="Calibri"/>
                <a:cs typeface="Arial" panose="020B0604020202020204" pitchFamily="34" charset="0"/>
                <a:sym typeface="Calibri"/>
              </a:rPr>
              <a:t>dehydration</a:t>
            </a:r>
            <a:r>
              <a:rPr lang="en-GB" dirty="0">
                <a:solidFill>
                  <a:schemeClr val="dk1"/>
                </a:solidFill>
                <a:latin typeface="Arial" panose="020B0604020202020204" pitchFamily="34" charset="0"/>
                <a:ea typeface="Calibri"/>
                <a:cs typeface="Arial" panose="020B0604020202020204" pitchFamily="34" charset="0"/>
                <a:sym typeface="Calibri"/>
              </a:rPr>
              <a:t>.   </a:t>
            </a:r>
            <a:endParaRPr sz="1350" dirty="0">
              <a:latin typeface="Arial" panose="020B0604020202020204" pitchFamily="34" charset="0"/>
              <a:cs typeface="Arial" panose="020B0604020202020204" pitchFamily="34" charset="0"/>
            </a:endParaRPr>
          </a:p>
        </p:txBody>
      </p:sp>
      <p:sp>
        <p:nvSpPr>
          <p:cNvPr id="8" name="Shape 659"/>
          <p:cNvSpPr txBox="1"/>
          <p:nvPr/>
        </p:nvSpPr>
        <p:spPr>
          <a:xfrm>
            <a:off x="88030" y="4512580"/>
            <a:ext cx="8845842" cy="1148668"/>
          </a:xfrm>
          <a:prstGeom prst="rect">
            <a:avLst/>
          </a:prstGeom>
          <a:noFill/>
          <a:ln>
            <a:noFill/>
          </a:ln>
        </p:spPr>
        <p:txBody>
          <a:bodyPr spcFirstLastPara="1" wrap="square" lIns="68569" tIns="34275" rIns="68569" bIns="34275" anchor="t" anchorCtr="0">
            <a:noAutofit/>
          </a:bodyPr>
          <a:lstStyle/>
          <a:p>
            <a:pPr>
              <a:buClr>
                <a:schemeClr val="dk1"/>
              </a:buClr>
              <a:buSzPts val="2400"/>
            </a:pPr>
            <a:r>
              <a:rPr lang="en-GB" b="1" u="sng" dirty="0">
                <a:solidFill>
                  <a:schemeClr val="dk1"/>
                </a:solidFill>
                <a:latin typeface="Arial" panose="020B0604020202020204" pitchFamily="34" charset="0"/>
                <a:ea typeface="Calibri"/>
                <a:cs typeface="Arial" panose="020B0604020202020204" pitchFamily="34" charset="0"/>
                <a:sym typeface="Calibri"/>
              </a:rPr>
              <a:t>After the event</a:t>
            </a:r>
          </a:p>
          <a:p>
            <a:pPr>
              <a:spcBef>
                <a:spcPts val="600"/>
              </a:spcBef>
              <a:buClr>
                <a:schemeClr val="dk1"/>
              </a:buClr>
              <a:buSzPts val="2400"/>
            </a:pPr>
            <a:r>
              <a:rPr lang="en-GB" dirty="0">
                <a:solidFill>
                  <a:schemeClr val="dk1"/>
                </a:solidFill>
                <a:latin typeface="Arial" panose="020B0604020202020204" pitchFamily="34" charset="0"/>
                <a:ea typeface="Calibri"/>
                <a:cs typeface="Arial" panose="020B0604020202020204" pitchFamily="34" charset="0"/>
                <a:sym typeface="Calibri"/>
              </a:rPr>
              <a:t>An athlete will continue to drink fluids to replace the water and carbohydrate levels that are depleted. </a:t>
            </a:r>
            <a:endParaRPr sz="135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FA076A0F-01BC-4294-932B-37B64B7E560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altLang="en-US" dirty="0"/>
              <a:t>Hydration before, during and after exercise</a:t>
            </a:r>
          </a:p>
        </p:txBody>
      </p:sp>
    </p:spTree>
    <p:extLst>
      <p:ext uri="{BB962C8B-B14F-4D97-AF65-F5344CB8AC3E}">
        <p14:creationId xmlns:p14="http://schemas.microsoft.com/office/powerpoint/2010/main" val="36901652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3"/>
                                        </p:tgtEl>
                                        <p:attrNameLst>
                                          <p:attrName>style.visibility</p:attrName>
                                        </p:attrNameLst>
                                      </p:cBhvr>
                                      <p:to>
                                        <p:strVal val="visible"/>
                                      </p:to>
                                    </p:set>
                                    <p:animEffect transition="in" filter="fade">
                                      <p:cBhvr>
                                        <p:cTn id="7" dur="500"/>
                                        <p:tgtEl>
                                          <p:spTgt spid="6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3" grpId="0"/>
      <p:bldP spid="6"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sp>
        <p:nvSpPr>
          <p:cNvPr id="669" name="Shape 669"/>
          <p:cNvSpPr txBox="1">
            <a:spLocks noGrp="1"/>
          </p:cNvSpPr>
          <p:nvPr>
            <p:ph type="body" idx="1"/>
          </p:nvPr>
        </p:nvSpPr>
        <p:spPr>
          <a:xfrm>
            <a:off x="78378" y="1401365"/>
            <a:ext cx="8954588" cy="3755827"/>
          </a:xfrm>
          <a:prstGeom prst="rect">
            <a:avLst/>
          </a:prstGeom>
          <a:noFill/>
          <a:ln>
            <a:noFill/>
          </a:ln>
        </p:spPr>
        <p:txBody>
          <a:bodyPr spcFirstLastPara="1" vert="horz" wrap="square" lIns="68569" tIns="34275" rIns="68569" bIns="34275" rtlCol="0" anchor="t" anchorCtr="0">
            <a:noAutofit/>
          </a:bodyPr>
          <a:lstStyle/>
          <a:p>
            <a:pPr marL="67865" indent="-67865">
              <a:lnSpc>
                <a:spcPct val="85000"/>
              </a:lnSpc>
              <a:spcBef>
                <a:spcPts val="0"/>
              </a:spcBef>
              <a:buClr>
                <a:srgbClr val="262626"/>
              </a:buClr>
              <a:buSzPts val="2400"/>
              <a:buFont typeface="Arial"/>
              <a:buChar char=" "/>
            </a:pPr>
            <a:r>
              <a:rPr lang="en-GB" sz="1800" dirty="0">
                <a:solidFill>
                  <a:srgbClr val="262626"/>
                </a:solidFill>
                <a:ea typeface="Calibri"/>
                <a:sym typeface="Calibri"/>
              </a:rPr>
              <a:t>Elite athletes have aspects to consider when planning nutritional intake.</a:t>
            </a:r>
            <a:endParaRPr sz="1800" dirty="0">
              <a:solidFill>
                <a:srgbClr val="262626"/>
              </a:solidFill>
              <a:ea typeface="Calibri"/>
              <a:sym typeface="Calibri"/>
            </a:endParaRPr>
          </a:p>
          <a:p>
            <a:pPr marL="67865" indent="-67865">
              <a:lnSpc>
                <a:spcPct val="85000"/>
              </a:lnSpc>
              <a:spcBef>
                <a:spcPts val="975"/>
              </a:spcBef>
              <a:buClr>
                <a:srgbClr val="0070C0"/>
              </a:buClr>
              <a:buSzPts val="2400"/>
              <a:buFont typeface="Arial"/>
              <a:buChar char=" "/>
            </a:pPr>
            <a:r>
              <a:rPr lang="en-GB" sz="1800" b="1" i="1" dirty="0">
                <a:solidFill>
                  <a:srgbClr val="0070C0"/>
                </a:solidFill>
                <a:ea typeface="Calibri"/>
                <a:sym typeface="Calibri"/>
              </a:rPr>
              <a:t>Would a triathlete follow the same diet as a shot putter?</a:t>
            </a:r>
            <a:endParaRPr dirty="0"/>
          </a:p>
          <a:p>
            <a:pPr marL="68580" indent="45720">
              <a:lnSpc>
                <a:spcPct val="85000"/>
              </a:lnSpc>
              <a:spcBef>
                <a:spcPts val="975"/>
              </a:spcBef>
              <a:buClr>
                <a:srgbClr val="262626"/>
              </a:buClr>
              <a:buSzPts val="2400"/>
              <a:buNone/>
            </a:pPr>
            <a:endParaRPr sz="1800" b="1" i="1" dirty="0">
              <a:solidFill>
                <a:srgbClr val="0070C0"/>
              </a:solidFill>
              <a:ea typeface="Calibri"/>
              <a:sym typeface="Calibri"/>
            </a:endParaRPr>
          </a:p>
        </p:txBody>
      </p:sp>
      <p:graphicFrame>
        <p:nvGraphicFramePr>
          <p:cNvPr id="670" name="Shape 670"/>
          <p:cNvGraphicFramePr/>
          <p:nvPr>
            <p:extLst>
              <p:ext uri="{D42A27DB-BD31-4B8C-83A1-F6EECF244321}">
                <p14:modId xmlns:p14="http://schemas.microsoft.com/office/powerpoint/2010/main" val="4293257377"/>
              </p:ext>
            </p:extLst>
          </p:nvPr>
        </p:nvGraphicFramePr>
        <p:xfrm>
          <a:off x="307961" y="2423942"/>
          <a:ext cx="8627032" cy="2484824"/>
        </p:xfrm>
        <a:graphic>
          <a:graphicData uri="http://schemas.openxmlformats.org/drawingml/2006/table">
            <a:tbl>
              <a:tblPr>
                <a:noFill/>
              </a:tblPr>
              <a:tblGrid>
                <a:gridCol w="4313516">
                  <a:extLst>
                    <a:ext uri="{9D8B030D-6E8A-4147-A177-3AD203B41FA5}">
                      <a16:colId xmlns:a16="http://schemas.microsoft.com/office/drawing/2014/main" val="20000"/>
                    </a:ext>
                  </a:extLst>
                </a:gridCol>
                <a:gridCol w="4313516">
                  <a:extLst>
                    <a:ext uri="{9D8B030D-6E8A-4147-A177-3AD203B41FA5}">
                      <a16:colId xmlns:a16="http://schemas.microsoft.com/office/drawing/2014/main" val="20001"/>
                    </a:ext>
                  </a:extLst>
                </a:gridCol>
              </a:tblGrid>
              <a:tr h="621506">
                <a:tc>
                  <a:txBody>
                    <a:bodyPr/>
                    <a:lstStyle/>
                    <a:p>
                      <a:pPr marL="0" marR="0" lvl="0" indent="0" algn="ctr" rtl="0">
                        <a:lnSpc>
                          <a:spcPct val="100000"/>
                        </a:lnSpc>
                        <a:spcBef>
                          <a:spcPts val="0"/>
                        </a:spcBef>
                        <a:spcAft>
                          <a:spcPts val="0"/>
                        </a:spcAft>
                        <a:buClr>
                          <a:srgbClr val="FFFFFF"/>
                        </a:buClr>
                        <a:buSzPts val="1800"/>
                        <a:buFont typeface="Calibri"/>
                        <a:buNone/>
                      </a:pPr>
                      <a:r>
                        <a:rPr lang="en-GB" sz="1800" b="1" i="0" u="none" strike="noStrike" cap="none" dirty="0">
                          <a:solidFill>
                            <a:srgbClr val="FFFFFF"/>
                          </a:solidFill>
                          <a:latin typeface="Calibri"/>
                          <a:ea typeface="Calibri"/>
                          <a:cs typeface="Calibri"/>
                          <a:sym typeface="Calibri"/>
                        </a:rPr>
                        <a:t>Timing? Around training and events</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38100" cap="flat" cmpd="sng">
                      <a:solidFill>
                        <a:schemeClr val="lt1"/>
                      </a:solidFill>
                      <a:prstDash val="solid"/>
                      <a:round/>
                      <a:headEnd type="none" w="med" len="med"/>
                      <a:tailEnd type="none" w="med" len="med"/>
                    </a:lnB>
                    <a:solidFill>
                      <a:schemeClr val="accent1"/>
                    </a:solidFill>
                  </a:tcPr>
                </a:tc>
                <a:tc>
                  <a:txBody>
                    <a:bodyPr/>
                    <a:lstStyle/>
                    <a:p>
                      <a:pPr marL="0" marR="0" lvl="0" indent="0" algn="ctr" rtl="0">
                        <a:lnSpc>
                          <a:spcPct val="100000"/>
                        </a:lnSpc>
                        <a:spcBef>
                          <a:spcPts val="0"/>
                        </a:spcBef>
                        <a:spcAft>
                          <a:spcPts val="0"/>
                        </a:spcAft>
                        <a:buClr>
                          <a:srgbClr val="FFFFFF"/>
                        </a:buClr>
                        <a:buSzPts val="1800"/>
                        <a:buFont typeface="Calibri"/>
                        <a:buNone/>
                      </a:pPr>
                      <a:r>
                        <a:rPr lang="en-GB" sz="1800" b="1" i="0" u="none" strike="noStrike" cap="none" dirty="0">
                          <a:solidFill>
                            <a:srgbClr val="FFFFFF"/>
                          </a:solidFill>
                          <a:latin typeface="Calibri"/>
                          <a:ea typeface="Calibri"/>
                          <a:cs typeface="Calibri"/>
                          <a:sym typeface="Calibri"/>
                        </a:rPr>
                        <a:t>Ensure there is  adequate fluid intake</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38100" cap="flat" cmpd="sng">
                      <a:solidFill>
                        <a:schemeClr val="lt1"/>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620306">
                <a:tc>
                  <a:txBody>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baseline="0" dirty="0" smtClean="0">
                          <a:solidFill>
                            <a:srgbClr val="000000"/>
                          </a:solidFill>
                          <a:latin typeface="Calibri"/>
                          <a:ea typeface="Calibri"/>
                          <a:cs typeface="Calibri"/>
                          <a:sym typeface="Calibri"/>
                        </a:rPr>
                        <a:t>  </a:t>
                      </a:r>
                      <a:r>
                        <a:rPr lang="en-GB" sz="1800" b="1" i="0" u="none" strike="noStrike" cap="none" dirty="0" smtClean="0">
                          <a:solidFill>
                            <a:srgbClr val="000000"/>
                          </a:solidFill>
                          <a:latin typeface="Calibri"/>
                          <a:ea typeface="Calibri"/>
                          <a:cs typeface="Calibri"/>
                          <a:sym typeface="Calibri"/>
                        </a:rPr>
                        <a:t>Ensure </a:t>
                      </a:r>
                      <a:r>
                        <a:rPr lang="en-GB" sz="1800" b="1" i="0" u="none" strike="noStrike" cap="none" dirty="0">
                          <a:solidFill>
                            <a:srgbClr val="000000"/>
                          </a:solidFill>
                          <a:latin typeface="Calibri"/>
                          <a:ea typeface="Calibri"/>
                          <a:cs typeface="Calibri"/>
                          <a:sym typeface="Calibri"/>
                        </a:rPr>
                        <a:t>there is balance to the diet</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381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rgbClr val="D0E5EB"/>
                    </a:solidFill>
                  </a:tcPr>
                </a:tc>
                <a:tc>
                  <a:txBody>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Ensure </a:t>
                      </a:r>
                      <a:r>
                        <a:rPr lang="en-GB" sz="1800" b="1" i="0" u="none" strike="noStrike" cap="none" dirty="0">
                          <a:solidFill>
                            <a:srgbClr val="000000"/>
                          </a:solidFill>
                          <a:latin typeface="Calibri"/>
                          <a:ea typeface="Calibri"/>
                          <a:cs typeface="Calibri"/>
                          <a:sym typeface="Calibri"/>
                        </a:rPr>
                        <a:t>there is adequate iron intake</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381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rgbClr val="D0E5EB"/>
                    </a:solidFill>
                  </a:tcPr>
                </a:tc>
                <a:extLst>
                  <a:ext uri="{0D108BD9-81ED-4DB2-BD59-A6C34878D82A}">
                    <a16:rowId xmlns:a16="http://schemas.microsoft.com/office/drawing/2014/main" val="10001"/>
                  </a:ext>
                </a:extLst>
              </a:tr>
              <a:tr h="621506">
                <a:tc>
                  <a:txBody>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Diet </a:t>
                      </a:r>
                      <a:r>
                        <a:rPr lang="en-GB" sz="1800" b="1" i="0" u="none" strike="noStrike" cap="none" dirty="0">
                          <a:solidFill>
                            <a:srgbClr val="000000"/>
                          </a:solidFill>
                          <a:latin typeface="Calibri"/>
                          <a:ea typeface="Calibri"/>
                          <a:cs typeface="Calibri"/>
                          <a:sym typeface="Calibri"/>
                        </a:rPr>
                        <a:t>should be suitable for high work load, </a:t>
                      </a:r>
                      <a:endParaRPr lang="en-GB" sz="1800" b="1" i="0" u="none" strike="noStrike" cap="none" dirty="0" smtClean="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depending </a:t>
                      </a:r>
                      <a:r>
                        <a:rPr lang="en-GB" sz="1800" b="1" i="0" u="none" strike="noStrike" cap="none" dirty="0">
                          <a:solidFill>
                            <a:srgbClr val="000000"/>
                          </a:solidFill>
                          <a:latin typeface="Calibri"/>
                          <a:ea typeface="Calibri"/>
                          <a:cs typeface="Calibri"/>
                          <a:sym typeface="Calibri"/>
                        </a:rPr>
                        <a:t>on the activity</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rgbClr val="E9F2F5"/>
                    </a:solidFill>
                  </a:tcPr>
                </a:tc>
                <a:tc>
                  <a:txBody>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Psychological well-being</a:t>
                      </a:r>
                      <a:r>
                        <a:rPr lang="en-GB" sz="1800" b="1" i="0" u="none" strike="noStrike" cap="none" dirty="0">
                          <a:solidFill>
                            <a:srgbClr val="000000"/>
                          </a:solidFill>
                          <a:latin typeface="Calibri"/>
                          <a:ea typeface="Calibri"/>
                          <a:cs typeface="Calibri"/>
                          <a:sym typeface="Calibri"/>
                        </a:rPr>
                        <a:t>, happy with diet, </a:t>
                      </a:r>
                      <a:r>
                        <a:rPr lang="en-GB" sz="1800" b="1" i="0" u="none" strike="noStrike" cap="none" dirty="0" smtClean="0">
                          <a:solidFill>
                            <a:srgbClr val="000000"/>
                          </a:solidFill>
                          <a:latin typeface="Calibri"/>
                          <a:ea typeface="Calibri"/>
                          <a:cs typeface="Calibri"/>
                          <a:sym typeface="Calibri"/>
                        </a:rPr>
                        <a:t>  </a:t>
                      </a:r>
                    </a:p>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positive </a:t>
                      </a:r>
                      <a:r>
                        <a:rPr lang="en-GB" sz="1800" b="1" i="0" u="none" strike="noStrike" cap="none" dirty="0">
                          <a:solidFill>
                            <a:srgbClr val="000000"/>
                          </a:solidFill>
                          <a:latin typeface="Calibri"/>
                          <a:ea typeface="Calibri"/>
                          <a:cs typeface="Calibri"/>
                          <a:sym typeface="Calibri"/>
                        </a:rPr>
                        <a:t>psychological effects</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rgbClr val="E9F2F5"/>
                    </a:solidFill>
                  </a:tcPr>
                </a:tc>
                <a:extLst>
                  <a:ext uri="{0D108BD9-81ED-4DB2-BD59-A6C34878D82A}">
                    <a16:rowId xmlns:a16="http://schemas.microsoft.com/office/drawing/2014/main" val="10002"/>
                  </a:ext>
                </a:extLst>
              </a:tr>
              <a:tr h="621506">
                <a:tc>
                  <a:txBody>
                    <a:bodyPr/>
                    <a:lstStyle/>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Sharing </a:t>
                      </a:r>
                      <a:r>
                        <a:rPr lang="en-GB" sz="1800" b="1" i="0" u="none" strike="noStrike" cap="none" dirty="0">
                          <a:solidFill>
                            <a:srgbClr val="000000"/>
                          </a:solidFill>
                          <a:latin typeface="Calibri"/>
                          <a:ea typeface="Calibri"/>
                          <a:cs typeface="Calibri"/>
                          <a:sym typeface="Calibri"/>
                        </a:rPr>
                        <a:t>of ideas between athlete, </a:t>
                      </a:r>
                      <a:r>
                        <a:rPr lang="en-GB" sz="1800" b="1" i="0" u="none" strike="noStrike" cap="none" dirty="0" smtClean="0">
                          <a:solidFill>
                            <a:srgbClr val="000000"/>
                          </a:solidFill>
                          <a:latin typeface="Calibri"/>
                          <a:ea typeface="Calibri"/>
                          <a:cs typeface="Calibri"/>
                          <a:sym typeface="Calibri"/>
                        </a:rPr>
                        <a:t>coach</a:t>
                      </a:r>
                    </a:p>
                    <a:p>
                      <a:pPr marL="0" marR="0" lvl="0" indent="0" algn="l" rtl="0">
                        <a:lnSpc>
                          <a:spcPct val="100000"/>
                        </a:lnSpc>
                        <a:spcBef>
                          <a:spcPts val="0"/>
                        </a:spcBef>
                        <a:spcAft>
                          <a:spcPts val="0"/>
                        </a:spcAft>
                        <a:buClr>
                          <a:srgbClr val="000000"/>
                        </a:buClr>
                        <a:buSzPts val="1800"/>
                        <a:buFont typeface="Calibri"/>
                        <a:buNone/>
                      </a:pPr>
                      <a:r>
                        <a:rPr lang="en-GB" sz="1800" b="1" i="0" u="none" strike="noStrike" cap="none" dirty="0" smtClean="0">
                          <a:solidFill>
                            <a:srgbClr val="000000"/>
                          </a:solidFill>
                          <a:latin typeface="Calibri"/>
                          <a:ea typeface="Calibri"/>
                          <a:cs typeface="Calibri"/>
                          <a:sym typeface="Calibri"/>
                        </a:rPr>
                        <a:t>  and dietician</a:t>
                      </a:r>
                      <a:endParaRPr sz="1800" b="1" dirty="0"/>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rgbClr val="D0E5EB"/>
                    </a:solidFill>
                  </a:tcPr>
                </a:tc>
                <a:tc>
                  <a:txBody>
                    <a:bodyPr/>
                    <a:lstStyle/>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txBody>
                  <a:tcPr marL="0" marR="0" marT="0" marB="0">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rgbClr val="D0E5EB"/>
                    </a:solidFill>
                  </a:tcPr>
                </a:tc>
                <a:extLst>
                  <a:ext uri="{0D108BD9-81ED-4DB2-BD59-A6C34878D82A}">
                    <a16:rowId xmlns:a16="http://schemas.microsoft.com/office/drawing/2014/main" val="10003"/>
                  </a:ext>
                </a:extLst>
              </a:tr>
            </a:tbl>
          </a:graphicData>
        </a:graphic>
      </p:graphicFrame>
      <p:sp>
        <p:nvSpPr>
          <p:cNvPr id="5" name="Title 1">
            <a:extLst>
              <a:ext uri="{FF2B5EF4-FFF2-40B4-BE49-F238E27FC236}">
                <a16:creationId xmlns:a16="http://schemas.microsoft.com/office/drawing/2014/main" id="{5CEA60BE-BAF5-4894-90B5-28EEB267B1D1}"/>
              </a:ext>
            </a:extLst>
          </p:cNvPr>
          <p:cNvSpPr txBox="1">
            <a:spLocks/>
          </p:cNvSpPr>
          <p:nvPr/>
        </p:nvSpPr>
        <p:spPr>
          <a:xfrm>
            <a:off x="108000" y="-1"/>
            <a:ext cx="8917401" cy="1152939"/>
          </a:xfrm>
          <a:prstGeom prst="rect">
            <a:avLst/>
          </a:prstGeom>
        </p:spPr>
        <p:txBody>
          <a:bodyPr vert="horz" lIns="91440" tIns="45720" rIns="91440" bIns="45720" rtlCol="0" anchor="ctr">
            <a:noAutofit/>
          </a:bodyPr>
          <a:lstStyle>
            <a:defPPr>
              <a:defRPr lang="en-US"/>
            </a:defPPr>
            <a:lvl1pPr>
              <a:spcBef>
                <a:spcPct val="0"/>
              </a:spcBef>
              <a:buNone/>
              <a:defRPr sz="3200" b="1">
                <a:solidFill>
                  <a:srgbClr val="DA8AAD"/>
                </a:solidFill>
                <a:latin typeface="Arial" panose="020B0604020202020204" pitchFamily="34" charset="0"/>
                <a:ea typeface="+mj-ea"/>
                <a:cs typeface="Arial" panose="020B0604020202020204" pitchFamily="34" charset="0"/>
              </a:defRPr>
            </a:lvl1pPr>
          </a:lstStyle>
          <a:p>
            <a:r>
              <a:rPr lang="en-GB" dirty="0">
                <a:sym typeface="Calibri"/>
              </a:rPr>
              <a:t>Factors to consider with sports performers and </a:t>
            </a:r>
            <a:r>
              <a:rPr lang="en-GB" dirty="0" smtClean="0">
                <a:sym typeface="Calibri"/>
              </a:rPr>
              <a:t>nutrition</a:t>
            </a:r>
            <a:endParaRPr lang="en-GB" altLang="en-US" dirty="0"/>
          </a:p>
        </p:txBody>
      </p:sp>
    </p:spTree>
    <p:extLst>
      <p:ext uri="{BB962C8B-B14F-4D97-AF65-F5344CB8AC3E}">
        <p14:creationId xmlns:p14="http://schemas.microsoft.com/office/powerpoint/2010/main" val="20789085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69">
                                            <p:txEl>
                                              <p:pRg st="0" end="0"/>
                                            </p:txEl>
                                          </p:spTgt>
                                        </p:tgtEl>
                                        <p:attrNameLst>
                                          <p:attrName>style.visibility</p:attrName>
                                        </p:attrNameLst>
                                      </p:cBhvr>
                                      <p:to>
                                        <p:strVal val="visible"/>
                                      </p:to>
                                    </p:set>
                                    <p:animEffect transition="in" filter="fade">
                                      <p:cBhvr>
                                        <p:cTn id="7" dur="500"/>
                                        <p:tgtEl>
                                          <p:spTgt spid="66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69">
                                            <p:txEl>
                                              <p:pRg st="1" end="1"/>
                                            </p:txEl>
                                          </p:spTgt>
                                        </p:tgtEl>
                                        <p:attrNameLst>
                                          <p:attrName>style.visibility</p:attrName>
                                        </p:attrNameLst>
                                      </p:cBhvr>
                                      <p:to>
                                        <p:strVal val="visible"/>
                                      </p:to>
                                    </p:set>
                                    <p:animEffect transition="in" filter="fade">
                                      <p:cBhvr>
                                        <p:cTn id="12" dur="500"/>
                                        <p:tgtEl>
                                          <p:spTgt spid="66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70"/>
                                        </p:tgtEl>
                                        <p:attrNameLst>
                                          <p:attrName>style.visibility</p:attrName>
                                        </p:attrNameLst>
                                      </p:cBhvr>
                                      <p:to>
                                        <p:strVal val="visible"/>
                                      </p:to>
                                    </p:set>
                                    <p:animEffect transition="in" filter="fade">
                                      <p:cBhvr>
                                        <p:cTn id="17" dur="500"/>
                                        <p:tgtEl>
                                          <p:spTgt spid="6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90" name="Shape 690"/>
          <p:cNvSpPr txBox="1"/>
          <p:nvPr/>
        </p:nvSpPr>
        <p:spPr>
          <a:xfrm>
            <a:off x="572814" y="802778"/>
            <a:ext cx="18356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defRPr sz="2400" b="1">
                <a:solidFill>
                  <a:srgbClr val="0000FF"/>
                </a:solidFill>
                <a:latin typeface="Arial" panose="020B0604020202020204" pitchFamily="34" charset="0"/>
                <a:cs typeface="Arial" panose="020B0604020202020204" pitchFamily="34" charset="0"/>
              </a:defRPr>
            </a:lvl1pPr>
            <a:lvl2pPr marL="742950" indent="-285750">
              <a:defRPr sz="2400" b="1">
                <a:latin typeface="Arial" panose="020B0604020202020204" pitchFamily="34" charset="0"/>
                <a:cs typeface="Arial" panose="020B0604020202020204" pitchFamily="34" charset="0"/>
              </a:defRPr>
            </a:lvl2pPr>
            <a:lvl3pPr marL="1143000" indent="-228600">
              <a:defRPr sz="2400" b="1">
                <a:latin typeface="Arial" panose="020B0604020202020204" pitchFamily="34" charset="0"/>
                <a:cs typeface="Arial" panose="020B0604020202020204" pitchFamily="34" charset="0"/>
              </a:defRPr>
            </a:lvl3pPr>
            <a:lvl4pPr marL="1600200" indent="-228600">
              <a:defRPr sz="2400" b="1">
                <a:latin typeface="Arial" panose="020B0604020202020204" pitchFamily="34" charset="0"/>
                <a:cs typeface="Arial" panose="020B0604020202020204" pitchFamily="34" charset="0"/>
              </a:defRPr>
            </a:lvl4pPr>
            <a:lvl5pPr marL="2057400" indent="-228600">
              <a:defRPr sz="2400" b="1">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latin typeface="Arial" panose="020B0604020202020204" pitchFamily="34" charset="0"/>
                <a:cs typeface="Arial" panose="020B0604020202020204" pitchFamily="34" charset="0"/>
              </a:defRPr>
            </a:lvl9pPr>
          </a:lstStyle>
          <a:p>
            <a:r>
              <a:rPr lang="en-GB" dirty="0">
                <a:sym typeface="Calibri"/>
              </a:rPr>
              <a:t>Apply it!</a:t>
            </a:r>
            <a:endParaRPr dirty="0"/>
          </a:p>
        </p:txBody>
      </p:sp>
      <p:graphicFrame>
        <p:nvGraphicFramePr>
          <p:cNvPr id="4" name="Diagram 3">
            <a:extLst>
              <a:ext uri="{FF2B5EF4-FFF2-40B4-BE49-F238E27FC236}">
                <a16:creationId xmlns:a16="http://schemas.microsoft.com/office/drawing/2014/main" id="{1712E0F1-869D-46BD-8142-80FFE6AF6B87}"/>
              </a:ext>
            </a:extLst>
          </p:cNvPr>
          <p:cNvGraphicFramePr/>
          <p:nvPr>
            <p:extLst>
              <p:ext uri="{D42A27DB-BD31-4B8C-83A1-F6EECF244321}">
                <p14:modId xmlns:p14="http://schemas.microsoft.com/office/powerpoint/2010/main" val="1597947514"/>
              </p:ext>
            </p:extLst>
          </p:nvPr>
        </p:nvGraphicFramePr>
        <p:xfrm>
          <a:off x="1497618" y="1430778"/>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638943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2924944"/>
            <a:ext cx="8280920" cy="3024336"/>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endParaRPr lang="en-GB" sz="600" dirty="0" smtClean="0">
              <a:solidFill>
                <a:srgbClr val="000000"/>
              </a:solidFill>
              <a:effectLst/>
              <a:latin typeface="Arial"/>
              <a:ea typeface="Calibri"/>
              <a:cs typeface="Times New Roman"/>
            </a:endParaRPr>
          </a:p>
          <a:p>
            <a:pPr marR="71755" fontAlgn="ctr">
              <a:lnSpc>
                <a:spcPct val="120000"/>
              </a:lnSpc>
              <a:spcAft>
                <a:spcPts val="0"/>
              </a:spcAft>
            </a:pPr>
            <a:r>
              <a:rPr lang="en-GB" sz="600" dirty="0" smtClean="0">
                <a:solidFill>
                  <a:srgbClr val="000000"/>
                </a:solidFill>
                <a:effectLst/>
                <a:latin typeface="Arial"/>
                <a:ea typeface="Calibri"/>
                <a:cs typeface="Times New Roman"/>
              </a:rPr>
              <a:t>Please </a:t>
            </a:r>
            <a:r>
              <a:rPr lang="en-GB" sz="600" dirty="0">
                <a:solidFill>
                  <a:srgbClr val="000000"/>
                </a:solidFill>
                <a:effectLst/>
                <a:latin typeface="Arial"/>
                <a:ea typeface="Calibri"/>
                <a:cs typeface="Times New Roman"/>
              </a:rPr>
              <a:t>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790526450"/>
              </p:ext>
            </p:extLst>
          </p:nvPr>
        </p:nvGraphicFramePr>
        <p:xfrm>
          <a:off x="971600" y="4316889"/>
          <a:ext cx="7560840" cy="1344359"/>
        </p:xfrm>
        <a:graphic>
          <a:graphicData uri="http://schemas.openxmlformats.org/drawingml/2006/table">
            <a:tbl>
              <a:tblPr>
                <a:tableStyleId>{5C22544A-7EE6-4342-B048-85BDC9FD1C3A}</a:tableStyleId>
              </a:tblPr>
              <a:tblGrid>
                <a:gridCol w="3744416">
                  <a:extLst>
                    <a:ext uri="{9D8B030D-6E8A-4147-A177-3AD203B41FA5}">
                      <a16:colId xmlns:a16="http://schemas.microsoft.com/office/drawing/2014/main" val="4206808019"/>
                    </a:ext>
                  </a:extLst>
                </a:gridCol>
                <a:gridCol w="3816424">
                  <a:extLst>
                    <a:ext uri="{9D8B030D-6E8A-4147-A177-3AD203B41FA5}">
                      <a16:colId xmlns:a16="http://schemas.microsoft.com/office/drawing/2014/main" val="2631267483"/>
                    </a:ext>
                  </a:extLst>
                </a:gridCol>
              </a:tblGrid>
              <a:tr h="659120">
                <a:tc>
                  <a:txBody>
                    <a:bodyPr/>
                    <a:lstStyle/>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3 &gt; </a:t>
                      </a:r>
                      <a:r>
                        <a:rPr lang="en-US" sz="600" dirty="0">
                          <a:solidFill>
                            <a:schemeClr val="tx1"/>
                          </a:solidFill>
                          <a:effectLst/>
                          <a:latin typeface="Arial" panose="020B0604020202020204" pitchFamily="34" charset="0"/>
                          <a:ea typeface="Calibri"/>
                          <a:cs typeface="Arial" panose="020B0604020202020204" pitchFamily="34" charset="0"/>
                        </a:rPr>
                        <a:t>World Health Organization sign </a:t>
                      </a:r>
                      <a:r>
                        <a:rPr lang="en-GB" sz="600" dirty="0">
                          <a:solidFill>
                            <a:schemeClr val="tx1"/>
                          </a:solidFill>
                          <a:effectLst/>
                          <a:latin typeface="Arial" panose="020B0604020202020204" pitchFamily="34" charset="0"/>
                          <a:ea typeface="Calibri"/>
                          <a:cs typeface="Arial" panose="020B0604020202020204" pitchFamily="34" charset="0"/>
                        </a:rPr>
                        <a:t>/ By Michel </a:t>
                      </a:r>
                      <a:r>
                        <a:rPr lang="en-GB" sz="600" dirty="0" err="1">
                          <a:solidFill>
                            <a:schemeClr val="tx1"/>
                          </a:solidFill>
                          <a:effectLst/>
                          <a:latin typeface="Arial" panose="020B0604020202020204" pitchFamily="34" charset="0"/>
                          <a:ea typeface="Calibri"/>
                          <a:cs typeface="Arial" panose="020B0604020202020204" pitchFamily="34" charset="0"/>
                        </a:rPr>
                        <a:t>Passet</a:t>
                      </a:r>
                      <a:r>
                        <a:rPr lang="en-GB" sz="600" dirty="0">
                          <a:solidFill>
                            <a:schemeClr val="tx1"/>
                          </a:solidFill>
                          <a:effectLst/>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a:t>
                      </a:r>
                      <a:r>
                        <a:rPr lang="pl-PL" sz="600" dirty="0" smtClean="0">
                          <a:solidFill>
                            <a:schemeClr val="tx1"/>
                          </a:solidFill>
                          <a:latin typeface="Arial" panose="020B0604020202020204" pitchFamily="34" charset="0"/>
                          <a:ea typeface="Calibri"/>
                          <a:cs typeface="Arial" panose="020B0604020202020204" pitchFamily="34" charset="0"/>
                        </a:rPr>
                        <a:t>ED</a:t>
                      </a:r>
                      <a:endParaRPr lang="en-GB" sz="600" dirty="0" smtClean="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smtClean="0">
                          <a:solidFill>
                            <a:schemeClr val="tx1"/>
                          </a:solidFill>
                          <a:effectLst/>
                          <a:latin typeface="Arial" panose="020B0604020202020204" pitchFamily="34" charset="0"/>
                          <a:ea typeface="Calibri"/>
                          <a:cs typeface="Arial" panose="020B0604020202020204" pitchFamily="34" charset="0"/>
                        </a:rPr>
                        <a:t>3 &gt; </a:t>
                      </a:r>
                      <a:r>
                        <a:rPr lang="en-US" sz="600" dirty="0" err="1" smtClean="0">
                          <a:solidFill>
                            <a:schemeClr val="tx1"/>
                          </a:solidFill>
                          <a:effectLst/>
                          <a:latin typeface="Arial" panose="020B0604020202020204" pitchFamily="34" charset="0"/>
                          <a:ea typeface="Calibri"/>
                          <a:cs typeface="Arial" panose="020B0604020202020204" pitchFamily="34" charset="0"/>
                        </a:rPr>
                        <a:t>Sticky_note</a:t>
                      </a:r>
                      <a:r>
                        <a:rPr lang="en-GB" sz="600" dirty="0" smtClean="0">
                          <a:solidFill>
                            <a:schemeClr val="tx1"/>
                          </a:solidFill>
                          <a:effectLst/>
                          <a:latin typeface="Arial" panose="020B0604020202020204" pitchFamily="34" charset="0"/>
                          <a:ea typeface="Calibri"/>
                          <a:cs typeface="Arial" panose="020B0604020202020204" pitchFamily="34" charset="0"/>
                        </a:rPr>
                        <a:t> / </a:t>
                      </a:r>
                      <a:r>
                        <a:rPr lang="en-GB" sz="600" dirty="0" err="1" smtClean="0">
                          <a:solidFill>
                            <a:schemeClr val="tx1"/>
                          </a:solidFill>
                          <a:effectLst/>
                          <a:latin typeface="Arial" panose="020B0604020202020204" pitchFamily="34" charset="0"/>
                          <a:ea typeface="Calibri"/>
                          <a:cs typeface="Arial" panose="020B0604020202020204" pitchFamily="34" charset="0"/>
                        </a:rPr>
                        <a:t>Lyudmyla</a:t>
                      </a:r>
                      <a:r>
                        <a:rPr lang="en-GB" sz="600" dirty="0" smtClean="0">
                          <a:solidFill>
                            <a:schemeClr val="tx1"/>
                          </a:solidFill>
                          <a:effectLst/>
                          <a:latin typeface="Arial" panose="020B0604020202020204" pitchFamily="34" charset="0"/>
                          <a:ea typeface="Calibri"/>
                          <a:cs typeface="Arial" panose="020B0604020202020204" pitchFamily="34" charset="0"/>
                        </a:rPr>
                        <a:t> </a:t>
                      </a:r>
                      <a:r>
                        <a:rPr lang="en-GB" sz="600" dirty="0" err="1" smtClean="0">
                          <a:solidFill>
                            <a:schemeClr val="tx1"/>
                          </a:solidFill>
                          <a:effectLst/>
                          <a:latin typeface="Arial" panose="020B0604020202020204" pitchFamily="34" charset="0"/>
                          <a:ea typeface="Calibri"/>
                          <a:cs typeface="Arial" panose="020B0604020202020204" pitchFamily="34" charset="0"/>
                        </a:rPr>
                        <a:t>Kharlamova</a:t>
                      </a:r>
                      <a:r>
                        <a:rPr lang="en-GB" sz="600" dirty="0" smtClean="0">
                          <a:solidFill>
                            <a:schemeClr val="tx1"/>
                          </a:solidFill>
                          <a:effectLst/>
                          <a:latin typeface="Arial" panose="020B0604020202020204" pitchFamily="34" charset="0"/>
                          <a:ea typeface="Calibri"/>
                          <a:cs typeface="Arial" panose="020B0604020202020204" pitchFamily="34" charset="0"/>
                        </a:rPr>
                        <a:t> </a:t>
                      </a:r>
                      <a:r>
                        <a:rPr lang="en-GB" sz="600" dirty="0" smtClean="0">
                          <a:solidFill>
                            <a:schemeClr val="tx1"/>
                          </a:solidFill>
                          <a:latin typeface="Arial" panose="020B0604020202020204" pitchFamily="34" charset="0"/>
                          <a:ea typeface="Calibri"/>
                          <a:cs typeface="Arial" panose="020B0604020202020204" pitchFamily="34" charset="0"/>
                        </a:rPr>
                        <a:t>/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smtClean="0">
                          <a:solidFill>
                            <a:schemeClr val="tx1"/>
                          </a:solidFill>
                          <a:effectLst/>
                          <a:latin typeface="Arial" panose="020B0604020202020204" pitchFamily="34" charset="0"/>
                          <a:ea typeface="Calibri"/>
                          <a:cs typeface="Arial" panose="020B0604020202020204" pitchFamily="34" charset="0"/>
                        </a:rPr>
                        <a:t>5 </a:t>
                      </a:r>
                      <a:r>
                        <a:rPr lang="en-GB" sz="600" dirty="0">
                          <a:solidFill>
                            <a:schemeClr val="tx1"/>
                          </a:solidFill>
                          <a:effectLst/>
                          <a:latin typeface="Arial" panose="020B0604020202020204" pitchFamily="34" charset="0"/>
                          <a:ea typeface="Calibri"/>
                          <a:cs typeface="Arial" panose="020B0604020202020204" pitchFamily="34" charset="0"/>
                        </a:rPr>
                        <a:t>&gt; </a:t>
                      </a:r>
                      <a:r>
                        <a:rPr lang="en-US" sz="600" dirty="0">
                          <a:solidFill>
                            <a:schemeClr val="tx1"/>
                          </a:solidFill>
                          <a:effectLst/>
                          <a:latin typeface="Arial" panose="020B0604020202020204" pitchFamily="34" charset="0"/>
                          <a:ea typeface="Calibri"/>
                          <a:cs typeface="Arial" panose="020B0604020202020204" pitchFamily="34" charset="0"/>
                        </a:rPr>
                        <a:t>Man with beer and chips watching TV at home</a:t>
                      </a:r>
                      <a:r>
                        <a:rPr lang="en-GB" sz="600" dirty="0">
                          <a:solidFill>
                            <a:schemeClr val="tx1"/>
                          </a:solidFill>
                          <a:effectLst/>
                          <a:latin typeface="Arial" panose="020B0604020202020204" pitchFamily="34" charset="0"/>
                          <a:ea typeface="Calibri"/>
                          <a:cs typeface="Arial" panose="020B0604020202020204" pitchFamily="34" charset="0"/>
                        </a:rPr>
                        <a:t> / </a:t>
                      </a:r>
                      <a:r>
                        <a:rPr lang="en-GB" sz="600" dirty="0" err="1">
                          <a:solidFill>
                            <a:schemeClr val="tx1"/>
                          </a:solidFill>
                          <a:effectLst/>
                          <a:latin typeface="Arial" panose="020B0604020202020204" pitchFamily="34" charset="0"/>
                          <a:ea typeface="Calibri"/>
                          <a:cs typeface="Arial" panose="020B0604020202020204" pitchFamily="34" charset="0"/>
                        </a:rPr>
                        <a:t>Nomad_Soul</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14 &gt; </a:t>
                      </a:r>
                      <a:r>
                        <a:rPr lang="en-US" sz="600" dirty="0">
                          <a:solidFill>
                            <a:schemeClr val="tx1"/>
                          </a:solidFill>
                          <a:latin typeface="Arial" panose="020B0604020202020204" pitchFamily="34" charset="0"/>
                          <a:ea typeface="Calibri"/>
                          <a:cs typeface="Arial" panose="020B0604020202020204" pitchFamily="34" charset="0"/>
                        </a:rPr>
                        <a:t>Woman snacking and zapping</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saltodemata</a:t>
                      </a:r>
                      <a:r>
                        <a:rPr lang="en-GB" sz="600" dirty="0">
                          <a:solidFill>
                            <a:schemeClr val="tx1"/>
                          </a:solidFill>
                          <a:latin typeface="Arial" panose="020B0604020202020204" pitchFamily="34" charset="0"/>
                          <a:ea typeface="Calibri"/>
                          <a:cs typeface="Arial" panose="020B0604020202020204" pitchFamily="34" charset="0"/>
                        </a:rPr>
                        <a:t> / Shutterstock.com </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16 &gt; </a:t>
                      </a:r>
                      <a:r>
                        <a:rPr lang="en-US" sz="600" dirty="0">
                          <a:solidFill>
                            <a:schemeClr val="tx1"/>
                          </a:solidFill>
                          <a:latin typeface="Arial" panose="020B0604020202020204" pitchFamily="34" charset="0"/>
                          <a:ea typeface="Calibri"/>
                          <a:cs typeface="Arial" panose="020B0604020202020204" pitchFamily="34" charset="0"/>
                        </a:rPr>
                        <a:t>Osteoporosis in the </a:t>
                      </a:r>
                      <a:r>
                        <a:rPr lang="en-US" sz="600" dirty="0" err="1">
                          <a:solidFill>
                            <a:schemeClr val="tx1"/>
                          </a:solidFill>
                          <a:latin typeface="Arial" panose="020B0604020202020204" pitchFamily="34" charset="0"/>
                          <a:ea typeface="Calibri"/>
                          <a:cs typeface="Arial" panose="020B0604020202020204" pitchFamily="34" charset="0"/>
                        </a:rPr>
                        <a:t>world_Medical</a:t>
                      </a:r>
                      <a:r>
                        <a:rPr lang="en-US" sz="600" dirty="0">
                          <a:solidFill>
                            <a:schemeClr val="tx1"/>
                          </a:solidFill>
                          <a:latin typeface="Arial" panose="020B0604020202020204" pitchFamily="34" charset="0"/>
                          <a:ea typeface="Calibri"/>
                          <a:cs typeface="Arial" panose="020B0604020202020204" pitchFamily="34" charset="0"/>
                        </a:rPr>
                        <a:t> infographic poster</a:t>
                      </a:r>
                      <a:r>
                        <a:rPr lang="en-GB" sz="600" dirty="0">
                          <a:solidFill>
                            <a:schemeClr val="tx1"/>
                          </a:solidFill>
                          <a:latin typeface="Arial" panose="020B0604020202020204" pitchFamily="34" charset="0"/>
                          <a:ea typeface="Calibri"/>
                          <a:cs typeface="Arial" panose="020B0604020202020204" pitchFamily="34" charset="0"/>
                        </a:rPr>
                        <a:t> / Double Brain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17 &gt; </a:t>
                      </a:r>
                      <a:r>
                        <a:rPr lang="en-US" sz="600" dirty="0">
                          <a:solidFill>
                            <a:schemeClr val="tx1"/>
                          </a:solidFill>
                          <a:latin typeface="Arial" panose="020B0604020202020204" pitchFamily="34" charset="0"/>
                          <a:ea typeface="Calibri"/>
                          <a:cs typeface="Arial" panose="020B0604020202020204" pitchFamily="34" charset="0"/>
                        </a:rPr>
                        <a:t>Rehabilitation concept</a:t>
                      </a:r>
                      <a:r>
                        <a:rPr lang="en-GB" sz="600" dirty="0">
                          <a:solidFill>
                            <a:schemeClr val="tx1"/>
                          </a:solidFill>
                          <a:latin typeface="Arial" panose="020B0604020202020204" pitchFamily="34" charset="0"/>
                          <a:ea typeface="Calibri"/>
                          <a:cs typeface="Arial" panose="020B0604020202020204" pitchFamily="34" charset="0"/>
                        </a:rPr>
                        <a:t> / Africa Studio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18 &gt; </a:t>
                      </a:r>
                      <a:r>
                        <a:rPr lang="en-US" sz="600" dirty="0">
                          <a:solidFill>
                            <a:schemeClr val="tx1"/>
                          </a:solidFill>
                          <a:latin typeface="Arial" panose="020B0604020202020204" pitchFamily="34" charset="0"/>
                          <a:ea typeface="Calibri"/>
                          <a:cs typeface="Arial" panose="020B0604020202020204" pitchFamily="34" charset="0"/>
                        </a:rPr>
                        <a:t>Exercise and healthy concept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iMoved</a:t>
                      </a:r>
                      <a:r>
                        <a:rPr lang="en-GB" sz="600" dirty="0">
                          <a:solidFill>
                            <a:schemeClr val="tx1"/>
                          </a:solidFill>
                          <a:latin typeface="Arial" panose="020B0604020202020204" pitchFamily="34" charset="0"/>
                          <a:ea typeface="Calibri"/>
                          <a:cs typeface="Arial" panose="020B0604020202020204" pitchFamily="34" charset="0"/>
                        </a:rPr>
                        <a:t> Studio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23, 25 &gt; </a:t>
                      </a:r>
                      <a:r>
                        <a:rPr lang="en-US" sz="600" dirty="0">
                          <a:solidFill>
                            <a:schemeClr val="tx1"/>
                          </a:solidFill>
                          <a:latin typeface="Arial" panose="020B0604020202020204" pitchFamily="34" charset="0"/>
                          <a:ea typeface="Calibri"/>
                          <a:cs typeface="Arial" panose="020B0604020202020204" pitchFamily="34" charset="0"/>
                        </a:rPr>
                        <a:t>Healthy foods infographics elements and background</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nnnnae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24 &gt; </a:t>
                      </a:r>
                      <a:r>
                        <a:rPr lang="en-US" sz="600" dirty="0">
                          <a:solidFill>
                            <a:schemeClr val="tx1"/>
                          </a:solidFill>
                          <a:latin typeface="Arial" panose="020B0604020202020204" pitchFamily="34" charset="0"/>
                          <a:ea typeface="Calibri"/>
                          <a:cs typeface="Arial" panose="020B0604020202020204" pitchFamily="34" charset="0"/>
                        </a:rPr>
                        <a:t>Diet failure of fat man eating fast food</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Poznyakov</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24 &gt; </a:t>
                      </a:r>
                      <a:r>
                        <a:rPr lang="en-US" sz="600" dirty="0">
                          <a:solidFill>
                            <a:schemeClr val="tx1"/>
                          </a:solidFill>
                          <a:latin typeface="Arial" panose="020B0604020202020204" pitchFamily="34" charset="0"/>
                          <a:ea typeface="Calibri"/>
                          <a:cs typeface="Arial" panose="020B0604020202020204" pitchFamily="34" charset="0"/>
                        </a:rPr>
                        <a:t>Skinny young man with anorexia on grey background</a:t>
                      </a:r>
                      <a:r>
                        <a:rPr lang="en-GB" sz="600" dirty="0">
                          <a:solidFill>
                            <a:schemeClr val="tx1"/>
                          </a:solidFill>
                          <a:latin typeface="Arial" panose="020B0604020202020204" pitchFamily="34" charset="0"/>
                          <a:ea typeface="Calibri"/>
                          <a:cs typeface="Arial" panose="020B0604020202020204" pitchFamily="34" charset="0"/>
                        </a:rPr>
                        <a:t> / Africa Studio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27 &gt; </a:t>
                      </a:r>
                      <a:r>
                        <a:rPr lang="en-US" sz="600" dirty="0">
                          <a:solidFill>
                            <a:schemeClr val="tx1"/>
                          </a:solidFill>
                          <a:latin typeface="Arial" panose="020B0604020202020204" pitchFamily="34" charset="0"/>
                          <a:ea typeface="Calibri"/>
                          <a:cs typeface="Arial" panose="020B0604020202020204" pitchFamily="34" charset="0"/>
                        </a:rPr>
                        <a:t>Liar concept Wooden Pinocchio doll with long nose </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Ingkarat</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Bunnag</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28 &gt; </a:t>
                      </a:r>
                      <a:r>
                        <a:rPr lang="en-US" sz="600" dirty="0">
                          <a:solidFill>
                            <a:schemeClr val="tx1"/>
                          </a:solidFill>
                          <a:latin typeface="Arial" panose="020B0604020202020204" pitchFamily="34" charset="0"/>
                          <a:ea typeface="Calibri"/>
                          <a:cs typeface="Arial" panose="020B0604020202020204" pitchFamily="34" charset="0"/>
                        </a:rPr>
                        <a:t>Main food groups macronutrients</a:t>
                      </a:r>
                      <a:r>
                        <a:rPr lang="en-GB" sz="600" dirty="0">
                          <a:solidFill>
                            <a:schemeClr val="tx1"/>
                          </a:solidFill>
                          <a:latin typeface="Arial" panose="020B0604020202020204" pitchFamily="34" charset="0"/>
                          <a:ea typeface="Calibri"/>
                          <a:cs typeface="Arial" panose="020B0604020202020204" pitchFamily="34" charset="0"/>
                        </a:rPr>
                        <a:t> / Double Brain / Shutterstock.com</a:t>
                      </a:r>
                    </a:p>
                  </a:txBody>
                  <a:tcPr marL="0" marR="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29 &gt; Foods Highest in Carbohydrates  / bitt24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30 &gt; </a:t>
                      </a:r>
                      <a:r>
                        <a:rPr lang="en-US" sz="600" dirty="0">
                          <a:solidFill>
                            <a:schemeClr val="tx1"/>
                          </a:solidFill>
                          <a:latin typeface="Arial" panose="020B0604020202020204" pitchFamily="34" charset="0"/>
                          <a:ea typeface="Calibri"/>
                          <a:cs typeface="Arial" panose="020B0604020202020204" pitchFamily="34" charset="0"/>
                        </a:rPr>
                        <a:t>Different types of healthy uncooked proteins</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nehophoto</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31, 32 &gt; </a:t>
                      </a:r>
                      <a:r>
                        <a:rPr lang="en-US" sz="600" dirty="0">
                          <a:solidFill>
                            <a:schemeClr val="tx1"/>
                          </a:solidFill>
                          <a:latin typeface="Arial" panose="020B0604020202020204" pitchFamily="34" charset="0"/>
                          <a:ea typeface="Calibri"/>
                          <a:cs typeface="Arial" panose="020B0604020202020204" pitchFamily="34" charset="0"/>
                        </a:rPr>
                        <a:t>Selection of healthy fat sources on wooden background</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Craevschii</a:t>
                      </a:r>
                      <a:r>
                        <a:rPr lang="en-GB" sz="600" dirty="0">
                          <a:solidFill>
                            <a:schemeClr val="tx1"/>
                          </a:solidFill>
                          <a:latin typeface="Arial" panose="020B0604020202020204" pitchFamily="34" charset="0"/>
                          <a:ea typeface="Calibri"/>
                          <a:cs typeface="Arial" panose="020B0604020202020204" pitchFamily="34" charset="0"/>
                        </a:rPr>
                        <a:t> Family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35 &gt; Vitamin A in food / Evan Lorne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35 &gt; Foods rich in B7 / Evan Lorne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35 &gt; </a:t>
                      </a:r>
                      <a:r>
                        <a:rPr lang="en-US" sz="600" dirty="0">
                          <a:solidFill>
                            <a:schemeClr val="tx1"/>
                          </a:solidFill>
                          <a:latin typeface="Arial" panose="020B0604020202020204" pitchFamily="34" charset="0"/>
                          <a:ea typeface="Calibri"/>
                          <a:cs typeface="Arial" panose="020B0604020202020204" pitchFamily="34" charset="0"/>
                        </a:rPr>
                        <a:t>Vitamin C in fruits and vegetables</a:t>
                      </a:r>
                      <a:r>
                        <a:rPr lang="en-GB" sz="600" dirty="0">
                          <a:solidFill>
                            <a:schemeClr val="tx1"/>
                          </a:solidFill>
                          <a:latin typeface="Arial" panose="020B0604020202020204" pitchFamily="34" charset="0"/>
                          <a:ea typeface="Calibri"/>
                          <a:cs typeface="Arial" panose="020B0604020202020204" pitchFamily="34" charset="0"/>
                        </a:rPr>
                        <a:t> / Evan Lorne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35 &gt; </a:t>
                      </a:r>
                      <a:r>
                        <a:rPr lang="en-US" sz="600" dirty="0">
                          <a:solidFill>
                            <a:schemeClr val="tx1"/>
                          </a:solidFill>
                          <a:latin typeface="Arial" panose="020B0604020202020204" pitchFamily="34" charset="0"/>
                          <a:ea typeface="Calibri"/>
                          <a:cs typeface="Arial" panose="020B0604020202020204" pitchFamily="34" charset="0"/>
                        </a:rPr>
                        <a:t>Foods rich in vitamin D</a:t>
                      </a:r>
                      <a:r>
                        <a:rPr lang="en-GB" sz="600" dirty="0">
                          <a:solidFill>
                            <a:schemeClr val="tx1"/>
                          </a:solidFill>
                          <a:latin typeface="Arial" panose="020B0604020202020204" pitchFamily="34" charset="0"/>
                          <a:ea typeface="Calibri"/>
                          <a:cs typeface="Arial" panose="020B0604020202020204" pitchFamily="34" charset="0"/>
                        </a:rPr>
                        <a:t> / Evan Lorne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35 &gt; </a:t>
                      </a:r>
                      <a:r>
                        <a:rPr lang="en-US" sz="600" dirty="0">
                          <a:solidFill>
                            <a:schemeClr val="tx1"/>
                          </a:solidFill>
                          <a:latin typeface="Arial" panose="020B0604020202020204" pitchFamily="34" charset="0"/>
                          <a:ea typeface="Calibri"/>
                          <a:cs typeface="Arial" panose="020B0604020202020204" pitchFamily="34" charset="0"/>
                        </a:rPr>
                        <a:t>Foods rich in vitamin E</a:t>
                      </a:r>
                      <a:r>
                        <a:rPr lang="en-GB" sz="600" dirty="0">
                          <a:solidFill>
                            <a:schemeClr val="tx1"/>
                          </a:solidFill>
                          <a:latin typeface="Arial" panose="020B0604020202020204" pitchFamily="34" charset="0"/>
                          <a:ea typeface="Calibri"/>
                          <a:cs typeface="Arial" panose="020B0604020202020204" pitchFamily="34" charset="0"/>
                        </a:rPr>
                        <a:t> / Evan Lorne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36 &gt; </a:t>
                      </a:r>
                      <a:r>
                        <a:rPr lang="en-US" sz="600" dirty="0">
                          <a:solidFill>
                            <a:schemeClr val="tx1"/>
                          </a:solidFill>
                          <a:latin typeface="Arial" panose="020B0604020202020204" pitchFamily="34" charset="0"/>
                          <a:ea typeface="Calibri"/>
                          <a:cs typeface="Arial" panose="020B0604020202020204" pitchFamily="34" charset="0"/>
                        </a:rPr>
                        <a:t>Mineral Vitamin supplement </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OlgaChernyak</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37 &gt; </a:t>
                      </a:r>
                      <a:r>
                        <a:rPr lang="en-US" sz="600" dirty="0">
                          <a:solidFill>
                            <a:schemeClr val="tx1"/>
                          </a:solidFill>
                          <a:latin typeface="Arial" panose="020B0604020202020204" pitchFamily="34" charset="0"/>
                          <a:ea typeface="Calibri"/>
                          <a:cs typeface="Arial" panose="020B0604020202020204" pitchFamily="34" charset="0"/>
                        </a:rPr>
                        <a:t>Foods rich in fiber</a:t>
                      </a:r>
                      <a:r>
                        <a:rPr lang="en-GB" sz="600" dirty="0">
                          <a:solidFill>
                            <a:schemeClr val="tx1"/>
                          </a:solidFill>
                          <a:latin typeface="Arial" panose="020B0604020202020204" pitchFamily="34" charset="0"/>
                          <a:ea typeface="Calibri"/>
                          <a:cs typeface="Arial" panose="020B0604020202020204" pitchFamily="34" charset="0"/>
                        </a:rPr>
                        <a:t> / Evan Lorne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38 &gt; </a:t>
                      </a:r>
                      <a:r>
                        <a:rPr lang="en-US" sz="600" dirty="0">
                          <a:solidFill>
                            <a:schemeClr val="tx1"/>
                          </a:solidFill>
                          <a:latin typeface="Arial" panose="020B0604020202020204" pitchFamily="34" charset="0"/>
                          <a:ea typeface="Calibri"/>
                          <a:cs typeface="Arial" panose="020B0604020202020204" pitchFamily="34" charset="0"/>
                        </a:rPr>
                        <a:t>Laughing woman with curly hair sits on the floor in the gym </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bezikus</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Arial" panose="020B0604020202020204" pitchFamily="34" charset="0"/>
                        <a:ea typeface="Calibri"/>
                        <a:cs typeface="Arial" panose="020B0604020202020204" pitchFamily="34" charset="0"/>
                      </a:endParaRPr>
                    </a:p>
                  </a:txBody>
                  <a:tcPr marL="36000" marR="36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3E1B5BA4-0938-447F-960C-8A7F19793215}"/>
</file>

<file path=customXml/itemProps2.xml><?xml version="1.0" encoding="utf-8"?>
<ds:datastoreItem xmlns:ds="http://schemas.openxmlformats.org/officeDocument/2006/customXml" ds:itemID="{A5CA31EF-29AE-4F2B-848F-CF9F16E5147C}"/>
</file>

<file path=customXml/itemProps3.xml><?xml version="1.0" encoding="utf-8"?>
<ds:datastoreItem xmlns:ds="http://schemas.openxmlformats.org/officeDocument/2006/customXml" ds:itemID="{5DA025B8-AEA5-4A96-8523-38804B3A68E9}"/>
</file>

<file path=docProps/app.xml><?xml version="1.0" encoding="utf-8"?>
<Properties xmlns="http://schemas.openxmlformats.org/officeDocument/2006/extended-properties" xmlns:vt="http://schemas.openxmlformats.org/officeDocument/2006/docPropsVTypes">
  <TotalTime>1290</TotalTime>
  <Words>3788</Words>
  <Application>Microsoft Office PowerPoint</Application>
  <PresentationFormat>On-screen Show (4:3)</PresentationFormat>
  <Paragraphs>470</Paragraphs>
  <Slides>42</Slides>
  <Notes>30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42</vt:i4>
      </vt:variant>
    </vt:vector>
  </HeadingPairs>
  <TitlesOfParts>
    <vt:vector size="48" baseType="lpstr">
      <vt:lpstr>Arial</vt:lpstr>
      <vt:lpstr>Calibri</vt:lpstr>
      <vt:lpstr>Noto Sans Symbols</vt:lpstr>
      <vt:lpstr>Times New Roman</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Health requires physical, mental and social well-being whereas FITNESS relates to physical components. Fitness requires training and includes a number of components.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Micronutrients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Health, Fitness and Well-being</dc:title>
  <dc:creator>OCR</dc:creator>
  <cp:keywords>GCSE; PE; Topic Presnetation; Health, Fitness and Well-being</cp:keywords>
  <cp:lastModifiedBy>J. Levick</cp:lastModifiedBy>
  <cp:revision>130</cp:revision>
  <dcterms:created xsi:type="dcterms:W3CDTF">2018-10-01T14:21:10Z</dcterms:created>
  <dcterms:modified xsi:type="dcterms:W3CDTF">2019-03-25T14:10:27Z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