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vml" ContentType="application/vnd.openxmlformats-officedocument.vmlDrawing"/>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19.xml" ContentType="application/vnd.openxmlformats-officedocument.presentationml.slide+xml"/>
  <Override PartName="/ppt/slides/slide17.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Slides/notesSlide10.xml" ContentType="application/vnd.openxmlformats-officedocument.presentationml.notesSlide+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6.xml" ContentType="application/vnd.openxmlformats-officedocument.presentationml.notesSlide+xml"/>
  <Override PartName="/ppt/slideLayouts/slideLayout14.xml" ContentType="application/vnd.openxmlformats-officedocument.presentationml.slideLayout+xml"/>
  <Override PartName="/ppt/notesSlides/notesSlide7.xml" ContentType="application/vnd.openxmlformats-officedocument.presentationml.notesSlide+xml"/>
  <Override PartName="/ppt/notesSlides/notesSlide5.xml" ContentType="application/vnd.openxmlformats-officedocument.presentationml.notesSlid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3.xml" ContentType="application/vnd.openxmlformats-officedocument.presentationml.notesSlide+xml"/>
  <Override PartName="/ppt/slideLayouts/slideLayout20.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notesSlides/notesSlide8.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notesSlides/notesSlide9.xml" ContentType="application/vnd.openxmlformats-officedocument.presentationml.notesSlide+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quickStyle1.xml" ContentType="application/vnd.openxmlformats-officedocument.drawingml.diagramStyle+xml"/>
  <Override PartName="/ppt/diagrams/colors1.xml" ContentType="application/vnd.openxmlformats-officedocument.drawingml.diagramColors+xml"/>
  <Override PartName="/ppt/notesMasters/notesMaster1.xml" ContentType="application/vnd.openxmlformats-officedocument.presentationml.notesMaster+xml"/>
  <Override PartName="/ppt/diagrams/drawing1.xml" ContentType="application/vnd.ms-office.drawingml.diagramDrawing+xml"/>
  <Override PartName="/ppt/diagrams/layout1.xml" ContentType="application/vnd.openxmlformats-officedocument.drawingml.diagramLayou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6.xml" ContentType="application/vnd.openxmlformats-officedocument.presentationml.tags+xml"/>
  <Override PartName="/docProps/app.xml" ContentType="application/vnd.openxmlformats-officedocument.extended-properti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256" r:id="rId3"/>
    <p:sldId id="293" r:id="rId4"/>
    <p:sldId id="594" r:id="rId5"/>
    <p:sldId id="559" r:id="rId6"/>
    <p:sldId id="560" r:id="rId7"/>
    <p:sldId id="561" r:id="rId8"/>
    <p:sldId id="562" r:id="rId9"/>
    <p:sldId id="563" r:id="rId10"/>
    <p:sldId id="588" r:id="rId11"/>
    <p:sldId id="568" r:id="rId12"/>
    <p:sldId id="587" r:id="rId13"/>
    <p:sldId id="567" r:id="rId14"/>
    <p:sldId id="589" r:id="rId15"/>
    <p:sldId id="590" r:id="rId16"/>
    <p:sldId id="565" r:id="rId17"/>
    <p:sldId id="566" r:id="rId18"/>
    <p:sldId id="591" r:id="rId19"/>
    <p:sldId id="569" r:id="rId20"/>
    <p:sldId id="592" r:id="rId21"/>
    <p:sldId id="574" r:id="rId22"/>
    <p:sldId id="593" r:id="rId23"/>
    <p:sldId id="576" r:id="rId24"/>
    <p:sldId id="28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CC"/>
    <a:srgbClr val="000099"/>
    <a:srgbClr val="DA8AAD"/>
    <a:srgbClr val="B71E42"/>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66" autoAdjust="0"/>
    <p:restoredTop sz="94291" autoAdjust="0"/>
  </p:normalViewPr>
  <p:slideViewPr>
    <p:cSldViewPr>
      <p:cViewPr varScale="1">
        <p:scale>
          <a:sx n="55" d="100"/>
          <a:sy n="55" d="100"/>
        </p:scale>
        <p:origin x="1524" y="72"/>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dgm:spPr>
      <dgm:t>
        <a:bodyPr/>
        <a:lstStyle/>
        <a:p>
          <a:r>
            <a:rPr lang="en-GB" sz="1600" dirty="0">
              <a:latin typeface="Arial" panose="020B0604020202020204" pitchFamily="34" charset="0"/>
              <a:cs typeface="Arial" panose="020B0604020202020204" pitchFamily="34" charset="0"/>
            </a:rPr>
            <a:t>Short term &amp; long term effects of exercise on the body</a:t>
          </a:r>
        </a:p>
      </dgm:t>
    </dgm:pt>
    <dgm:pt modelId="{55CAE964-DD63-4E9D-B995-4CA485FEBEB6}" type="parTrans" cxnId="{3BCD98AA-764D-4B55-9614-AE6AF21415B9}">
      <dgm:prSet/>
      <dgm:spPr/>
      <dgm:t>
        <a:bodyPr/>
        <a:lstStyle/>
        <a:p>
          <a:endParaRPr lang="en-GB" sz="2000">
            <a:latin typeface="Arial" panose="020B0604020202020204" pitchFamily="34" charset="0"/>
            <a:cs typeface="Arial" panose="020B0604020202020204" pitchFamily="34" charset="0"/>
          </a:endParaRPr>
        </a:p>
      </dgm:t>
    </dgm:pt>
    <dgm:pt modelId="{C3E04FC6-0EE2-410A-96AC-6244D0D14E6D}" type="sibTrans" cxnId="{3BCD98AA-764D-4B55-9614-AE6AF21415B9}">
      <dgm:prSet/>
      <dgm:spPr/>
      <dgm:t>
        <a:bodyPr/>
        <a:lstStyle/>
        <a:p>
          <a:endParaRPr lang="en-GB" sz="2000">
            <a:latin typeface="Arial" panose="020B0604020202020204" pitchFamily="34" charset="0"/>
            <a:cs typeface="Arial" panose="020B0604020202020204" pitchFamily="34" charset="0"/>
          </a:endParaRPr>
        </a:p>
      </dgm:t>
    </dgm:pt>
    <dgm:pt modelId="{38FCEB98-3692-424C-B80B-36B4EF063511}">
      <dgm:prSet phldrT="[Text]" custT="1"/>
      <dgm:spPr>
        <a:solidFill>
          <a:srgbClr val="B71E42"/>
        </a:solidFill>
      </dgm:spPr>
      <dgm:t>
        <a:bodyPr/>
        <a:lstStyle/>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Explain to the person next to you 2 short term effects of exercise.</a:t>
          </a:r>
        </a:p>
      </dgm:t>
    </dgm:pt>
    <dgm:pt modelId="{A4D58438-0615-499A-AD36-04D8F5168DB6}" type="parTrans" cxnId="{C1FE5F95-02A1-451F-9E8D-332495C79113}">
      <dgm:prSet/>
      <dgm:spPr/>
      <dgm:t>
        <a:bodyPr/>
        <a:lstStyle/>
        <a:p>
          <a:endParaRPr lang="en-GB" sz="2000">
            <a:latin typeface="Arial" panose="020B0604020202020204" pitchFamily="34" charset="0"/>
            <a:cs typeface="Arial" panose="020B0604020202020204" pitchFamily="34" charset="0"/>
          </a:endParaRPr>
        </a:p>
      </dgm:t>
    </dgm:pt>
    <dgm:pt modelId="{311B2EB6-FAAC-4C3E-8E33-EA791972C800}" type="sibTrans" cxnId="{C1FE5F95-02A1-451F-9E8D-332495C79113}">
      <dgm:prSet/>
      <dgm:spPr/>
      <dgm:t>
        <a:bodyPr/>
        <a:lstStyle/>
        <a:p>
          <a:endParaRPr lang="en-GB" sz="2000">
            <a:latin typeface="Arial" panose="020B0604020202020204" pitchFamily="34" charset="0"/>
            <a:cs typeface="Arial" panose="020B0604020202020204" pitchFamily="34" charset="0"/>
          </a:endParaRPr>
        </a:p>
      </dgm:t>
    </dgm:pt>
    <dgm:pt modelId="{CC76E75A-0E18-477C-8E30-FBC2425F3C14}">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endParaRPr lang="en-GB" sz="2000" kern="1200" dirty="0">
            <a:solidFill>
              <a:prstClr val="white"/>
            </a:solidFill>
            <a:latin typeface="Arial" panose="020B0604020202020204" pitchFamily="34" charset="0"/>
            <a:ea typeface="+mn-ea"/>
            <a:cs typeface="Arial" panose="020B0604020202020204" pitchFamily="34" charset="0"/>
          </a:endParaRPr>
        </a:p>
        <a:p>
          <a:r>
            <a:rPr lang="en-GB" sz="2000" kern="1200" dirty="0">
              <a:latin typeface="Arial" panose="020B0604020202020204" pitchFamily="34" charset="0"/>
              <a:cs typeface="Arial" panose="020B0604020202020204" pitchFamily="34" charset="0"/>
            </a:rPr>
            <a:t>Describe the term hypertrophy (cardiac or muscular)</a:t>
          </a:r>
        </a:p>
      </dgm:t>
    </dgm:pt>
    <dgm:pt modelId="{970DFEA5-2AC6-4DC3-9BF4-AD84C28CF2BA}" type="parTrans" cxnId="{67803513-A643-4E55-ABF5-669D6CB9C423}">
      <dgm:prSet/>
      <dgm:spPr/>
      <dgm:t>
        <a:bodyPr/>
        <a:lstStyle/>
        <a:p>
          <a:endParaRPr lang="en-GB" sz="2000">
            <a:latin typeface="Arial" panose="020B0604020202020204" pitchFamily="34" charset="0"/>
            <a:cs typeface="Arial" panose="020B0604020202020204" pitchFamily="34" charset="0"/>
          </a:endParaRPr>
        </a:p>
      </dgm:t>
    </dgm:pt>
    <dgm:pt modelId="{7C129FB1-2FC8-4D18-95A5-66D539AD3D42}" type="sibTrans" cxnId="{67803513-A643-4E55-ABF5-669D6CB9C423}">
      <dgm:prSet/>
      <dgm:spPr/>
      <dgm:t>
        <a:bodyPr/>
        <a:lstStyle/>
        <a:p>
          <a:endParaRPr lang="en-GB" sz="2000">
            <a:latin typeface="Arial" panose="020B0604020202020204" pitchFamily="34" charset="0"/>
            <a:cs typeface="Arial" panose="020B0604020202020204" pitchFamily="34" charset="0"/>
          </a:endParaRPr>
        </a:p>
      </dgm:t>
    </dgm:pt>
    <dgm:pt modelId="{295E2306-3B52-48D9-8017-C893D409917E}">
      <dgm:prSet phldrT="[Text]" custT="1"/>
      <dgm:spPr>
        <a:solidFill>
          <a:srgbClr val="B71E42"/>
        </a:solidFill>
      </dgm:spPr>
      <dgm:t>
        <a:bodyPr/>
        <a:lstStyle/>
        <a:p>
          <a:r>
            <a:rPr lang="en-GB" sz="2000" dirty="0">
              <a:latin typeface="Arial" panose="020B0604020202020204" pitchFamily="34" charset="0"/>
              <a:cs typeface="Arial" panose="020B0604020202020204" pitchFamily="34" charset="0"/>
            </a:rPr>
            <a:t>Explain the long term effects of exercise on the body.</a:t>
          </a:r>
        </a:p>
      </dgm:t>
    </dgm:pt>
    <dgm:pt modelId="{08B6C12B-C477-47DE-A1D7-651DE5F437BA}" type="parTrans" cxnId="{23F80321-0130-4FBD-B07A-31A68742FBC5}">
      <dgm:prSet/>
      <dgm:spPr/>
      <dgm:t>
        <a:bodyPr/>
        <a:lstStyle/>
        <a:p>
          <a:endParaRPr lang="en-GB" sz="2000">
            <a:latin typeface="Arial" panose="020B0604020202020204" pitchFamily="34" charset="0"/>
            <a:cs typeface="Arial" panose="020B0604020202020204" pitchFamily="34" charset="0"/>
          </a:endParaRPr>
        </a:p>
      </dgm:t>
    </dgm:pt>
    <dgm:pt modelId="{ACE5E708-3B32-42F1-9A01-8418EE332DCE}" type="sibTrans" cxnId="{23F80321-0130-4FBD-B07A-31A68742FBC5}">
      <dgm:prSet/>
      <dgm:spPr/>
      <dgm:t>
        <a:bodyPr/>
        <a:lstStyle/>
        <a:p>
          <a:endParaRPr lang="en-GB" sz="2000">
            <a:latin typeface="Arial" panose="020B0604020202020204" pitchFamily="34" charset="0"/>
            <a:cs typeface="Arial" panose="020B0604020202020204" pitchFamily="34" charset="0"/>
          </a:endParaRPr>
        </a:p>
      </dgm:t>
    </dgm:pt>
    <dgm:pt modelId="{25DD389C-BF69-49A9-B6EF-04442C21941F}">
      <dgm:prSet phldrT="[Text]" custT="1"/>
      <dgm:spPr>
        <a:solidFill>
          <a:srgbClr val="B71E42"/>
        </a:solidFill>
      </dgm:spPr>
      <dgm:t>
        <a:bodyPr/>
        <a:lstStyle/>
        <a:p>
          <a:r>
            <a:rPr lang="en-GB" sz="2000" dirty="0">
              <a:latin typeface="Arial" panose="020B0604020202020204" pitchFamily="34" charset="0"/>
              <a:cs typeface="Arial" panose="020B0604020202020204" pitchFamily="34" charset="0"/>
            </a:rPr>
            <a:t>Explain why an athlete might experience a shortage of breath at the start of an intense basketball game.</a:t>
          </a:r>
        </a:p>
      </dgm:t>
    </dgm:pt>
    <dgm:pt modelId="{39773C3F-6668-4CB9-AD9C-026441C5D0AB}" type="parTrans" cxnId="{D5573C0B-115C-4AE9-B8FE-DA0F210F4CBE}">
      <dgm:prSet/>
      <dgm:spPr/>
      <dgm:t>
        <a:bodyPr/>
        <a:lstStyle/>
        <a:p>
          <a:endParaRPr lang="en-GB" sz="2000">
            <a:latin typeface="Arial" panose="020B0604020202020204" pitchFamily="34" charset="0"/>
            <a:cs typeface="Arial" panose="020B0604020202020204" pitchFamily="34" charset="0"/>
          </a:endParaRPr>
        </a:p>
      </dgm:t>
    </dgm:pt>
    <dgm:pt modelId="{5AB95543-8305-471C-B3CD-07726EDD9570}" type="sibTrans" cxnId="{D5573C0B-115C-4AE9-B8FE-DA0F210F4CBE}">
      <dgm:prSet/>
      <dgm:spPr/>
      <dgm:t>
        <a:bodyPr/>
        <a:lstStyle/>
        <a:p>
          <a:endParaRPr lang="en-GB" sz="2000">
            <a:latin typeface="Arial" panose="020B0604020202020204" pitchFamily="34" charset="0"/>
            <a:cs typeface="Arial" panose="020B0604020202020204" pitchFamily="34" charset="0"/>
          </a:endParaRPr>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dgm:presLayoutVars>
          <dgm:chMax val="0"/>
          <dgm:chPref val="0"/>
        </dgm:presLayoutVars>
      </dgm:prSet>
      <dgm:spPr/>
      <dgm:t>
        <a:bodyPr/>
        <a:lstStyle/>
        <a:p>
          <a:endParaRPr lang="en-US"/>
        </a:p>
      </dgm:t>
    </dgm:pt>
  </dgm:ptLst>
  <dgm:cxnLst>
    <dgm:cxn modelId="{5E51F27A-63C7-4A57-BB69-86EC15DE19EF}" type="presOf" srcId="{295E2306-3B52-48D9-8017-C893D409917E}" destId="{0B4E8083-4556-4379-A09D-87049006A872}" srcOrd="1" destOrd="0" presId="urn:microsoft.com/office/officeart/2005/8/layout/matrix1"/>
    <dgm:cxn modelId="{C09B8D6D-C262-47F1-AD66-61293C73460D}" type="presOf" srcId="{CC76E75A-0E18-477C-8E30-FBC2425F3C14}" destId="{BA66FE88-7362-46D7-B73A-8715947C1433}" srcOrd="0" destOrd="0" presId="urn:microsoft.com/office/officeart/2005/8/layout/matrix1"/>
    <dgm:cxn modelId="{20F20CEB-9167-4BEA-B0A7-6602C63C2FB2}" type="presOf" srcId="{25DD389C-BF69-49A9-B6EF-04442C21941F}" destId="{FA700B7B-8567-46C7-8D3E-40490F5B64E8}" srcOrd="0" destOrd="0" presId="urn:microsoft.com/office/officeart/2005/8/layout/matrix1"/>
    <dgm:cxn modelId="{E1E62AF1-F1DF-4339-9A4C-CF23E9BADFE3}" type="presOf" srcId="{CC76E75A-0E18-477C-8E30-FBC2425F3C14}" destId="{D4928808-A9D8-4D7D-8032-9567FF82AAE3}" srcOrd="1" destOrd="0" presId="urn:microsoft.com/office/officeart/2005/8/layout/matrix1"/>
    <dgm:cxn modelId="{3BCD98AA-764D-4B55-9614-AE6AF21415B9}" srcId="{576FA208-1A80-411D-AB17-3C3A623BE25C}" destId="{87C384ED-7018-4A63-B330-895DBC2B1F9A}" srcOrd="0" destOrd="0" parTransId="{55CAE964-DD63-4E9D-B995-4CA485FEBEB6}" sibTransId="{C3E04FC6-0EE2-410A-96AC-6244D0D14E6D}"/>
    <dgm:cxn modelId="{06981958-36BE-42B9-B207-511DBE4C1ACF}" type="presOf" srcId="{295E2306-3B52-48D9-8017-C893D409917E}" destId="{88A60BE7-226B-4ACA-B362-DE2434742A62}" srcOrd="0" destOrd="0" presId="urn:microsoft.com/office/officeart/2005/8/layout/matrix1"/>
    <dgm:cxn modelId="{C1FE5F95-02A1-451F-9E8D-332495C79113}" srcId="{87C384ED-7018-4A63-B330-895DBC2B1F9A}" destId="{38FCEB98-3692-424C-B80B-36B4EF063511}" srcOrd="0" destOrd="0" parTransId="{A4D58438-0615-499A-AD36-04D8F5168DB6}" sibTransId="{311B2EB6-FAAC-4C3E-8E33-EA791972C800}"/>
    <dgm:cxn modelId="{D5573C0B-115C-4AE9-B8FE-DA0F210F4CBE}" srcId="{87C384ED-7018-4A63-B330-895DBC2B1F9A}" destId="{25DD389C-BF69-49A9-B6EF-04442C21941F}" srcOrd="3" destOrd="0" parTransId="{39773C3F-6668-4CB9-AD9C-026441C5D0AB}" sibTransId="{5AB95543-8305-471C-B3CD-07726EDD9570}"/>
    <dgm:cxn modelId="{67803513-A643-4E55-ABF5-669D6CB9C423}" srcId="{87C384ED-7018-4A63-B330-895DBC2B1F9A}" destId="{CC76E75A-0E18-477C-8E30-FBC2425F3C14}" srcOrd="1" destOrd="0" parTransId="{970DFEA5-2AC6-4DC3-9BF4-AD84C28CF2BA}" sibTransId="{7C129FB1-2FC8-4D18-95A5-66D539AD3D42}"/>
    <dgm:cxn modelId="{691ACF6B-61E7-4C57-B5E1-F3FFE3EF680B}" type="presOf" srcId="{38FCEB98-3692-424C-B80B-36B4EF063511}" destId="{BC06985E-79EB-47F6-B6C2-BA9B6E157942}" srcOrd="0" destOrd="0" presId="urn:microsoft.com/office/officeart/2005/8/layout/matrix1"/>
    <dgm:cxn modelId="{28CC4029-7A43-4C02-B93E-A9FE6C9BB556}" type="presOf" srcId="{576FA208-1A80-411D-AB17-3C3A623BE25C}" destId="{205B3C7C-23FF-4BC3-AF04-B63783261667}" srcOrd="0" destOrd="0" presId="urn:microsoft.com/office/officeart/2005/8/layout/matrix1"/>
    <dgm:cxn modelId="{3F56AF1B-3755-41BA-A604-CBE9367BA8DC}" type="presOf" srcId="{87C384ED-7018-4A63-B330-895DBC2B1F9A}" destId="{434C7A5E-0AE4-454E-8BA6-AF21F28B3A80}" srcOrd="0" destOrd="0" presId="urn:microsoft.com/office/officeart/2005/8/layout/matrix1"/>
    <dgm:cxn modelId="{CF0809AA-4FE2-4865-A7DD-C25CC92EB194}" type="presOf" srcId="{25DD389C-BF69-49A9-B6EF-04442C21941F}" destId="{45E1DEB2-BFB9-4C3A-8DDE-83C91051D01A}" srcOrd="1" destOrd="0" presId="urn:microsoft.com/office/officeart/2005/8/layout/matrix1"/>
    <dgm:cxn modelId="{23F80321-0130-4FBD-B07A-31A68742FBC5}" srcId="{87C384ED-7018-4A63-B330-895DBC2B1F9A}" destId="{295E2306-3B52-48D9-8017-C893D409917E}" srcOrd="2" destOrd="0" parTransId="{08B6C12B-C477-47DE-A1D7-651DE5F437BA}" sibTransId="{ACE5E708-3B32-42F1-9A01-8418EE332DCE}"/>
    <dgm:cxn modelId="{C73BC75A-4D6D-4843-A8A4-BF4AB191A47A}" type="presOf" srcId="{38FCEB98-3692-424C-B80B-36B4EF063511}" destId="{C1DE2A23-CD21-40D5-A13F-6220070403D9}" srcOrd="1" destOrd="0" presId="urn:microsoft.com/office/officeart/2005/8/layout/matrix1"/>
    <dgm:cxn modelId="{6DD72A06-08C8-4788-A42F-2D4F74D16DB5}" type="presParOf" srcId="{205B3C7C-23FF-4BC3-AF04-B63783261667}" destId="{6A6EBD9A-0AC5-4198-AF11-08E528781AF0}" srcOrd="0" destOrd="0" presId="urn:microsoft.com/office/officeart/2005/8/layout/matrix1"/>
    <dgm:cxn modelId="{9080BB10-F12C-4A3D-8183-D229FABC698D}" type="presParOf" srcId="{6A6EBD9A-0AC5-4198-AF11-08E528781AF0}" destId="{BC06985E-79EB-47F6-B6C2-BA9B6E157942}" srcOrd="0" destOrd="0" presId="urn:microsoft.com/office/officeart/2005/8/layout/matrix1"/>
    <dgm:cxn modelId="{E4384ABA-EADC-4955-8BAA-4C0E31F56753}" type="presParOf" srcId="{6A6EBD9A-0AC5-4198-AF11-08E528781AF0}" destId="{C1DE2A23-CD21-40D5-A13F-6220070403D9}" srcOrd="1" destOrd="0" presId="urn:microsoft.com/office/officeart/2005/8/layout/matrix1"/>
    <dgm:cxn modelId="{87D5C0C5-6215-4F37-994A-AE74B0214437}" type="presParOf" srcId="{6A6EBD9A-0AC5-4198-AF11-08E528781AF0}" destId="{BA66FE88-7362-46D7-B73A-8715947C1433}" srcOrd="2" destOrd="0" presId="urn:microsoft.com/office/officeart/2005/8/layout/matrix1"/>
    <dgm:cxn modelId="{730E4B63-F93E-45A6-8E2D-528F5FD9D319}" type="presParOf" srcId="{6A6EBD9A-0AC5-4198-AF11-08E528781AF0}" destId="{D4928808-A9D8-4D7D-8032-9567FF82AAE3}" srcOrd="3" destOrd="0" presId="urn:microsoft.com/office/officeart/2005/8/layout/matrix1"/>
    <dgm:cxn modelId="{4B492BA7-DB63-4CC2-BD9B-DAD28E3E296E}" type="presParOf" srcId="{6A6EBD9A-0AC5-4198-AF11-08E528781AF0}" destId="{88A60BE7-226B-4ACA-B362-DE2434742A62}" srcOrd="4" destOrd="0" presId="urn:microsoft.com/office/officeart/2005/8/layout/matrix1"/>
    <dgm:cxn modelId="{6ACAEB43-3C27-4CFB-9DC4-DC8C6218042C}" type="presParOf" srcId="{6A6EBD9A-0AC5-4198-AF11-08E528781AF0}" destId="{0B4E8083-4556-4379-A09D-87049006A872}" srcOrd="5" destOrd="0" presId="urn:microsoft.com/office/officeart/2005/8/layout/matrix1"/>
    <dgm:cxn modelId="{8DCB3158-637A-41C3-95D2-6C0A9CEE4E48}" type="presParOf" srcId="{6A6EBD9A-0AC5-4198-AF11-08E528781AF0}" destId="{FA700B7B-8567-46C7-8D3E-40490F5B64E8}" srcOrd="6" destOrd="0" presId="urn:microsoft.com/office/officeart/2005/8/layout/matrix1"/>
    <dgm:cxn modelId="{1C675801-E7AD-49C7-B84B-ECD9279D36BD}" type="presParOf" srcId="{6A6EBD9A-0AC5-4198-AF11-08E528781AF0}" destId="{45E1DEB2-BFB9-4C3A-8DDE-83C91051D01A}" srcOrd="7" destOrd="0" presId="urn:microsoft.com/office/officeart/2005/8/layout/matrix1"/>
    <dgm:cxn modelId="{2C65E067-9896-4A35-8C8C-C24D44978D4F}"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40060"/>
          <a:ext cx="1998222" cy="307834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endParaRPr lang="en-GB" sz="200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Explain to the person next to you 2 short term effects of exercise.</a:t>
          </a:r>
        </a:p>
      </dsp:txBody>
      <dsp:txXfrm rot="5400000">
        <a:off x="-1" y="1"/>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endParaRPr lang="en-GB" sz="2000" kern="1200" dirty="0">
            <a:solidFill>
              <a:prstClr val="white"/>
            </a:solidFill>
            <a:latin typeface="Arial" panose="020B0604020202020204" pitchFamily="34" charset="0"/>
            <a:ea typeface="+mn-ea"/>
            <a:cs typeface="Arial" panose="020B0604020202020204" pitchFamily="34" charset="0"/>
          </a:endParaRPr>
        </a:p>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Describe the term hypertrophy (cardiac or muscular)</a:t>
          </a: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Explain the long term effects of exercise on the body.</a:t>
          </a: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Explain why an athlete might experience a shortage of breath at the start of an intense basketball game.</a:t>
          </a:r>
        </a:p>
      </dsp:txBody>
      <dsp:txXfrm rot="-5400000">
        <a:off x="3078341" y="2497777"/>
        <a:ext cx="3078342" cy="1498666"/>
      </dsp:txXfrm>
    </dsp:sp>
    <dsp:sp modelId="{434C7A5E-0AE4-454E-8BA6-AF21F28B3A80}">
      <dsp:nvSpPr>
        <dsp:cNvPr id="0" name=""/>
        <dsp:cNvSpPr/>
      </dsp:nvSpPr>
      <dsp:spPr>
        <a:xfrm>
          <a:off x="2154839" y="1498666"/>
          <a:ext cx="1847005" cy="999111"/>
        </a:xfrm>
        <a:prstGeom prst="roundRect">
          <a:avLst/>
        </a:prstGeom>
        <a:solidFill>
          <a:srgbClr val="DA8A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latin typeface="Arial" panose="020B0604020202020204" pitchFamily="34" charset="0"/>
              <a:cs typeface="Arial" panose="020B0604020202020204" pitchFamily="34" charset="0"/>
            </a:rPr>
            <a:t>Short term &amp; long term effects of exercise on the body</a:t>
          </a:r>
        </a:p>
      </dsp:txBody>
      <dsp:txXfrm>
        <a:off x="2203612" y="1547439"/>
        <a:ext cx="1749459" cy="901565"/>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p:spPr>
      </p:sp>
      <p:sp>
        <p:nvSpPr>
          <p:cNvPr id="153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a:p>
            <a:endParaRPr lang="en-GB" altLang="en-US" dirty="0"/>
          </a:p>
        </p:txBody>
      </p:sp>
      <p:sp>
        <p:nvSpPr>
          <p:cNvPr id="153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6EB4B05D-E51C-444C-A8A8-33965A53217B}" type="slidenum">
              <a:rPr lang="en-GB" altLang="en-US" sz="1200" b="0" smtClean="0">
                <a:latin typeface="Times New Roman" panose="02020603050405020304" pitchFamily="18" charset="0"/>
              </a:rPr>
              <a:pPr/>
              <a:t>6</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1117424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9BD49701-8703-474A-8F47-1E665E0E5BD0}" type="slidenum">
              <a:rPr lang="en-GB" altLang="en-US" sz="1200" b="0" smtClean="0">
                <a:latin typeface="Times New Roman" panose="02020603050405020304" pitchFamily="18" charset="0"/>
              </a:rPr>
              <a:pPr/>
              <a:t>8</a:t>
            </a:fld>
            <a:endParaRPr lang="en-GB" altLang="en-US" sz="1200" b="0">
              <a:latin typeface="Times New Roman" panose="02020603050405020304" pitchFamily="18"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a:p>
            <a:endParaRPr lang="en-US" altLang="en-US" dirty="0"/>
          </a:p>
        </p:txBody>
      </p:sp>
    </p:spTree>
    <p:extLst>
      <p:ext uri="{BB962C8B-B14F-4D97-AF65-F5344CB8AC3E}">
        <p14:creationId xmlns:p14="http://schemas.microsoft.com/office/powerpoint/2010/main" val="829147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295971D6-B442-4275-9C05-46B4418C5F8A}" type="slidenum">
              <a:rPr lang="en-GB" altLang="en-US" sz="1200" b="0" smtClean="0">
                <a:latin typeface="Times New Roman" panose="02020603050405020304" pitchFamily="18" charset="0"/>
              </a:rPr>
              <a:pPr/>
              <a:t>10</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658520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5E65FFAE-0E8E-48B7-8ECD-7E9E9FB6C6F9}" type="slidenum">
              <a:rPr lang="en-GB" altLang="en-US" sz="1200" b="0" smtClean="0">
                <a:latin typeface="Times New Roman" panose="02020603050405020304" pitchFamily="18" charset="0"/>
              </a:rPr>
              <a:pPr/>
              <a:t>12</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3693361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a:p>
        </p:txBody>
      </p:sp>
    </p:spTree>
    <p:extLst>
      <p:ext uri="{BB962C8B-B14F-4D97-AF65-F5344CB8AC3E}">
        <p14:creationId xmlns:p14="http://schemas.microsoft.com/office/powerpoint/2010/main" val="28968212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BABDB323-9D1E-44DA-9EA2-7B9540B30469}" type="slidenum">
              <a:rPr lang="en-GB" altLang="en-US" sz="1200" b="0" smtClean="0">
                <a:latin typeface="Times New Roman" panose="02020603050405020304" pitchFamily="18" charset="0"/>
              </a:rPr>
              <a:pPr/>
              <a:t>16</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7752793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BABDB323-9D1E-44DA-9EA2-7B9540B30469}" type="slidenum">
              <a:rPr lang="en-GB" altLang="en-US" sz="1200" b="0" smtClean="0">
                <a:latin typeface="Times New Roman" panose="02020603050405020304" pitchFamily="18" charset="0"/>
              </a:rPr>
              <a:pPr/>
              <a:t>17</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40780750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Photos by:</a:t>
            </a:r>
            <a:r>
              <a:rPr lang="en-GB" altLang="en-US"/>
              <a:t> LOCOG</a:t>
            </a:r>
          </a:p>
          <a:p>
            <a:endParaRPr lang="en-GB" altLang="en-US"/>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F30826C2-80E4-4C88-AD54-E2304AB39D49}" type="slidenum">
              <a:rPr lang="en-GB" altLang="en-US" sz="1200" b="0" smtClean="0">
                <a:latin typeface="Times New Roman" panose="02020603050405020304" pitchFamily="18" charset="0"/>
              </a:rPr>
              <a:pPr/>
              <a:t>22</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561733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23</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5.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3.jp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5.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7920880" cy="513346"/>
          </a:xfrm>
          <a:prstGeom prst="rect">
            <a:avLst/>
          </a:prstGeom>
          <a:noFill/>
        </p:spPr>
        <p:txBody>
          <a:bodyPr wrap="square" rtlCol="0">
            <a:spAutoFit/>
          </a:bodyPr>
          <a:lstStyle/>
          <a:p>
            <a:pPr>
              <a:lnSpc>
                <a:spcPct val="114000"/>
              </a:lnSpc>
              <a:spcAft>
                <a:spcPts val="1200"/>
              </a:spcAft>
            </a:pPr>
            <a:r>
              <a:rPr lang="en-US" sz="2400" b="1" dirty="0" smtClean="0">
                <a:latin typeface="Arial" panose="020B0604020202020204" pitchFamily="34" charset="0"/>
                <a:cs typeface="Arial" panose="020B0604020202020204" pitchFamily="34" charset="0"/>
              </a:rPr>
              <a:t>Applied Anatomy and Physiology</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3348111" y="1340768"/>
            <a:ext cx="5727310" cy="3312368"/>
          </a:xfrm>
        </p:spPr>
        <p:style>
          <a:lnRef idx="1">
            <a:schemeClr val="dk1"/>
          </a:lnRef>
          <a:fillRef idx="2">
            <a:schemeClr val="dk1"/>
          </a:fillRef>
          <a:effectRef idx="1">
            <a:schemeClr val="dk1"/>
          </a:effectRef>
          <a:fontRef idx="minor">
            <a:schemeClr val="dk1"/>
          </a:fontRef>
        </p:style>
        <p:txBody>
          <a:bodyPr>
            <a:noAutofit/>
          </a:bodyPr>
          <a:lstStyle/>
          <a:p>
            <a:pPr algn="l">
              <a:lnSpc>
                <a:spcPct val="120000"/>
              </a:lnSpc>
              <a:spcBef>
                <a:spcPts val="1200"/>
              </a:spcBef>
              <a:spcAft>
                <a:spcPts val="600"/>
              </a:spcAft>
            </a:pPr>
            <a:r>
              <a:rPr lang="en-US" sz="1800" cap="all" dirty="0">
                <a:solidFill>
                  <a:schemeClr val="tx1"/>
                </a:solidFill>
                <a:latin typeface="Arial" panose="020B0604020202020204" pitchFamily="34" charset="0"/>
                <a:cs typeface="Arial" panose="020B0604020202020204" pitchFamily="34" charset="0"/>
              </a:rPr>
              <a:t>By the end of this topic you should be able to …</a:t>
            </a:r>
          </a:p>
          <a:p>
            <a:pPr marL="214313" indent="-214313" algn="l">
              <a:lnSpc>
                <a:spcPct val="120000"/>
              </a:lnSpc>
              <a:spcBef>
                <a:spcPts val="600"/>
              </a:spcBef>
              <a:spcAft>
                <a:spcPts val="6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Understand the short term effects of exercise </a:t>
            </a:r>
          </a:p>
          <a:p>
            <a:pPr marL="214313" indent="-214313" algn="l">
              <a:lnSpc>
                <a:spcPct val="120000"/>
              </a:lnSpc>
              <a:spcBef>
                <a:spcPts val="600"/>
              </a:spcBef>
              <a:spcAft>
                <a:spcPts val="6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Apply the effects to examples from physical activity / sport</a:t>
            </a:r>
          </a:p>
          <a:p>
            <a:pPr marL="214313" indent="-214313" algn="l">
              <a:lnSpc>
                <a:spcPct val="120000"/>
              </a:lnSpc>
              <a:spcBef>
                <a:spcPts val="600"/>
              </a:spcBef>
              <a:spcAft>
                <a:spcPts val="6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Collect and use data relating to short-term effects of exercise</a:t>
            </a:r>
          </a:p>
          <a:p>
            <a:pPr marL="214313" indent="-214313" algn="l">
              <a:lnSpc>
                <a:spcPct val="120000"/>
              </a:lnSpc>
              <a:spcBef>
                <a:spcPts val="600"/>
              </a:spcBef>
              <a:spcAft>
                <a:spcPts val="6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Understand the long-term effects of exercise </a:t>
            </a:r>
          </a:p>
          <a:p>
            <a:pPr marL="214313" indent="-214313" algn="l">
              <a:lnSpc>
                <a:spcPct val="120000"/>
              </a:lnSpc>
              <a:spcBef>
                <a:spcPts val="600"/>
              </a:spcBef>
              <a:spcAft>
                <a:spcPts val="6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Apply the effects to examples from physical activity / sport</a:t>
            </a:r>
          </a:p>
          <a:p>
            <a:pPr marL="214313" indent="-214313" algn="l">
              <a:lnSpc>
                <a:spcPct val="120000"/>
              </a:lnSpc>
              <a:spcBef>
                <a:spcPts val="600"/>
              </a:spcBef>
              <a:spcAft>
                <a:spcPts val="600"/>
              </a:spcAft>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Collect and use data relating to long-term effects of exercise</a:t>
            </a:r>
          </a:p>
        </p:txBody>
      </p:sp>
      <p:sp>
        <p:nvSpPr>
          <p:cNvPr id="12" name="Title 1">
            <a:extLst>
              <a:ext uri="{FF2B5EF4-FFF2-40B4-BE49-F238E27FC236}">
                <a16:creationId xmlns:a16="http://schemas.microsoft.com/office/drawing/2014/main" id="{F8805F1F-E523-4DE9-AD76-A4EBD18ADBF4}"/>
              </a:ext>
            </a:extLst>
          </p:cNvPr>
          <p:cNvSpPr>
            <a:spLocks noGrp="1"/>
          </p:cNvSpPr>
          <p:nvPr>
            <p:ph type="ctrTitle"/>
          </p:nvPr>
        </p:nvSpPr>
        <p:spPr>
          <a:xfrm>
            <a:off x="99095" y="1556792"/>
            <a:ext cx="3184172" cy="989512"/>
          </a:xfrm>
        </p:spPr>
        <p:txBody>
          <a:bodyPr>
            <a:noAutofit/>
          </a:bodyPr>
          <a:lstStyle/>
          <a:p>
            <a:r>
              <a:rPr lang="en-US" sz="3200" cap="all" dirty="0"/>
              <a:t>Learning </a:t>
            </a:r>
            <a:br>
              <a:rPr lang="en-US" sz="3200" cap="all" dirty="0"/>
            </a:br>
            <a:r>
              <a:rPr lang="en-US" sz="3200" cap="all" dirty="0"/>
              <a:t>Outcomes</a:t>
            </a:r>
            <a:endParaRPr lang="en-US" sz="2800" cap="all" dirty="0"/>
          </a:p>
        </p:txBody>
      </p:sp>
      <p:pic>
        <p:nvPicPr>
          <p:cNvPr id="13" name="Picture 12" descr="Portrait of young african sports woman relaxing outdoors after workout">
            <a:extLst>
              <a:ext uri="{FF2B5EF4-FFF2-40B4-BE49-F238E27FC236}">
                <a16:creationId xmlns:a16="http://schemas.microsoft.com/office/drawing/2014/main" id="{93757109-C901-4E2E-BFA0-1CCF64AA5A6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99095" y="3717032"/>
            <a:ext cx="3184172" cy="2047584"/>
          </a:xfrm>
          <a:prstGeom prst="rect">
            <a:avLst/>
          </a:prstGeom>
        </p:spPr>
      </p:pic>
      <p:sp>
        <p:nvSpPr>
          <p:cNvPr id="10" name="Rectangle 9"/>
          <p:cNvSpPr/>
          <p:nvPr/>
        </p:nvSpPr>
        <p:spPr>
          <a:xfrm>
            <a:off x="1475656" y="332656"/>
            <a:ext cx="5578659"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1.1.e. </a:t>
            </a:r>
            <a:r>
              <a:rPr lang="en-US" sz="2100" b="1" dirty="0">
                <a:solidFill>
                  <a:srgbClr val="DA8AAD"/>
                </a:solidFill>
                <a:latin typeface="Arial" panose="020B0604020202020204" pitchFamily="34" charset="0"/>
                <a:cs typeface="Arial" panose="020B0604020202020204" pitchFamily="34" charset="0"/>
              </a:rPr>
              <a:t>E</a:t>
            </a:r>
            <a:r>
              <a:rPr lang="en-US" sz="2100" b="1" dirty="0" smtClean="0">
                <a:solidFill>
                  <a:srgbClr val="DA8AAD"/>
                </a:solidFill>
                <a:latin typeface="Arial" panose="020B0604020202020204" pitchFamily="34" charset="0"/>
                <a:cs typeface="Arial" panose="020B0604020202020204" pitchFamily="34" charset="0"/>
              </a:rPr>
              <a:t>ffects of exercise on body systems</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4397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8944" y="1068687"/>
            <a:ext cx="8057641" cy="1136177"/>
          </a:xfrm>
          <a:solidFill>
            <a:srgbClr val="DA8AAD"/>
          </a:solidFill>
          <a:ln w="38100">
            <a:solidFill>
              <a:schemeClr val="tx1"/>
            </a:solidFill>
          </a:ln>
        </p:spPr>
        <p:txBody>
          <a:bodyPr>
            <a:normAutofit/>
          </a:bodyPr>
          <a:lstStyle/>
          <a:p>
            <a:pPr marL="0" indent="0">
              <a:buNone/>
            </a:pPr>
            <a:r>
              <a:rPr lang="en-GB" sz="2400" b="1" dirty="0" smtClean="0">
                <a:effectLst>
                  <a:outerShdw blurRad="38100" dist="38100" dir="2700000" algn="tl">
                    <a:srgbClr val="000000">
                      <a:alpha val="43137"/>
                    </a:srgbClr>
                  </a:outerShdw>
                </a:effectLst>
              </a:rPr>
              <a:t>TASK:	 </a:t>
            </a:r>
            <a:r>
              <a:rPr lang="en-GB" sz="1800" dirty="0" smtClean="0">
                <a:effectLst>
                  <a:outerShdw blurRad="38100" dist="38100" dir="2700000" algn="tl">
                    <a:srgbClr val="000000">
                      <a:alpha val="43137"/>
                    </a:srgbClr>
                  </a:outerShdw>
                </a:effectLst>
              </a:rPr>
              <a:t>I </a:t>
            </a:r>
            <a:r>
              <a:rPr lang="en-GB" sz="1800" dirty="0">
                <a:effectLst>
                  <a:outerShdw blurRad="38100" dist="38100" dir="2700000" algn="tl">
                    <a:srgbClr val="000000">
                      <a:alpha val="43137"/>
                    </a:srgbClr>
                  </a:outerShdw>
                </a:effectLst>
              </a:rPr>
              <a:t>need someone who thinks they’re fit and able!</a:t>
            </a:r>
          </a:p>
          <a:p>
            <a:pPr marL="0" indent="0">
              <a:buNone/>
            </a:pPr>
            <a:r>
              <a:rPr lang="en-GB" sz="1800" dirty="0" smtClean="0">
                <a:effectLst>
                  <a:outerShdw blurRad="38100" dist="38100" dir="2700000" algn="tl">
                    <a:srgbClr val="000000">
                      <a:alpha val="43137"/>
                    </a:srgbClr>
                  </a:outerShdw>
                </a:effectLst>
              </a:rPr>
              <a:t>	 I </a:t>
            </a:r>
            <a:r>
              <a:rPr lang="en-GB" sz="1800" dirty="0">
                <a:effectLst>
                  <a:outerShdw blurRad="38100" dist="38100" dir="2700000" algn="tl">
                    <a:srgbClr val="000000">
                      <a:alpha val="43137"/>
                    </a:srgbClr>
                  </a:outerShdw>
                </a:effectLst>
              </a:rPr>
              <a:t>need that person to perform as many squat thrusts (aka Burpees) </a:t>
            </a:r>
            <a:br>
              <a:rPr lang="en-GB" sz="1800" dirty="0">
                <a:effectLst>
                  <a:outerShdw blurRad="38100" dist="38100" dir="2700000" algn="tl">
                    <a:srgbClr val="000000">
                      <a:alpha val="43137"/>
                    </a:srgbClr>
                  </a:outerShdw>
                </a:effectLst>
              </a:rPr>
            </a:br>
            <a:r>
              <a:rPr lang="en-GB" sz="1800" dirty="0" smtClean="0">
                <a:effectLst>
                  <a:outerShdw blurRad="38100" dist="38100" dir="2700000" algn="tl">
                    <a:srgbClr val="000000">
                      <a:alpha val="43137"/>
                    </a:srgbClr>
                  </a:outerShdw>
                </a:effectLst>
              </a:rPr>
              <a:t>	 as </a:t>
            </a:r>
            <a:r>
              <a:rPr lang="en-GB" sz="1800" dirty="0">
                <a:effectLst>
                  <a:outerShdw blurRad="38100" dist="38100" dir="2700000" algn="tl">
                    <a:srgbClr val="000000">
                      <a:alpha val="43137"/>
                    </a:srgbClr>
                  </a:outerShdw>
                </a:effectLst>
              </a:rPr>
              <a:t>possible in </a:t>
            </a:r>
            <a:r>
              <a:rPr lang="en-GB" sz="1800" dirty="0" smtClean="0">
                <a:effectLst>
                  <a:outerShdw blurRad="38100" dist="38100" dir="2700000" algn="tl">
                    <a:srgbClr val="000000">
                      <a:alpha val="43137"/>
                    </a:srgbClr>
                  </a:outerShdw>
                </a:effectLst>
              </a:rPr>
              <a:t>1 minute</a:t>
            </a:r>
            <a:endParaRPr lang="en-GB" sz="1800" dirty="0">
              <a:effectLst>
                <a:outerShdw blurRad="38100" dist="38100" dir="2700000" algn="tl">
                  <a:srgbClr val="000000">
                    <a:alpha val="43137"/>
                  </a:srgbClr>
                </a:outerShdw>
              </a:effectLst>
            </a:endParaRPr>
          </a:p>
        </p:txBody>
      </p:sp>
      <p:sp>
        <p:nvSpPr>
          <p:cNvPr id="8" name="Content Placeholder 2"/>
          <p:cNvSpPr txBox="1">
            <a:spLocks/>
          </p:cNvSpPr>
          <p:nvPr/>
        </p:nvSpPr>
        <p:spPr>
          <a:xfrm>
            <a:off x="661929" y="5268762"/>
            <a:ext cx="4440642" cy="520322"/>
          </a:xfrm>
          <a:prstGeom prst="rect">
            <a:avLst/>
          </a:prstGeom>
          <a:solidFill>
            <a:srgbClr val="DA8AAD"/>
          </a:solidFill>
          <a:ln w="38100">
            <a:solidFill>
              <a:schemeClr val="tx1"/>
            </a:solidFill>
          </a:ln>
        </p:spPr>
        <p:txBody>
          <a:bodyPr vert="horz" lIns="68580" tIns="34290" rIns="68580" bIns="3429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buNone/>
            </a:pP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So what did we see happen? </a:t>
            </a: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92F129E6-550C-404C-BC11-B20C4BE5ADC3}"/>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pic>
        <p:nvPicPr>
          <p:cNvPr id="10" name="Picture 9" descr="Burpee. Young man doing sport exercise.">
            <a:extLst>
              <a:ext uri="{FF2B5EF4-FFF2-40B4-BE49-F238E27FC236}">
                <a16:creationId xmlns:a16="http://schemas.microsoft.com/office/drawing/2014/main" id="{4A7B6D28-8289-421E-95DE-460ACFE1E65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352953" y="2675383"/>
            <a:ext cx="5058594" cy="2026843"/>
          </a:xfrm>
          <a:prstGeom prst="rect">
            <a:avLst/>
          </a:prstGeom>
        </p:spPr>
      </p:pic>
      <p:pic>
        <p:nvPicPr>
          <p:cNvPr id="2" name="Countdown - 7515">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644119" y="2996952"/>
            <a:ext cx="2816313" cy="1584176"/>
          </a:xfrm>
          <a:prstGeom prst="rect">
            <a:avLst/>
          </a:prstGeom>
        </p:spPr>
      </p:pic>
    </p:spTree>
    <p:extLst>
      <p:ext uri="{BB962C8B-B14F-4D97-AF65-F5344CB8AC3E}">
        <p14:creationId xmlns:p14="http://schemas.microsoft.com/office/powerpoint/2010/main" val="4952839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1"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heel(1)">
                                      <p:cBhvr>
                                        <p:cTn id="37" dur="2000"/>
                                        <p:tgtEl>
                                          <p:spTgt spid="8"/>
                                        </p:tgtEl>
                                      </p:cBhvr>
                                    </p:animEffect>
                                  </p:childTnLst>
                                </p:cTn>
                              </p:par>
                            </p:childTnLst>
                          </p:cTn>
                        </p:par>
                      </p:childTnLst>
                    </p:cTn>
                  </p:par>
                </p:childTnLst>
              </p:cTn>
              <p:nextCondLst>
                <p:cond evt="onClick" delay="0">
                  <p:tgtEl>
                    <p:spTgt spid="2"/>
                  </p:tgtEl>
                </p:cond>
              </p:nextCondLst>
            </p:seq>
            <p:video>
              <p:cMediaNode vol="80000">
                <p:cTn id="38" fill="hold" display="0">
                  <p:stCondLst>
                    <p:cond delay="indefinite"/>
                  </p:stCondLst>
                </p:cTn>
                <p:tgtEl>
                  <p:spTgt spid="2"/>
                </p:tgtEl>
              </p:cMediaNode>
            </p:video>
          </p:childTnLst>
        </p:cTn>
      </p:par>
    </p:tnLst>
    <p:bldLst>
      <p:bldP spid="3" grpId="0" build="p" animBg="1"/>
      <p:bldP spid="8" grpId="0" animBg="1"/>
      <p:bldP spid="8"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BARCELONA, SPAIN - JULY 14: Vilde J. Svortevik from norway after 400 meters hurdles final on the 2012 IAAF World Junior Athletics Championships on July 14, 2012 in Barcelona, Spain">
            <a:extLst>
              <a:ext uri="{FF2B5EF4-FFF2-40B4-BE49-F238E27FC236}">
                <a16:creationId xmlns:a16="http://schemas.microsoft.com/office/drawing/2014/main" id="{84CD872A-9366-4BA4-B077-9597C81DB86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022128" y="2494475"/>
            <a:ext cx="4003273" cy="2535930"/>
          </a:xfrm>
          <a:prstGeom prst="rect">
            <a:avLst/>
          </a:prstGeom>
        </p:spPr>
      </p:pic>
      <p:sp>
        <p:nvSpPr>
          <p:cNvPr id="12290" name="Rectangle 15"/>
          <p:cNvSpPr>
            <a:spLocks noChangeArrowheads="1"/>
          </p:cNvSpPr>
          <p:nvPr/>
        </p:nvSpPr>
        <p:spPr bwMode="auto">
          <a:xfrm>
            <a:off x="82268" y="1056957"/>
            <a:ext cx="61031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Short term effects of exercise - Muscles</a:t>
            </a:r>
            <a:endParaRPr lang="en-US" altLang="en-GB" dirty="0">
              <a:solidFill>
                <a:srgbClr val="0000FF"/>
              </a:solidFill>
            </a:endParaRPr>
          </a:p>
        </p:txBody>
      </p:sp>
      <p:sp>
        <p:nvSpPr>
          <p:cNvPr id="8" name="Rectangle 2"/>
          <p:cNvSpPr>
            <a:spLocks noChangeArrowheads="1"/>
          </p:cNvSpPr>
          <p:nvPr/>
        </p:nvSpPr>
        <p:spPr bwMode="auto">
          <a:xfrm>
            <a:off x="123230" y="1732345"/>
            <a:ext cx="869419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2000" dirty="0"/>
              <a:t>The </a:t>
            </a:r>
            <a:r>
              <a:rPr lang="en-GB" sz="2000" dirty="0">
                <a:solidFill>
                  <a:srgbClr val="FF0000"/>
                </a:solidFill>
              </a:rPr>
              <a:t>short term effects </a:t>
            </a:r>
            <a:r>
              <a:rPr lang="en-GB" sz="2000" dirty="0"/>
              <a:t>of exercise on the muscles:</a:t>
            </a:r>
          </a:p>
        </p:txBody>
      </p:sp>
      <p:sp>
        <p:nvSpPr>
          <p:cNvPr id="2" name="Rectangle 1"/>
          <p:cNvSpPr/>
          <p:nvPr/>
        </p:nvSpPr>
        <p:spPr>
          <a:xfrm>
            <a:off x="74414" y="2425876"/>
            <a:ext cx="4947713" cy="2862322"/>
          </a:xfrm>
          <a:prstGeom prst="rect">
            <a:avLst/>
          </a:prstGeom>
        </p:spPr>
        <p:txBody>
          <a:bodyPr wrap="square">
            <a:spAutoFit/>
          </a:bodyPr>
          <a:lstStyle/>
          <a:p>
            <a:pPr marL="342900" indent="-342900">
              <a:buFont typeface="+mj-lt"/>
              <a:buAutoNum type="arabicPeriod"/>
              <a:defRPr/>
            </a:pPr>
            <a:r>
              <a:rPr lang="en-GB" dirty="0">
                <a:latin typeface="Arial" panose="020B0604020202020204" pitchFamily="34" charset="0"/>
                <a:cs typeface="Arial" panose="020B0604020202020204" pitchFamily="34" charset="0"/>
              </a:rPr>
              <a:t>Working muscles produce heat therefore </a:t>
            </a:r>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increasing muscle temperature</a:t>
            </a:r>
            <a:r>
              <a:rPr lang="en-GB"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 </a:t>
            </a:r>
          </a:p>
          <a:p>
            <a:pPr marL="342900" indent="-342900">
              <a:buFont typeface="+mj-lt"/>
              <a:buAutoNum type="arabicPeriod"/>
              <a:defRPr/>
            </a:pPr>
            <a:endParaRPr lang="en-GB" dirty="0">
              <a:latin typeface="Arial" panose="020B0604020202020204" pitchFamily="34" charset="0"/>
              <a:cs typeface="Arial" panose="020B0604020202020204" pitchFamily="34" charset="0"/>
            </a:endParaRPr>
          </a:p>
          <a:p>
            <a:pPr marL="342900" indent="-342900">
              <a:buFont typeface="+mj-lt"/>
              <a:buAutoNum type="arabicPeriod"/>
              <a:defRPr/>
            </a:pPr>
            <a:r>
              <a:rPr lang="en-GB" dirty="0">
                <a:latin typeface="Arial" panose="020B0604020202020204" pitchFamily="34" charset="0"/>
                <a:cs typeface="Arial" panose="020B0604020202020204" pitchFamily="34" charset="0"/>
              </a:rPr>
              <a:t>Increased muscle fatigue due to </a:t>
            </a:r>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lactic acid </a:t>
            </a:r>
            <a:r>
              <a:rPr lang="en-GB" dirty="0">
                <a:latin typeface="Arial" panose="020B0604020202020204" pitchFamily="34" charset="0"/>
                <a:cs typeface="Arial" panose="020B0604020202020204" pitchFamily="34" charset="0"/>
              </a:rPr>
              <a:t>production.</a:t>
            </a:r>
          </a:p>
          <a:p>
            <a:pPr marL="342900" indent="-342900">
              <a:buFont typeface="+mj-lt"/>
              <a:buAutoNum type="arabicPeriod"/>
              <a:defRPr/>
            </a:pPr>
            <a:endParaRPr lang="en-GB" dirty="0">
              <a:latin typeface="Arial" panose="020B0604020202020204" pitchFamily="34" charset="0"/>
              <a:cs typeface="Arial" panose="020B0604020202020204" pitchFamily="34" charset="0"/>
            </a:endParaRPr>
          </a:p>
          <a:p>
            <a:pPr marL="342900" indent="-342900">
              <a:buFont typeface="+mj-lt"/>
              <a:buAutoNum type="arabicPeriod"/>
              <a:defRPr/>
            </a:pPr>
            <a:r>
              <a:rPr lang="en-GB" dirty="0">
                <a:latin typeface="Arial" panose="020B0604020202020204" pitchFamily="34" charset="0"/>
                <a:cs typeface="Arial" panose="020B0604020202020204" pitchFamily="34" charset="0"/>
              </a:rPr>
              <a:t>Blood is </a:t>
            </a:r>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re-distributed</a:t>
            </a:r>
            <a:r>
              <a:rPr lang="en-GB" dirty="0">
                <a:latin typeface="Arial" panose="020B0604020202020204" pitchFamily="34" charset="0"/>
                <a:cs typeface="Arial" panose="020B0604020202020204" pitchFamily="34" charset="0"/>
              </a:rPr>
              <a:t> to working muscles in an attempt to provide more oxygen to these working areas (Blood / Vascular shunting).</a:t>
            </a:r>
          </a:p>
        </p:txBody>
      </p:sp>
      <p:sp>
        <p:nvSpPr>
          <p:cNvPr id="9" name="Title 1">
            <a:extLst>
              <a:ext uri="{FF2B5EF4-FFF2-40B4-BE49-F238E27FC236}">
                <a16:creationId xmlns:a16="http://schemas.microsoft.com/office/drawing/2014/main" id="{9CEDE1F7-B0E1-4FE5-ADD9-56F0A2FA50B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extLst>
      <p:ext uri="{BB962C8B-B14F-4D97-AF65-F5344CB8AC3E}">
        <p14:creationId xmlns:p14="http://schemas.microsoft.com/office/powerpoint/2010/main" val="5399639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8"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683157"/>
            <a:ext cx="77941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2000" b="0" dirty="0"/>
              <a:t>The </a:t>
            </a:r>
            <a:r>
              <a:rPr lang="en-GB" sz="2000" dirty="0">
                <a:solidFill>
                  <a:srgbClr val="FF0000"/>
                </a:solidFill>
              </a:rPr>
              <a:t>short term effects </a:t>
            </a:r>
            <a:r>
              <a:rPr lang="en-GB" sz="2000" b="0" dirty="0"/>
              <a:t>of exercise on the cardiovascular system:</a:t>
            </a:r>
            <a:endParaRPr lang="en-GB" sz="2000" dirty="0"/>
          </a:p>
        </p:txBody>
      </p:sp>
      <p:sp>
        <p:nvSpPr>
          <p:cNvPr id="4" name="Rectangle 3"/>
          <p:cNvSpPr/>
          <p:nvPr/>
        </p:nvSpPr>
        <p:spPr>
          <a:xfrm>
            <a:off x="1" y="2352933"/>
            <a:ext cx="4067944" cy="1323439"/>
          </a:xfrm>
          <a:prstGeom prst="rect">
            <a:avLst/>
          </a:prstGeom>
        </p:spPr>
        <p:txBody>
          <a:bodyPr wrap="square">
            <a:spAutoFit/>
          </a:bodyPr>
          <a:lstStyle/>
          <a:p>
            <a:pPr marL="342900" indent="-342900">
              <a:spcBef>
                <a:spcPts val="600"/>
              </a:spcBef>
              <a:spcAft>
                <a:spcPts val="600"/>
              </a:spcAft>
              <a:buFont typeface="+mj-lt"/>
              <a:buAutoNum type="arabicPeriod"/>
              <a:defRPr/>
            </a:pPr>
            <a:r>
              <a:rPr lang="en-GB" sz="2000" dirty="0">
                <a:latin typeface="Arial" panose="020B0604020202020204" pitchFamily="34" charset="0"/>
                <a:cs typeface="Arial" panose="020B0604020202020204" pitchFamily="34" charset="0"/>
              </a:rPr>
              <a:t>Increase in </a:t>
            </a: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heart rate</a:t>
            </a:r>
          </a:p>
          <a:p>
            <a:pPr marL="342900" indent="-342900">
              <a:spcBef>
                <a:spcPts val="600"/>
              </a:spcBef>
              <a:spcAft>
                <a:spcPts val="600"/>
              </a:spcAft>
              <a:buFont typeface="+mj-lt"/>
              <a:buAutoNum type="arabicPeriod"/>
              <a:defRPr/>
            </a:pPr>
            <a:r>
              <a:rPr lang="en-GB" sz="2000" dirty="0">
                <a:latin typeface="Arial" panose="020B0604020202020204" pitchFamily="34" charset="0"/>
                <a:cs typeface="Arial" panose="020B0604020202020204" pitchFamily="34" charset="0"/>
              </a:rPr>
              <a:t>Increase in </a:t>
            </a: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stroke volume</a:t>
            </a:r>
          </a:p>
          <a:p>
            <a:pPr marL="342900" indent="-342900">
              <a:spcBef>
                <a:spcPts val="600"/>
              </a:spcBef>
              <a:spcAft>
                <a:spcPts val="600"/>
              </a:spcAft>
              <a:buFont typeface="+mj-lt"/>
              <a:buAutoNum type="arabicPeriod"/>
              <a:defRPr/>
            </a:pPr>
            <a:r>
              <a:rPr lang="en-GB" sz="2000" dirty="0">
                <a:latin typeface="Arial" panose="020B0604020202020204" pitchFamily="34" charset="0"/>
                <a:cs typeface="Arial" panose="020B0604020202020204" pitchFamily="34" charset="0"/>
              </a:rPr>
              <a:t>Increase in </a:t>
            </a: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cardiac output</a:t>
            </a:r>
          </a:p>
        </p:txBody>
      </p:sp>
      <p:sp>
        <p:nvSpPr>
          <p:cNvPr id="13318" name="Rectangle 15"/>
          <p:cNvSpPr>
            <a:spLocks noChangeArrowheads="1"/>
          </p:cNvSpPr>
          <p:nvPr/>
        </p:nvSpPr>
        <p:spPr bwMode="auto">
          <a:xfrm>
            <a:off x="0" y="1021073"/>
            <a:ext cx="87412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Short term effects of exercise – Cardiovascular system</a:t>
            </a:r>
            <a:endParaRPr lang="en-US" altLang="en-GB" dirty="0">
              <a:solidFill>
                <a:srgbClr val="0000FF"/>
              </a:solidFill>
            </a:endParaRPr>
          </a:p>
        </p:txBody>
      </p:sp>
      <p:sp>
        <p:nvSpPr>
          <p:cNvPr id="8" name="Title 1">
            <a:extLst>
              <a:ext uri="{FF2B5EF4-FFF2-40B4-BE49-F238E27FC236}">
                <a16:creationId xmlns:a16="http://schemas.microsoft.com/office/drawing/2014/main" id="{EAE2EC6A-EF86-40DB-9523-8E6E245F144A}"/>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pic>
        <p:nvPicPr>
          <p:cNvPr id="9" name="Picture 8" descr="Soccer players isolated on black bakground. Cardio system">
            <a:extLst>
              <a:ext uri="{FF2B5EF4-FFF2-40B4-BE49-F238E27FC236}">
                <a16:creationId xmlns:a16="http://schemas.microsoft.com/office/drawing/2014/main" id="{C50010B4-5BB8-4DD5-916F-65088BFE8C9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900672" y="2349775"/>
            <a:ext cx="5045571" cy="2745527"/>
          </a:xfrm>
          <a:prstGeom prst="rect">
            <a:avLst/>
          </a:prstGeom>
        </p:spPr>
      </p:pic>
    </p:spTree>
    <p:extLst>
      <p:ext uri="{BB962C8B-B14F-4D97-AF65-F5344CB8AC3E}">
        <p14:creationId xmlns:p14="http://schemas.microsoft.com/office/powerpoint/2010/main" val="4417800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8"/>
                                        </p:tgtEl>
                                        <p:attrNameLst>
                                          <p:attrName>style.visibility</p:attrName>
                                        </p:attrNameLst>
                                      </p:cBhvr>
                                      <p:to>
                                        <p:strVal val="visible"/>
                                      </p:to>
                                    </p:set>
                                    <p:animEffect transition="in" filter="fade">
                                      <p:cBhvr>
                                        <p:cTn id="7" dur="500"/>
                                        <p:tgtEl>
                                          <p:spTgt spid="1331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33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30270"/>
            <a:ext cx="9046028" cy="1107996"/>
          </a:xfrm>
          <a:prstGeom prst="rect">
            <a:avLst/>
          </a:prstGeom>
        </p:spPr>
        <p:txBody>
          <a:bodyPr wrap="square">
            <a:spAutoFit/>
          </a:bodyPr>
          <a:lstStyle/>
          <a:p>
            <a:pPr>
              <a:defRPr/>
            </a:pPr>
            <a:r>
              <a:rPr lang="en-GB" sz="2400" b="1" u="sng"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Increase in heart rate</a:t>
            </a:r>
          </a:p>
          <a:p>
            <a:pPr>
              <a:defRPr/>
            </a:pPr>
            <a:endParaRPr lang="en-GB" sz="2400" b="1" u="sng"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defRPr/>
            </a:pPr>
            <a:r>
              <a:rPr lang="en-GB" dirty="0">
                <a:latin typeface="Arial" panose="020B0604020202020204" pitchFamily="34" charset="0"/>
                <a:cs typeface="Arial" panose="020B0604020202020204" pitchFamily="34" charset="0"/>
              </a:rPr>
              <a:t>As we start exercising heart rate increases and beats with greater force.</a:t>
            </a:r>
          </a:p>
        </p:txBody>
      </p:sp>
      <p:sp>
        <p:nvSpPr>
          <p:cNvPr id="13" name="Text Box 5"/>
          <p:cNvSpPr txBox="1">
            <a:spLocks noChangeArrowheads="1"/>
          </p:cNvSpPr>
          <p:nvPr/>
        </p:nvSpPr>
        <p:spPr bwMode="auto">
          <a:xfrm>
            <a:off x="467544" y="4071756"/>
            <a:ext cx="82809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b="0" dirty="0"/>
              <a:t>Exercise makes the body work harder and therefore </a:t>
            </a:r>
            <a:r>
              <a:rPr lang="en-GB" sz="2100" u="sng" dirty="0"/>
              <a:t>muscles</a:t>
            </a:r>
            <a:r>
              <a:rPr lang="en-GB" sz="1800" b="0" dirty="0"/>
              <a:t> require more </a:t>
            </a:r>
            <a:r>
              <a:rPr lang="en-GB" sz="2100" u="sng" dirty="0"/>
              <a:t>oxygen</a:t>
            </a:r>
            <a:r>
              <a:rPr lang="en-GB" sz="1800" b="0" dirty="0"/>
              <a:t> to continue to work effectively.</a:t>
            </a:r>
          </a:p>
        </p:txBody>
      </p:sp>
      <p:sp>
        <p:nvSpPr>
          <p:cNvPr id="14342" name="Rectangle 15"/>
          <p:cNvSpPr>
            <a:spLocks noChangeArrowheads="1"/>
          </p:cNvSpPr>
          <p:nvPr/>
        </p:nvSpPr>
        <p:spPr bwMode="auto">
          <a:xfrm>
            <a:off x="0" y="1227313"/>
            <a:ext cx="88827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Short term effects of exercise – Cardiovascular system</a:t>
            </a:r>
            <a:endParaRPr lang="en-US" altLang="en-GB" dirty="0">
              <a:solidFill>
                <a:srgbClr val="0000FF"/>
              </a:solidFill>
            </a:endParaRPr>
          </a:p>
        </p:txBody>
      </p:sp>
      <p:sp>
        <p:nvSpPr>
          <p:cNvPr id="3" name="Rectangle 2"/>
          <p:cNvSpPr/>
          <p:nvPr/>
        </p:nvSpPr>
        <p:spPr>
          <a:xfrm>
            <a:off x="467544" y="2996405"/>
            <a:ext cx="7992888" cy="923330"/>
          </a:xfrm>
          <a:prstGeom prst="rect">
            <a:avLst/>
          </a:prstGeom>
        </p:spPr>
        <p:txBody>
          <a:bodyPr wrap="square">
            <a:spAutoFit/>
          </a:bodyPr>
          <a:lstStyle/>
          <a:p>
            <a:r>
              <a:rPr lang="en-US" dirty="0">
                <a:latin typeface="Arial" panose="020B0604020202020204" pitchFamily="34" charset="0"/>
                <a:cs typeface="Arial" panose="020B0604020202020204" pitchFamily="34" charset="0"/>
              </a:rPr>
              <a:t>Heart rate is increase by the body releasing </a:t>
            </a:r>
            <a:r>
              <a:rPr lang="en-US" b="1" u="sng" dirty="0">
                <a:latin typeface="Arial" panose="020B0604020202020204" pitchFamily="34" charset="0"/>
                <a:cs typeface="Arial" panose="020B0604020202020204" pitchFamily="34" charset="0"/>
              </a:rPr>
              <a:t>adrenaline</a:t>
            </a:r>
            <a:r>
              <a:rPr lang="en-US" dirty="0">
                <a:latin typeface="Arial" panose="020B0604020202020204" pitchFamily="34" charset="0"/>
                <a:cs typeface="Arial" panose="020B0604020202020204" pitchFamily="34" charset="0"/>
              </a:rPr>
              <a:t> – the hormone that signals the heart to pump faster and harder. It also triggers the release of glycogen from the liver.</a:t>
            </a:r>
          </a:p>
        </p:txBody>
      </p:sp>
      <p:sp>
        <p:nvSpPr>
          <p:cNvPr id="8" name="Title 1">
            <a:extLst>
              <a:ext uri="{FF2B5EF4-FFF2-40B4-BE49-F238E27FC236}">
                <a16:creationId xmlns:a16="http://schemas.microsoft.com/office/drawing/2014/main" id="{426CA7DF-1685-40E4-8A45-F7EFB2F4E6A5}"/>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extLst>
      <p:ext uri="{BB962C8B-B14F-4D97-AF65-F5344CB8AC3E}">
        <p14:creationId xmlns:p14="http://schemas.microsoft.com/office/powerpoint/2010/main" val="1968381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2"/>
                                        </p:tgtEl>
                                        <p:attrNameLst>
                                          <p:attrName>style.visibility</p:attrName>
                                        </p:attrNameLst>
                                      </p:cBhvr>
                                      <p:to>
                                        <p:strVal val="visible"/>
                                      </p:to>
                                    </p:set>
                                    <p:animEffect transition="in" filter="fade">
                                      <p:cBhvr>
                                        <p:cTn id="7" dur="500"/>
                                        <p:tgtEl>
                                          <p:spTgt spid="1434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p:bldP spid="1434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4532" y="1577396"/>
            <a:ext cx="73803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2000" b="0" dirty="0"/>
              <a:t>The </a:t>
            </a:r>
            <a:r>
              <a:rPr lang="en-GB" sz="2000" dirty="0">
                <a:solidFill>
                  <a:srgbClr val="FF0000"/>
                </a:solidFill>
              </a:rPr>
              <a:t>short term effects </a:t>
            </a:r>
            <a:r>
              <a:rPr lang="en-GB" sz="2000" b="0" dirty="0"/>
              <a:t>of exercise on the respiratory system:</a:t>
            </a:r>
            <a:endParaRPr lang="en-GB" sz="2000" dirty="0"/>
          </a:p>
        </p:txBody>
      </p:sp>
      <p:sp>
        <p:nvSpPr>
          <p:cNvPr id="4" name="Rectangle 3"/>
          <p:cNvSpPr/>
          <p:nvPr/>
        </p:nvSpPr>
        <p:spPr>
          <a:xfrm>
            <a:off x="85469" y="2335157"/>
            <a:ext cx="4918579" cy="1323439"/>
          </a:xfrm>
          <a:prstGeom prst="rect">
            <a:avLst/>
          </a:prstGeom>
        </p:spPr>
        <p:txBody>
          <a:bodyPr wrap="square">
            <a:spAutoFit/>
          </a:bodyPr>
          <a:lstStyle/>
          <a:p>
            <a:pPr marL="342900" indent="-342900">
              <a:spcBef>
                <a:spcPts val="600"/>
              </a:spcBef>
              <a:spcAft>
                <a:spcPts val="600"/>
              </a:spcAft>
              <a:buFont typeface="+mj-lt"/>
              <a:buAutoNum type="arabicPeriod"/>
              <a:defRPr/>
            </a:pPr>
            <a:r>
              <a:rPr lang="en-GB" sz="2000" dirty="0">
                <a:latin typeface="Arial" panose="020B0604020202020204" pitchFamily="34" charset="0"/>
                <a:cs typeface="Arial" panose="020B0604020202020204" pitchFamily="34" charset="0"/>
              </a:rPr>
              <a:t>Increase in </a:t>
            </a: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respiratory rate</a:t>
            </a:r>
          </a:p>
          <a:p>
            <a:pPr marL="342900" indent="-342900">
              <a:spcBef>
                <a:spcPts val="600"/>
              </a:spcBef>
              <a:spcAft>
                <a:spcPts val="600"/>
              </a:spcAft>
              <a:buFont typeface="+mj-lt"/>
              <a:buAutoNum type="arabicPeriod"/>
              <a:defRPr/>
            </a:pPr>
            <a:r>
              <a:rPr lang="en-GB" sz="2000" dirty="0">
                <a:latin typeface="Arial" panose="020B0604020202020204" pitchFamily="34" charset="0"/>
                <a:cs typeface="Arial" panose="020B0604020202020204" pitchFamily="34" charset="0"/>
              </a:rPr>
              <a:t>Increase in </a:t>
            </a: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minute ventilation</a:t>
            </a:r>
          </a:p>
          <a:p>
            <a:pPr marL="342900" indent="-342900">
              <a:spcBef>
                <a:spcPts val="600"/>
              </a:spcBef>
              <a:spcAft>
                <a:spcPts val="600"/>
              </a:spcAft>
              <a:buFont typeface="+mj-lt"/>
              <a:buAutoNum type="arabicPeriod"/>
              <a:defRPr/>
            </a:pPr>
            <a:r>
              <a:rPr lang="en-GB" sz="2000" dirty="0">
                <a:latin typeface="Arial" panose="020B0604020202020204" pitchFamily="34" charset="0"/>
                <a:cs typeface="Arial" panose="020B0604020202020204" pitchFamily="34" charset="0"/>
              </a:rPr>
              <a:t>Increase in </a:t>
            </a: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tidal volume</a:t>
            </a:r>
          </a:p>
        </p:txBody>
      </p:sp>
      <p:sp>
        <p:nvSpPr>
          <p:cNvPr id="16388" name="Rectangle 15"/>
          <p:cNvSpPr>
            <a:spLocks noChangeArrowheads="1"/>
          </p:cNvSpPr>
          <p:nvPr/>
        </p:nvSpPr>
        <p:spPr bwMode="auto">
          <a:xfrm>
            <a:off x="14532" y="1022348"/>
            <a:ext cx="86432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Short term effects of exercise – Respiratory  system</a:t>
            </a:r>
            <a:endParaRPr lang="en-US" altLang="en-GB" dirty="0">
              <a:solidFill>
                <a:srgbClr val="0000FF"/>
              </a:solidFill>
            </a:endParaRPr>
          </a:p>
        </p:txBody>
      </p:sp>
      <p:sp>
        <p:nvSpPr>
          <p:cNvPr id="7" name="Title 1">
            <a:extLst>
              <a:ext uri="{FF2B5EF4-FFF2-40B4-BE49-F238E27FC236}">
                <a16:creationId xmlns:a16="http://schemas.microsoft.com/office/drawing/2014/main" id="{8B8AE1E6-55DE-487E-A699-2F1A8FFCF9E7}"/>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pic>
        <p:nvPicPr>
          <p:cNvPr id="8" name="Picture 7" descr="Young sportsmen taking breath">
            <a:extLst>
              <a:ext uri="{FF2B5EF4-FFF2-40B4-BE49-F238E27FC236}">
                <a16:creationId xmlns:a16="http://schemas.microsoft.com/office/drawing/2014/main" id="{08CEFB58-5EF6-4D4D-905C-2E20AA0A1F7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580112" y="2091593"/>
            <a:ext cx="2654721" cy="3716015"/>
          </a:xfrm>
          <a:prstGeom prst="rect">
            <a:avLst/>
          </a:prstGeom>
        </p:spPr>
      </p:pic>
    </p:spTree>
    <p:extLst>
      <p:ext uri="{BB962C8B-B14F-4D97-AF65-F5344CB8AC3E}">
        <p14:creationId xmlns:p14="http://schemas.microsoft.com/office/powerpoint/2010/main" val="27174497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fade">
                                      <p:cBhvr>
                                        <p:cTn id="7" dur="500"/>
                                        <p:tgtEl>
                                          <p:spTgt spid="1638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638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5"/>
          <p:cNvSpPr txBox="1">
            <a:spLocks noChangeArrowheads="1"/>
          </p:cNvSpPr>
          <p:nvPr/>
        </p:nvSpPr>
        <p:spPr bwMode="auto">
          <a:xfrm>
            <a:off x="334143" y="1844824"/>
            <a:ext cx="8305528" cy="3508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spcBef>
                <a:spcPct val="30000"/>
              </a:spcBef>
              <a:defRPr/>
            </a:pPr>
            <a:r>
              <a:rPr lang="en-GB" sz="2700" u="sng" dirty="0">
                <a:solidFill>
                  <a:srgbClr val="FF0000"/>
                </a:solidFill>
                <a:effectLst>
                  <a:outerShdw blurRad="38100" dist="38100" dir="2700000" algn="tl">
                    <a:srgbClr val="000000">
                      <a:alpha val="43137"/>
                    </a:srgbClr>
                  </a:outerShdw>
                </a:effectLst>
              </a:rPr>
              <a:t>Increase in depth and frequency of breathing</a:t>
            </a:r>
          </a:p>
          <a:p>
            <a:pPr algn="ctr">
              <a:spcBef>
                <a:spcPct val="30000"/>
              </a:spcBef>
              <a:defRPr/>
            </a:pPr>
            <a:endParaRPr lang="en-GB" sz="1800" b="0" dirty="0"/>
          </a:p>
          <a:p>
            <a:pPr algn="ctr">
              <a:spcBef>
                <a:spcPct val="30000"/>
              </a:spcBef>
              <a:defRPr/>
            </a:pPr>
            <a:r>
              <a:rPr lang="en-GB" sz="1800" b="0" dirty="0"/>
              <a:t>Exercise causes an</a:t>
            </a:r>
          </a:p>
          <a:p>
            <a:pPr algn="ctr">
              <a:spcBef>
                <a:spcPct val="30000"/>
              </a:spcBef>
              <a:defRPr/>
            </a:pPr>
            <a:r>
              <a:rPr lang="en-GB" sz="2100" dirty="0">
                <a:effectLst>
                  <a:outerShdw blurRad="38100" dist="38100" dir="2700000" algn="tl">
                    <a:srgbClr val="000000">
                      <a:alpha val="43137"/>
                    </a:srgbClr>
                  </a:outerShdw>
                </a:effectLst>
              </a:rPr>
              <a:t>increase in breathing rate</a:t>
            </a:r>
          </a:p>
          <a:p>
            <a:pPr algn="ctr">
              <a:spcBef>
                <a:spcPct val="30000"/>
              </a:spcBef>
              <a:defRPr/>
            </a:pPr>
            <a:r>
              <a:rPr lang="en-GB" sz="1800" b="0" dirty="0"/>
              <a:t>and</a:t>
            </a:r>
          </a:p>
          <a:p>
            <a:pPr algn="ctr">
              <a:spcBef>
                <a:spcPct val="30000"/>
              </a:spcBef>
              <a:defRPr/>
            </a:pPr>
            <a:r>
              <a:rPr lang="en-GB" sz="2100" dirty="0">
                <a:effectLst>
                  <a:outerShdw blurRad="38100" dist="38100" dir="2700000" algn="tl">
                    <a:srgbClr val="000000">
                      <a:alpha val="43137"/>
                    </a:srgbClr>
                  </a:outerShdw>
                </a:effectLst>
              </a:rPr>
              <a:t>depth of breathing</a:t>
            </a:r>
            <a:endParaRPr lang="en-GB" sz="1800" b="0" dirty="0"/>
          </a:p>
          <a:p>
            <a:pPr algn="ctr">
              <a:spcBef>
                <a:spcPct val="30000"/>
              </a:spcBef>
              <a:defRPr/>
            </a:pPr>
            <a:endParaRPr lang="en-GB" sz="1800" b="0" dirty="0"/>
          </a:p>
          <a:p>
            <a:pPr algn="ctr">
              <a:spcBef>
                <a:spcPct val="30000"/>
              </a:spcBef>
              <a:defRPr/>
            </a:pPr>
            <a:r>
              <a:rPr lang="en-GB" sz="1800" b="0" dirty="0"/>
              <a:t>Breathing rate can increase up to 50 per minute!!</a:t>
            </a:r>
          </a:p>
          <a:p>
            <a:pPr algn="ctr">
              <a:spcBef>
                <a:spcPct val="30000"/>
              </a:spcBef>
              <a:defRPr/>
            </a:pPr>
            <a:endParaRPr lang="en-GB" sz="1800" b="0" dirty="0"/>
          </a:p>
        </p:txBody>
      </p:sp>
      <p:sp>
        <p:nvSpPr>
          <p:cNvPr id="5" name="Title 1">
            <a:extLst>
              <a:ext uri="{FF2B5EF4-FFF2-40B4-BE49-F238E27FC236}">
                <a16:creationId xmlns:a16="http://schemas.microsoft.com/office/drawing/2014/main" id="{A5B672FE-7E35-42DF-8A55-8F8167F6ADF9}"/>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
        <p:nvSpPr>
          <p:cNvPr id="7" name="Rectangle 15">
            <a:extLst>
              <a:ext uri="{FF2B5EF4-FFF2-40B4-BE49-F238E27FC236}">
                <a16:creationId xmlns:a16="http://schemas.microsoft.com/office/drawing/2014/main" id="{D3FED106-4302-4CCB-9831-69C86FDC5F20}"/>
              </a:ext>
            </a:extLst>
          </p:cNvPr>
          <p:cNvSpPr>
            <a:spLocks noChangeArrowheads="1"/>
          </p:cNvSpPr>
          <p:nvPr/>
        </p:nvSpPr>
        <p:spPr bwMode="auto">
          <a:xfrm>
            <a:off x="14532" y="1022348"/>
            <a:ext cx="86432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Short term effects of exercise – Respiratory  system</a:t>
            </a:r>
            <a:endParaRPr lang="en-US" altLang="en-GB" dirty="0">
              <a:solidFill>
                <a:srgbClr val="0000FF"/>
              </a:solidFill>
            </a:endParaRPr>
          </a:p>
        </p:txBody>
      </p:sp>
    </p:spTree>
    <p:custDataLst>
      <p:tags r:id="rId1"/>
    </p:custDataLst>
    <p:extLst>
      <p:ext uri="{BB962C8B-B14F-4D97-AF65-F5344CB8AC3E}">
        <p14:creationId xmlns:p14="http://schemas.microsoft.com/office/powerpoint/2010/main" val="29372069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02"/>
                                        </p:tgtEl>
                                        <p:attrNameLst>
                                          <p:attrName>style.visibility</p:attrName>
                                        </p:attrNameLst>
                                      </p:cBhvr>
                                      <p:to>
                                        <p:strVal val="visible"/>
                                      </p:to>
                                    </p:set>
                                    <p:animEffect transition="in" filter="blinds(horizontal)">
                                      <p:cBhvr>
                                        <p:cTn id="12"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317268" y="980728"/>
            <a:ext cx="6660233" cy="4968552"/>
          </a:xfrm>
        </p:spPr>
        <p:style>
          <a:lnRef idx="1">
            <a:schemeClr val="dk1"/>
          </a:lnRef>
          <a:fillRef idx="2">
            <a:schemeClr val="dk1"/>
          </a:fillRef>
          <a:effectRef idx="1">
            <a:schemeClr val="dk1"/>
          </a:effectRef>
          <a:fontRef idx="minor">
            <a:schemeClr val="dk1"/>
          </a:fontRef>
        </p:style>
        <p:txBody>
          <a:bodyPr>
            <a:noAutofit/>
          </a:bodyPr>
          <a:lstStyle/>
          <a:p>
            <a:pPr algn="l">
              <a:lnSpc>
                <a:spcPct val="150000"/>
              </a:lnSpc>
              <a:spcBef>
                <a:spcPts val="0"/>
              </a:spcBef>
            </a:pPr>
            <a:r>
              <a:rPr lang="en-US" sz="1800" cap="all" dirty="0">
                <a:solidFill>
                  <a:schemeClr val="tx1"/>
                </a:solidFill>
                <a:latin typeface="Arial" panose="020B0604020202020204" pitchFamily="34" charset="0"/>
                <a:cs typeface="Arial" panose="020B0604020202020204" pitchFamily="34" charset="0"/>
              </a:rPr>
              <a:t>By the end of this topic you should be able to …</a:t>
            </a:r>
          </a:p>
          <a:p>
            <a:pPr marL="214313" indent="-214313" algn="l">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Understand the long-term effects of exercise on:</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a:t>
            </a:r>
            <a:r>
              <a:rPr lang="en-GB" sz="1200" dirty="0">
                <a:solidFill>
                  <a:schemeClr val="tx1"/>
                </a:solidFill>
                <a:latin typeface="Arial" panose="020B0604020202020204" pitchFamily="34" charset="0"/>
                <a:cs typeface="Arial" panose="020B0604020202020204" pitchFamily="34" charset="0"/>
              </a:rPr>
              <a:t>one density</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a:t>
            </a:r>
            <a:r>
              <a:rPr lang="en-GB" sz="1200" dirty="0">
                <a:solidFill>
                  <a:schemeClr val="tx1"/>
                </a:solidFill>
                <a:latin typeface="Arial" panose="020B0604020202020204" pitchFamily="34" charset="0"/>
                <a:cs typeface="Arial" panose="020B0604020202020204" pitchFamily="34" charset="0"/>
              </a:rPr>
              <a:t>ypertrophy of muscle</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t>
            </a:r>
            <a:r>
              <a:rPr lang="en-GB" sz="1200" dirty="0">
                <a:solidFill>
                  <a:schemeClr val="tx1"/>
                </a:solidFill>
                <a:latin typeface="Arial" panose="020B0604020202020204" pitchFamily="34" charset="0"/>
                <a:cs typeface="Arial" panose="020B0604020202020204" pitchFamily="34" charset="0"/>
              </a:rPr>
              <a:t>uscular strength</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t>
            </a:r>
            <a:r>
              <a:rPr lang="en-GB" sz="1200" dirty="0">
                <a:solidFill>
                  <a:schemeClr val="tx1"/>
                </a:solidFill>
                <a:latin typeface="Arial" panose="020B0604020202020204" pitchFamily="34" charset="0"/>
                <a:cs typeface="Arial" panose="020B0604020202020204" pitchFamily="34" charset="0"/>
              </a:rPr>
              <a:t>uscular endurance</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a:t>
            </a:r>
            <a:r>
              <a:rPr lang="en-GB" sz="1200" dirty="0">
                <a:solidFill>
                  <a:schemeClr val="tx1"/>
                </a:solidFill>
                <a:latin typeface="Arial" panose="020B0604020202020204" pitchFamily="34" charset="0"/>
                <a:cs typeface="Arial" panose="020B0604020202020204" pitchFamily="34" charset="0"/>
              </a:rPr>
              <a:t>esistance to fatigue</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a:t>
            </a:r>
            <a:r>
              <a:rPr lang="en-GB" sz="1200" dirty="0">
                <a:solidFill>
                  <a:schemeClr val="tx1"/>
                </a:solidFill>
                <a:latin typeface="Arial" panose="020B0604020202020204" pitchFamily="34" charset="0"/>
                <a:cs typeface="Arial" panose="020B0604020202020204" pitchFamily="34" charset="0"/>
              </a:rPr>
              <a:t>ypertrophy of the heart</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a:t>
            </a:r>
            <a:r>
              <a:rPr lang="en-GB" sz="1200" dirty="0">
                <a:solidFill>
                  <a:schemeClr val="tx1"/>
                </a:solidFill>
                <a:latin typeface="Arial" panose="020B0604020202020204" pitchFamily="34" charset="0"/>
                <a:cs typeface="Arial" panose="020B0604020202020204" pitchFamily="34" charset="0"/>
              </a:rPr>
              <a:t>esting heart rate and resting stroke volume</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t>
            </a:r>
            <a:r>
              <a:rPr lang="en-GB" sz="1200" dirty="0">
                <a:solidFill>
                  <a:schemeClr val="tx1"/>
                </a:solidFill>
                <a:latin typeface="Arial" panose="020B0604020202020204" pitchFamily="34" charset="0"/>
                <a:cs typeface="Arial" panose="020B0604020202020204" pitchFamily="34" charset="0"/>
              </a:rPr>
              <a:t>ardiac output</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a:t>
            </a:r>
            <a:r>
              <a:rPr lang="en-GB" sz="1200" dirty="0">
                <a:solidFill>
                  <a:schemeClr val="tx1"/>
                </a:solidFill>
                <a:latin typeface="Arial" panose="020B0604020202020204" pitchFamily="34" charset="0"/>
                <a:cs typeface="Arial" panose="020B0604020202020204" pitchFamily="34" charset="0"/>
              </a:rPr>
              <a:t>ate of recovery</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a:t>
            </a:r>
            <a:r>
              <a:rPr lang="en-GB" sz="1200" dirty="0">
                <a:solidFill>
                  <a:schemeClr val="tx1"/>
                </a:solidFill>
                <a:latin typeface="Arial" panose="020B0604020202020204" pitchFamily="34" charset="0"/>
                <a:cs typeface="Arial" panose="020B0604020202020204" pitchFamily="34" charset="0"/>
              </a:rPr>
              <a:t>erobic capacity</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a:t>
            </a:r>
            <a:r>
              <a:rPr lang="en-GB" sz="1200" dirty="0">
                <a:solidFill>
                  <a:schemeClr val="tx1"/>
                </a:solidFill>
                <a:latin typeface="Arial" panose="020B0604020202020204" pitchFamily="34" charset="0"/>
                <a:cs typeface="Arial" panose="020B0604020202020204" pitchFamily="34" charset="0"/>
              </a:rPr>
              <a:t>espiratory muscles</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a:t>
            </a:r>
            <a:r>
              <a:rPr lang="en-GB" sz="1200" dirty="0">
                <a:solidFill>
                  <a:schemeClr val="tx1"/>
                </a:solidFill>
                <a:latin typeface="Arial" panose="020B0604020202020204" pitchFamily="34" charset="0"/>
                <a:cs typeface="Arial" panose="020B0604020202020204" pitchFamily="34" charset="0"/>
              </a:rPr>
              <a:t>idal volume and minute volume during exercise</a:t>
            </a:r>
          </a:p>
          <a:p>
            <a:pPr marL="900113" lvl="2" indent="-214313" algn="l">
              <a:spcBef>
                <a:spcPts val="400"/>
              </a:spcBef>
              <a:buFont typeface="Arial" panose="020B0604020202020204" pitchFamily="34" charset="0"/>
              <a:buChar char="•"/>
            </a:pPr>
            <a:r>
              <a:rPr lang="en-GB" sz="14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t>
            </a:r>
            <a:r>
              <a:rPr lang="en-GB" sz="1200" dirty="0">
                <a:solidFill>
                  <a:schemeClr val="tx1"/>
                </a:solidFill>
                <a:latin typeface="Arial" panose="020B0604020202020204" pitchFamily="34" charset="0"/>
                <a:cs typeface="Arial" panose="020B0604020202020204" pitchFamily="34" charset="0"/>
              </a:rPr>
              <a:t>apilliarisation</a:t>
            </a:r>
          </a:p>
          <a:p>
            <a:pPr marL="214313" indent="-214313" algn="l">
              <a:lnSpc>
                <a:spcPct val="150000"/>
              </a:lnSpc>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Apply the effects to examples from physical activity / sport</a:t>
            </a:r>
          </a:p>
          <a:p>
            <a:pPr marL="214313" indent="-214313" algn="l">
              <a:lnSpc>
                <a:spcPct val="150000"/>
              </a:lnSpc>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Collect and use data relating to long-term effects of exercise</a:t>
            </a:r>
          </a:p>
        </p:txBody>
      </p:sp>
      <p:sp>
        <p:nvSpPr>
          <p:cNvPr id="7" name="Title 1">
            <a:extLst>
              <a:ext uri="{FF2B5EF4-FFF2-40B4-BE49-F238E27FC236}">
                <a16:creationId xmlns:a16="http://schemas.microsoft.com/office/drawing/2014/main" id="{220E0BAF-1333-4B21-A633-AEEF0CD90558}"/>
              </a:ext>
            </a:extLst>
          </p:cNvPr>
          <p:cNvSpPr txBox="1">
            <a:spLocks/>
          </p:cNvSpPr>
          <p:nvPr/>
        </p:nvSpPr>
        <p:spPr>
          <a:xfrm>
            <a:off x="-1" y="1882468"/>
            <a:ext cx="2723606" cy="787254"/>
          </a:xfrm>
          <a:prstGeom prst="rect">
            <a:avLst/>
          </a:prstGeom>
        </p:spPr>
        <p:txBody>
          <a:bodyPr vert="horz" lIns="68580" tIns="34290" rIns="68580" bIns="0" rtlCol="0" anchor="b">
            <a:noAutofit/>
          </a:bodyPr>
          <a:lstStyle>
            <a:lvl1pPr algn="l" defTabSz="914400" rtl="0" eaLnBrk="1" latinLnBrk="0" hangingPunct="1">
              <a:lnSpc>
                <a:spcPct val="90000"/>
              </a:lnSpc>
              <a:spcBef>
                <a:spcPct val="0"/>
              </a:spcBef>
              <a:buNone/>
              <a:defRPr sz="6600" b="0" i="0" kern="1200" cap="all">
                <a:solidFill>
                  <a:schemeClr val="tx1"/>
                </a:solidFill>
                <a:effectLst/>
                <a:latin typeface="+mj-lt"/>
                <a:ea typeface="+mj-ea"/>
                <a:cs typeface="+mj-cs"/>
              </a:defRPr>
            </a:lvl1pPr>
          </a:lstStyle>
          <a:p>
            <a:pPr algn="ctr"/>
            <a:endParaRPr lang="en-US" sz="1800" dirty="0">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DC7A3013-5779-44D7-9D4B-64D67207F9A2}"/>
              </a:ext>
            </a:extLst>
          </p:cNvPr>
          <p:cNvSpPr>
            <a:spLocks noGrp="1"/>
          </p:cNvSpPr>
          <p:nvPr>
            <p:ph type="ctrTitle"/>
          </p:nvPr>
        </p:nvSpPr>
        <p:spPr>
          <a:xfrm>
            <a:off x="-36512" y="1935432"/>
            <a:ext cx="2363568" cy="989512"/>
          </a:xfrm>
        </p:spPr>
        <p:txBody>
          <a:bodyPr>
            <a:noAutofit/>
          </a:bodyPr>
          <a:lstStyle/>
          <a:p>
            <a:r>
              <a:rPr lang="en-US" sz="2800" cap="all" dirty="0"/>
              <a:t>Learning </a:t>
            </a:r>
            <a:br>
              <a:rPr lang="en-US" sz="2800" cap="all" dirty="0"/>
            </a:br>
            <a:r>
              <a:rPr lang="en-US" sz="2800" cap="all" dirty="0"/>
              <a:t>Outcomes</a:t>
            </a:r>
          </a:p>
        </p:txBody>
      </p:sp>
      <p:sp>
        <p:nvSpPr>
          <p:cNvPr id="11" name="Title 1">
            <a:extLst>
              <a:ext uri="{FF2B5EF4-FFF2-40B4-BE49-F238E27FC236}">
                <a16:creationId xmlns:a16="http://schemas.microsoft.com/office/drawing/2014/main" id="{8B8AE1E6-55DE-487E-A699-2F1A8FFCF9E7}"/>
              </a:ext>
            </a:extLst>
          </p:cNvPr>
          <p:cNvSpPr txBox="1">
            <a:spLocks/>
          </p:cNvSpPr>
          <p:nvPr/>
        </p:nvSpPr>
        <p:spPr>
          <a:xfrm>
            <a:off x="60100" y="-27384"/>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extLst>
      <p:ext uri="{BB962C8B-B14F-4D97-AF65-F5344CB8AC3E}">
        <p14:creationId xmlns:p14="http://schemas.microsoft.com/office/powerpoint/2010/main" val="14721520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Osteoporosis stages image. Osteoporosis bone and healthy bone in comparison isolated on a white background. Vector illustration useful for medical, educational or scientific graphic design.">
            <a:extLst>
              <a:ext uri="{FF2B5EF4-FFF2-40B4-BE49-F238E27FC236}">
                <a16:creationId xmlns:a16="http://schemas.microsoft.com/office/drawing/2014/main" id="{31BFB5C3-6CCC-4A7B-9614-96B95CBDC9D3}"/>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2645424" y="2002527"/>
            <a:ext cx="3781425" cy="2734310"/>
          </a:xfrm>
          <a:prstGeom prst="rect">
            <a:avLst/>
          </a:prstGeom>
        </p:spPr>
      </p:pic>
      <p:sp>
        <p:nvSpPr>
          <p:cNvPr id="3" name="Text Box 7"/>
          <p:cNvSpPr txBox="1">
            <a:spLocks noChangeArrowheads="1"/>
          </p:cNvSpPr>
          <p:nvPr/>
        </p:nvSpPr>
        <p:spPr bwMode="auto">
          <a:xfrm>
            <a:off x="220972" y="1390044"/>
            <a:ext cx="8630330" cy="553998"/>
          </a:xfrm>
          <a:prstGeom prst="rect">
            <a:avLst/>
          </a:prstGeom>
          <a:solidFill>
            <a:srgbClr val="DA8AAD"/>
          </a:solidFill>
          <a:ln w="38100">
            <a:solidFill>
              <a:schemeClr val="tx1"/>
            </a:solidFill>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a:spcBef>
                <a:spcPct val="50000"/>
              </a:spcBef>
              <a:defRPr/>
            </a:pPr>
            <a:r>
              <a:rPr lang="en-GB" sz="1500" b="1" dirty="0">
                <a:latin typeface="Arial" panose="020B0604020202020204" pitchFamily="34" charset="0"/>
                <a:cs typeface="Arial" panose="020B0604020202020204" pitchFamily="34" charset="0"/>
              </a:rPr>
              <a:t>Regular training will increase bone density &amp; strengthen bone matter helping to reduce the risk of </a:t>
            </a:r>
            <a:r>
              <a:rPr lang="en-GB" sz="1500" b="1" u="sng" dirty="0">
                <a:latin typeface="Arial" panose="020B0604020202020204" pitchFamily="34" charset="0"/>
                <a:cs typeface="Arial" panose="020B0604020202020204" pitchFamily="34" charset="0"/>
              </a:rPr>
              <a:t>Osteoporosis</a:t>
            </a:r>
            <a:endParaRPr lang="en-GB" sz="1500" u="sng" dirty="0">
              <a:latin typeface="Arial" panose="020B0604020202020204" pitchFamily="34" charset="0"/>
              <a:cs typeface="Arial" panose="020B0604020202020204" pitchFamily="34" charset="0"/>
            </a:endParaRPr>
          </a:p>
        </p:txBody>
      </p:sp>
      <p:sp>
        <p:nvSpPr>
          <p:cNvPr id="27652" name="Rectangle 15"/>
          <p:cNvSpPr>
            <a:spLocks noChangeArrowheads="1"/>
          </p:cNvSpPr>
          <p:nvPr/>
        </p:nvSpPr>
        <p:spPr bwMode="auto">
          <a:xfrm>
            <a:off x="108000" y="813235"/>
            <a:ext cx="38350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dirty="0">
                <a:ln>
                  <a:solidFill>
                    <a:sysClr val="windowText" lastClr="000000"/>
                  </a:solidFill>
                </a:ln>
                <a:solidFill>
                  <a:srgbClr val="FF0000"/>
                </a:solidFill>
              </a:rPr>
              <a:t>Increased bone density</a:t>
            </a:r>
          </a:p>
        </p:txBody>
      </p:sp>
      <p:sp>
        <p:nvSpPr>
          <p:cNvPr id="10" name="Text Box 10"/>
          <p:cNvSpPr txBox="1">
            <a:spLocks noChangeArrowheads="1"/>
          </p:cNvSpPr>
          <p:nvPr/>
        </p:nvSpPr>
        <p:spPr bwMode="auto">
          <a:xfrm>
            <a:off x="228601" y="4833795"/>
            <a:ext cx="8630330" cy="1131079"/>
          </a:xfrm>
          <a:prstGeom prst="rect">
            <a:avLst/>
          </a:prstGeom>
          <a:solidFill>
            <a:srgbClr val="DA8AAD"/>
          </a:solidFill>
          <a:ln w="38100">
            <a:solidFill>
              <a:schemeClr val="tx1"/>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sz="1350" b="1" dirty="0">
                <a:latin typeface="Arial" panose="020B0604020202020204" pitchFamily="34" charset="0"/>
                <a:cs typeface="Arial" panose="020B0604020202020204" pitchFamily="34" charset="0"/>
              </a:rPr>
              <a:t>Regular weight-bearing exercise can help to maintain bone density and strength.</a:t>
            </a:r>
          </a:p>
          <a:p>
            <a:r>
              <a:rPr lang="en-GB" sz="1350" b="1" dirty="0">
                <a:latin typeface="Arial" panose="020B0604020202020204" pitchFamily="34" charset="0"/>
                <a:cs typeface="Arial" panose="020B0604020202020204" pitchFamily="34" charset="0"/>
              </a:rPr>
              <a:t>Weight-bearing exercise can include : </a:t>
            </a:r>
          </a:p>
          <a:p>
            <a:pPr marL="257175" indent="-257175">
              <a:buFont typeface="Arial" pitchFamily="34" charset="0"/>
              <a:buChar char="•"/>
            </a:pPr>
            <a:r>
              <a:rPr lang="en-GB" sz="1350" b="1" dirty="0">
                <a:latin typeface="Arial" panose="020B0604020202020204" pitchFamily="34" charset="0"/>
                <a:cs typeface="Arial" panose="020B0604020202020204" pitchFamily="34" charset="0"/>
              </a:rPr>
              <a:t>Skipping </a:t>
            </a:r>
          </a:p>
          <a:p>
            <a:pPr marL="257175" indent="-257175">
              <a:buFont typeface="Arial" pitchFamily="34" charset="0"/>
              <a:buChar char="•"/>
            </a:pPr>
            <a:r>
              <a:rPr lang="en-GB" sz="1350" b="1" dirty="0">
                <a:latin typeface="Arial" panose="020B0604020202020204" pitchFamily="34" charset="0"/>
                <a:cs typeface="Arial" panose="020B0604020202020204" pitchFamily="34" charset="0"/>
              </a:rPr>
              <a:t>Running up and down stairs</a:t>
            </a:r>
          </a:p>
          <a:p>
            <a:pPr marL="257175" indent="-257175">
              <a:buFont typeface="Arial" pitchFamily="34" charset="0"/>
              <a:buChar char="•"/>
            </a:pPr>
            <a:r>
              <a:rPr lang="en-GB" sz="1350" b="1" dirty="0">
                <a:latin typeface="Arial" panose="020B0604020202020204" pitchFamily="34" charset="0"/>
                <a:cs typeface="Arial" panose="020B0604020202020204" pitchFamily="34" charset="0"/>
              </a:rPr>
              <a:t>Jumping</a:t>
            </a:r>
          </a:p>
        </p:txBody>
      </p:sp>
      <p:sp>
        <p:nvSpPr>
          <p:cNvPr id="7" name="Title 1">
            <a:extLst>
              <a:ext uri="{FF2B5EF4-FFF2-40B4-BE49-F238E27FC236}">
                <a16:creationId xmlns:a16="http://schemas.microsoft.com/office/drawing/2014/main" id="{D89CB4C0-950A-44E8-8E62-C08F5AA9BDD6}"/>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custDataLst>
      <p:tags r:id="rId1"/>
    </p:custDataLst>
    <p:extLst>
      <p:ext uri="{BB962C8B-B14F-4D97-AF65-F5344CB8AC3E}">
        <p14:creationId xmlns:p14="http://schemas.microsoft.com/office/powerpoint/2010/main" val="8656971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fade">
                                      <p:cBhvr>
                                        <p:cTn id="7" dur="500"/>
                                        <p:tgtEl>
                                          <p:spTgt spid="2765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7652" grpId="0"/>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Chart depicting a bodybuilder gaining muscle mass over time - 3D render.">
            <a:extLst>
              <a:ext uri="{FF2B5EF4-FFF2-40B4-BE49-F238E27FC236}">
                <a16:creationId xmlns:a16="http://schemas.microsoft.com/office/drawing/2014/main" id="{A2EF25B8-9917-4FFD-B04E-2D7CEE539DA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491880" y="3127986"/>
            <a:ext cx="5617089" cy="2389246"/>
          </a:xfrm>
          <a:prstGeom prst="rect">
            <a:avLst/>
          </a:prstGeom>
        </p:spPr>
      </p:pic>
      <p:sp>
        <p:nvSpPr>
          <p:cNvPr id="3" name="Content Placeholder 2"/>
          <p:cNvSpPr>
            <a:spLocks noGrp="1"/>
          </p:cNvSpPr>
          <p:nvPr>
            <p:ph idx="1"/>
          </p:nvPr>
        </p:nvSpPr>
        <p:spPr>
          <a:xfrm>
            <a:off x="134589" y="1518089"/>
            <a:ext cx="8864221" cy="543167"/>
          </a:xfrm>
        </p:spPr>
        <p:txBody>
          <a:bodyPr>
            <a:normAutofit/>
          </a:bodyPr>
          <a:lstStyle/>
          <a:p>
            <a:pPr marL="0" indent="0">
              <a:buNone/>
            </a:pPr>
            <a:r>
              <a:rPr lang="en-GB" sz="2000" b="1" dirty="0"/>
              <a:t>HYPERTROPHY is an increase in the size of muscle(s).</a:t>
            </a:r>
          </a:p>
          <a:p>
            <a:pPr marL="0" indent="0">
              <a:buNone/>
            </a:pPr>
            <a:endParaRPr lang="en-GB" sz="2000" dirty="0">
              <a:ln>
                <a:solidFill>
                  <a:sysClr val="windowText" lastClr="000000"/>
                </a:solidFill>
              </a:ln>
              <a:solidFill>
                <a:srgbClr val="FF0000"/>
              </a:solidFill>
            </a:endParaRPr>
          </a:p>
          <a:p>
            <a:pPr marL="0" indent="0">
              <a:buNone/>
            </a:pPr>
            <a:endParaRPr lang="en-GB" sz="2400" dirty="0"/>
          </a:p>
        </p:txBody>
      </p:sp>
      <p:sp>
        <p:nvSpPr>
          <p:cNvPr id="5" name="Rectangle 15"/>
          <p:cNvSpPr>
            <a:spLocks noChangeArrowheads="1"/>
          </p:cNvSpPr>
          <p:nvPr/>
        </p:nvSpPr>
        <p:spPr bwMode="auto">
          <a:xfrm>
            <a:off x="108000" y="984988"/>
            <a:ext cx="5004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HYPERTROPHY of MUSCLE</a:t>
            </a:r>
            <a:endParaRPr lang="en-US" altLang="en-GB" dirty="0">
              <a:solidFill>
                <a:srgbClr val="0000FF"/>
              </a:solidFill>
            </a:endParaRPr>
          </a:p>
        </p:txBody>
      </p:sp>
      <p:sp>
        <p:nvSpPr>
          <p:cNvPr id="7" name="Rectangle 6"/>
          <p:cNvSpPr/>
          <p:nvPr/>
        </p:nvSpPr>
        <p:spPr>
          <a:xfrm>
            <a:off x="134589" y="2092547"/>
            <a:ext cx="5480000" cy="1107996"/>
          </a:xfrm>
          <a:prstGeom prst="rect">
            <a:avLst/>
          </a:prstGeom>
        </p:spPr>
        <p:txBody>
          <a:bodyPr wrap="square">
            <a:spAutoFit/>
          </a:bodyPr>
          <a:lstStyle/>
          <a:p>
            <a:pPr>
              <a:spcBef>
                <a:spcPts val="600"/>
              </a:spcBef>
              <a:spcAft>
                <a:spcPts val="600"/>
              </a:spcAft>
            </a:pPr>
            <a:r>
              <a:rPr lang="en-US" sz="1400" dirty="0">
                <a:latin typeface="Arial" panose="020B0604020202020204" pitchFamily="34" charset="0"/>
                <a:cs typeface="Arial" panose="020B0604020202020204" pitchFamily="34" charset="0"/>
              </a:rPr>
              <a:t>Training results in skeletal muscle being damaged as the tiny muscle fibers are pulled apart causing trauma. </a:t>
            </a:r>
          </a:p>
          <a:p>
            <a:pPr>
              <a:spcBef>
                <a:spcPts val="600"/>
              </a:spcBef>
              <a:spcAft>
                <a:spcPts val="600"/>
              </a:spcAft>
            </a:pPr>
            <a:r>
              <a:rPr lang="en-US" sz="1400" dirty="0">
                <a:latin typeface="Arial" panose="020B0604020202020204" pitchFamily="34" charset="0"/>
                <a:cs typeface="Arial" panose="020B0604020202020204" pitchFamily="34" charset="0"/>
              </a:rPr>
              <a:t>With </a:t>
            </a:r>
            <a:r>
              <a:rPr lang="en-US" sz="1400" b="1" dirty="0">
                <a:latin typeface="Arial" panose="020B0604020202020204" pitchFamily="34" charset="0"/>
                <a:cs typeface="Arial" panose="020B0604020202020204" pitchFamily="34" charset="0"/>
              </a:rPr>
              <a:t>REST</a:t>
            </a:r>
            <a:r>
              <a:rPr lang="en-US" sz="1400" dirty="0">
                <a:latin typeface="Arial" panose="020B0604020202020204" pitchFamily="34" charset="0"/>
                <a:cs typeface="Arial" panose="020B0604020202020204" pitchFamily="34" charset="0"/>
              </a:rPr>
              <a:t> and time to </a:t>
            </a:r>
            <a:r>
              <a:rPr lang="en-US" sz="1400" b="1" dirty="0">
                <a:latin typeface="Arial" panose="020B0604020202020204" pitchFamily="34" charset="0"/>
                <a:cs typeface="Arial" panose="020B0604020202020204" pitchFamily="34" charset="0"/>
              </a:rPr>
              <a:t>RECOVER</a:t>
            </a:r>
            <a:r>
              <a:rPr lang="en-US" sz="1400" dirty="0">
                <a:latin typeface="Arial" panose="020B0604020202020204" pitchFamily="34" charset="0"/>
                <a:cs typeface="Arial" panose="020B0604020202020204" pitchFamily="34" charset="0"/>
              </a:rPr>
              <a:t> these muscle fibers are re-built stronger than before. </a:t>
            </a:r>
          </a:p>
        </p:txBody>
      </p:sp>
      <p:sp>
        <p:nvSpPr>
          <p:cNvPr id="9" name="Rectangle 5"/>
          <p:cNvSpPr txBox="1">
            <a:spLocks noChangeArrowheads="1"/>
          </p:cNvSpPr>
          <p:nvPr/>
        </p:nvSpPr>
        <p:spPr>
          <a:xfrm>
            <a:off x="134684" y="3429000"/>
            <a:ext cx="3573220" cy="2376264"/>
          </a:xfrm>
          <a:prstGeom prst="rect">
            <a:avLst/>
          </a:prstGeom>
        </p:spPr>
        <p:txBody>
          <a:bodyPr vert="horz" lIns="68580" tIns="34290" rIns="68580" bIns="3429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385763" indent="-385763">
              <a:buFont typeface="+mj-lt"/>
              <a:buAutoNum type="arabicPeriod"/>
            </a:pPr>
            <a:r>
              <a:rPr lang="en-US" sz="1400" dirty="0">
                <a:latin typeface="Arial" panose="020B0604020202020204" pitchFamily="34" charset="0"/>
                <a:cs typeface="Arial" panose="020B0604020202020204" pitchFamily="34" charset="0"/>
              </a:rPr>
              <a:t>Muscle </a:t>
            </a:r>
            <a:r>
              <a:rPr lang="en-US" sz="1400" dirty="0">
                <a:solidFill>
                  <a:srgbClr val="FF0000"/>
                </a:solidFill>
                <a:latin typeface="Arial" panose="020B0604020202020204" pitchFamily="34" charset="0"/>
                <a:cs typeface="Arial" panose="020B0604020202020204" pitchFamily="34" charset="0"/>
              </a:rPr>
              <a:t>hypertrophy</a:t>
            </a:r>
            <a:r>
              <a:rPr lang="en-US" sz="1400" dirty="0">
                <a:latin typeface="Arial" panose="020B0604020202020204" pitchFamily="34" charset="0"/>
                <a:cs typeface="Arial" panose="020B0604020202020204" pitchFamily="34" charset="0"/>
              </a:rPr>
              <a:t> will occur when training with heavy weights with low reps, increasing muscle size and strength.</a:t>
            </a:r>
          </a:p>
          <a:p>
            <a:pPr marL="385763" indent="-385763">
              <a:buFont typeface="+mj-lt"/>
              <a:buAutoNum type="arabicPeriod"/>
            </a:pPr>
            <a:r>
              <a:rPr lang="en-US" sz="1400" dirty="0">
                <a:latin typeface="Arial" panose="020B0604020202020204" pitchFamily="34" charset="0"/>
                <a:cs typeface="Arial" panose="020B0604020202020204" pitchFamily="34" charset="0"/>
              </a:rPr>
              <a:t>Low weights, many reps will improve muscle tone and stamina.</a:t>
            </a:r>
          </a:p>
          <a:p>
            <a:pPr marL="385763" indent="-385763">
              <a:buFont typeface="+mj-lt"/>
              <a:buAutoNum type="arabicPeriod"/>
            </a:pPr>
            <a:r>
              <a:rPr lang="en-US" sz="1400" dirty="0">
                <a:latin typeface="Arial" panose="020B0604020202020204" pitchFamily="34" charset="0"/>
                <a:cs typeface="Arial" panose="020B0604020202020204" pitchFamily="34" charset="0"/>
              </a:rPr>
              <a:t>Tendons, ligaments and posture will also improve.</a:t>
            </a:r>
          </a:p>
        </p:txBody>
      </p:sp>
      <p:sp>
        <p:nvSpPr>
          <p:cNvPr id="8" name="Title 1">
            <a:extLst>
              <a:ext uri="{FF2B5EF4-FFF2-40B4-BE49-F238E27FC236}">
                <a16:creationId xmlns:a16="http://schemas.microsoft.com/office/drawing/2014/main" id="{8B464914-72B7-4B76-9684-9E5F51B98C2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extLst>
      <p:ext uri="{BB962C8B-B14F-4D97-AF65-F5344CB8AC3E}">
        <p14:creationId xmlns:p14="http://schemas.microsoft.com/office/powerpoint/2010/main" val="3216909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1772816"/>
            <a:ext cx="4923656" cy="2520280"/>
          </a:xfrm>
          <a:prstGeom prst="rect">
            <a:avLst/>
          </a:prstGeom>
          <a:solidFill>
            <a:srgbClr val="DA8AAD"/>
          </a:solidFill>
          <a:ln w="38100">
            <a:solidFill>
              <a:schemeClr val="tx1"/>
            </a:solidFill>
          </a:ln>
        </p:spPr>
        <p:style>
          <a:lnRef idx="2">
            <a:schemeClr val="accent1"/>
          </a:lnRef>
          <a:fillRef idx="1">
            <a:schemeClr val="lt1"/>
          </a:fillRef>
          <a:effectRef idx="0">
            <a:schemeClr val="accent1"/>
          </a:effectRef>
          <a:fontRef idx="minor">
            <a:schemeClr val="dk1"/>
          </a:fontRef>
        </p:style>
        <p:txBody>
          <a:bodyPr wrap="square">
            <a:noAutofit/>
          </a:bodyPr>
          <a:lstStyle/>
          <a:p>
            <a:pPr>
              <a:spcBef>
                <a:spcPts val="1200"/>
              </a:spcBef>
              <a:spcAft>
                <a:spcPts val="600"/>
              </a:spcAft>
            </a:pPr>
            <a:r>
              <a:rPr lang="en-US" altLang="en-GB" sz="2000" b="1" dirty="0">
                <a:solidFill>
                  <a:srgbClr val="3333CC"/>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STRENGTH</a:t>
            </a:r>
            <a:endParaRPr lang="en-US" altLang="en-GB" sz="2000" dirty="0">
              <a:solidFill>
                <a:srgbClr val="3333CC"/>
              </a:solidFill>
              <a:latin typeface="Arial" panose="020B0604020202020204" pitchFamily="34" charset="0"/>
              <a:cs typeface="Arial" panose="020B0604020202020204" pitchFamily="34" charset="0"/>
            </a:endParaRPr>
          </a:p>
          <a:p>
            <a:pPr>
              <a:spcBef>
                <a:spcPts val="1200"/>
              </a:spcBef>
              <a:spcAft>
                <a:spcPts val="600"/>
              </a:spcAft>
            </a:pPr>
            <a:r>
              <a:rPr lang="en-US" altLang="en-GB" sz="2000" dirty="0">
                <a:solidFill>
                  <a:srgbClr val="3333CC"/>
                </a:solidFill>
                <a:latin typeface="Arial" panose="020B0604020202020204" pitchFamily="34" charset="0"/>
                <a:cs typeface="Arial" panose="020B0604020202020204" pitchFamily="34" charset="0"/>
              </a:rPr>
              <a:t>Following resistance training there is an increase in the thickness of muscle fibres due to greater muscle protein.</a:t>
            </a:r>
          </a:p>
          <a:p>
            <a:pPr>
              <a:spcBef>
                <a:spcPts val="1200"/>
              </a:spcBef>
              <a:spcAft>
                <a:spcPts val="600"/>
              </a:spcAft>
            </a:pPr>
            <a:r>
              <a:rPr lang="en-US" altLang="en-GB" sz="2000" dirty="0">
                <a:solidFill>
                  <a:srgbClr val="3333CC"/>
                </a:solidFill>
                <a:latin typeface="Arial" panose="020B0604020202020204" pitchFamily="34" charset="0"/>
                <a:cs typeface="Arial" panose="020B0604020202020204" pitchFamily="34" charset="0"/>
              </a:rPr>
              <a:t>Muscle </a:t>
            </a:r>
            <a:r>
              <a:rPr lang="en-US" altLang="en-GB" sz="2000" i="1" dirty="0">
                <a:solidFill>
                  <a:srgbClr val="3333CC"/>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STRENGTH</a:t>
            </a:r>
            <a:r>
              <a:rPr lang="en-US" altLang="en-GB" sz="2000" dirty="0">
                <a:solidFill>
                  <a:srgbClr val="3333CC"/>
                </a:solidFill>
                <a:latin typeface="Arial" panose="020B0604020202020204" pitchFamily="34" charset="0"/>
                <a:cs typeface="Arial" panose="020B0604020202020204" pitchFamily="34" charset="0"/>
              </a:rPr>
              <a:t> will therefore be increased along with strength of tendons.</a:t>
            </a:r>
          </a:p>
        </p:txBody>
      </p:sp>
      <p:sp>
        <p:nvSpPr>
          <p:cNvPr id="25604" name="Rectangle 15"/>
          <p:cNvSpPr>
            <a:spLocks noChangeArrowheads="1"/>
          </p:cNvSpPr>
          <p:nvPr/>
        </p:nvSpPr>
        <p:spPr bwMode="auto">
          <a:xfrm>
            <a:off x="152400" y="3341594"/>
            <a:ext cx="38350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endParaRPr lang="en-US" altLang="en-GB" sz="1800" b="0" dirty="0">
              <a:solidFill>
                <a:srgbClr val="0000FF"/>
              </a:solidFill>
            </a:endParaRPr>
          </a:p>
        </p:txBody>
      </p:sp>
      <p:sp>
        <p:nvSpPr>
          <p:cNvPr id="7" name="Title 1">
            <a:extLst>
              <a:ext uri="{FF2B5EF4-FFF2-40B4-BE49-F238E27FC236}">
                <a16:creationId xmlns:a16="http://schemas.microsoft.com/office/drawing/2014/main" id="{B6B47629-77C2-4ACA-A9DC-03F7F9CF7453}"/>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pic>
        <p:nvPicPr>
          <p:cNvPr id="8" name="Picture 7" descr="Group with dumbbell weight training equipment on sport gym">
            <a:extLst>
              <a:ext uri="{FF2B5EF4-FFF2-40B4-BE49-F238E27FC236}">
                <a16:creationId xmlns:a16="http://schemas.microsoft.com/office/drawing/2014/main" id="{94ABD730-2199-4C8A-B6A9-E26E38EA137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5220072" y="1700808"/>
            <a:ext cx="3771528" cy="2592288"/>
          </a:xfrm>
          <a:prstGeom prst="rect">
            <a:avLst/>
          </a:prstGeom>
        </p:spPr>
      </p:pic>
    </p:spTree>
    <p:extLst>
      <p:ext uri="{BB962C8B-B14F-4D97-AF65-F5344CB8AC3E}">
        <p14:creationId xmlns:p14="http://schemas.microsoft.com/office/powerpoint/2010/main" val="14776313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llustration of muscle in a running man">
            <a:extLst>
              <a:ext uri="{FF2B5EF4-FFF2-40B4-BE49-F238E27FC236}">
                <a16:creationId xmlns:a16="http://schemas.microsoft.com/office/drawing/2014/main" id="{E88D13A7-716D-4633-B962-F69D6AFFB49C}"/>
              </a:ext>
            </a:extLst>
          </p:cNvPr>
          <p:cNvPicPr/>
          <p:nvPr/>
        </p:nvPicPr>
        <p:blipFill rotWithShape="1">
          <a:blip r:embed="rId2" cstate="print">
            <a:extLst>
              <a:ext uri="{28A0092B-C50C-407E-A947-70E740481C1C}">
                <a14:useLocalDpi xmlns:a14="http://schemas.microsoft.com/office/drawing/2010/main" val="0"/>
              </a:ext>
            </a:extLst>
          </a:blip>
          <a:srcRect l="16973" t="3333" r="26835"/>
          <a:stretch/>
        </p:blipFill>
        <p:spPr>
          <a:xfrm>
            <a:off x="5652119" y="1268760"/>
            <a:ext cx="2952329" cy="4320480"/>
          </a:xfrm>
          <a:prstGeom prst="rect">
            <a:avLst/>
          </a:prstGeom>
        </p:spPr>
      </p:pic>
      <p:sp>
        <p:nvSpPr>
          <p:cNvPr id="3" name="Rectangle 2">
            <a:extLst>
              <a:ext uri="{FF2B5EF4-FFF2-40B4-BE49-F238E27FC236}">
                <a16:creationId xmlns:a16="http://schemas.microsoft.com/office/drawing/2014/main" id="{A421FD2B-FF23-429A-8044-699E14D73CDA}"/>
              </a:ext>
            </a:extLst>
          </p:cNvPr>
          <p:cNvSpPr/>
          <p:nvPr/>
        </p:nvSpPr>
        <p:spPr>
          <a:xfrm>
            <a:off x="152401" y="2009320"/>
            <a:ext cx="5112095" cy="3003856"/>
          </a:xfrm>
          <a:prstGeom prst="rect">
            <a:avLst/>
          </a:prstGeom>
          <a:solidFill>
            <a:srgbClr val="DA8AAD"/>
          </a:solidFill>
          <a:ln w="38100">
            <a:solidFill>
              <a:schemeClr val="tx1"/>
            </a:solidFill>
          </a:ln>
        </p:spPr>
        <p:style>
          <a:lnRef idx="2">
            <a:schemeClr val="accent1"/>
          </a:lnRef>
          <a:fillRef idx="1">
            <a:schemeClr val="lt1"/>
          </a:fillRef>
          <a:effectRef idx="0">
            <a:schemeClr val="accent1"/>
          </a:effectRef>
          <a:fontRef idx="minor">
            <a:schemeClr val="dk1"/>
          </a:fontRef>
        </p:style>
        <p:txBody>
          <a:bodyPr wrap="square">
            <a:noAutofit/>
          </a:bodyPr>
          <a:lstStyle/>
          <a:p>
            <a:pPr>
              <a:spcBef>
                <a:spcPts val="1200"/>
              </a:spcBef>
              <a:spcAft>
                <a:spcPts val="600"/>
              </a:spcAft>
            </a:pPr>
            <a:r>
              <a:rPr lang="en-US" altLang="en-GB" sz="2000" b="1" dirty="0">
                <a:solidFill>
                  <a:srgbClr val="3333CC"/>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MUSCULAR ENDURANCE</a:t>
            </a:r>
          </a:p>
          <a:p>
            <a:pPr>
              <a:spcBef>
                <a:spcPts val="1200"/>
              </a:spcBef>
              <a:spcAft>
                <a:spcPts val="600"/>
              </a:spcAft>
            </a:pPr>
            <a:r>
              <a:rPr lang="en-US" altLang="en-GB" sz="2000" dirty="0">
                <a:solidFill>
                  <a:srgbClr val="3333CC"/>
                </a:solidFill>
                <a:latin typeface="Arial" panose="020B0604020202020204" pitchFamily="34" charset="0"/>
                <a:cs typeface="Arial" panose="020B0604020202020204" pitchFamily="34" charset="0"/>
              </a:rPr>
              <a:t>Following endurance (stamina) training, muscular endurance increases. </a:t>
            </a:r>
          </a:p>
          <a:p>
            <a:pPr>
              <a:spcBef>
                <a:spcPts val="1200"/>
              </a:spcBef>
              <a:spcAft>
                <a:spcPts val="600"/>
              </a:spcAft>
            </a:pPr>
            <a:r>
              <a:rPr lang="en-US" altLang="en-GB" sz="2000" dirty="0">
                <a:solidFill>
                  <a:srgbClr val="3333CC"/>
                </a:solidFill>
                <a:latin typeface="Arial" panose="020B0604020202020204" pitchFamily="34" charset="0"/>
                <a:cs typeface="Arial" panose="020B0604020202020204" pitchFamily="34" charset="0"/>
              </a:rPr>
              <a:t>Slow twitch fibres will get larger by about 20%.</a:t>
            </a:r>
          </a:p>
          <a:p>
            <a:pPr>
              <a:spcBef>
                <a:spcPts val="1200"/>
              </a:spcBef>
              <a:spcAft>
                <a:spcPts val="600"/>
              </a:spcAft>
            </a:pPr>
            <a:r>
              <a:rPr lang="en-US" altLang="en-GB" sz="2000" dirty="0">
                <a:solidFill>
                  <a:srgbClr val="3333CC"/>
                </a:solidFill>
                <a:latin typeface="Arial" panose="020B0604020202020204" pitchFamily="34" charset="0"/>
                <a:cs typeface="Arial" panose="020B0604020202020204" pitchFamily="34" charset="0"/>
              </a:rPr>
              <a:t>This means that there is greater potential for energy production.</a:t>
            </a:r>
          </a:p>
          <a:p>
            <a:pPr>
              <a:spcBef>
                <a:spcPts val="1200"/>
              </a:spcBef>
              <a:spcAft>
                <a:spcPts val="600"/>
              </a:spcAft>
            </a:pPr>
            <a:endParaRPr lang="en-US" altLang="en-GB" sz="2000" dirty="0">
              <a:solidFill>
                <a:srgbClr val="3333CC"/>
              </a:solidFill>
              <a:latin typeface="Arial" panose="020B0604020202020204" pitchFamily="34" charset="0"/>
              <a:cs typeface="Arial" panose="020B0604020202020204" pitchFamily="34" charset="0"/>
            </a:endParaRPr>
          </a:p>
          <a:p>
            <a:pPr>
              <a:spcBef>
                <a:spcPts val="1200"/>
              </a:spcBef>
              <a:spcAft>
                <a:spcPts val="600"/>
              </a:spcAft>
            </a:pPr>
            <a:endParaRPr lang="en-US" altLang="en-GB" sz="2000" dirty="0">
              <a:solidFill>
                <a:srgbClr val="3333CC"/>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3C73919C-B374-47D9-8670-35F809BAD2BE}"/>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extLst>
      <p:ext uri="{BB962C8B-B14F-4D97-AF65-F5344CB8AC3E}">
        <p14:creationId xmlns:p14="http://schemas.microsoft.com/office/powerpoint/2010/main" val="38127569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421FD2B-FF23-429A-8044-699E14D73CDA}"/>
              </a:ext>
            </a:extLst>
          </p:cNvPr>
          <p:cNvSpPr/>
          <p:nvPr/>
        </p:nvSpPr>
        <p:spPr>
          <a:xfrm>
            <a:off x="458337" y="2265737"/>
            <a:ext cx="4617719" cy="1739327"/>
          </a:xfrm>
          <a:prstGeom prst="rect">
            <a:avLst/>
          </a:prstGeom>
          <a:solidFill>
            <a:srgbClr val="DA8AAD"/>
          </a:solidFill>
          <a:ln w="38100">
            <a:solidFill>
              <a:schemeClr val="tx1"/>
            </a:solidFill>
          </a:ln>
        </p:spPr>
        <p:style>
          <a:lnRef idx="2">
            <a:schemeClr val="accent1"/>
          </a:lnRef>
          <a:fillRef idx="1">
            <a:schemeClr val="lt1"/>
          </a:fillRef>
          <a:effectRef idx="0">
            <a:schemeClr val="accent1"/>
          </a:effectRef>
          <a:fontRef idx="minor">
            <a:schemeClr val="dk1"/>
          </a:fontRef>
        </p:style>
        <p:txBody>
          <a:bodyPr wrap="square">
            <a:noAutofit/>
          </a:bodyPr>
          <a:lstStyle/>
          <a:p>
            <a:pPr>
              <a:spcBef>
                <a:spcPts val="1200"/>
              </a:spcBef>
              <a:spcAft>
                <a:spcPts val="600"/>
              </a:spcAft>
            </a:pPr>
            <a:r>
              <a:rPr lang="en-US" altLang="en-GB" sz="2000" b="1" dirty="0">
                <a:solidFill>
                  <a:srgbClr val="3333CC"/>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Resistance to Fatigue</a:t>
            </a:r>
          </a:p>
          <a:p>
            <a:pPr>
              <a:spcBef>
                <a:spcPts val="1200"/>
              </a:spcBef>
              <a:spcAft>
                <a:spcPts val="600"/>
              </a:spcAft>
            </a:pPr>
            <a:r>
              <a:rPr lang="en-US" altLang="en-GB" sz="2000" dirty="0">
                <a:solidFill>
                  <a:srgbClr val="3333CC"/>
                </a:solidFill>
                <a:latin typeface="Arial" panose="020B0604020202020204" pitchFamily="34" charset="0"/>
                <a:cs typeface="Arial" panose="020B0604020202020204" pitchFamily="34" charset="0"/>
              </a:rPr>
              <a:t>Endurance training will also increase the capacity to carry oxygen and the athlete becomes aerobically fitter.</a:t>
            </a:r>
          </a:p>
          <a:p>
            <a:pPr>
              <a:spcBef>
                <a:spcPts val="1200"/>
              </a:spcBef>
              <a:spcAft>
                <a:spcPts val="600"/>
              </a:spcAft>
            </a:pPr>
            <a:endParaRPr lang="en-US" altLang="en-GB" sz="2000" dirty="0">
              <a:solidFill>
                <a:srgbClr val="3333CC"/>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29D75A75-A780-446C-AF56-D3ACEDD32635}"/>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pic>
        <p:nvPicPr>
          <p:cNvPr id="7" name="Picture 6" descr="Illustration of muscle in a running man">
            <a:extLst>
              <a:ext uri="{FF2B5EF4-FFF2-40B4-BE49-F238E27FC236}">
                <a16:creationId xmlns:a16="http://schemas.microsoft.com/office/drawing/2014/main" id="{E88D13A7-716D-4633-B962-F69D6AFFB49C}"/>
              </a:ext>
            </a:extLst>
          </p:cNvPr>
          <p:cNvPicPr/>
          <p:nvPr/>
        </p:nvPicPr>
        <p:blipFill rotWithShape="1">
          <a:blip r:embed="rId2" cstate="print">
            <a:extLst>
              <a:ext uri="{28A0092B-C50C-407E-A947-70E740481C1C}">
                <a14:useLocalDpi xmlns:a14="http://schemas.microsoft.com/office/drawing/2010/main" val="0"/>
              </a:ext>
            </a:extLst>
          </a:blip>
          <a:srcRect l="16973" t="3333" r="26835"/>
          <a:stretch/>
        </p:blipFill>
        <p:spPr>
          <a:xfrm>
            <a:off x="5652119" y="1268760"/>
            <a:ext cx="2952329" cy="4320480"/>
          </a:xfrm>
          <a:prstGeom prst="rect">
            <a:avLst/>
          </a:prstGeom>
        </p:spPr>
      </p:pic>
    </p:spTree>
    <p:extLst>
      <p:ext uri="{BB962C8B-B14F-4D97-AF65-F5344CB8AC3E}">
        <p14:creationId xmlns:p14="http://schemas.microsoft.com/office/powerpoint/2010/main" val="18490489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3733" name="Text Box 5"/>
          <p:cNvSpPr txBox="1">
            <a:spLocks noChangeArrowheads="1"/>
          </p:cNvSpPr>
          <p:nvPr/>
        </p:nvSpPr>
        <p:spPr bwMode="auto">
          <a:xfrm>
            <a:off x="251520" y="1812006"/>
            <a:ext cx="8640960" cy="3831818"/>
          </a:xfrm>
          <a:prstGeom prst="rect">
            <a:avLst/>
          </a:prstGeom>
          <a:solidFill>
            <a:srgbClr val="DA8AAD"/>
          </a:solidFill>
          <a:ln w="38100">
            <a:solidFill>
              <a:schemeClr val="tx1"/>
            </a:solidFill>
          </a:ln>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sz="1800" dirty="0"/>
              <a:t>With most training programmes the size of the heart will increase.</a:t>
            </a:r>
          </a:p>
          <a:p>
            <a:pPr>
              <a:spcBef>
                <a:spcPct val="50000"/>
              </a:spcBef>
              <a:defRPr/>
            </a:pPr>
            <a:r>
              <a:rPr lang="en-GB" sz="1800" dirty="0"/>
              <a:t>This increase in size is known as cardiac hypertrophy.</a:t>
            </a:r>
          </a:p>
          <a:p>
            <a:pPr>
              <a:spcBef>
                <a:spcPct val="50000"/>
              </a:spcBef>
              <a:defRPr/>
            </a:pPr>
            <a:r>
              <a:rPr lang="en-GB" sz="1800" dirty="0"/>
              <a:t>This will occur particularly with endurance-type exercise or training. The wall of the left ventricle becomes thicker, thus increasing the strength of contractions in the heart.</a:t>
            </a:r>
          </a:p>
          <a:p>
            <a:pPr>
              <a:spcBef>
                <a:spcPct val="50000"/>
              </a:spcBef>
              <a:defRPr/>
            </a:pPr>
            <a:r>
              <a:rPr lang="en-GB" sz="1800" dirty="0"/>
              <a:t>This increase in contractions will ensure more blood is delivered to the working muscles.</a:t>
            </a:r>
          </a:p>
          <a:p>
            <a:pPr>
              <a:spcBef>
                <a:spcPct val="50000"/>
              </a:spcBef>
              <a:defRPr/>
            </a:pPr>
            <a:r>
              <a:rPr lang="en-GB" sz="1800" dirty="0"/>
              <a:t>More blood is pumped from the heart per beat of the heart and therefore stroke volume will increase. </a:t>
            </a:r>
          </a:p>
          <a:p>
            <a:pPr>
              <a:spcBef>
                <a:spcPct val="50000"/>
              </a:spcBef>
              <a:defRPr/>
            </a:pPr>
            <a:r>
              <a:rPr lang="en-GB" sz="1800" dirty="0"/>
              <a:t>Cardiac output will also therefore increase during high or maximal levels of exercise.</a:t>
            </a:r>
            <a:endParaRPr lang="en-GB" sz="2100" dirty="0"/>
          </a:p>
        </p:txBody>
      </p:sp>
      <p:sp>
        <p:nvSpPr>
          <p:cNvPr id="21507" name="Rectangle 15"/>
          <p:cNvSpPr>
            <a:spLocks noChangeArrowheads="1"/>
          </p:cNvSpPr>
          <p:nvPr/>
        </p:nvSpPr>
        <p:spPr bwMode="auto">
          <a:xfrm>
            <a:off x="109176" y="1147560"/>
            <a:ext cx="61967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HYPERTROPHY of the HEART</a:t>
            </a:r>
            <a:endParaRPr lang="en-US" altLang="en-GB" dirty="0">
              <a:solidFill>
                <a:srgbClr val="0000FF"/>
              </a:solidFill>
            </a:endParaRPr>
          </a:p>
        </p:txBody>
      </p:sp>
      <p:sp>
        <p:nvSpPr>
          <p:cNvPr id="5" name="Title 1">
            <a:extLst>
              <a:ext uri="{FF2B5EF4-FFF2-40B4-BE49-F238E27FC236}">
                <a16:creationId xmlns:a16="http://schemas.microsoft.com/office/drawing/2014/main" id="{561A482F-3B4F-4B8E-A73E-4CC485342AB9}"/>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custDataLst>
      <p:tags r:id="rId1"/>
    </p:custDataLst>
    <p:extLst>
      <p:ext uri="{BB962C8B-B14F-4D97-AF65-F5344CB8AC3E}">
        <p14:creationId xmlns:p14="http://schemas.microsoft.com/office/powerpoint/2010/main" val="36771009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13733"/>
                                        </p:tgtEl>
                                        <p:attrNameLst>
                                          <p:attrName>style.visibility</p:attrName>
                                        </p:attrNameLst>
                                      </p:cBhvr>
                                      <p:to>
                                        <p:strVal val="visible"/>
                                      </p:to>
                                    </p:set>
                                    <p:animEffect transition="in" filter="fade">
                                      <p:cBhvr>
                                        <p:cTn id="12" dur="500"/>
                                        <p:tgtEl>
                                          <p:spTgt spid="713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3733" grpId="0" animBg="1"/>
      <p:bldP spid="2150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eft ventricular hypertrophy">
            <a:extLst>
              <a:ext uri="{FF2B5EF4-FFF2-40B4-BE49-F238E27FC236}">
                <a16:creationId xmlns:a16="http://schemas.microsoft.com/office/drawing/2014/main" id="{54E699DC-EF7C-4EBC-A461-BDCF02837B45}"/>
              </a:ext>
            </a:extLst>
          </p:cNvPr>
          <p:cNvPicPr/>
          <p:nvPr/>
        </p:nvPicPr>
        <p:blipFill>
          <a:blip r:embed="rId4">
            <a:extLst>
              <a:ext uri="{28A0092B-C50C-407E-A947-70E740481C1C}">
                <a14:useLocalDpi xmlns:a14="http://schemas.microsoft.com/office/drawing/2010/main" val="0"/>
              </a:ext>
            </a:extLst>
          </a:blip>
          <a:stretch>
            <a:fillRect/>
          </a:stretch>
        </p:blipFill>
        <p:spPr>
          <a:xfrm>
            <a:off x="3942149" y="1628800"/>
            <a:ext cx="5093851" cy="3393114"/>
          </a:xfrm>
          <a:prstGeom prst="rect">
            <a:avLst/>
          </a:prstGeom>
        </p:spPr>
      </p:pic>
      <p:sp>
        <p:nvSpPr>
          <p:cNvPr id="7" name="Text Box 7"/>
          <p:cNvSpPr txBox="1">
            <a:spLocks noChangeArrowheads="1"/>
          </p:cNvSpPr>
          <p:nvPr/>
        </p:nvSpPr>
        <p:spPr bwMode="auto">
          <a:xfrm>
            <a:off x="108000" y="2348880"/>
            <a:ext cx="3743920" cy="2592288"/>
          </a:xfrm>
          <a:prstGeom prst="rect">
            <a:avLst/>
          </a:prstGeom>
          <a:solidFill>
            <a:srgbClr val="DA8AAD"/>
          </a:solidFill>
          <a:ln w="38100">
            <a:solidFill>
              <a:schemeClr val="tx1"/>
            </a:solidFill>
            <a:headEnd/>
            <a:tailEnd/>
          </a:ln>
        </p:spPr>
        <p:style>
          <a:lnRef idx="2">
            <a:schemeClr val="accent1"/>
          </a:lnRef>
          <a:fillRef idx="1">
            <a:schemeClr val="lt1"/>
          </a:fillRef>
          <a:effectRef idx="0">
            <a:schemeClr val="accent1"/>
          </a:effectRef>
          <a:fontRef idx="minor">
            <a:schemeClr val="dk1"/>
          </a:fontRef>
        </p:style>
        <p:txBody>
          <a:bodyPr wrap="square">
            <a:noAutofit/>
          </a:bodyPr>
          <a:lstStyle/>
          <a:p>
            <a:pPr>
              <a:spcBef>
                <a:spcPts val="600"/>
              </a:spcBef>
              <a:spcAft>
                <a:spcPts val="600"/>
              </a:spcAft>
              <a:defRPr/>
            </a:pPr>
            <a:r>
              <a:rPr lang="en-GB" b="1" dirty="0">
                <a:latin typeface="Arial" panose="020B0604020202020204" pitchFamily="34" charset="0"/>
                <a:cs typeface="Arial" panose="020B0604020202020204" pitchFamily="34" charset="0"/>
              </a:rPr>
              <a:t>The increased size of the heart means it takes less beats in a minute to supply the body with enough oxygen at rest. </a:t>
            </a:r>
          </a:p>
          <a:p>
            <a:pPr>
              <a:spcBef>
                <a:spcPts val="600"/>
              </a:spcBef>
              <a:spcAft>
                <a:spcPts val="600"/>
              </a:spcAft>
              <a:defRPr/>
            </a:pPr>
            <a:r>
              <a:rPr lang="en-GB" sz="1600" b="1" dirty="0">
                <a:latin typeface="Arial" panose="020B0604020202020204" pitchFamily="34" charset="0"/>
                <a:cs typeface="Arial" panose="020B0604020202020204" pitchFamily="34" charset="0"/>
              </a:rPr>
              <a:t>and</a:t>
            </a:r>
          </a:p>
          <a:p>
            <a:pPr>
              <a:spcBef>
                <a:spcPts val="600"/>
              </a:spcBef>
              <a:spcAft>
                <a:spcPts val="600"/>
              </a:spcAft>
              <a:defRPr/>
            </a:pPr>
            <a:r>
              <a:rPr lang="en-GB" b="1" dirty="0">
                <a:latin typeface="Arial" panose="020B0604020202020204" pitchFamily="34" charset="0"/>
                <a:cs typeface="Arial" panose="020B0604020202020204" pitchFamily="34" charset="0"/>
              </a:rPr>
              <a:t>Can pump more blood with each pulse </a:t>
            </a:r>
            <a:r>
              <a:rPr lang="en-GB" b="1" dirty="0" smtClean="0">
                <a:latin typeface="Arial" panose="020B0604020202020204" pitchFamily="34" charset="0"/>
                <a:cs typeface="Arial" panose="020B0604020202020204" pitchFamily="34" charset="0"/>
              </a:rPr>
              <a:t>(increased </a:t>
            </a:r>
            <a:r>
              <a:rPr lang="en-GB" b="1" dirty="0">
                <a:latin typeface="Arial" panose="020B0604020202020204" pitchFamily="34" charset="0"/>
                <a:cs typeface="Arial" panose="020B0604020202020204" pitchFamily="34" charset="0"/>
              </a:rPr>
              <a:t>STROKE  VOLUME).</a:t>
            </a:r>
            <a:endParaRPr lang="en-US" b="1" dirty="0">
              <a:latin typeface="Arial" panose="020B0604020202020204" pitchFamily="34" charset="0"/>
              <a:cs typeface="Arial" panose="020B0604020202020204" pitchFamily="34" charset="0"/>
            </a:endParaRPr>
          </a:p>
        </p:txBody>
      </p:sp>
      <p:sp>
        <p:nvSpPr>
          <p:cNvPr id="23559" name="Rectangle 15"/>
          <p:cNvSpPr>
            <a:spLocks noChangeArrowheads="1"/>
          </p:cNvSpPr>
          <p:nvPr/>
        </p:nvSpPr>
        <p:spPr bwMode="auto">
          <a:xfrm>
            <a:off x="108000" y="936072"/>
            <a:ext cx="4175968"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2100" dirty="0">
                <a:ln>
                  <a:solidFill>
                    <a:sysClr val="windowText" lastClr="000000"/>
                  </a:solidFill>
                </a:ln>
                <a:solidFill>
                  <a:srgbClr val="FF0000"/>
                </a:solidFill>
              </a:rPr>
              <a:t>Decreased</a:t>
            </a:r>
            <a:r>
              <a:rPr lang="en-GB" sz="2100" dirty="0"/>
              <a:t> </a:t>
            </a:r>
            <a:r>
              <a:rPr lang="en-GB" sz="2100" dirty="0">
                <a:ln>
                  <a:solidFill>
                    <a:sysClr val="windowText" lastClr="000000"/>
                  </a:solidFill>
                </a:ln>
                <a:solidFill>
                  <a:srgbClr val="FF0000"/>
                </a:solidFill>
              </a:rPr>
              <a:t>resting heart rate</a:t>
            </a:r>
          </a:p>
          <a:p>
            <a:pPr>
              <a:defRPr/>
            </a:pPr>
            <a:r>
              <a:rPr lang="en-GB" sz="2100" dirty="0">
                <a:ln>
                  <a:solidFill>
                    <a:sysClr val="windowText" lastClr="000000"/>
                  </a:solidFill>
                </a:ln>
                <a:solidFill>
                  <a:srgbClr val="FF0000"/>
                </a:solidFill>
              </a:rPr>
              <a:t>and </a:t>
            </a:r>
          </a:p>
          <a:p>
            <a:pPr>
              <a:defRPr/>
            </a:pPr>
            <a:r>
              <a:rPr lang="en-GB" sz="2100" dirty="0">
                <a:ln>
                  <a:solidFill>
                    <a:sysClr val="windowText" lastClr="000000"/>
                  </a:solidFill>
                </a:ln>
                <a:solidFill>
                  <a:srgbClr val="FF0000"/>
                </a:solidFill>
              </a:rPr>
              <a:t>Increased Stroke Volume</a:t>
            </a:r>
          </a:p>
        </p:txBody>
      </p:sp>
      <p:sp>
        <p:nvSpPr>
          <p:cNvPr id="6" name="Title 1">
            <a:extLst>
              <a:ext uri="{FF2B5EF4-FFF2-40B4-BE49-F238E27FC236}">
                <a16:creationId xmlns:a16="http://schemas.microsoft.com/office/drawing/2014/main" id="{1694F890-DB26-46EF-8394-353405D75451}"/>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custDataLst>
      <p:tags r:id="rId1"/>
    </p:custDataLst>
    <p:extLst>
      <p:ext uri="{BB962C8B-B14F-4D97-AF65-F5344CB8AC3E}">
        <p14:creationId xmlns:p14="http://schemas.microsoft.com/office/powerpoint/2010/main" val="17294995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9"/>
                                        </p:tgtEl>
                                        <p:attrNameLst>
                                          <p:attrName>style.visibility</p:attrName>
                                        </p:attrNameLst>
                                      </p:cBhvr>
                                      <p:to>
                                        <p:strVal val="visible"/>
                                      </p:to>
                                    </p:set>
                                    <p:animEffect transition="in" filter="fade">
                                      <p:cBhvr>
                                        <p:cTn id="7" dur="500"/>
                                        <p:tgtEl>
                                          <p:spTgt spid="23559"/>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35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eft ventricular hypertrophy">
            <a:extLst>
              <a:ext uri="{FF2B5EF4-FFF2-40B4-BE49-F238E27FC236}">
                <a16:creationId xmlns:a16="http://schemas.microsoft.com/office/drawing/2014/main" id="{403A3F30-7FEC-4520-8DE9-23C294B663E0}"/>
              </a:ext>
            </a:extLst>
          </p:cNvPr>
          <p:cNvPicPr/>
          <p:nvPr/>
        </p:nvPicPr>
        <p:blipFill>
          <a:blip r:embed="rId4">
            <a:extLst>
              <a:ext uri="{28A0092B-C50C-407E-A947-70E740481C1C}">
                <a14:useLocalDpi xmlns:a14="http://schemas.microsoft.com/office/drawing/2010/main" val="0"/>
              </a:ext>
            </a:extLst>
          </a:blip>
          <a:stretch>
            <a:fillRect/>
          </a:stretch>
        </p:blipFill>
        <p:spPr>
          <a:xfrm>
            <a:off x="3942149" y="1628800"/>
            <a:ext cx="5093851" cy="3393114"/>
          </a:xfrm>
          <a:prstGeom prst="rect">
            <a:avLst/>
          </a:prstGeom>
        </p:spPr>
      </p:pic>
      <p:sp>
        <p:nvSpPr>
          <p:cNvPr id="7" name="Text Box 7"/>
          <p:cNvSpPr txBox="1">
            <a:spLocks noChangeArrowheads="1"/>
          </p:cNvSpPr>
          <p:nvPr/>
        </p:nvSpPr>
        <p:spPr bwMode="auto">
          <a:xfrm>
            <a:off x="76200" y="2283771"/>
            <a:ext cx="3835003" cy="2009325"/>
          </a:xfrm>
          <a:prstGeom prst="rect">
            <a:avLst/>
          </a:prstGeom>
          <a:solidFill>
            <a:srgbClr val="DA8AAD"/>
          </a:solidFill>
          <a:ln w="38100">
            <a:solidFill>
              <a:schemeClr val="tx1"/>
            </a:solidFill>
            <a:headEnd/>
            <a:tailEnd/>
          </a:ln>
        </p:spPr>
        <p:style>
          <a:lnRef idx="2">
            <a:schemeClr val="accent1"/>
          </a:lnRef>
          <a:fillRef idx="1">
            <a:schemeClr val="lt1"/>
          </a:fillRef>
          <a:effectRef idx="0">
            <a:schemeClr val="accent1"/>
          </a:effectRef>
          <a:fontRef idx="minor">
            <a:schemeClr val="dk1"/>
          </a:fontRef>
        </p:style>
        <p:txBody>
          <a:bodyPr wrap="square">
            <a:noAutofit/>
          </a:bodyPr>
          <a:lstStyle/>
          <a:p>
            <a:pPr>
              <a:spcBef>
                <a:spcPts val="1200"/>
              </a:spcBef>
              <a:spcAft>
                <a:spcPts val="600"/>
              </a:spcAft>
              <a:defRPr/>
            </a:pPr>
            <a:r>
              <a:rPr lang="en-GB" b="1" dirty="0">
                <a:latin typeface="Arial" panose="020B0604020202020204" pitchFamily="34" charset="0"/>
                <a:cs typeface="Arial" panose="020B0604020202020204" pitchFamily="34" charset="0"/>
              </a:rPr>
              <a:t>As more blood is pumped from the heart per beat (Increased stroke volume). </a:t>
            </a:r>
          </a:p>
          <a:p>
            <a:pPr>
              <a:spcBef>
                <a:spcPts val="1200"/>
              </a:spcBef>
              <a:spcAft>
                <a:spcPts val="600"/>
              </a:spcAft>
              <a:defRPr/>
            </a:pPr>
            <a:r>
              <a:rPr lang="en-GB" b="1" dirty="0">
                <a:latin typeface="Arial" panose="020B0604020202020204" pitchFamily="34" charset="0"/>
                <a:cs typeface="Arial" panose="020B0604020202020204" pitchFamily="34" charset="0"/>
              </a:rPr>
              <a:t>Cardiac output will also therefore increase during high or maximal levels of exercise.</a:t>
            </a:r>
            <a:endParaRPr lang="en-GB" sz="2400" b="1" dirty="0">
              <a:latin typeface="Arial" panose="020B0604020202020204" pitchFamily="34" charset="0"/>
              <a:cs typeface="Arial" panose="020B0604020202020204" pitchFamily="34" charset="0"/>
            </a:endParaRPr>
          </a:p>
        </p:txBody>
      </p:sp>
      <p:sp>
        <p:nvSpPr>
          <p:cNvPr id="23559" name="Rectangle 15"/>
          <p:cNvSpPr>
            <a:spLocks noChangeArrowheads="1"/>
          </p:cNvSpPr>
          <p:nvPr/>
        </p:nvSpPr>
        <p:spPr bwMode="auto">
          <a:xfrm>
            <a:off x="76200" y="1194423"/>
            <a:ext cx="38350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2100" dirty="0">
                <a:ln>
                  <a:solidFill>
                    <a:sysClr val="windowText" lastClr="000000"/>
                  </a:solidFill>
                </a:ln>
                <a:solidFill>
                  <a:srgbClr val="FF0000"/>
                </a:solidFill>
              </a:rPr>
              <a:t>Increased Cardiac Output</a:t>
            </a:r>
          </a:p>
        </p:txBody>
      </p:sp>
      <p:sp>
        <p:nvSpPr>
          <p:cNvPr id="6" name="Title 1">
            <a:extLst>
              <a:ext uri="{FF2B5EF4-FFF2-40B4-BE49-F238E27FC236}">
                <a16:creationId xmlns:a16="http://schemas.microsoft.com/office/drawing/2014/main" id="{AE35E39E-8FC2-411E-AA22-F42B5A1AD0D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custDataLst>
      <p:tags r:id="rId1"/>
    </p:custDataLst>
    <p:extLst>
      <p:ext uri="{BB962C8B-B14F-4D97-AF65-F5344CB8AC3E}">
        <p14:creationId xmlns:p14="http://schemas.microsoft.com/office/powerpoint/2010/main" val="22756144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9"/>
                                        </p:tgtEl>
                                        <p:attrNameLst>
                                          <p:attrName>style.visibility</p:attrName>
                                        </p:attrNameLst>
                                      </p:cBhvr>
                                      <p:to>
                                        <p:strVal val="visible"/>
                                      </p:to>
                                    </p:set>
                                    <p:animEffect transition="in" filter="fade">
                                      <p:cBhvr>
                                        <p:cTn id="7" dur="500"/>
                                        <p:tgtEl>
                                          <p:spTgt spid="23559"/>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35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5" descr="http://www.islay.argyll-bute.sch.uk/courses/Biology%20Website%20files/int1/health/graphics/graph%20of%20recovery%20tim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916832"/>
            <a:ext cx="6336704" cy="3131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Rectangle 1"/>
          <p:cNvSpPr>
            <a:spLocks noChangeArrowheads="1"/>
          </p:cNvSpPr>
          <p:nvPr/>
        </p:nvSpPr>
        <p:spPr bwMode="auto">
          <a:xfrm>
            <a:off x="179512" y="5241394"/>
            <a:ext cx="7692617" cy="707886"/>
          </a:xfrm>
          <a:prstGeom prst="rect">
            <a:avLst/>
          </a:prstGeom>
          <a:solidFill>
            <a:srgbClr val="DA8AAD"/>
          </a:solidFill>
          <a:ln w="38100">
            <a:solidFill>
              <a:schemeClr val="tx1"/>
            </a:solidFill>
          </a:ln>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pPr>
            <a:r>
              <a:rPr lang="en-GB" altLang="en-US" sz="1600" dirty="0"/>
              <a:t>Describe what you see from these graphs. </a:t>
            </a:r>
            <a:endParaRPr lang="en-GB" altLang="en-US" sz="1600" dirty="0" smtClean="0"/>
          </a:p>
          <a:p>
            <a:pPr>
              <a:spcBef>
                <a:spcPct val="50000"/>
              </a:spcBef>
            </a:pPr>
            <a:r>
              <a:rPr lang="en-GB" altLang="en-US" sz="1600" dirty="0" smtClean="0"/>
              <a:t>Which </a:t>
            </a:r>
            <a:r>
              <a:rPr lang="en-GB" altLang="en-US" sz="1600" dirty="0"/>
              <a:t>athlete is trained and which is one is untrained? (Justify your </a:t>
            </a:r>
            <a:r>
              <a:rPr lang="en-GB" altLang="en-US" sz="1600" dirty="0" smtClean="0"/>
              <a:t>answer!)</a:t>
            </a:r>
            <a:endParaRPr lang="en-GB" altLang="en-US" sz="1600" dirty="0"/>
          </a:p>
        </p:txBody>
      </p:sp>
      <p:sp>
        <p:nvSpPr>
          <p:cNvPr id="29701" name="Rectangle 15"/>
          <p:cNvSpPr>
            <a:spLocks noChangeArrowheads="1"/>
          </p:cNvSpPr>
          <p:nvPr/>
        </p:nvSpPr>
        <p:spPr bwMode="auto">
          <a:xfrm>
            <a:off x="107506" y="789190"/>
            <a:ext cx="38350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50000"/>
              </a:spcBef>
              <a:defRPr/>
            </a:pPr>
            <a:r>
              <a:rPr lang="en-GB" dirty="0">
                <a:ln>
                  <a:solidFill>
                    <a:sysClr val="windowText" lastClr="000000"/>
                  </a:solidFill>
                </a:ln>
                <a:solidFill>
                  <a:srgbClr val="FF0000"/>
                </a:solidFill>
              </a:rPr>
              <a:t>Heart Rate Recovery</a:t>
            </a:r>
          </a:p>
        </p:txBody>
      </p:sp>
      <p:sp>
        <p:nvSpPr>
          <p:cNvPr id="7" name="Text Box 7">
            <a:extLst>
              <a:ext uri="{FF2B5EF4-FFF2-40B4-BE49-F238E27FC236}">
                <a16:creationId xmlns:a16="http://schemas.microsoft.com/office/drawing/2014/main" id="{24976687-E202-49D0-A900-AECC22B4F6C4}"/>
              </a:ext>
            </a:extLst>
          </p:cNvPr>
          <p:cNvSpPr txBox="1">
            <a:spLocks noChangeArrowheads="1"/>
          </p:cNvSpPr>
          <p:nvPr/>
        </p:nvSpPr>
        <p:spPr bwMode="auto">
          <a:xfrm>
            <a:off x="119743" y="1340768"/>
            <a:ext cx="7692617" cy="369332"/>
          </a:xfrm>
          <a:prstGeom prst="rect">
            <a:avLst/>
          </a:prstGeom>
          <a:solidFill>
            <a:srgbClr val="DA8AAD"/>
          </a:solidFill>
          <a:ln w="38100">
            <a:solidFill>
              <a:schemeClr val="tx1"/>
            </a:solidFill>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a:spcBef>
                <a:spcPct val="50000"/>
              </a:spcBef>
              <a:defRPr/>
            </a:pPr>
            <a:r>
              <a:rPr lang="en-GB" b="1" dirty="0">
                <a:latin typeface="Arial" panose="020B0604020202020204" pitchFamily="34" charset="0"/>
                <a:cs typeface="Arial" panose="020B0604020202020204" pitchFamily="34" charset="0"/>
              </a:rPr>
              <a:t>Training will result in heart rate recovering quicker after exercise. </a:t>
            </a:r>
          </a:p>
        </p:txBody>
      </p:sp>
      <p:sp>
        <p:nvSpPr>
          <p:cNvPr id="8" name="Title 1">
            <a:extLst>
              <a:ext uri="{FF2B5EF4-FFF2-40B4-BE49-F238E27FC236}">
                <a16:creationId xmlns:a16="http://schemas.microsoft.com/office/drawing/2014/main" id="{62587B49-D4F5-4A4B-A00B-CAD5EE2E9C1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custDataLst>
      <p:tags r:id="rId1"/>
    </p:custDataLst>
    <p:extLst>
      <p:ext uri="{BB962C8B-B14F-4D97-AF65-F5344CB8AC3E}">
        <p14:creationId xmlns:p14="http://schemas.microsoft.com/office/powerpoint/2010/main" val="9495127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animEffect transition="in" filter="fade">
                                      <p:cBhvr>
                                        <p:cTn id="7" dur="500"/>
                                        <p:tgtEl>
                                          <p:spTgt spid="2970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9699"/>
                                        </p:tgtEl>
                                        <p:attrNameLst>
                                          <p:attrName>style.visibility</p:attrName>
                                        </p:attrNameLst>
                                      </p:cBhvr>
                                      <p:to>
                                        <p:strVal val="visible"/>
                                      </p:to>
                                    </p:set>
                                    <p:animEffect transition="in" filter="fade">
                                      <p:cBhvr>
                                        <p:cTn id="11" dur="500"/>
                                        <p:tgtEl>
                                          <p:spTgt spid="29699"/>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29700"/>
                                        </p:tgtEl>
                                        <p:attrNameLst>
                                          <p:attrName>style.visibility</p:attrName>
                                        </p:attrNameLst>
                                      </p:cBhvr>
                                      <p:to>
                                        <p:strVal val="visible"/>
                                      </p:to>
                                    </p:set>
                                    <p:anim calcmode="lin" valueType="num">
                                      <p:cBhvr additive="base">
                                        <p:cTn id="16" dur="500" fill="hold"/>
                                        <p:tgtEl>
                                          <p:spTgt spid="29700"/>
                                        </p:tgtEl>
                                        <p:attrNameLst>
                                          <p:attrName>ppt_x</p:attrName>
                                        </p:attrNameLst>
                                      </p:cBhvr>
                                      <p:tavLst>
                                        <p:tav tm="0">
                                          <p:val>
                                            <p:strVal val="#ppt_x"/>
                                          </p:val>
                                        </p:tav>
                                        <p:tav tm="100000">
                                          <p:val>
                                            <p:strVal val="#ppt_x"/>
                                          </p:val>
                                        </p:tav>
                                      </p:tavLst>
                                    </p:anim>
                                    <p:anim calcmode="lin" valueType="num">
                                      <p:cBhvr additive="base">
                                        <p:cTn id="17" dur="500" fill="hold"/>
                                        <p:tgtEl>
                                          <p:spTgt spid="29700"/>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animBg="1"/>
      <p:bldP spid="29701" grpId="0"/>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39EC65C-C561-455A-8205-33F13C123693}"/>
              </a:ext>
            </a:extLst>
          </p:cNvPr>
          <p:cNvSpPr/>
          <p:nvPr/>
        </p:nvSpPr>
        <p:spPr>
          <a:xfrm>
            <a:off x="139480" y="1696767"/>
            <a:ext cx="8885921" cy="4278094"/>
          </a:xfrm>
          <a:prstGeom prst="rect">
            <a:avLst/>
          </a:prstGeom>
          <a:solidFill>
            <a:srgbClr val="DA8AAD"/>
          </a:solidFill>
          <a:ln w="38100">
            <a:solidFill>
              <a:schemeClr val="tx1"/>
            </a:solidFill>
          </a:ln>
        </p:spPr>
        <p:txBody>
          <a:bodyPr wrap="square">
            <a:spAutoFit/>
          </a:bodyPr>
          <a:lstStyle/>
          <a:p>
            <a:pPr indent="-131921">
              <a:tabLst>
                <a:tab pos="139065" algn="l"/>
              </a:tabLst>
            </a:pPr>
            <a:r>
              <a:rPr lang="en-GB" sz="1600" dirty="0">
                <a:solidFill>
                  <a:schemeClr val="dk1"/>
                </a:solidFill>
                <a:latin typeface="Arial" panose="020B0604020202020204" pitchFamily="34" charset="0"/>
                <a:cs typeface="Arial" panose="020B0604020202020204" pitchFamily="34" charset="0"/>
              </a:rPr>
              <a:t>There is an increase in capillary density (capillarisation), which increases the efficiency</a:t>
            </a:r>
          </a:p>
          <a:p>
            <a:pPr indent="-131921">
              <a:tabLst>
                <a:tab pos="139065" algn="l"/>
              </a:tabLst>
            </a:pPr>
            <a:r>
              <a:rPr lang="en-GB" sz="1600" dirty="0">
                <a:solidFill>
                  <a:schemeClr val="dk1"/>
                </a:solidFill>
                <a:latin typeface="Arial" panose="020B0604020202020204" pitchFamily="34" charset="0"/>
                <a:cs typeface="Arial" panose="020B0604020202020204" pitchFamily="34" charset="0"/>
              </a:rPr>
              <a:t>of oxygen uptake for energy.</a:t>
            </a:r>
          </a:p>
          <a:p>
            <a:pPr indent="-131921">
              <a:tabLst>
                <a:tab pos="139065" algn="l"/>
              </a:tabLst>
            </a:pPr>
            <a:endParaRPr lang="en-GB" sz="1600" dirty="0">
              <a:solidFill>
                <a:schemeClr val="dk1"/>
              </a:solidFill>
              <a:latin typeface="Arial" panose="020B0604020202020204" pitchFamily="34" charset="0"/>
              <a:cs typeface="Arial" panose="020B0604020202020204" pitchFamily="34" charset="0"/>
            </a:endParaRPr>
          </a:p>
          <a:p>
            <a:pPr indent="-135255"/>
            <a:r>
              <a:rPr lang="en-GB" sz="1600" dirty="0">
                <a:solidFill>
                  <a:schemeClr val="dk1"/>
                </a:solidFill>
                <a:latin typeface="Arial" panose="020B0604020202020204" pitchFamily="34" charset="0"/>
                <a:cs typeface="Arial" panose="020B0604020202020204" pitchFamily="34" charset="0"/>
              </a:rPr>
              <a:t>There is a slight increase in vital capacity, which means more air can be inspired, and also a slight increase in tidal volume, which means again more oxygen can enter the lungs.</a:t>
            </a:r>
          </a:p>
          <a:p>
            <a:pPr indent="-135255"/>
            <a:endParaRPr lang="en-GB" sz="1600" dirty="0">
              <a:solidFill>
                <a:schemeClr val="dk1"/>
              </a:solidFill>
              <a:latin typeface="Arial" panose="020B0604020202020204" pitchFamily="34" charset="0"/>
              <a:cs typeface="Arial" panose="020B0604020202020204" pitchFamily="34" charset="0"/>
            </a:endParaRPr>
          </a:p>
          <a:p>
            <a:pPr indent="-135255"/>
            <a:r>
              <a:rPr lang="en-GB" sz="1600" dirty="0">
                <a:solidFill>
                  <a:schemeClr val="dk1"/>
                </a:solidFill>
                <a:latin typeface="Arial" panose="020B0604020202020204" pitchFamily="34" charset="0"/>
                <a:cs typeface="Arial" panose="020B0604020202020204" pitchFamily="34" charset="0"/>
              </a:rPr>
              <a:t>There will also be an increase in Minute Volume, the amount of air inspired or expired in one minute.</a:t>
            </a:r>
          </a:p>
          <a:p>
            <a:pPr indent="-135255"/>
            <a:endParaRPr lang="en-GB" sz="1600" dirty="0">
              <a:solidFill>
                <a:schemeClr val="dk1"/>
              </a:solidFill>
              <a:latin typeface="Arial" panose="020B0604020202020204" pitchFamily="34" charset="0"/>
              <a:cs typeface="Arial" panose="020B0604020202020204" pitchFamily="34" charset="0"/>
            </a:endParaRPr>
          </a:p>
          <a:p>
            <a:pPr indent="-135255"/>
            <a:r>
              <a:rPr lang="en-GB" sz="1600" dirty="0">
                <a:solidFill>
                  <a:schemeClr val="dk1"/>
                </a:solidFill>
                <a:latin typeface="Arial" panose="020B0604020202020204" pitchFamily="34" charset="0"/>
                <a:cs typeface="Arial" panose="020B0604020202020204" pitchFamily="34" charset="0"/>
              </a:rPr>
              <a:t>There is greater intercostal muscle strength, allowing more air to be breathed in and out, and a reduction in resting respiratory rate, which makes the body more efficient.</a:t>
            </a:r>
          </a:p>
          <a:p>
            <a:pPr>
              <a:tabLst>
                <a:tab pos="139065" algn="l"/>
              </a:tabLst>
            </a:pPr>
            <a:endParaRPr lang="en-GB" sz="1600" dirty="0">
              <a:solidFill>
                <a:schemeClr val="dk1"/>
              </a:solidFill>
              <a:latin typeface="Arial" panose="020B0604020202020204" pitchFamily="34" charset="0"/>
              <a:cs typeface="Arial" panose="020B0604020202020204" pitchFamily="34" charset="0"/>
            </a:endParaRPr>
          </a:p>
          <a:p>
            <a:pPr>
              <a:tabLst>
                <a:tab pos="139065" algn="l"/>
              </a:tabLst>
            </a:pPr>
            <a:r>
              <a:rPr lang="en-GB" sz="1600" dirty="0">
                <a:solidFill>
                  <a:schemeClr val="dk1"/>
                </a:solidFill>
                <a:latin typeface="Arial" panose="020B0604020202020204" pitchFamily="34" charset="0"/>
                <a:cs typeface="Arial" panose="020B0604020202020204" pitchFamily="34" charset="0"/>
              </a:rPr>
              <a:t>The exchange of gases at the alveoli (pulmonary diffusion) becomes more efficient and therefore the body can work harder and longer due to the increased surface area of the alveoli. </a:t>
            </a:r>
          </a:p>
          <a:p>
            <a:pPr>
              <a:tabLst>
                <a:tab pos="139065" algn="l"/>
              </a:tabLst>
            </a:pPr>
            <a:endParaRPr lang="en-GB" sz="1600" dirty="0">
              <a:solidFill>
                <a:schemeClr val="dk1"/>
              </a:solidFill>
              <a:latin typeface="Arial" panose="020B0604020202020204" pitchFamily="34" charset="0"/>
              <a:cs typeface="Arial" panose="020B0604020202020204" pitchFamily="34" charset="0"/>
            </a:endParaRPr>
          </a:p>
          <a:p>
            <a:pPr>
              <a:tabLst>
                <a:tab pos="139065" algn="l"/>
              </a:tabLst>
            </a:pPr>
            <a:r>
              <a:rPr lang="en-GB" sz="1600" dirty="0">
                <a:solidFill>
                  <a:schemeClr val="dk1"/>
                </a:solidFill>
                <a:latin typeface="Arial" panose="020B0604020202020204" pitchFamily="34" charset="0"/>
                <a:cs typeface="Arial" panose="020B0604020202020204" pitchFamily="34" charset="0"/>
              </a:rPr>
              <a:t>An increase in capillarisation again leads to more effective uptake of oxygen and more effective removal of carbon dioxide.</a:t>
            </a:r>
          </a:p>
        </p:txBody>
      </p:sp>
      <p:sp>
        <p:nvSpPr>
          <p:cNvPr id="4" name="Rectangle 15">
            <a:extLst>
              <a:ext uri="{FF2B5EF4-FFF2-40B4-BE49-F238E27FC236}">
                <a16:creationId xmlns:a16="http://schemas.microsoft.com/office/drawing/2014/main" id="{457757A8-F0CB-42B4-81EB-2B9412DA8650}"/>
              </a:ext>
            </a:extLst>
          </p:cNvPr>
          <p:cNvSpPr>
            <a:spLocks noChangeArrowheads="1"/>
          </p:cNvSpPr>
          <p:nvPr/>
        </p:nvSpPr>
        <p:spPr bwMode="auto">
          <a:xfrm>
            <a:off x="156887" y="904811"/>
            <a:ext cx="763709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2100" dirty="0">
                <a:solidFill>
                  <a:srgbClr val="0000FF"/>
                </a:solidFill>
              </a:rPr>
              <a:t>The long-term effects of exercise, or adaptations, on the respiratory system.</a:t>
            </a:r>
            <a:endParaRPr lang="en-GB" sz="2100" dirty="0">
              <a:ln>
                <a:solidFill>
                  <a:sysClr val="windowText" lastClr="000000"/>
                </a:solidFill>
              </a:ln>
              <a:solidFill>
                <a:srgbClr val="0000FF"/>
              </a:solidFill>
            </a:endParaRPr>
          </a:p>
        </p:txBody>
      </p:sp>
      <p:sp>
        <p:nvSpPr>
          <p:cNvPr id="5" name="Title 1">
            <a:extLst>
              <a:ext uri="{FF2B5EF4-FFF2-40B4-BE49-F238E27FC236}">
                <a16:creationId xmlns:a16="http://schemas.microsoft.com/office/drawing/2014/main" id="{8DBDDBBA-B0E6-493E-87B7-A69C57E65694}"/>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extLst>
      <p:ext uri="{BB962C8B-B14F-4D97-AF65-F5344CB8AC3E}">
        <p14:creationId xmlns:p14="http://schemas.microsoft.com/office/powerpoint/2010/main" val="17280650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5"/>
          <p:cNvSpPr>
            <a:spLocks noChangeArrowheads="1"/>
          </p:cNvSpPr>
          <p:nvPr/>
        </p:nvSpPr>
        <p:spPr bwMode="auto">
          <a:xfrm>
            <a:off x="0" y="1221504"/>
            <a:ext cx="6480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0000FF"/>
                </a:solidFill>
              </a:rPr>
              <a:t>Interpreting data and graphs </a:t>
            </a:r>
            <a:endParaRPr lang="en-US" altLang="en-GB" dirty="0">
              <a:solidFill>
                <a:srgbClr val="0000FF"/>
              </a:solidFill>
            </a:endParaRPr>
          </a:p>
        </p:txBody>
      </p:sp>
      <p:graphicFrame>
        <p:nvGraphicFramePr>
          <p:cNvPr id="36867" name="Chart 4"/>
          <p:cNvGraphicFramePr>
            <a:graphicFrameLocks/>
          </p:cNvGraphicFramePr>
          <p:nvPr>
            <p:extLst>
              <p:ext uri="{D42A27DB-BD31-4B8C-83A1-F6EECF244321}">
                <p14:modId xmlns:p14="http://schemas.microsoft.com/office/powerpoint/2010/main" val="3497399232"/>
              </p:ext>
            </p:extLst>
          </p:nvPr>
        </p:nvGraphicFramePr>
        <p:xfrm>
          <a:off x="2382" y="2067942"/>
          <a:ext cx="5428060" cy="3593306"/>
        </p:xfrm>
        <a:graphic>
          <a:graphicData uri="http://schemas.openxmlformats.org/presentationml/2006/ole">
            <mc:AlternateContent xmlns:mc="http://schemas.openxmlformats.org/markup-compatibility/2006">
              <mc:Choice xmlns:v="urn:schemas-microsoft-com:vml" Requires="v">
                <p:oleObj spid="_x0000_s1058" name="Chart" r:id="rId3" imgW="7600785" imgH="5067362" progId="Excel.Chart.8">
                  <p:embed/>
                </p:oleObj>
              </mc:Choice>
              <mc:Fallback>
                <p:oleObj name="Chart" r:id="rId3" imgW="7600785" imgH="5067362" progId="Excel.Chart.8">
                  <p:embed/>
                  <p:pic>
                    <p:nvPicPr>
                      <p:cNvPr id="36867" name="Chart 4"/>
                      <p:cNvPicPr>
                        <a:picLocks noChangeArrowheads="1"/>
                      </p:cNvPicPr>
                      <p:nvPr/>
                    </p:nvPicPr>
                    <p:blipFill>
                      <a:blip r:embed="rId4"/>
                      <a:srcRect/>
                      <a:stretch>
                        <a:fillRect/>
                      </a:stretch>
                    </p:blipFill>
                    <p:spPr bwMode="auto">
                      <a:xfrm>
                        <a:off x="2382" y="2067942"/>
                        <a:ext cx="5428060" cy="3593306"/>
                      </a:xfrm>
                      <a:prstGeom prst="rect">
                        <a:avLst/>
                      </a:prstGeom>
                      <a:noFill/>
                      <a:ln>
                        <a:noFill/>
                      </a:ln>
                    </p:spPr>
                  </p:pic>
                </p:oleObj>
              </mc:Fallback>
            </mc:AlternateContent>
          </a:graphicData>
        </a:graphic>
      </p:graphicFrame>
      <p:sp>
        <p:nvSpPr>
          <p:cNvPr id="6" name="Rectangle 5"/>
          <p:cNvSpPr/>
          <p:nvPr/>
        </p:nvSpPr>
        <p:spPr>
          <a:xfrm>
            <a:off x="0" y="1698721"/>
            <a:ext cx="8839200" cy="300082"/>
          </a:xfrm>
          <a:prstGeom prst="rect">
            <a:avLst/>
          </a:prstGeom>
        </p:spPr>
        <p:txBody>
          <a:bodyPr wrap="square">
            <a:spAutoFit/>
          </a:bodyPr>
          <a:lstStyle/>
          <a:p>
            <a:pPr>
              <a:spcBef>
                <a:spcPct val="50000"/>
              </a:spcBef>
              <a:defRPr/>
            </a:pPr>
            <a:r>
              <a:rPr lang="en-GB" sz="1350" b="1" dirty="0">
                <a:latin typeface="Arial" panose="020B0604020202020204" pitchFamily="34" charset="0"/>
                <a:cs typeface="Arial" panose="020B0604020202020204" pitchFamily="34" charset="0"/>
              </a:rPr>
              <a:t>The graph below shows Tom’s resting heart rate recorded at each week of his training.</a:t>
            </a:r>
          </a:p>
        </p:txBody>
      </p:sp>
      <p:sp>
        <p:nvSpPr>
          <p:cNvPr id="7" name="Rectangle 6"/>
          <p:cNvSpPr/>
          <p:nvPr/>
        </p:nvSpPr>
        <p:spPr>
          <a:xfrm>
            <a:off x="5508103" y="5229200"/>
            <a:ext cx="3517298" cy="584775"/>
          </a:xfrm>
          <a:prstGeom prst="rect">
            <a:avLst/>
          </a:prstGeom>
          <a:solidFill>
            <a:srgbClr val="DA8AAD"/>
          </a:solidFill>
          <a:ln w="38100">
            <a:solidFill>
              <a:schemeClr val="tx1"/>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defRPr/>
            </a:pPr>
            <a:r>
              <a:rPr lang="en-GB" sz="1600" b="1" dirty="0">
                <a:solidFill>
                  <a:schemeClr val="tx1"/>
                </a:solidFill>
                <a:latin typeface="Arial" panose="020B0604020202020204" pitchFamily="34" charset="0"/>
                <a:cs typeface="Arial" panose="020B0604020202020204" pitchFamily="34" charset="0"/>
              </a:rPr>
              <a:t>What do you notice? </a:t>
            </a:r>
          </a:p>
          <a:p>
            <a:pPr algn="ctr">
              <a:defRPr/>
            </a:pPr>
            <a:r>
              <a:rPr lang="en-GB" sz="1600" b="1" dirty="0">
                <a:solidFill>
                  <a:schemeClr val="tx1"/>
                </a:solidFill>
                <a:latin typeface="Arial" panose="020B0604020202020204" pitchFamily="34" charset="0"/>
                <a:cs typeface="Arial" panose="020B0604020202020204" pitchFamily="34" charset="0"/>
              </a:rPr>
              <a:t>What is the reason for this trend?</a:t>
            </a:r>
          </a:p>
        </p:txBody>
      </p:sp>
      <p:sp>
        <p:nvSpPr>
          <p:cNvPr id="2" name="Oval 1"/>
          <p:cNvSpPr/>
          <p:nvPr/>
        </p:nvSpPr>
        <p:spPr>
          <a:xfrm>
            <a:off x="1058296" y="2305050"/>
            <a:ext cx="97971"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9" name="Oval 8"/>
          <p:cNvSpPr/>
          <p:nvPr/>
        </p:nvSpPr>
        <p:spPr>
          <a:xfrm>
            <a:off x="1847334" y="2417477"/>
            <a:ext cx="97971"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0" name="Oval 9"/>
          <p:cNvSpPr/>
          <p:nvPr/>
        </p:nvSpPr>
        <p:spPr>
          <a:xfrm>
            <a:off x="2597777" y="2571750"/>
            <a:ext cx="97971"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1" name="Oval 10"/>
          <p:cNvSpPr/>
          <p:nvPr/>
        </p:nvSpPr>
        <p:spPr>
          <a:xfrm>
            <a:off x="3360625" y="2533650"/>
            <a:ext cx="97971"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2" name="Oval 11"/>
          <p:cNvSpPr/>
          <p:nvPr/>
        </p:nvSpPr>
        <p:spPr>
          <a:xfrm>
            <a:off x="4114899" y="2867601"/>
            <a:ext cx="97971"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3" name="Oval 12"/>
          <p:cNvSpPr/>
          <p:nvPr/>
        </p:nvSpPr>
        <p:spPr>
          <a:xfrm>
            <a:off x="4892876" y="2989754"/>
            <a:ext cx="97971"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cxnSp>
        <p:nvCxnSpPr>
          <p:cNvPr id="4" name="Straight Connector 3"/>
          <p:cNvCxnSpPr/>
          <p:nvPr/>
        </p:nvCxnSpPr>
        <p:spPr>
          <a:xfrm>
            <a:off x="547506" y="2239912"/>
            <a:ext cx="4795021" cy="826043"/>
          </a:xfrm>
          <a:prstGeom prst="line">
            <a:avLst/>
          </a:prstGeom>
          <a:ln w="57150">
            <a:prstDash val="sysDash"/>
          </a:ln>
        </p:spPr>
        <p:style>
          <a:lnRef idx="1">
            <a:schemeClr val="dk1"/>
          </a:lnRef>
          <a:fillRef idx="0">
            <a:schemeClr val="dk1"/>
          </a:fillRef>
          <a:effectRef idx="0">
            <a:schemeClr val="dk1"/>
          </a:effectRef>
          <a:fontRef idx="minor">
            <a:schemeClr val="tx1"/>
          </a:fontRef>
        </p:style>
      </p:cxnSp>
      <p:sp>
        <p:nvSpPr>
          <p:cNvPr id="14" name="Title 1">
            <a:extLst>
              <a:ext uri="{FF2B5EF4-FFF2-40B4-BE49-F238E27FC236}">
                <a16:creationId xmlns:a16="http://schemas.microsoft.com/office/drawing/2014/main" id="{8C427940-87F5-4C92-B02A-2BA48F04B1AC}"/>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extLst>
      <p:ext uri="{BB962C8B-B14F-4D97-AF65-F5344CB8AC3E}">
        <p14:creationId xmlns:p14="http://schemas.microsoft.com/office/powerpoint/2010/main" val="14147727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fade">
                                      <p:cBhvr>
                                        <p:cTn id="7" dur="500"/>
                                        <p:tgtEl>
                                          <p:spTgt spid="3686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867"/>
                                        </p:tgtEl>
                                        <p:attrNameLst>
                                          <p:attrName>style.visibility</p:attrName>
                                        </p:attrNameLst>
                                      </p:cBhvr>
                                      <p:to>
                                        <p:strVal val="visible"/>
                                      </p:to>
                                    </p:set>
                                    <p:animEffect transition="in" filter="fade">
                                      <p:cBhvr>
                                        <p:cTn id="17" dur="500"/>
                                        <p:tgtEl>
                                          <p:spTgt spid="3686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OleChart spid="36867" grpId="0"/>
      <p:bldP spid="6" grpId="0"/>
      <p:bldP spid="7" grpId="0" animBg="1"/>
      <p:bldP spid="2" grpId="0" animBg="1"/>
      <p:bldP spid="9" grpId="0" animBg="1"/>
      <p:bldP spid="10" grpId="0" animBg="1"/>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5"/>
          <p:cNvSpPr>
            <a:spLocks noChangeArrowheads="1"/>
          </p:cNvSpPr>
          <p:nvPr/>
        </p:nvSpPr>
        <p:spPr bwMode="auto">
          <a:xfrm>
            <a:off x="108000" y="1228014"/>
            <a:ext cx="6480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dirty="0">
                <a:solidFill>
                  <a:srgbClr val="0000FF"/>
                </a:solidFill>
              </a:rPr>
              <a:t>Interpreting data and graphs </a:t>
            </a:r>
            <a:endParaRPr lang="en-US" altLang="en-GB" dirty="0">
              <a:solidFill>
                <a:srgbClr val="0000FF"/>
              </a:solidFill>
            </a:endParaRPr>
          </a:p>
        </p:txBody>
      </p:sp>
      <p:sp>
        <p:nvSpPr>
          <p:cNvPr id="18" name="Rectangle 17"/>
          <p:cNvSpPr/>
          <p:nvPr/>
        </p:nvSpPr>
        <p:spPr>
          <a:xfrm>
            <a:off x="539552" y="1891439"/>
            <a:ext cx="5759426" cy="523220"/>
          </a:xfrm>
          <a:prstGeom prst="rect">
            <a:avLst/>
          </a:prstGeom>
        </p:spPr>
        <p:txBody>
          <a:bodyPr wrap="square">
            <a:spAutoFit/>
          </a:bodyPr>
          <a:lstStyle/>
          <a:p>
            <a:pPr>
              <a:spcBef>
                <a:spcPct val="50000"/>
              </a:spcBef>
              <a:defRPr/>
            </a:pPr>
            <a:r>
              <a:rPr lang="en-GB" sz="1400" b="1" dirty="0">
                <a:latin typeface="Arial" panose="020B0604020202020204" pitchFamily="34" charset="0"/>
                <a:cs typeface="Arial" panose="020B0604020202020204" pitchFamily="34" charset="0"/>
              </a:rPr>
              <a:t>The tables below show Freddie’s cardiovascular and respiratory measurement taken at rest and during exercise.</a:t>
            </a:r>
          </a:p>
        </p:txBody>
      </p:sp>
      <p:sp>
        <p:nvSpPr>
          <p:cNvPr id="19" name="Rectangle 2"/>
          <p:cNvSpPr>
            <a:spLocks noChangeArrowheads="1"/>
          </p:cNvSpPr>
          <p:nvPr/>
        </p:nvSpPr>
        <p:spPr bwMode="auto">
          <a:xfrm>
            <a:off x="641374" y="5301208"/>
            <a:ext cx="4794722" cy="584775"/>
          </a:xfrm>
          <a:prstGeom prst="rect">
            <a:avLst/>
          </a:prstGeom>
          <a:solidFill>
            <a:srgbClr val="DA8AAD"/>
          </a:solidFill>
          <a:ln w="38100">
            <a:solidFill>
              <a:schemeClr val="tx1"/>
            </a:solidFill>
          </a:ln>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600" dirty="0"/>
              <a:t>Describe what the tables tell you?</a:t>
            </a:r>
          </a:p>
          <a:p>
            <a:r>
              <a:rPr lang="en-GB" altLang="en-US" sz="1600" dirty="0"/>
              <a:t>Discuss why these changes have taken place?</a:t>
            </a:r>
          </a:p>
        </p:txBody>
      </p:sp>
      <p:graphicFrame>
        <p:nvGraphicFramePr>
          <p:cNvPr id="20" name="Table 19"/>
          <p:cNvGraphicFramePr>
            <a:graphicFrameLocks noGrp="1"/>
          </p:cNvGraphicFramePr>
          <p:nvPr>
            <p:extLst>
              <p:ext uri="{D42A27DB-BD31-4B8C-83A1-F6EECF244321}">
                <p14:modId xmlns:p14="http://schemas.microsoft.com/office/powerpoint/2010/main" val="1388787670"/>
              </p:ext>
            </p:extLst>
          </p:nvPr>
        </p:nvGraphicFramePr>
        <p:xfrm>
          <a:off x="641374" y="2619089"/>
          <a:ext cx="3828200" cy="762069"/>
        </p:xfrm>
        <a:graphic>
          <a:graphicData uri="http://schemas.openxmlformats.org/drawingml/2006/table">
            <a:tbl>
              <a:tblPr firstRow="1" bandRow="1">
                <a:tableStyleId>{073A0DAA-6AF3-43AB-8588-CEC1D06C72B9}</a:tableStyleId>
              </a:tblPr>
              <a:tblGrid>
                <a:gridCol w="957050">
                  <a:extLst>
                    <a:ext uri="{9D8B030D-6E8A-4147-A177-3AD203B41FA5}">
                      <a16:colId xmlns:a16="http://schemas.microsoft.com/office/drawing/2014/main" val="20000"/>
                    </a:ext>
                  </a:extLst>
                </a:gridCol>
                <a:gridCol w="957050">
                  <a:extLst>
                    <a:ext uri="{9D8B030D-6E8A-4147-A177-3AD203B41FA5}">
                      <a16:colId xmlns:a16="http://schemas.microsoft.com/office/drawing/2014/main" val="20001"/>
                    </a:ext>
                  </a:extLst>
                </a:gridCol>
                <a:gridCol w="957050">
                  <a:extLst>
                    <a:ext uri="{9D8B030D-6E8A-4147-A177-3AD203B41FA5}">
                      <a16:colId xmlns:a16="http://schemas.microsoft.com/office/drawing/2014/main" val="20002"/>
                    </a:ext>
                  </a:extLst>
                </a:gridCol>
                <a:gridCol w="957050">
                  <a:extLst>
                    <a:ext uri="{9D8B030D-6E8A-4147-A177-3AD203B41FA5}">
                      <a16:colId xmlns:a16="http://schemas.microsoft.com/office/drawing/2014/main" val="20003"/>
                    </a:ext>
                  </a:extLst>
                </a:gridCol>
              </a:tblGrid>
              <a:tr h="480095">
                <a:tc>
                  <a:txBody>
                    <a:bodyPr/>
                    <a:lstStyle/>
                    <a:p>
                      <a:r>
                        <a:rPr lang="en-GB" sz="900" dirty="0"/>
                        <a:t>Heart rate  (bpm)</a:t>
                      </a:r>
                    </a:p>
                  </a:txBody>
                  <a:tcPr marL="68580" marR="68580" marT="34307" marB="34307"/>
                </a:tc>
                <a:tc>
                  <a:txBody>
                    <a:bodyPr/>
                    <a:lstStyle/>
                    <a:p>
                      <a:r>
                        <a:rPr lang="en-GB" sz="900" dirty="0"/>
                        <a:t>Stroke</a:t>
                      </a:r>
                      <a:r>
                        <a:rPr lang="en-GB" sz="900" baseline="0" dirty="0"/>
                        <a:t> volume (ml)</a:t>
                      </a:r>
                      <a:endParaRPr lang="en-GB" sz="900" dirty="0"/>
                    </a:p>
                  </a:txBody>
                  <a:tcPr marL="68580" marR="68580" marT="34307" marB="34307"/>
                </a:tc>
                <a:tc>
                  <a:txBody>
                    <a:bodyPr/>
                    <a:lstStyle/>
                    <a:p>
                      <a:r>
                        <a:rPr lang="en-GB" sz="900" dirty="0"/>
                        <a:t>Breathing </a:t>
                      </a:r>
                      <a:r>
                        <a:rPr lang="en-GB" sz="900" baseline="0" dirty="0"/>
                        <a:t>rate (number per min)</a:t>
                      </a:r>
                      <a:endParaRPr lang="en-GB" sz="900" dirty="0"/>
                    </a:p>
                  </a:txBody>
                  <a:tcPr marL="68580" marR="68580" marT="34307" marB="34307"/>
                </a:tc>
                <a:tc>
                  <a:txBody>
                    <a:bodyPr/>
                    <a:lstStyle/>
                    <a:p>
                      <a:r>
                        <a:rPr lang="en-GB" sz="900" dirty="0"/>
                        <a:t>Muscle temperature</a:t>
                      </a:r>
                    </a:p>
                  </a:txBody>
                  <a:tcPr marL="68580" marR="68580" marT="34307" marB="34307"/>
                </a:tc>
                <a:extLst>
                  <a:ext uri="{0D108BD9-81ED-4DB2-BD59-A6C34878D82A}">
                    <a16:rowId xmlns:a16="http://schemas.microsoft.com/office/drawing/2014/main" val="10000"/>
                  </a:ext>
                </a:extLst>
              </a:tr>
              <a:tr h="274355">
                <a:tc>
                  <a:txBody>
                    <a:bodyPr/>
                    <a:lstStyle/>
                    <a:p>
                      <a:pPr algn="ctr"/>
                      <a:r>
                        <a:rPr lang="en-GB" sz="1400" dirty="0"/>
                        <a:t>72</a:t>
                      </a:r>
                    </a:p>
                  </a:txBody>
                  <a:tcPr marL="68580" marR="68580" marT="34307" marB="34307"/>
                </a:tc>
                <a:tc>
                  <a:txBody>
                    <a:bodyPr/>
                    <a:lstStyle/>
                    <a:p>
                      <a:pPr algn="ctr"/>
                      <a:r>
                        <a:rPr lang="en-GB" sz="1400" dirty="0"/>
                        <a:t>60</a:t>
                      </a:r>
                    </a:p>
                  </a:txBody>
                  <a:tcPr marL="68580" marR="68580" marT="34307" marB="34307"/>
                </a:tc>
                <a:tc>
                  <a:txBody>
                    <a:bodyPr/>
                    <a:lstStyle/>
                    <a:p>
                      <a:pPr algn="ctr"/>
                      <a:r>
                        <a:rPr lang="en-GB" sz="1400" dirty="0"/>
                        <a:t>18</a:t>
                      </a:r>
                    </a:p>
                  </a:txBody>
                  <a:tcPr marL="68580" marR="68580" marT="34307" marB="34307"/>
                </a:tc>
                <a:tc>
                  <a:txBody>
                    <a:bodyPr/>
                    <a:lstStyle/>
                    <a:p>
                      <a:pPr algn="ctr"/>
                      <a:r>
                        <a:rPr lang="en-GB" sz="1400" dirty="0"/>
                        <a:t>Normal </a:t>
                      </a:r>
                    </a:p>
                  </a:txBody>
                  <a:tcPr marL="68580" marR="68580" marT="34307" marB="34307"/>
                </a:tc>
                <a:extLst>
                  <a:ext uri="{0D108BD9-81ED-4DB2-BD59-A6C34878D82A}">
                    <a16:rowId xmlns:a16="http://schemas.microsoft.com/office/drawing/2014/main" val="10001"/>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3247199415"/>
              </p:ext>
            </p:extLst>
          </p:nvPr>
        </p:nvGraphicFramePr>
        <p:xfrm>
          <a:off x="641374" y="3764140"/>
          <a:ext cx="4572000" cy="624604"/>
        </p:xfrm>
        <a:graphic>
          <a:graphicData uri="http://schemas.openxmlformats.org/drawingml/2006/table">
            <a:tbl>
              <a:tblPr firstRow="1" bandRow="1">
                <a:tableStyleId>{073A0DAA-6AF3-43AB-8588-CEC1D06C72B9}</a:tableStyleId>
              </a:tblPr>
              <a:tblGrid>
                <a:gridCol w="11430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tblGrid>
              <a:tr h="342782">
                <a:tc>
                  <a:txBody>
                    <a:bodyPr/>
                    <a:lstStyle/>
                    <a:p>
                      <a:r>
                        <a:rPr lang="en-GB" sz="900" dirty="0"/>
                        <a:t>Heart rate  (bpm)</a:t>
                      </a:r>
                    </a:p>
                  </a:txBody>
                  <a:tcPr marL="68580" marR="68580" marT="34231" marB="34231"/>
                </a:tc>
                <a:tc>
                  <a:txBody>
                    <a:bodyPr/>
                    <a:lstStyle/>
                    <a:p>
                      <a:r>
                        <a:rPr lang="en-GB" sz="900" dirty="0"/>
                        <a:t>Stroke</a:t>
                      </a:r>
                      <a:r>
                        <a:rPr lang="en-GB" sz="900" baseline="0" dirty="0"/>
                        <a:t> volume (ml)</a:t>
                      </a:r>
                      <a:endParaRPr lang="en-GB" sz="900" dirty="0"/>
                    </a:p>
                  </a:txBody>
                  <a:tcPr marL="68580" marR="68580" marT="34231" marB="34231"/>
                </a:tc>
                <a:tc>
                  <a:txBody>
                    <a:bodyPr/>
                    <a:lstStyle/>
                    <a:p>
                      <a:r>
                        <a:rPr lang="en-GB" sz="900" dirty="0"/>
                        <a:t>Breathing </a:t>
                      </a:r>
                      <a:r>
                        <a:rPr lang="en-GB" sz="900" baseline="0" dirty="0"/>
                        <a:t>rate (number per min)</a:t>
                      </a:r>
                      <a:endParaRPr lang="en-GB" sz="900" dirty="0"/>
                    </a:p>
                  </a:txBody>
                  <a:tcPr marL="68580" marR="68580" marT="34231" marB="34231"/>
                </a:tc>
                <a:tc>
                  <a:txBody>
                    <a:bodyPr/>
                    <a:lstStyle/>
                    <a:p>
                      <a:r>
                        <a:rPr lang="en-GB" sz="900" dirty="0"/>
                        <a:t>Muscle temperature</a:t>
                      </a:r>
                    </a:p>
                  </a:txBody>
                  <a:tcPr marL="68580" marR="68580" marT="34231" marB="34231"/>
                </a:tc>
                <a:extLst>
                  <a:ext uri="{0D108BD9-81ED-4DB2-BD59-A6C34878D82A}">
                    <a16:rowId xmlns:a16="http://schemas.microsoft.com/office/drawing/2014/main" val="10000"/>
                  </a:ext>
                </a:extLst>
              </a:tr>
              <a:tr h="277654">
                <a:tc>
                  <a:txBody>
                    <a:bodyPr/>
                    <a:lstStyle/>
                    <a:p>
                      <a:pPr algn="ctr"/>
                      <a:r>
                        <a:rPr lang="en-GB" sz="1400" dirty="0"/>
                        <a:t>156</a:t>
                      </a:r>
                    </a:p>
                  </a:txBody>
                  <a:tcPr marL="68580" marR="68580" marT="34231" marB="34231"/>
                </a:tc>
                <a:tc>
                  <a:txBody>
                    <a:bodyPr/>
                    <a:lstStyle/>
                    <a:p>
                      <a:pPr algn="ctr"/>
                      <a:r>
                        <a:rPr lang="en-GB" sz="1400" dirty="0"/>
                        <a:t>140</a:t>
                      </a:r>
                    </a:p>
                  </a:txBody>
                  <a:tcPr marL="68580" marR="68580" marT="34231" marB="34231"/>
                </a:tc>
                <a:tc>
                  <a:txBody>
                    <a:bodyPr/>
                    <a:lstStyle/>
                    <a:p>
                      <a:pPr algn="ctr"/>
                      <a:r>
                        <a:rPr lang="en-GB" sz="1400" dirty="0"/>
                        <a:t>48</a:t>
                      </a:r>
                    </a:p>
                  </a:txBody>
                  <a:tcPr marL="68580" marR="68580" marT="34231" marB="34231"/>
                </a:tc>
                <a:tc>
                  <a:txBody>
                    <a:bodyPr/>
                    <a:lstStyle/>
                    <a:p>
                      <a:pPr algn="ctr"/>
                      <a:r>
                        <a:rPr lang="en-GB" sz="1400" dirty="0"/>
                        <a:t>Hot</a:t>
                      </a:r>
                    </a:p>
                  </a:txBody>
                  <a:tcPr marL="68580" marR="68580" marT="34231" marB="34231"/>
                </a:tc>
                <a:extLst>
                  <a:ext uri="{0D108BD9-81ED-4DB2-BD59-A6C34878D82A}">
                    <a16:rowId xmlns:a16="http://schemas.microsoft.com/office/drawing/2014/main" val="10001"/>
                  </a:ext>
                </a:extLst>
              </a:tr>
            </a:tbl>
          </a:graphicData>
        </a:graphic>
      </p:graphicFrame>
      <p:sp>
        <p:nvSpPr>
          <p:cNvPr id="3" name="TextBox 2">
            <a:extLst>
              <a:ext uri="{FF2B5EF4-FFF2-40B4-BE49-F238E27FC236}">
                <a16:creationId xmlns:a16="http://schemas.microsoft.com/office/drawing/2014/main" id="{F5B67749-D87E-4443-9470-B5683790EC59}"/>
              </a:ext>
            </a:extLst>
          </p:cNvPr>
          <p:cNvSpPr txBox="1"/>
          <p:nvPr/>
        </p:nvSpPr>
        <p:spPr>
          <a:xfrm>
            <a:off x="4516586" y="2750910"/>
            <a:ext cx="1973580" cy="300082"/>
          </a:xfrm>
          <a:prstGeom prst="rect">
            <a:avLst/>
          </a:prstGeom>
          <a:solidFill>
            <a:srgbClr val="FFFF00"/>
          </a:solidFill>
        </p:spPr>
        <p:txBody>
          <a:bodyPr wrap="square" rtlCol="0">
            <a:spAutoFit/>
          </a:bodyPr>
          <a:lstStyle/>
          <a:p>
            <a:pPr algn="ctr"/>
            <a:r>
              <a:rPr lang="en-GB" sz="1350" b="1" dirty="0">
                <a:latin typeface="Arial" panose="020B0604020202020204" pitchFamily="34" charset="0"/>
                <a:cs typeface="Arial" panose="020B0604020202020204" pitchFamily="34" charset="0"/>
              </a:rPr>
              <a:t>Freddie at REST</a:t>
            </a:r>
          </a:p>
        </p:txBody>
      </p:sp>
      <p:sp>
        <p:nvSpPr>
          <p:cNvPr id="23" name="TextBox 22">
            <a:extLst>
              <a:ext uri="{FF2B5EF4-FFF2-40B4-BE49-F238E27FC236}">
                <a16:creationId xmlns:a16="http://schemas.microsoft.com/office/drawing/2014/main" id="{5F0E1EB4-91AC-46DE-B5D7-4573A98473D8}"/>
              </a:ext>
            </a:extLst>
          </p:cNvPr>
          <p:cNvSpPr txBox="1"/>
          <p:nvPr/>
        </p:nvSpPr>
        <p:spPr>
          <a:xfrm>
            <a:off x="5262904" y="3935857"/>
            <a:ext cx="2181836" cy="300082"/>
          </a:xfrm>
          <a:prstGeom prst="rect">
            <a:avLst/>
          </a:prstGeom>
          <a:solidFill>
            <a:srgbClr val="FFFF00"/>
          </a:solidFill>
        </p:spPr>
        <p:txBody>
          <a:bodyPr wrap="square" rtlCol="0">
            <a:spAutoFit/>
          </a:bodyPr>
          <a:lstStyle/>
          <a:p>
            <a:pPr algn="ctr"/>
            <a:r>
              <a:rPr lang="en-GB" sz="1350" b="1" dirty="0">
                <a:latin typeface="Arial" panose="020B0604020202020204" pitchFamily="34" charset="0"/>
                <a:cs typeface="Arial" panose="020B0604020202020204" pitchFamily="34" charset="0"/>
              </a:rPr>
              <a:t>Freddie during exercise</a:t>
            </a:r>
          </a:p>
        </p:txBody>
      </p:sp>
      <p:sp>
        <p:nvSpPr>
          <p:cNvPr id="10" name="Title 1">
            <a:extLst>
              <a:ext uri="{FF2B5EF4-FFF2-40B4-BE49-F238E27FC236}">
                <a16:creationId xmlns:a16="http://schemas.microsoft.com/office/drawing/2014/main" id="{08900E8B-EBDD-49CE-AF9D-931E1BDA3837}"/>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extLst>
      <p:ext uri="{BB962C8B-B14F-4D97-AF65-F5344CB8AC3E}">
        <p14:creationId xmlns:p14="http://schemas.microsoft.com/office/powerpoint/2010/main" val="13410412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fade">
                                      <p:cBhvr>
                                        <p:cTn id="7" dur="500"/>
                                        <p:tgtEl>
                                          <p:spTgt spid="3686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par>
                                <p:cTn id="18" presetID="1" presetClass="entr" presetSubtype="0"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18" grpId="0"/>
      <p:bldP spid="19" grpId="0" animBg="1"/>
      <p:bldP spid="3" grpId="0" animBg="1"/>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252498101"/>
              </p:ext>
            </p:extLst>
          </p:nvPr>
        </p:nvGraphicFramePr>
        <p:xfrm>
          <a:off x="1493658" y="1592796"/>
          <a:ext cx="615668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8915" name="Rectangle 5"/>
          <p:cNvSpPr>
            <a:spLocks noChangeArrowheads="1"/>
          </p:cNvSpPr>
          <p:nvPr/>
        </p:nvSpPr>
        <p:spPr bwMode="auto">
          <a:xfrm>
            <a:off x="110599" y="936072"/>
            <a:ext cx="14141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Apply it!</a:t>
            </a:r>
            <a:endParaRPr lang="en-US" altLang="en-GB" dirty="0">
              <a:solidFill>
                <a:srgbClr val="0000FF"/>
              </a:solidFill>
            </a:endParaRPr>
          </a:p>
        </p:txBody>
      </p:sp>
      <p:sp>
        <p:nvSpPr>
          <p:cNvPr id="6" name="Title 1">
            <a:extLst>
              <a:ext uri="{FF2B5EF4-FFF2-40B4-BE49-F238E27FC236}">
                <a16:creationId xmlns:a16="http://schemas.microsoft.com/office/drawing/2014/main" id="{59AEE3B2-EBA3-41D0-978A-AE2730D6FE9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smtClean="0"/>
              <a:t>Effects </a:t>
            </a:r>
            <a:r>
              <a:rPr lang="en-US" sz="3200" dirty="0"/>
              <a:t>of exercise on body systems</a:t>
            </a:r>
          </a:p>
        </p:txBody>
      </p:sp>
    </p:spTree>
    <p:extLst>
      <p:ext uri="{BB962C8B-B14F-4D97-AF65-F5344CB8AC3E}">
        <p14:creationId xmlns:p14="http://schemas.microsoft.com/office/powerpoint/2010/main" val="4764387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500"/>
                                        <p:tgtEl>
                                          <p:spTgt spid="389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89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n">
            <a:extLst>
              <a:ext uri="{FF2B5EF4-FFF2-40B4-BE49-F238E27FC236}">
                <a16:creationId xmlns:a16="http://schemas.microsoft.com/office/drawing/2014/main" id="{07113B00-4CE0-4F0D-8FC0-E23C24670397}"/>
              </a:ext>
            </a:extLst>
          </p:cNvPr>
          <p:cNvSpPr>
            <a:spLocks noChangeArrowheads="1"/>
          </p:cNvSpPr>
          <p:nvPr/>
        </p:nvSpPr>
        <p:spPr bwMode="auto">
          <a:xfrm>
            <a:off x="431540" y="3789040"/>
            <a:ext cx="8280920" cy="2157958"/>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 </a:t>
            </a:r>
            <a:r>
              <a:rPr lang="en-GB" sz="600" dirty="0">
                <a:effectLst/>
                <a:latin typeface="Arial"/>
                <a:ea typeface="Calibri"/>
                <a:cs typeface="Times New Roman"/>
              </a:rPr>
              <a:t>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5" name="Table 4">
            <a:extLst>
              <a:ext uri="{FF2B5EF4-FFF2-40B4-BE49-F238E27FC236}">
                <a16:creationId xmlns:a16="http://schemas.microsoft.com/office/drawing/2014/main" id="{7FFC7354-A758-4D87-BCC5-526BCFA0079D}"/>
              </a:ext>
            </a:extLst>
          </p:cNvPr>
          <p:cNvGraphicFramePr>
            <a:graphicFrameLocks noGrp="1"/>
          </p:cNvGraphicFramePr>
          <p:nvPr>
            <p:extLst>
              <p:ext uri="{D42A27DB-BD31-4B8C-83A1-F6EECF244321}">
                <p14:modId xmlns:p14="http://schemas.microsoft.com/office/powerpoint/2010/main" val="1049664690"/>
              </p:ext>
            </p:extLst>
          </p:nvPr>
        </p:nvGraphicFramePr>
        <p:xfrm>
          <a:off x="827584" y="5085184"/>
          <a:ext cx="7488832" cy="659120"/>
        </p:xfrm>
        <a:graphic>
          <a:graphicData uri="http://schemas.openxmlformats.org/drawingml/2006/table">
            <a:tbl>
              <a:tblPr>
                <a:tableStyleId>{5C22544A-7EE6-4342-B048-85BDC9FD1C3A}</a:tableStyleId>
              </a:tblPr>
              <a:tblGrid>
                <a:gridCol w="3240360">
                  <a:extLst>
                    <a:ext uri="{9D8B030D-6E8A-4147-A177-3AD203B41FA5}">
                      <a16:colId xmlns:a16="http://schemas.microsoft.com/office/drawing/2014/main" val="4206808019"/>
                    </a:ext>
                  </a:extLst>
                </a:gridCol>
                <a:gridCol w="4248472">
                  <a:extLst>
                    <a:ext uri="{9D8B030D-6E8A-4147-A177-3AD203B41FA5}">
                      <a16:colId xmlns:a16="http://schemas.microsoft.com/office/drawing/2014/main" val="2631267483"/>
                    </a:ext>
                  </a:extLst>
                </a:gridCol>
              </a:tblGrid>
              <a:tr h="659120">
                <a:tc>
                  <a:txBody>
                    <a:bodyPr/>
                    <a:lstStyle/>
                    <a:p>
                      <a:pPr marL="171450" indent="-171450">
                        <a:lnSpc>
                          <a:spcPct val="115000"/>
                        </a:lnSpc>
                        <a:spcAft>
                          <a:spcPts val="0"/>
                        </a:spcAft>
                        <a:buFont typeface="Arial" panose="020B0604020202020204" pitchFamily="34" charset="0"/>
                        <a:buChar char="•"/>
                      </a:pPr>
                      <a:r>
                        <a:rPr lang="pl-PL" sz="600" dirty="0">
                          <a:solidFill>
                            <a:schemeClr val="tx1"/>
                          </a:solidFill>
                          <a:effectLst/>
                          <a:latin typeface="Arial" panose="020B0604020202020204" pitchFamily="34" charset="0"/>
                          <a:ea typeface="Calibri"/>
                          <a:cs typeface="Arial" panose="020B0604020202020204" pitchFamily="34" charset="0"/>
                        </a:rPr>
                        <a:t>2</a:t>
                      </a:r>
                      <a:r>
                        <a:rPr lang="en-GB" sz="600" dirty="0">
                          <a:solidFill>
                            <a:schemeClr val="tx1"/>
                          </a:solidFill>
                          <a:effectLst/>
                          <a:latin typeface="Arial" panose="020B0604020202020204" pitchFamily="34" charset="0"/>
                          <a:ea typeface="Calibri"/>
                          <a:cs typeface="Arial" panose="020B0604020202020204" pitchFamily="34" charset="0"/>
                        </a:rPr>
                        <a:t> &gt; </a:t>
                      </a:r>
                      <a:r>
                        <a:rPr lang="en-US" sz="600" dirty="0">
                          <a:solidFill>
                            <a:schemeClr val="tx1"/>
                          </a:solidFill>
                          <a:effectLst/>
                          <a:latin typeface="Arial" panose="020B0604020202020204" pitchFamily="34" charset="0"/>
                          <a:ea typeface="Calibri"/>
                          <a:cs typeface="Arial" panose="020B0604020202020204" pitchFamily="34" charset="0"/>
                        </a:rPr>
                        <a:t>Portrait of young sports woman</a:t>
                      </a:r>
                      <a:r>
                        <a:rPr lang="en-GB" sz="600" dirty="0">
                          <a:solidFill>
                            <a:schemeClr val="tx1"/>
                          </a:solidFill>
                          <a:effectLst/>
                          <a:latin typeface="Arial" panose="020B0604020202020204" pitchFamily="34" charset="0"/>
                          <a:ea typeface="Calibri"/>
                          <a:cs typeface="Arial" panose="020B0604020202020204" pitchFamily="34" charset="0"/>
                        </a:rPr>
                        <a:t> / </a:t>
                      </a:r>
                      <a:r>
                        <a:rPr lang="en-GB" sz="600" dirty="0" err="1">
                          <a:solidFill>
                            <a:schemeClr val="tx1"/>
                          </a:solidFill>
                          <a:effectLst/>
                          <a:latin typeface="Arial" panose="020B0604020202020204" pitchFamily="34" charset="0"/>
                          <a:ea typeface="Calibri"/>
                          <a:cs typeface="Arial" panose="020B0604020202020204" pitchFamily="34" charset="0"/>
                        </a:rPr>
                        <a:t>mimagephotography</a:t>
                      </a:r>
                      <a:r>
                        <a:rPr lang="en-GB" sz="600" dirty="0">
                          <a:solidFill>
                            <a:schemeClr val="tx1"/>
                          </a:solidFill>
                          <a:effectLst/>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&gt; </a:t>
                      </a:r>
                      <a:r>
                        <a:rPr lang="en-US" sz="600" dirty="0">
                          <a:solidFill>
                            <a:schemeClr val="tx1"/>
                          </a:solidFill>
                          <a:effectLst/>
                          <a:latin typeface="Arial" panose="020B0604020202020204" pitchFamily="34" charset="0"/>
                          <a:ea typeface="Calibri"/>
                          <a:cs typeface="Arial" panose="020B0604020202020204" pitchFamily="34" charset="0"/>
                        </a:rPr>
                        <a:t>Burpee young man doing sports exercise</a:t>
                      </a:r>
                      <a:r>
                        <a:rPr lang="en-GB" sz="600" dirty="0">
                          <a:solidFill>
                            <a:schemeClr val="tx1"/>
                          </a:solidFill>
                          <a:effectLst/>
                          <a:latin typeface="Arial" panose="020B0604020202020204" pitchFamily="34" charset="0"/>
                          <a:ea typeface="Calibri"/>
                          <a:cs typeface="Arial" panose="020B0604020202020204" pitchFamily="34" charset="0"/>
                        </a:rPr>
                        <a:t> / F8 studio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4 &gt; </a:t>
                      </a:r>
                      <a:r>
                        <a:rPr lang="en-GB" sz="600" dirty="0" err="1">
                          <a:solidFill>
                            <a:schemeClr val="tx1"/>
                          </a:solidFill>
                          <a:effectLst/>
                          <a:latin typeface="Arial" panose="020B0604020202020204" pitchFamily="34" charset="0"/>
                          <a:ea typeface="Calibri"/>
                          <a:cs typeface="Arial" panose="020B0604020202020204" pitchFamily="34" charset="0"/>
                        </a:rPr>
                        <a:t>Vilde</a:t>
                      </a:r>
                      <a:r>
                        <a:rPr lang="en-GB" sz="600" dirty="0">
                          <a:solidFill>
                            <a:schemeClr val="tx1"/>
                          </a:solidFill>
                          <a:effectLst/>
                          <a:latin typeface="Arial" panose="020B0604020202020204" pitchFamily="34" charset="0"/>
                          <a:ea typeface="Calibri"/>
                          <a:cs typeface="Arial" panose="020B0604020202020204" pitchFamily="34" charset="0"/>
                        </a:rPr>
                        <a:t> J. </a:t>
                      </a:r>
                      <a:r>
                        <a:rPr lang="en-GB" sz="600" dirty="0" err="1">
                          <a:solidFill>
                            <a:schemeClr val="tx1"/>
                          </a:solidFill>
                          <a:effectLst/>
                          <a:latin typeface="Arial" panose="020B0604020202020204" pitchFamily="34" charset="0"/>
                          <a:ea typeface="Calibri"/>
                          <a:cs typeface="Arial" panose="020B0604020202020204" pitchFamily="34" charset="0"/>
                        </a:rPr>
                        <a:t>Svortevik</a:t>
                      </a:r>
                      <a:r>
                        <a:rPr lang="en-GB" sz="600" dirty="0">
                          <a:solidFill>
                            <a:schemeClr val="tx1"/>
                          </a:solidFill>
                          <a:effectLst/>
                          <a:latin typeface="Arial" panose="020B0604020202020204" pitchFamily="34" charset="0"/>
                          <a:ea typeface="Calibri"/>
                          <a:cs typeface="Arial" panose="020B0604020202020204" pitchFamily="34" charset="0"/>
                        </a:rPr>
                        <a:t> / Denis </a:t>
                      </a:r>
                      <a:r>
                        <a:rPr lang="en-GB" sz="600" dirty="0" err="1">
                          <a:solidFill>
                            <a:schemeClr val="tx1"/>
                          </a:solidFill>
                          <a:effectLst/>
                          <a:latin typeface="Arial" panose="020B0604020202020204" pitchFamily="34" charset="0"/>
                          <a:ea typeface="Calibri"/>
                          <a:cs typeface="Arial" panose="020B0604020202020204" pitchFamily="34" charset="0"/>
                        </a:rPr>
                        <a:t>Kuvaev</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5 &gt; </a:t>
                      </a:r>
                      <a:r>
                        <a:rPr lang="en-US" sz="600" dirty="0">
                          <a:solidFill>
                            <a:schemeClr val="tx1"/>
                          </a:solidFill>
                          <a:latin typeface="Arial" panose="020B0604020202020204" pitchFamily="34" charset="0"/>
                          <a:ea typeface="Calibri"/>
                          <a:cs typeface="Arial" panose="020B0604020202020204" pitchFamily="34" charset="0"/>
                        </a:rPr>
                        <a:t>Soccer players isolated on black background</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masisyan</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7 &gt; </a:t>
                      </a:r>
                      <a:r>
                        <a:rPr lang="en-GB" sz="600" dirty="0">
                          <a:solidFill>
                            <a:schemeClr val="tx1"/>
                          </a:solidFill>
                          <a:latin typeface="Arial" panose="020B0604020202020204" pitchFamily="34" charset="0"/>
                          <a:ea typeface="Calibri"/>
                          <a:cs typeface="Arial" panose="020B0604020202020204" pitchFamily="34" charset="0"/>
                        </a:rPr>
                        <a:t>Young sportsman taking breath / Dragon Images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10 &gt; </a:t>
                      </a:r>
                      <a:r>
                        <a:rPr lang="en-US" sz="600" dirty="0">
                          <a:solidFill>
                            <a:schemeClr val="tx1"/>
                          </a:solidFill>
                          <a:latin typeface="Arial" panose="020B0604020202020204" pitchFamily="34" charset="0"/>
                          <a:ea typeface="Calibri"/>
                          <a:cs typeface="Arial" panose="020B0604020202020204" pitchFamily="34" charset="0"/>
                        </a:rPr>
                        <a:t>Osteoporosis stages image</a:t>
                      </a:r>
                      <a:r>
                        <a:rPr lang="en-GB" sz="600" dirty="0">
                          <a:solidFill>
                            <a:schemeClr val="tx1"/>
                          </a:solidFill>
                          <a:latin typeface="Arial" panose="020B0604020202020204" pitchFamily="34" charset="0"/>
                          <a:ea typeface="Calibri"/>
                          <a:cs typeface="Arial" panose="020B0604020202020204" pitchFamily="34" charset="0"/>
                        </a:rPr>
                        <a:t> / Double Brain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11 &gt; </a:t>
                      </a:r>
                      <a:r>
                        <a:rPr lang="en-US" sz="600" dirty="0">
                          <a:solidFill>
                            <a:schemeClr val="tx1"/>
                          </a:solidFill>
                          <a:latin typeface="Arial" panose="020B0604020202020204" pitchFamily="34" charset="0"/>
                          <a:ea typeface="Calibri"/>
                          <a:cs typeface="Arial" panose="020B0604020202020204" pitchFamily="34" charset="0"/>
                        </a:rPr>
                        <a:t>Chart depicting a bodybuilder gaining muscle mass over time</a:t>
                      </a:r>
                      <a:r>
                        <a:rPr lang="en-GB" sz="600" dirty="0">
                          <a:solidFill>
                            <a:schemeClr val="tx1"/>
                          </a:solidFill>
                          <a:latin typeface="Arial" panose="020B0604020202020204" pitchFamily="34" charset="0"/>
                          <a:ea typeface="Calibri"/>
                          <a:cs typeface="Arial" panose="020B0604020202020204" pitchFamily="34" charset="0"/>
                        </a:rPr>
                        <a:t> / Linda Bucklin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12 &gt; </a:t>
                      </a:r>
                      <a:r>
                        <a:rPr lang="en-US" sz="600" dirty="0">
                          <a:solidFill>
                            <a:schemeClr val="tx1"/>
                          </a:solidFill>
                          <a:latin typeface="Arial" panose="020B0604020202020204" pitchFamily="34" charset="0"/>
                          <a:ea typeface="Calibri"/>
                          <a:cs typeface="Arial" panose="020B0604020202020204" pitchFamily="34" charset="0"/>
                        </a:rPr>
                        <a:t>Group with dumbbell weight training equipment on sport gym</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Tono</a:t>
                      </a:r>
                      <a:r>
                        <a:rPr lang="en-GB" sz="600" dirty="0">
                          <a:solidFill>
                            <a:schemeClr val="tx1"/>
                          </a:solidFill>
                          <a:latin typeface="Arial" panose="020B0604020202020204" pitchFamily="34" charset="0"/>
                          <a:ea typeface="Calibri"/>
                          <a:cs typeface="Arial" panose="020B0604020202020204" pitchFamily="34" charset="0"/>
                        </a:rPr>
                        <a:t> Balaguer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13, 14 &gt; </a:t>
                      </a:r>
                      <a:r>
                        <a:rPr lang="en-US" sz="600" dirty="0">
                          <a:solidFill>
                            <a:schemeClr val="tx1"/>
                          </a:solidFill>
                          <a:latin typeface="Arial" panose="020B0604020202020204" pitchFamily="34" charset="0"/>
                          <a:ea typeface="Calibri"/>
                          <a:cs typeface="Arial" panose="020B0604020202020204" pitchFamily="34" charset="0"/>
                        </a:rPr>
                        <a:t>Illustration of muscle in a running man</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Gehrke</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16, 17 &gt; </a:t>
                      </a:r>
                      <a:r>
                        <a:rPr lang="en-US" sz="600" dirty="0">
                          <a:solidFill>
                            <a:schemeClr val="tx1"/>
                          </a:solidFill>
                          <a:latin typeface="Arial" panose="020B0604020202020204" pitchFamily="34" charset="0"/>
                          <a:ea typeface="Calibri"/>
                          <a:cs typeface="Arial" panose="020B0604020202020204" pitchFamily="34" charset="0"/>
                        </a:rPr>
                        <a:t>Left ventricular hypertrophy</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Alila</a:t>
                      </a:r>
                      <a:r>
                        <a:rPr lang="en-GB" sz="600" dirty="0">
                          <a:solidFill>
                            <a:schemeClr val="tx1"/>
                          </a:solidFill>
                          <a:latin typeface="Arial" panose="020B0604020202020204" pitchFamily="34" charset="0"/>
                          <a:ea typeface="Calibri"/>
                          <a:cs typeface="Arial" panose="020B0604020202020204" pitchFamily="34" charset="0"/>
                        </a:rPr>
                        <a:t> Medical Media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22596375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2.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3.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4.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5.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6.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37EF3EE2-BDF0-4191-9ADF-E6BD19CBD294}"/>
</file>

<file path=customXml/itemProps2.xml><?xml version="1.0" encoding="utf-8"?>
<ds:datastoreItem xmlns:ds="http://schemas.openxmlformats.org/officeDocument/2006/customXml" ds:itemID="{4506CBB4-FDF9-4715-A8FF-9863E6BEE340}"/>
</file>

<file path=customXml/itemProps3.xml><?xml version="1.0" encoding="utf-8"?>
<ds:datastoreItem xmlns:ds="http://schemas.openxmlformats.org/officeDocument/2006/customXml" ds:itemID="{FD11C820-53AF-4F82-9A0F-9E72BFF4F3AC}"/>
</file>

<file path=docProps/app.xml><?xml version="1.0" encoding="utf-8"?>
<Properties xmlns="http://schemas.openxmlformats.org/officeDocument/2006/extended-properties" xmlns:vt="http://schemas.openxmlformats.org/officeDocument/2006/docPropsVTypes">
  <TotalTime>518</TotalTime>
  <Words>1466</Words>
  <Application>Microsoft Office PowerPoint</Application>
  <PresentationFormat>On-screen Show (4:3)</PresentationFormat>
  <Paragraphs>205</Paragraphs>
  <Slides>23</Slides>
  <Notes>10</Notes>
  <HiddenSlides>0</HiddenSlides>
  <MMClips>1</MMClips>
  <ScaleCrop>false</ScaleCrop>
  <HeadingPairs>
    <vt:vector size="8" baseType="variant">
      <vt:variant>
        <vt:lpstr>Fonts Used</vt:lpstr>
      </vt:variant>
      <vt:variant>
        <vt:i4>3</vt:i4>
      </vt:variant>
      <vt:variant>
        <vt:lpstr>Theme</vt:lpstr>
      </vt:variant>
      <vt:variant>
        <vt:i4>2</vt:i4>
      </vt:variant>
      <vt:variant>
        <vt:lpstr>Embedded OLE Servers</vt:lpstr>
      </vt:variant>
      <vt:variant>
        <vt:i4>1</vt:i4>
      </vt:variant>
      <vt:variant>
        <vt:lpstr>Slide Titles</vt:lpstr>
      </vt:variant>
      <vt:variant>
        <vt:i4>23</vt:i4>
      </vt:variant>
    </vt:vector>
  </HeadingPairs>
  <TitlesOfParts>
    <vt:vector size="29" baseType="lpstr">
      <vt:lpstr>Arial</vt:lpstr>
      <vt:lpstr>Calibri</vt:lpstr>
      <vt:lpstr>Times New Roman</vt:lpstr>
      <vt:lpstr>Office Theme</vt:lpstr>
      <vt:lpstr>Custom Design</vt:lpstr>
      <vt:lpstr>Chart</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The Effects of Exercise on the Body</dc:title>
  <dc:creator>OCR</dc:creator>
  <cp:keywords>GCSE; PE; Topic Presnetation; Effects of Exercise on the Body</cp:keywords>
  <cp:lastModifiedBy>J. Levick</cp:lastModifiedBy>
  <cp:revision>54</cp:revision>
  <dcterms:created xsi:type="dcterms:W3CDTF">2018-10-01T14:21:10Z</dcterms:created>
  <dcterms:modified xsi:type="dcterms:W3CDTF">2019-03-25T14:04:02Z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