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16.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2.xml" ContentType="application/vnd.openxmlformats-officedocument.presentationml.slideLayout+xml"/>
  <Override PartName="/ppt/notesSlides/notesSlide3.xml" ContentType="application/vnd.openxmlformats-officedocument.presentationml.notesSlide+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33.xml" ContentType="application/vnd.openxmlformats-officedocument.presentationml.slideLayout+xml"/>
  <Override PartName="/ppt/slideLayouts/slideLayout31.xml" ContentType="application/vnd.openxmlformats-officedocument.presentationml.slideLayout+xml"/>
  <Override PartName="/ppt/slideLayouts/slideLayout3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theme/theme3.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2" r:id="rId1"/>
    <p:sldMasterId id="2147483684" r:id="rId2"/>
    <p:sldMasterId id="2147483696" r:id="rId3"/>
  </p:sldMasterIdLst>
  <p:notesMasterIdLst>
    <p:notesMasterId r:id="rId28"/>
  </p:notesMasterIdLst>
  <p:sldIdLst>
    <p:sldId id="256" r:id="rId4"/>
    <p:sldId id="293" r:id="rId5"/>
    <p:sldId id="369" r:id="rId6"/>
    <p:sldId id="370" r:id="rId7"/>
    <p:sldId id="374" r:id="rId8"/>
    <p:sldId id="323" r:id="rId9"/>
    <p:sldId id="372" r:id="rId10"/>
    <p:sldId id="377" r:id="rId11"/>
    <p:sldId id="384" r:id="rId12"/>
    <p:sldId id="385" r:id="rId13"/>
    <p:sldId id="386" r:id="rId14"/>
    <p:sldId id="387" r:id="rId15"/>
    <p:sldId id="388" r:id="rId16"/>
    <p:sldId id="389" r:id="rId17"/>
    <p:sldId id="390" r:id="rId18"/>
    <p:sldId id="391" r:id="rId19"/>
    <p:sldId id="395" r:id="rId20"/>
    <p:sldId id="410" r:id="rId21"/>
    <p:sldId id="401" r:id="rId22"/>
    <p:sldId id="409" r:id="rId23"/>
    <p:sldId id="407" r:id="rId24"/>
    <p:sldId id="408" r:id="rId25"/>
    <p:sldId id="341" r:id="rId26"/>
    <p:sldId id="266"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1818" autoAdjust="0"/>
  </p:normalViewPr>
  <p:slideViewPr>
    <p:cSldViewPr snapToGrid="0">
      <p:cViewPr varScale="1">
        <p:scale>
          <a:sx n="54" d="100"/>
          <a:sy n="54" d="100"/>
        </p:scale>
        <p:origin x="1458"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4F3E05-DD98-4F4B-924B-FB235C324284}" type="datetimeFigureOut">
              <a:rPr lang="en-US" smtClean="0"/>
              <a:t>3/25/2019</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B08948-2ED1-4DFB-9109-579F43B493CD}" type="slidenum">
              <a:rPr lang="en-US" smtClean="0"/>
              <a:t>‹#›</a:t>
            </a:fld>
            <a:endParaRPr lang="en-US" dirty="0"/>
          </a:p>
        </p:txBody>
      </p:sp>
    </p:spTree>
    <p:extLst>
      <p:ext uri="{BB962C8B-B14F-4D97-AF65-F5344CB8AC3E}">
        <p14:creationId xmlns:p14="http://schemas.microsoft.com/office/powerpoint/2010/main" val="179078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dirty="0"/>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txBox="1">
            <a:spLocks noGrp="1"/>
          </p:cNvSpPr>
          <p:nvPr>
            <p:ph type="body" idx="1"/>
          </p:nvPr>
        </p:nvSpPr>
        <p:spPr>
          <a:xfrm>
            <a:off x="906462" y="4678362"/>
            <a:ext cx="4987924" cy="4433887"/>
          </a:xfrm>
          <a:prstGeom prst="rect">
            <a:avLst/>
          </a:prstGeom>
        </p:spPr>
        <p:txBody>
          <a:bodyPr lIns="91425" tIns="91425" rIns="91425" bIns="91425" anchor="t" anchorCtr="0">
            <a:noAutofit/>
          </a:bodyPr>
          <a:lstStyle/>
          <a:p>
            <a:pPr lvl="0">
              <a:spcBef>
                <a:spcPts val="0"/>
              </a:spcBef>
              <a:buNone/>
            </a:pPr>
            <a:endParaRPr dirty="0"/>
          </a:p>
        </p:txBody>
      </p:sp>
      <p:sp>
        <p:nvSpPr>
          <p:cNvPr id="83" name="Shape 83"/>
          <p:cNvSpPr>
            <a:spLocks noGrp="1" noRot="1" noChangeAspect="1"/>
          </p:cNvSpPr>
          <p:nvPr>
            <p:ph type="sldImg" idx="2"/>
          </p:nvPr>
        </p:nvSpPr>
        <p:spPr>
          <a:xfrm>
            <a:off x="938213" y="738188"/>
            <a:ext cx="4924425" cy="3694112"/>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0373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7B08948-2ED1-4DFB-9109-579F43B493CD}" type="slidenum">
              <a:rPr lang="en-US" smtClean="0"/>
              <a:t>21</a:t>
            </a:fld>
            <a:endParaRPr lang="en-US" dirty="0"/>
          </a:p>
        </p:txBody>
      </p:sp>
    </p:spTree>
    <p:extLst>
      <p:ext uri="{BB962C8B-B14F-4D97-AF65-F5344CB8AC3E}">
        <p14:creationId xmlns:p14="http://schemas.microsoft.com/office/powerpoint/2010/main" val="3604159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24</a:t>
            </a:fld>
            <a:endParaRPr lang="en-GB" dirty="0"/>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30028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34193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49011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82573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3533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07501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84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43847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smtClean="0"/>
              <a:pPr/>
              <a:t>3/25/2019</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09874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5895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65594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38F4C-89A6-4806-BF84-9A7ACC959361}"/>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A2571C-3EA1-486A-8D4D-B6C34CD822B0}"/>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20C32D-1C81-4453-9136-C8DB06BC886A}"/>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2E243EC7-90DB-4BC6-AFF9-DA6134D7FEB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47191DC-2210-4223-BAB0-6C47C3722904}"/>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3869072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34B9B-BAAC-4212-80F3-E737709A7F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1D5B14-01F1-44DB-91F6-B85B7C35A43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9F3B33-398B-4158-BFA2-AC0C23E81CCE}"/>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426D3422-325D-4868-BFB8-6B88E1A3FD60}"/>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D9E66-0A43-4D29-824E-4C38832C291C}"/>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17464709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4FC01-3E24-4093-B629-F2E4E638DE20}"/>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5F89F8-B111-463D-A1F4-1DFAFC5A0614}"/>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622F332-4BE9-489F-8E07-B196086052A4}"/>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95A5150A-3ED7-403C-B779-E623196D92A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DE6A871-8460-4AF6-9976-F2D7939A3E9C}"/>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7287127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862B7-70A9-4B9B-B4C1-3C1C5BA802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4D8D7C-2DBA-4034-9E92-6FF1B9F06D1D}"/>
              </a:ext>
            </a:extLst>
          </p:cNvPr>
          <p:cNvSpPr>
            <a:spLocks noGrp="1"/>
          </p:cNvSpPr>
          <p:nvPr>
            <p:ph sz="half" idx="1"/>
          </p:nvPr>
        </p:nvSpPr>
        <p:spPr>
          <a:xfrm>
            <a:off x="62865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F46CAA-8378-40E2-A403-7BEE55DF0C13}"/>
              </a:ext>
            </a:extLst>
          </p:cNvPr>
          <p:cNvSpPr>
            <a:spLocks noGrp="1"/>
          </p:cNvSpPr>
          <p:nvPr>
            <p:ph sz="half" idx="2"/>
          </p:nvPr>
        </p:nvSpPr>
        <p:spPr>
          <a:xfrm>
            <a:off x="464820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2EEF52-F55A-4954-8F9F-2E398BB4B6F4}"/>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6" name="Footer Placeholder 5">
            <a:extLst>
              <a:ext uri="{FF2B5EF4-FFF2-40B4-BE49-F238E27FC236}">
                <a16:creationId xmlns:a16="http://schemas.microsoft.com/office/drawing/2014/main" id="{139A5601-8DB0-4AB7-8C0A-882F2581221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4318A3E-D283-4354-A979-52EF75FC0104}"/>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22543918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19BEC-578F-4C5A-9A0C-213EFF45B9EA}"/>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874474-B809-4E93-AEAE-938C6179292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8A81F35-A0D3-481A-9A88-B4897AF8C071}"/>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43684A-A0AD-4A93-B581-12EACD7B9FEC}"/>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81C7581-CEDE-458E-9F7A-CFD406C61D0F}"/>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518F5A-9007-48C8-B459-9D017691D5EB}"/>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8" name="Footer Placeholder 7">
            <a:extLst>
              <a:ext uri="{FF2B5EF4-FFF2-40B4-BE49-F238E27FC236}">
                <a16:creationId xmlns:a16="http://schemas.microsoft.com/office/drawing/2014/main" id="{D601D7BB-920B-4BBE-AFFA-F761B7D8D3B4}"/>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60DAFCC-5839-4135-BF16-1602850D4AE6}"/>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3936456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FCB00-D120-480F-8985-D7877C4956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704A4D8-373F-448A-9B4C-46E65CA9A3EA}"/>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4" name="Footer Placeholder 3">
            <a:extLst>
              <a:ext uri="{FF2B5EF4-FFF2-40B4-BE49-F238E27FC236}">
                <a16:creationId xmlns:a16="http://schemas.microsoft.com/office/drawing/2014/main" id="{490ACDD8-D04E-41FB-9502-02FD9105738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866E7D5D-3211-468E-810B-6849605FE5C2}"/>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1107404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8A12CD-FC61-41F4-A87F-BB837F50F414}"/>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3" name="Footer Placeholder 2">
            <a:extLst>
              <a:ext uri="{FF2B5EF4-FFF2-40B4-BE49-F238E27FC236}">
                <a16:creationId xmlns:a16="http://schemas.microsoft.com/office/drawing/2014/main" id="{33B129DE-B2DD-4D16-B93D-256C9A3A7316}"/>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2FCA609-7CE1-4C4E-965A-24DDE506C4CF}"/>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4315219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1516A-91EF-4865-9190-5795B4D7A9DE}"/>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F3D8007-06A2-47D8-AD47-C9B6597BAC8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AC032D-DC50-4D44-B925-0C4F6612F44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858AAA6-E889-4196-90E6-B5A14897D2D8}"/>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6" name="Footer Placeholder 5">
            <a:extLst>
              <a:ext uri="{FF2B5EF4-FFF2-40B4-BE49-F238E27FC236}">
                <a16:creationId xmlns:a16="http://schemas.microsoft.com/office/drawing/2014/main" id="{D0671931-9378-43D9-A964-F4E964A0D67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EC123D9-AD45-4A3A-BF88-DD8529940121}"/>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20360889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47964-2F8D-45C5-B991-B8988302EE8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34F2B7-5818-488F-A067-A4C5B7623B6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a:extLst>
              <a:ext uri="{FF2B5EF4-FFF2-40B4-BE49-F238E27FC236}">
                <a16:creationId xmlns:a16="http://schemas.microsoft.com/office/drawing/2014/main" id="{E7B89E8B-14F0-42F5-9D10-295369568A8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BE4D19-635F-45EE-9D23-79CAAB48CC95}"/>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6" name="Footer Placeholder 5">
            <a:extLst>
              <a:ext uri="{FF2B5EF4-FFF2-40B4-BE49-F238E27FC236}">
                <a16:creationId xmlns:a16="http://schemas.microsoft.com/office/drawing/2014/main" id="{264EA564-AC05-499D-9AFD-9E808735E71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9F17F01-8E19-45C8-97FF-4E0E0347B9AD}"/>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29948568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8C25E-F62C-4982-BBAE-F1B3B9BB7C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BEDED6-AAD8-4510-AAE8-1D460A7357B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D0725E-004E-4B5D-B9AF-41F5D65E49D8}"/>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7595F6CF-A5C5-4DD3-8645-74A44F45A81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9DE976F-3312-4F15-8294-EEEAC58DC6FF}"/>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14046205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91239D-82C4-440F-A03C-B9E46AFA6C73}"/>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1AF2E8-84A4-4045-912F-9501E030ABBA}"/>
              </a:ext>
            </a:extLst>
          </p:cNvPr>
          <p:cNvSpPr>
            <a:spLocks noGrp="1"/>
          </p:cNvSpPr>
          <p:nvPr>
            <p:ph type="body" orient="vert" idx="1"/>
          </p:nvPr>
        </p:nvSpPr>
        <p:spPr>
          <a:xfrm>
            <a:off x="628650" y="365125"/>
            <a:ext cx="57626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1F9108-7510-490A-AD1A-76DA6B515D70}"/>
              </a:ext>
            </a:extLst>
          </p:cNvPr>
          <p:cNvSpPr>
            <a:spLocks noGrp="1"/>
          </p:cNvSpPr>
          <p:nvPr>
            <p:ph type="dt" sz="half" idx="10"/>
          </p:nvPr>
        </p:nvSpPr>
        <p:spPr/>
        <p:txBody>
          <a:body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87FC684F-96B3-427D-BAD8-CF65A923F07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D284AF1-6EA3-48AB-BD8D-E7D055837679}"/>
              </a:ext>
            </a:extLst>
          </p:cNvPr>
          <p:cNvSpPr>
            <a:spLocks noGrp="1"/>
          </p:cNvSpPr>
          <p:nvPr>
            <p:ph type="sldNum" sz="quarter" idx="12"/>
          </p:nvPr>
        </p:nvSpPr>
        <p:spPr/>
        <p:txBody>
          <a:bodyPr/>
          <a:lstStyle/>
          <a:p>
            <a:fld id="{4AA0587E-ED39-4789-9A93-037E9CAAE1FA}" type="slidenum">
              <a:rPr lang="en-GB" smtClean="0"/>
              <a:t>‹#›</a:t>
            </a:fld>
            <a:endParaRPr lang="en-GB" dirty="0"/>
          </a:p>
        </p:txBody>
      </p:sp>
    </p:spTree>
    <p:extLst>
      <p:ext uri="{BB962C8B-B14F-4D97-AF65-F5344CB8AC3E}">
        <p14:creationId xmlns:p14="http://schemas.microsoft.com/office/powerpoint/2010/main" val="3965833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0230257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6503953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4002007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8242943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3666914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7460651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3704596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1916752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7205561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10229501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35838451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OCR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4834A-DBA4-448F-A0F5-07EF3DAFDB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3D0C37-FF6B-4D9F-87C9-1B3052B388FA}"/>
              </a:ext>
            </a:extLst>
          </p:cNvPr>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4" name="Footer Placeholder 3">
            <a:extLst>
              <a:ext uri="{FF2B5EF4-FFF2-40B4-BE49-F238E27FC236}">
                <a16:creationId xmlns:a16="http://schemas.microsoft.com/office/drawing/2014/main" id="{6998EFCB-13B9-4566-A2C9-B03F9AD0E41B}"/>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850DE0A-57C9-4138-8D14-13E9832DE657}"/>
              </a:ext>
            </a:extLst>
          </p:cNvPr>
          <p:cNvSpPr>
            <a:spLocks noGrp="1"/>
          </p:cNvSpPr>
          <p:nvPr>
            <p:ph type="sldNum" sz="quarter" idx="12"/>
          </p:nvPr>
        </p:nvSpPr>
        <p:spPr/>
        <p:txBody>
          <a:bodyPr/>
          <a:lstStyle/>
          <a:p>
            <a:fld id="{D2C178A0-EEA4-4FE8-B115-522DCBD7C782}" type="slidenum">
              <a:rPr lang="en-GB" smtClean="0"/>
              <a:t>‹#›</a:t>
            </a:fld>
            <a:endParaRPr lang="en-GB" dirty="0"/>
          </a:p>
        </p:txBody>
      </p:sp>
    </p:spTree>
    <p:extLst>
      <p:ext uri="{BB962C8B-B14F-4D97-AF65-F5344CB8AC3E}">
        <p14:creationId xmlns:p14="http://schemas.microsoft.com/office/powerpoint/2010/main" val="271248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3/25/2019</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95778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8FC873-086D-48C4-8CD9-EA903A81677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55075F9-95D2-4942-9F47-41012D7A3EE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F03C3D-616E-4E21-81F6-2391123D2864}"/>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6F00FC-056A-48C1-8F22-1C974E8B2C55}" type="datetimeFigureOut">
              <a:rPr lang="en-GB" smtClean="0"/>
              <a:t>25/03/2019</a:t>
            </a:fld>
            <a:endParaRPr lang="en-GB" dirty="0"/>
          </a:p>
        </p:txBody>
      </p:sp>
      <p:sp>
        <p:nvSpPr>
          <p:cNvPr id="5" name="Footer Placeholder 4">
            <a:extLst>
              <a:ext uri="{FF2B5EF4-FFF2-40B4-BE49-F238E27FC236}">
                <a16:creationId xmlns:a16="http://schemas.microsoft.com/office/drawing/2014/main" id="{4B4A183B-700C-49DC-994F-E3BCC60665DC}"/>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DA2191D6-EC86-454A-A286-D37D3658B1AA}"/>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A0587E-ED39-4789-9A93-037E9CAAE1FA}" type="slidenum">
              <a:rPr lang="en-GB" smtClean="0"/>
              <a:t>‹#›</a:t>
            </a:fld>
            <a:endParaRPr lang="en-GB" dirty="0"/>
          </a:p>
        </p:txBody>
      </p:sp>
    </p:spTree>
    <p:extLst>
      <p:ext uri="{BB962C8B-B14F-4D97-AF65-F5344CB8AC3E}">
        <p14:creationId xmlns:p14="http://schemas.microsoft.com/office/powerpoint/2010/main" val="37785853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dirty="0"/>
          </a:p>
        </p:txBody>
      </p:sp>
      <p:pic>
        <p:nvPicPr>
          <p:cNvPr id="8" name="Picture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18835653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hyperlink" Target="http://www.youtube.com/watch?v=vcjZ5r_YHV0&amp;feature=related" TargetMode="External"/><Relationship Id="rId2" Type="http://schemas.openxmlformats.org/officeDocument/2006/relationships/image" Target="../media/image8.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hyperlink" Target="http://www.youtube.com/watch?v=rOfDaRB2LFY&amp;feature=related" TargetMode="External"/><Relationship Id="rId2" Type="http://schemas.openxmlformats.org/officeDocument/2006/relationships/image" Target="../media/image9.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hyperlink" Target="http://www.youtube.com/watch?v=OrUoSoRdWqk&amp;feature=related" TargetMode="External"/><Relationship Id="rId2" Type="http://schemas.openxmlformats.org/officeDocument/2006/relationships/image" Target="../media/image10.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4.xml"/><Relationship Id="rId4" Type="http://schemas.openxmlformats.org/officeDocument/2006/relationships/hyperlink" Target="http://www.youtube.com/watch?v=T19a0bRzp1Q&amp;feature=related"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youtube.com/watch?v=KieW204RveU&amp;feature=related" TargetMode="External"/><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hyperlink" Target="http://www.youtube.com/watch?v=ax77_hHq9Dc&amp;feature=related" TargetMode="External"/><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hyperlink" Target="http://www.youtube.com/watch?v=T19a0bRzp1Q&amp;feature=related" TargetMode="External"/><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hyperlink" Target="http://www.youtube.com/watch?v=v7AcXeNVC2U" TargetMode="External"/><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hyperlink" Target="http://www.youtube.com/watch?v=9A62G24E87g&amp;feature=related" TargetMode="External"/><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hyperlink" Target="http://www.youtube.com/watch?v=7OwWS8aagiE&amp;feature=fvsr" TargetMode="Externa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F6-xk9VyzwI" TargetMode="External"/><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hyperlink" Target="https://www.bbc.com/bitesize/guides/zct2hv4/revision/2" TargetMode="Externa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19" y="4046321"/>
            <a:ext cx="8478143" cy="513346"/>
          </a:xfrm>
          <a:prstGeom prst="rect">
            <a:avLst/>
          </a:prstGeom>
          <a:noFill/>
        </p:spPr>
        <p:txBody>
          <a:bodyPr wrap="square" rtlCol="0">
            <a:spAutoFit/>
          </a:bodyPr>
          <a:lstStyle/>
          <a:p>
            <a:pPr>
              <a:lnSpc>
                <a:spcPct val="114000"/>
              </a:lnSpc>
              <a:spcAft>
                <a:spcPts val="1200"/>
              </a:spcAft>
            </a:pPr>
            <a:r>
              <a:rPr lang="en-US" sz="2400" b="1" dirty="0" smtClean="0">
                <a:latin typeface="Arial" panose="020B0604020202020204" pitchFamily="34" charset="0"/>
                <a:cs typeface="Arial" panose="020B0604020202020204" pitchFamily="34" charset="0"/>
              </a:rPr>
              <a:t>Applied Anatomy and Physiology</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 y="1188649"/>
            <a:ext cx="2723606" cy="989512"/>
          </a:xfrm>
        </p:spPr>
        <p:txBody>
          <a:bodyPr>
            <a:noAutofit/>
          </a:bodyPr>
          <a:lstStyle/>
          <a:p>
            <a:r>
              <a:rPr lang="en-US" sz="3600" dirty="0"/>
              <a:t>Learning </a:t>
            </a:r>
            <a:br>
              <a:rPr lang="en-US" sz="3600" dirty="0"/>
            </a:br>
            <a:r>
              <a:rPr lang="en-US" sz="3600" dirty="0"/>
              <a:t>Outcomes</a:t>
            </a:r>
            <a:endParaRPr lang="en-US" sz="3000" dirty="0"/>
          </a:p>
        </p:txBody>
      </p:sp>
      <p:sp>
        <p:nvSpPr>
          <p:cNvPr id="6" name="Subtitle 5"/>
          <p:cNvSpPr>
            <a:spLocks noGrp="1"/>
          </p:cNvSpPr>
          <p:nvPr>
            <p:ph type="subTitle" idx="1"/>
          </p:nvPr>
        </p:nvSpPr>
        <p:spPr>
          <a:xfrm>
            <a:off x="2792186" y="1288663"/>
            <a:ext cx="6119610" cy="3711962"/>
          </a:xfrm>
        </p:spPr>
        <p:style>
          <a:lnRef idx="1">
            <a:schemeClr val="dk1"/>
          </a:lnRef>
          <a:fillRef idx="2">
            <a:schemeClr val="dk1"/>
          </a:fillRef>
          <a:effectRef idx="1">
            <a:schemeClr val="dk1"/>
          </a:effectRef>
          <a:fontRef idx="minor">
            <a:schemeClr val="dk1"/>
          </a:fontRef>
        </p:style>
        <p:txBody>
          <a:bodyPr>
            <a:normAutofit/>
          </a:bodyPr>
          <a:lstStyle/>
          <a:p>
            <a:pPr algn="l">
              <a:spcBef>
                <a:spcPts val="12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1000"/>
              </a:spcBef>
              <a:buFont typeface="Arial" panose="020B0604020202020204" pitchFamily="34" charset="0"/>
              <a:buChar char="•"/>
            </a:pPr>
            <a:r>
              <a:rPr lang="en-GB" sz="1400" b="1" cap="none" dirty="0">
                <a:solidFill>
                  <a:schemeClr val="tx1"/>
                </a:solidFill>
                <a:latin typeface="Arial" panose="020B0604020202020204" pitchFamily="34" charset="0"/>
                <a:cs typeface="Arial" panose="020B0604020202020204" pitchFamily="34" charset="0"/>
              </a:rPr>
              <a:t>Know the name and location of major muscle groups</a:t>
            </a:r>
          </a:p>
          <a:p>
            <a:pPr marL="214313" indent="-214313" algn="l">
              <a:lnSpc>
                <a:spcPct val="120000"/>
              </a:lnSpc>
              <a:spcBef>
                <a:spcPts val="1000"/>
              </a:spcBef>
              <a:buFont typeface="Arial" panose="020B0604020202020204" pitchFamily="34" charset="0"/>
              <a:buChar char="•"/>
            </a:pPr>
            <a:r>
              <a:rPr lang="en-GB" sz="1400" b="1" cap="none" dirty="0">
                <a:solidFill>
                  <a:schemeClr val="tx1"/>
                </a:solidFill>
                <a:latin typeface="Arial" panose="020B0604020202020204" pitchFamily="34" charset="0"/>
                <a:cs typeface="Arial" panose="020B0604020202020204" pitchFamily="34" charset="0"/>
              </a:rPr>
              <a:t>Be able to apply each muscle’s use to examples from physical activity/sport</a:t>
            </a:r>
          </a:p>
          <a:p>
            <a:pPr marL="214313" indent="-214313" algn="l">
              <a:lnSpc>
                <a:spcPct val="120000"/>
              </a:lnSpc>
              <a:spcBef>
                <a:spcPts val="1000"/>
              </a:spcBef>
              <a:buFont typeface="Arial" panose="020B0604020202020204" pitchFamily="34" charset="0"/>
              <a:buChar char="•"/>
            </a:pPr>
            <a:r>
              <a:rPr lang="en-GB" sz="1400" b="1" cap="none" dirty="0">
                <a:solidFill>
                  <a:schemeClr val="tx1"/>
                </a:solidFill>
                <a:latin typeface="Arial" panose="020B0604020202020204" pitchFamily="34" charset="0"/>
                <a:cs typeface="Arial" panose="020B0604020202020204" pitchFamily="34" charset="0"/>
              </a:rPr>
              <a:t>Know the definitions and  roles of muscles in movement including:</a:t>
            </a:r>
          </a:p>
          <a:p>
            <a:pPr marL="900113" lvl="2" indent="-214313" algn="l">
              <a:lnSpc>
                <a:spcPct val="150000"/>
              </a:lnSpc>
              <a:buFont typeface="Arial" panose="020B0604020202020204" pitchFamily="34" charset="0"/>
              <a:buChar char="•"/>
            </a:pPr>
            <a:r>
              <a:rPr lang="en-GB" sz="1200" b="1" i="1" dirty="0">
                <a:solidFill>
                  <a:schemeClr val="tx1"/>
                </a:solidFill>
                <a:latin typeface="Arial" panose="020B0604020202020204" pitchFamily="34" charset="0"/>
                <a:cs typeface="Arial" panose="020B0604020202020204" pitchFamily="34" charset="0"/>
              </a:rPr>
              <a:t>Agonist</a:t>
            </a:r>
          </a:p>
          <a:p>
            <a:pPr marL="900113" lvl="2" indent="-214313" algn="l">
              <a:lnSpc>
                <a:spcPct val="150000"/>
              </a:lnSpc>
              <a:buFont typeface="Arial" panose="020B0604020202020204" pitchFamily="34" charset="0"/>
              <a:buChar char="•"/>
            </a:pPr>
            <a:r>
              <a:rPr lang="en-GB" sz="1200" b="1" i="1" dirty="0">
                <a:solidFill>
                  <a:schemeClr val="tx1"/>
                </a:solidFill>
                <a:latin typeface="Arial" panose="020B0604020202020204" pitchFamily="34" charset="0"/>
                <a:cs typeface="Arial" panose="020B0604020202020204" pitchFamily="34" charset="0"/>
              </a:rPr>
              <a:t>Antagonist</a:t>
            </a:r>
          </a:p>
          <a:p>
            <a:pPr marL="900113" lvl="2" indent="-214313" algn="l">
              <a:lnSpc>
                <a:spcPct val="150000"/>
              </a:lnSpc>
              <a:buFont typeface="Arial" panose="020B0604020202020204" pitchFamily="34" charset="0"/>
              <a:buChar char="•"/>
            </a:pPr>
            <a:r>
              <a:rPr lang="en-GB" sz="1200" b="1" i="1" dirty="0">
                <a:solidFill>
                  <a:schemeClr val="tx1"/>
                </a:solidFill>
                <a:latin typeface="Arial" panose="020B0604020202020204" pitchFamily="34" charset="0"/>
                <a:cs typeface="Arial" panose="020B0604020202020204" pitchFamily="34" charset="0"/>
              </a:rPr>
              <a:t>Fixator</a:t>
            </a:r>
          </a:p>
          <a:p>
            <a:pPr marL="1243013" lvl="3" indent="-214313" algn="l">
              <a:lnSpc>
                <a:spcPct val="150000"/>
              </a:lnSpc>
              <a:buFont typeface="Arial" panose="020B0604020202020204" pitchFamily="34" charset="0"/>
              <a:buChar char="•"/>
            </a:pPr>
            <a:r>
              <a:rPr lang="en-GB" sz="1100" b="1" i="1" dirty="0">
                <a:solidFill>
                  <a:schemeClr val="tx1"/>
                </a:solidFill>
                <a:latin typeface="Arial" panose="020B0604020202020204" pitchFamily="34" charset="0"/>
                <a:cs typeface="Arial" panose="020B0604020202020204" pitchFamily="34" charset="0"/>
              </a:rPr>
              <a:t>Antagonistic muscle action</a:t>
            </a:r>
          </a:p>
          <a:p>
            <a:pPr marL="214313" indent="-214313" algn="l">
              <a:buFont typeface="Arial" panose="020B0604020202020204" pitchFamily="34" charset="0"/>
              <a:buChar char="•"/>
            </a:pPr>
            <a:endParaRPr lang="en-GB" sz="1050" b="1" i="1" dirty="0">
              <a:latin typeface="Arial" panose="020B0604020202020204" pitchFamily="34" charset="0"/>
              <a:cs typeface="Arial" panose="020B0604020202020204" pitchFamily="34" charset="0"/>
            </a:endParaRPr>
          </a:p>
        </p:txBody>
      </p:sp>
      <p:pic>
        <p:nvPicPr>
          <p:cNvPr id="7" name="Picture 6" descr="3d rendered medically accurate illustration of a runners muscles">
            <a:extLst>
              <a:ext uri="{FF2B5EF4-FFF2-40B4-BE49-F238E27FC236}">
                <a16:creationId xmlns:a16="http://schemas.microsoft.com/office/drawing/2014/main" id="{A1CE523A-5007-46D3-99D9-BFC199F2358E}"/>
              </a:ext>
            </a:extLst>
          </p:cNvPr>
          <p:cNvPicPr>
            <a:picLocks noChangeAspect="1"/>
          </p:cNvPicPr>
          <p:nvPr/>
        </p:nvPicPr>
        <p:blipFill>
          <a:blip r:embed="rId2"/>
          <a:stretch>
            <a:fillRect/>
          </a:stretch>
        </p:blipFill>
        <p:spPr>
          <a:xfrm>
            <a:off x="232205" y="2283211"/>
            <a:ext cx="2445672" cy="2717414"/>
          </a:xfrm>
          <a:prstGeom prst="rect">
            <a:avLst/>
          </a:prstGeom>
        </p:spPr>
      </p:pic>
      <p:sp>
        <p:nvSpPr>
          <p:cNvPr id="8" name="Rectangle 7"/>
          <p:cNvSpPr/>
          <p:nvPr/>
        </p:nvSpPr>
        <p:spPr>
          <a:xfrm>
            <a:off x="577517" y="306079"/>
            <a:ext cx="7550483"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1.1.b. </a:t>
            </a:r>
            <a:r>
              <a:rPr lang="en-US" sz="2100" b="1" dirty="0">
                <a:solidFill>
                  <a:srgbClr val="DA8AAD"/>
                </a:solidFill>
                <a:latin typeface="Arial" panose="020B0604020202020204" pitchFamily="34" charset="0"/>
                <a:cs typeface="Arial" panose="020B0604020202020204" pitchFamily="34" charset="0"/>
              </a:rPr>
              <a:t>The Structure and Function of the </a:t>
            </a:r>
            <a:r>
              <a:rPr lang="en-US" sz="2100" b="1" dirty="0" smtClean="0">
                <a:solidFill>
                  <a:srgbClr val="DA8AAD"/>
                </a:solidFill>
                <a:latin typeface="Arial" panose="020B0604020202020204" pitchFamily="34" charset="0"/>
                <a:cs typeface="Arial" panose="020B0604020202020204" pitchFamily="34" charset="0"/>
              </a:rPr>
              <a:t>Muscular System</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4397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6" name="Picture 5" descr="Conceptual anatomy healthy skinless human body muscle system set. Athletic young adult man posing for education, fitness sport, medicine isolated on white background. Biology science 3D illustration">
            <a:extLst>
              <a:ext uri="{FF2B5EF4-FFF2-40B4-BE49-F238E27FC236}">
                <a16:creationId xmlns:a16="http://schemas.microsoft.com/office/drawing/2014/main" id="{D1197548-BD21-4582-9CF5-D76A9F700BB0}"/>
              </a:ext>
            </a:extLst>
          </p:cNvPr>
          <p:cNvPicPr>
            <a:picLocks noChangeAspect="1"/>
          </p:cNvPicPr>
          <p:nvPr/>
        </p:nvPicPr>
        <p:blipFill>
          <a:blip r:embed="rId5"/>
          <a:stretch>
            <a:fillRect/>
          </a:stretch>
        </p:blipFill>
        <p:spPr>
          <a:xfrm>
            <a:off x="4758152" y="2151462"/>
            <a:ext cx="4327597" cy="2463401"/>
          </a:xfrm>
          <a:prstGeom prst="rect">
            <a:avLst/>
          </a:prstGeom>
        </p:spPr>
      </p:pic>
      <p:sp>
        <p:nvSpPr>
          <p:cNvPr id="2" name="TextBox 1"/>
          <p:cNvSpPr txBox="1"/>
          <p:nvPr/>
        </p:nvSpPr>
        <p:spPr>
          <a:xfrm>
            <a:off x="241364" y="966685"/>
            <a:ext cx="8152449" cy="923330"/>
          </a:xfrm>
          <a:prstGeom prst="rect">
            <a:avLst/>
          </a:prstGeom>
          <a:noFill/>
        </p:spPr>
        <p:txBody>
          <a:bodyPr wrap="square" rtlCol="0">
            <a:noAutofit/>
          </a:bodyPr>
          <a:lstStyle/>
          <a:p>
            <a:r>
              <a:rPr lang="en-GB" sz="1600" b="1" dirty="0">
                <a:latin typeface="Arial" panose="020B0604020202020204" pitchFamily="34" charset="0"/>
                <a:cs typeface="Arial" panose="020B0604020202020204" pitchFamily="34" charset="0"/>
              </a:rPr>
              <a:t>PRACTICAL TASK: </a:t>
            </a:r>
          </a:p>
          <a:p>
            <a:r>
              <a:rPr lang="en-GB" sz="1600" dirty="0">
                <a:latin typeface="Arial" panose="020B0604020202020204" pitchFamily="34" charset="0"/>
                <a:cs typeface="Arial" panose="020B0604020202020204" pitchFamily="34" charset="0"/>
              </a:rPr>
              <a:t>Using the labels and marker pen on your table.</a:t>
            </a:r>
          </a:p>
          <a:p>
            <a:r>
              <a:rPr lang="en-GB" sz="1600" dirty="0">
                <a:latin typeface="Arial" panose="020B0604020202020204" pitchFamily="34" charset="0"/>
                <a:cs typeface="Arial" panose="020B0604020202020204" pitchFamily="34" charset="0"/>
              </a:rPr>
              <a:t>Identify the location of the major Muscles (listed below) on your </a:t>
            </a:r>
            <a:r>
              <a:rPr lang="en-GB" sz="1600" i="1" dirty="0">
                <a:latin typeface="Arial" panose="020B0604020202020204" pitchFamily="34" charset="0"/>
                <a:cs typeface="Arial" panose="020B0604020202020204" pitchFamily="34" charset="0"/>
              </a:rPr>
              <a:t>‘designated dummy!’</a:t>
            </a:r>
            <a:r>
              <a:rPr lang="en-GB" sz="1600" dirty="0">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7" name="Rectangle 6"/>
          <p:cNvSpPr/>
          <p:nvPr/>
        </p:nvSpPr>
        <p:spPr>
          <a:xfrm>
            <a:off x="158649" y="1948179"/>
            <a:ext cx="2001774" cy="2800767"/>
          </a:xfrm>
          <a:prstGeom prst="rect">
            <a:avLst/>
          </a:prstGeom>
        </p:spPr>
        <p:txBody>
          <a:bodyPr wrap="square">
            <a:spAutoFit/>
          </a:bodyPr>
          <a:lstStyle/>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Deltoid</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Trapezius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Latissimus Dorsi</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Pectorals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Biceps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Triceps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Abdominals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Quadriceps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Hamstrings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Gluteals</a:t>
            </a:r>
          </a:p>
          <a:p>
            <a:pPr marL="214313" indent="-214313">
              <a:buFont typeface="Wingdings" panose="05000000000000000000" pitchFamily="2" charset="2"/>
              <a:buChar char="§"/>
            </a:pPr>
            <a:r>
              <a:rPr lang="en-US" sz="1600" dirty="0">
                <a:latin typeface="Arial" panose="020B0604020202020204" pitchFamily="34" charset="0"/>
                <a:cs typeface="Arial" panose="020B0604020202020204" pitchFamily="34" charset="0"/>
              </a:rPr>
              <a:t>Gastrocnemius</a:t>
            </a:r>
          </a:p>
        </p:txBody>
      </p:sp>
      <p:pic>
        <p:nvPicPr>
          <p:cNvPr id="13" name="Countdown 4 minutes.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389103" y="4375842"/>
            <a:ext cx="1637537" cy="1228153"/>
          </a:xfrm>
          <a:prstGeom prst="rect">
            <a:avLst/>
          </a:prstGeom>
        </p:spPr>
      </p:pic>
      <p:sp>
        <p:nvSpPr>
          <p:cNvPr id="14" name="TextBox 13"/>
          <p:cNvSpPr txBox="1"/>
          <p:nvPr/>
        </p:nvSpPr>
        <p:spPr>
          <a:xfrm>
            <a:off x="2076701" y="2505670"/>
            <a:ext cx="2736660"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Do </a:t>
            </a:r>
            <a:r>
              <a:rPr lang="en-GB" b="1" i="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NOT</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use abbreviations in your exam!!</a:t>
            </a:r>
          </a:p>
        </p:txBody>
      </p:sp>
      <p:sp>
        <p:nvSpPr>
          <p:cNvPr id="15" name="TextBox 14"/>
          <p:cNvSpPr txBox="1"/>
          <p:nvPr/>
        </p:nvSpPr>
        <p:spPr>
          <a:xfrm>
            <a:off x="1988011" y="4747629"/>
            <a:ext cx="2322258" cy="923330"/>
          </a:xfrm>
          <a:prstGeom prst="rect">
            <a:avLst/>
          </a:prstGeom>
          <a:noFill/>
        </p:spPr>
        <p:txBody>
          <a:bodyPr wrap="square" rtlCol="0">
            <a:spAutoFit/>
          </a:bodyPr>
          <a:lstStyle/>
          <a:p>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You</a:t>
            </a:r>
          </a:p>
          <a:p>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Have…</a:t>
            </a:r>
          </a:p>
        </p:txBody>
      </p:sp>
      <p:sp>
        <p:nvSpPr>
          <p:cNvPr id="3" name="TextBox 2">
            <a:extLst>
              <a:ext uri="{FF2B5EF4-FFF2-40B4-BE49-F238E27FC236}">
                <a16:creationId xmlns:a16="http://schemas.microsoft.com/office/drawing/2014/main" id="{50C995B0-F48E-4E26-BD17-3FB2E8C2B4D7}"/>
              </a:ext>
            </a:extLst>
          </p:cNvPr>
          <p:cNvSpPr txBox="1"/>
          <p:nvPr/>
        </p:nvSpPr>
        <p:spPr>
          <a:xfrm>
            <a:off x="2072825" y="3581632"/>
            <a:ext cx="2736660" cy="307777"/>
          </a:xfrm>
          <a:prstGeom prst="rect">
            <a:avLst/>
          </a:prstGeom>
          <a:solidFill>
            <a:srgbClr val="FFFF00"/>
          </a:solidFill>
          <a:ln w="19050">
            <a:solidFill>
              <a:srgbClr val="FF0000"/>
            </a:solidFill>
          </a:ln>
        </p:spPr>
        <p:txBody>
          <a:bodyPr wrap="square" rtlCol="0">
            <a:spAutoFit/>
          </a:bodyPr>
          <a:lstStyle/>
          <a:p>
            <a:r>
              <a:rPr lang="en-GB" sz="1400" dirty="0">
                <a:latin typeface="Arial" panose="020B0604020202020204" pitchFamily="34" charset="0"/>
                <a:cs typeface="Arial" panose="020B0604020202020204" pitchFamily="34" charset="0"/>
              </a:rPr>
              <a:t>Example:  </a:t>
            </a:r>
            <a:r>
              <a:rPr lang="en-GB" sz="1400" b="1" dirty="0">
                <a:latin typeface="Arial" panose="020B0604020202020204" pitchFamily="34" charset="0"/>
                <a:cs typeface="Arial" panose="020B0604020202020204" pitchFamily="34" charset="0"/>
              </a:rPr>
              <a:t>Abs</a:t>
            </a:r>
            <a:r>
              <a:rPr lang="en-GB" sz="1400" dirty="0">
                <a:latin typeface="Arial" panose="020B0604020202020204" pitchFamily="34" charset="0"/>
                <a:cs typeface="Arial" panose="020B0604020202020204" pitchFamily="34" charset="0"/>
              </a:rPr>
              <a:t> for </a:t>
            </a:r>
            <a:r>
              <a:rPr lang="en-GB" sz="1400" b="1" u="sng" dirty="0">
                <a:solidFill>
                  <a:srgbClr val="FF0000"/>
                </a:solidFill>
                <a:latin typeface="Arial" panose="020B0604020202020204" pitchFamily="34" charset="0"/>
                <a:cs typeface="Arial" panose="020B0604020202020204" pitchFamily="34" charset="0"/>
              </a:rPr>
              <a:t>Abdominals</a:t>
            </a:r>
          </a:p>
        </p:txBody>
      </p:sp>
      <p:sp>
        <p:nvSpPr>
          <p:cNvPr id="4" name="TextBox 3">
            <a:extLst>
              <a:ext uri="{FF2B5EF4-FFF2-40B4-BE49-F238E27FC236}">
                <a16:creationId xmlns:a16="http://schemas.microsoft.com/office/drawing/2014/main" id="{4401E01F-0D65-46A5-9BCE-FFB28C43A9BE}"/>
              </a:ext>
            </a:extLst>
          </p:cNvPr>
          <p:cNvSpPr txBox="1"/>
          <p:nvPr/>
        </p:nvSpPr>
        <p:spPr>
          <a:xfrm>
            <a:off x="3389103" y="5591233"/>
            <a:ext cx="1637537" cy="300082"/>
          </a:xfrm>
          <a:prstGeom prst="rect">
            <a:avLst/>
          </a:prstGeom>
          <a:solidFill>
            <a:schemeClr val="tx1"/>
          </a:solidFill>
          <a:ln>
            <a:solidFill>
              <a:schemeClr val="tx1"/>
            </a:solidFill>
          </a:ln>
        </p:spPr>
        <p:txBody>
          <a:bodyPr wrap="square" rtlCol="0">
            <a:spAutoFit/>
          </a:bodyPr>
          <a:lstStyle/>
          <a:p>
            <a:pPr algn="ctr"/>
            <a:r>
              <a:rPr lang="en-GB" sz="1350" b="1" dirty="0">
                <a:solidFill>
                  <a:schemeClr val="bg1"/>
                </a:solidFill>
                <a:latin typeface="Arial" panose="020B0604020202020204" pitchFamily="34" charset="0"/>
                <a:cs typeface="Arial" panose="020B0604020202020204" pitchFamily="34" charset="0"/>
              </a:rPr>
              <a:t>MINUTES</a:t>
            </a:r>
          </a:p>
        </p:txBody>
      </p:sp>
      <p:sp>
        <p:nvSpPr>
          <p:cNvPr id="11" name="Title 1">
            <a:extLst>
              <a:ext uri="{FF2B5EF4-FFF2-40B4-BE49-F238E27FC236}">
                <a16:creationId xmlns:a16="http://schemas.microsoft.com/office/drawing/2014/main" id="{D9330081-1B9E-4EFD-8AB6-B125BAC0B6AE}"/>
              </a:ext>
            </a:extLst>
          </p:cNvPr>
          <p:cNvSpPr txBox="1">
            <a:spLocks/>
          </p:cNvSpPr>
          <p:nvPr/>
        </p:nvSpPr>
        <p:spPr>
          <a:xfrm>
            <a:off x="158649" y="23426"/>
            <a:ext cx="8813901"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Location of major muscle groups</a:t>
            </a:r>
          </a:p>
        </p:txBody>
      </p:sp>
    </p:spTree>
    <p:extLst>
      <p:ext uri="{BB962C8B-B14F-4D97-AF65-F5344CB8AC3E}">
        <p14:creationId xmlns:p14="http://schemas.microsoft.com/office/powerpoint/2010/main" val="8347382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par>
                          <p:cTn id="20" fill="hold">
                            <p:stCondLst>
                              <p:cond delay="500"/>
                            </p:stCondLst>
                            <p:childTnLst>
                              <p:par>
                                <p:cTn id="21" presetID="1"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par>
                          <p:cTn id="33" fill="hold">
                            <p:stCondLst>
                              <p:cond delay="0"/>
                            </p:stCondLst>
                            <p:childTnLst>
                              <p:par>
                                <p:cTn id="34" presetID="1" presetClass="mediacall" presetSubtype="0" fill="hold" nodeType="afterEffect">
                                  <p:stCondLst>
                                    <p:cond delay="0"/>
                                  </p:stCondLst>
                                  <p:childTnLst>
                                    <p:cmd type="call" cmd="playFrom(0.0)">
                                      <p:cBhvr>
                                        <p:cTn id="35" dur="24100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36" fill="hold" display="0">
                  <p:stCondLst>
                    <p:cond delay="indefinite"/>
                  </p:stCondLst>
                </p:cTn>
                <p:tgtEl>
                  <p:spTgt spid="13"/>
                </p:tgtEl>
              </p:cMediaNode>
            </p:video>
          </p:childTnLst>
        </p:cTn>
      </p:par>
    </p:tnLst>
    <p:bldLst>
      <p:bldP spid="2" grpId="0"/>
      <p:bldP spid="7" grpId="0"/>
      <p:bldP spid="14" grpId="0" animBg="1"/>
      <p:bldP spid="15" grpId="0"/>
      <p:bldP spid="3" grpId="1"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3974" y="1519170"/>
            <a:ext cx="7387046" cy="923330"/>
          </a:xfrm>
          <a:prstGeom prst="rect">
            <a:avLst/>
          </a:prstGeom>
          <a:noFill/>
        </p:spPr>
        <p:txBody>
          <a:bodyPr wrap="square" rtlCol="0">
            <a:spAutoFit/>
          </a:bodyPr>
          <a:lstStyle>
            <a:defPPr>
              <a:defRPr lang="en-US"/>
            </a:defPPr>
            <a:lvl1pPr algn="ctr" defTabSz="914400">
              <a:defRPr sz="5400" b="1">
                <a:ln>
                  <a:solidFill>
                    <a:sysClr val="windowText" lastClr="000000"/>
                  </a:solidFill>
                </a:ln>
                <a:solidFill>
                  <a:srgbClr val="DA8AAD"/>
                </a:solidFill>
                <a:latin typeface="Arial" panose="020B0604020202020204" pitchFamily="34" charset="0"/>
                <a:cs typeface="Arial" panose="020B0604020202020204" pitchFamily="34" charset="0"/>
              </a:defRPr>
            </a:lvl1pPr>
            <a:lvl2pPr defTabSz="914400"/>
            <a:lvl3pPr defTabSz="914400"/>
            <a:lvl4pPr defTabSz="914400"/>
            <a:lvl5pPr defTabSz="914400"/>
            <a:lvl6pPr defTabSz="914400"/>
            <a:lvl7pPr defTabSz="914400"/>
            <a:lvl8pPr defTabSz="914400"/>
            <a:lvl9pPr defTabSz="914400"/>
          </a:lstStyle>
          <a:p>
            <a:r>
              <a:rPr lang="en-GB" dirty="0"/>
              <a:t>So How did we do?!</a:t>
            </a:r>
            <a:endParaRPr lang="en-US" dirty="0"/>
          </a:p>
        </p:txBody>
      </p:sp>
      <p:sp>
        <p:nvSpPr>
          <p:cNvPr id="4" name="TextBox 3"/>
          <p:cNvSpPr txBox="1"/>
          <p:nvPr/>
        </p:nvSpPr>
        <p:spPr>
          <a:xfrm>
            <a:off x="499654" y="2611959"/>
            <a:ext cx="7994468" cy="2677656"/>
          </a:xfrm>
          <a:prstGeom prst="rect">
            <a:avLst/>
          </a:prstGeom>
          <a:noFill/>
        </p:spPr>
        <p:txBody>
          <a:bodyPr wrap="square" rtlCol="0">
            <a:spAutoFit/>
          </a:bodyPr>
          <a:lstStyle/>
          <a:p>
            <a:pPr algn="ctr"/>
            <a:r>
              <a:rPr lang="en-GB" sz="3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Who will be the winning table?</a:t>
            </a:r>
          </a:p>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each bone you correctly label</a:t>
            </a:r>
          </a:p>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will </a:t>
            </a:r>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earn 1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point!</a:t>
            </a:r>
          </a:p>
          <a:p>
            <a:pPr algn="ctr"/>
            <a:endPar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en-GB" b="1"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Add</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1 bonus point for each correct spelling</a:t>
            </a:r>
          </a:p>
          <a:p>
            <a:pPr algn="ctr"/>
            <a:endParaRPr lang="en-GB"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en-GB"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Most points WIN</a:t>
            </a:r>
            <a:r>
              <a:rPr lang="en-GB" sz="33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US" sz="3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18D5B2AA-551A-4210-BE04-6DBEB65B1905}"/>
              </a:ext>
            </a:extLst>
          </p:cNvPr>
          <p:cNvSpPr txBox="1">
            <a:spLocks/>
          </p:cNvSpPr>
          <p:nvPr/>
        </p:nvSpPr>
        <p:spPr>
          <a:xfrm>
            <a:off x="128589" y="0"/>
            <a:ext cx="8886824"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spTree>
    <p:extLst>
      <p:ext uri="{BB962C8B-B14F-4D97-AF65-F5344CB8AC3E}">
        <p14:creationId xmlns:p14="http://schemas.microsoft.com/office/powerpoint/2010/main" val="32729451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le anatomy of muscular system - front and back view">
            <a:extLst>
              <a:ext uri="{FF2B5EF4-FFF2-40B4-BE49-F238E27FC236}">
                <a16:creationId xmlns:a16="http://schemas.microsoft.com/office/drawing/2014/main" id="{4B4F0E81-FA78-4F54-9D55-F9F029C265FB}"/>
              </a:ext>
            </a:extLst>
          </p:cNvPr>
          <p:cNvPicPr>
            <a:picLocks noChangeAspect="1"/>
          </p:cNvPicPr>
          <p:nvPr/>
        </p:nvPicPr>
        <p:blipFill>
          <a:blip r:embed="rId2"/>
          <a:stretch>
            <a:fillRect/>
          </a:stretch>
        </p:blipFill>
        <p:spPr>
          <a:xfrm>
            <a:off x="1856491" y="694277"/>
            <a:ext cx="5513299" cy="5311757"/>
          </a:xfrm>
          <a:prstGeom prst="rect">
            <a:avLst/>
          </a:prstGeom>
        </p:spPr>
      </p:pic>
      <p:sp>
        <p:nvSpPr>
          <p:cNvPr id="5" name="TextBox 4"/>
          <p:cNvSpPr txBox="1"/>
          <p:nvPr/>
        </p:nvSpPr>
        <p:spPr>
          <a:xfrm>
            <a:off x="261041" y="2353792"/>
            <a:ext cx="1836204" cy="2169825"/>
          </a:xfrm>
          <a:prstGeom prst="rect">
            <a:avLst/>
          </a:prstGeom>
          <a:solidFill>
            <a:srgbClr val="DA8AAD"/>
          </a:solidFill>
          <a:ln>
            <a:solidFill>
              <a:schemeClr val="tx1"/>
            </a:solidFill>
          </a:ln>
        </p:spPr>
        <p:txBody>
          <a:bodyPr wrap="square" rtlCol="0">
            <a:spAutoFit/>
          </a:bodyPr>
          <a:lstStyle/>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   Deltoid</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   Pectorals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57175" indent="-257175">
              <a:buFont typeface="+mj-lt"/>
              <a:buAutoNum type="arabicPeriod"/>
            </a:pP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3.   Abdominals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4.   Biceps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Quadriceps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cxnSp>
        <p:nvCxnSpPr>
          <p:cNvPr id="7" name="Straight Arrow Connector 6"/>
          <p:cNvCxnSpPr>
            <a:cxnSpLocks/>
          </p:cNvCxnSpPr>
          <p:nvPr/>
        </p:nvCxnSpPr>
        <p:spPr>
          <a:xfrm flipV="1">
            <a:off x="1282890" y="2003435"/>
            <a:ext cx="1433014" cy="494105"/>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2" name="Straight Arrow Connector 11"/>
          <p:cNvCxnSpPr>
            <a:cxnSpLocks/>
          </p:cNvCxnSpPr>
          <p:nvPr/>
        </p:nvCxnSpPr>
        <p:spPr>
          <a:xfrm flipV="1">
            <a:off x="1642107" y="2626613"/>
            <a:ext cx="1638798" cy="675969"/>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3" name="Straight Arrow Connector 12"/>
          <p:cNvCxnSpPr>
            <a:cxnSpLocks/>
          </p:cNvCxnSpPr>
          <p:nvPr/>
        </p:nvCxnSpPr>
        <p:spPr>
          <a:xfrm flipV="1">
            <a:off x="1681708" y="3745448"/>
            <a:ext cx="1415000" cy="440638"/>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1278243" y="2468063"/>
            <a:ext cx="2680801" cy="1279235"/>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7" name="Straight Arrow Connector 16"/>
          <p:cNvCxnSpPr>
            <a:cxnSpLocks/>
          </p:cNvCxnSpPr>
          <p:nvPr/>
        </p:nvCxnSpPr>
        <p:spPr>
          <a:xfrm flipV="1">
            <a:off x="1447800" y="2250487"/>
            <a:ext cx="1648908" cy="680674"/>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sp>
        <p:nvSpPr>
          <p:cNvPr id="21" name="Title 1">
            <a:extLst>
              <a:ext uri="{FF2B5EF4-FFF2-40B4-BE49-F238E27FC236}">
                <a16:creationId xmlns:a16="http://schemas.microsoft.com/office/drawing/2014/main" id="{41458454-FF9E-48DE-8676-3A4B3217AA57}"/>
              </a:ext>
            </a:extLst>
          </p:cNvPr>
          <p:cNvSpPr txBox="1">
            <a:spLocks/>
          </p:cNvSpPr>
          <p:nvPr/>
        </p:nvSpPr>
        <p:spPr>
          <a:xfrm>
            <a:off x="128589" y="0"/>
            <a:ext cx="8872536"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sp>
        <p:nvSpPr>
          <p:cNvPr id="24" name="TextBox 23"/>
          <p:cNvSpPr txBox="1"/>
          <p:nvPr/>
        </p:nvSpPr>
        <p:spPr>
          <a:xfrm>
            <a:off x="7154889" y="2353792"/>
            <a:ext cx="1836204" cy="2585323"/>
          </a:xfrm>
          <a:prstGeom prst="rect">
            <a:avLst/>
          </a:prstGeom>
          <a:solidFill>
            <a:srgbClr val="DA8AAD"/>
          </a:solidFill>
          <a:ln>
            <a:solidFill>
              <a:schemeClr val="tx1"/>
            </a:solidFill>
          </a:ln>
        </p:spPr>
        <p:txBody>
          <a:bodyPr wrap="square" rtlCol="0">
            <a:spAutoFit/>
          </a:bodyPr>
          <a:lstStyle/>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6.   Trapezius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57175" indent="-257175">
              <a:buFont typeface="+mj-lt"/>
              <a:buAutoNum type="arabicPeriod"/>
            </a:pP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7</a:t>
            </a:r>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Latissimus </a:t>
            </a:r>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dorsi</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8</a:t>
            </a:r>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Triceps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57175" indent="-257175">
              <a:buFont typeface="+mj-lt"/>
              <a:buAutoNum type="arabicPeriod"/>
            </a:pP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9</a:t>
            </a:r>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Gluteals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10.  Hamstrings</a:t>
            </a: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57175" indent="-257175">
              <a:buFont typeface="+mj-lt"/>
              <a:buAutoNum type="arabicPeriod"/>
            </a:pPr>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342900" indent="-342900">
              <a:buAutoNum type="arabicPeriod" startAt="11"/>
            </a:pPr>
            <a:r>
              <a:rPr lang="en-GB" sz="135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Gastrocnemius</a:t>
            </a:r>
          </a:p>
          <a:p>
            <a:endParaRPr lang="en-GB" sz="135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cxnSp>
        <p:nvCxnSpPr>
          <p:cNvPr id="10" name="Straight Arrow Connector 9"/>
          <p:cNvCxnSpPr>
            <a:cxnSpLocks/>
          </p:cNvCxnSpPr>
          <p:nvPr/>
        </p:nvCxnSpPr>
        <p:spPr>
          <a:xfrm flipH="1" flipV="1">
            <a:off x="6127845" y="1958499"/>
            <a:ext cx="1061510" cy="509564"/>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1" name="Straight Arrow Connector 10"/>
          <p:cNvCxnSpPr>
            <a:cxnSpLocks/>
          </p:cNvCxnSpPr>
          <p:nvPr/>
        </p:nvCxnSpPr>
        <p:spPr>
          <a:xfrm flipH="1" flipV="1">
            <a:off x="6127845" y="2702257"/>
            <a:ext cx="1080236" cy="228904"/>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5" name="Straight Arrow Connector 14"/>
          <p:cNvCxnSpPr>
            <a:cxnSpLocks/>
          </p:cNvCxnSpPr>
          <p:nvPr/>
        </p:nvCxnSpPr>
        <p:spPr>
          <a:xfrm flipH="1" flipV="1">
            <a:off x="5390866" y="2533708"/>
            <a:ext cx="1817215" cy="816447"/>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6" name="Straight Arrow Connector 15"/>
          <p:cNvCxnSpPr>
            <a:cxnSpLocks/>
          </p:cNvCxnSpPr>
          <p:nvPr/>
        </p:nvCxnSpPr>
        <p:spPr>
          <a:xfrm flipH="1" flipV="1">
            <a:off x="6127845" y="3415800"/>
            <a:ext cx="1080236" cy="329648"/>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8" name="Straight Arrow Connector 17"/>
          <p:cNvCxnSpPr>
            <a:cxnSpLocks/>
          </p:cNvCxnSpPr>
          <p:nvPr/>
        </p:nvCxnSpPr>
        <p:spPr>
          <a:xfrm flipH="1">
            <a:off x="6101249" y="4140742"/>
            <a:ext cx="1106832" cy="16681"/>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cxnSp>
        <p:nvCxnSpPr>
          <p:cNvPr id="19" name="Straight Arrow Connector 18"/>
          <p:cNvCxnSpPr>
            <a:cxnSpLocks/>
          </p:cNvCxnSpPr>
          <p:nvPr/>
        </p:nvCxnSpPr>
        <p:spPr>
          <a:xfrm flipH="1">
            <a:off x="6101249" y="4559307"/>
            <a:ext cx="1106832" cy="371500"/>
          </a:xfrm>
          <a:prstGeom prst="straightConnector1">
            <a:avLst/>
          </a:prstGeom>
          <a:ln w="38100">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027399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500" fill="hold"/>
                                        <p:tgtEl>
                                          <p:spTgt spid="24"/>
                                        </p:tgtEl>
                                        <p:attrNameLst>
                                          <p:attrName>ppt_w</p:attrName>
                                        </p:attrNameLst>
                                      </p:cBhvr>
                                      <p:tavLst>
                                        <p:tav tm="0">
                                          <p:val>
                                            <p:fltVal val="0"/>
                                          </p:val>
                                        </p:tav>
                                        <p:tav tm="100000">
                                          <p:val>
                                            <p:strVal val="#ppt_w"/>
                                          </p:val>
                                        </p:tav>
                                      </p:tavLst>
                                    </p:anim>
                                    <p:anim calcmode="lin" valueType="num">
                                      <p:cBhvr>
                                        <p:cTn id="19" dur="500" fill="hold"/>
                                        <p:tgtEl>
                                          <p:spTgt spid="24"/>
                                        </p:tgtEl>
                                        <p:attrNameLst>
                                          <p:attrName>ppt_h</p:attrName>
                                        </p:attrNameLst>
                                      </p:cBhvr>
                                      <p:tavLst>
                                        <p:tav tm="0">
                                          <p:val>
                                            <p:fltVal val="0"/>
                                          </p:val>
                                        </p:tav>
                                        <p:tav tm="100000">
                                          <p:val>
                                            <p:strVal val="#ppt_h"/>
                                          </p:val>
                                        </p:tav>
                                      </p:tavLst>
                                    </p:anim>
                                    <p:animEffect transition="in" filter="fade">
                                      <p:cBhvr>
                                        <p:cTn id="20" dur="500"/>
                                        <p:tgtEl>
                                          <p:spTgt spid="2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1000" fill="hold"/>
                                        <p:tgtEl>
                                          <p:spTgt spid="17"/>
                                        </p:tgtEl>
                                        <p:attrNameLst>
                                          <p:attrName>ppt_w</p:attrName>
                                        </p:attrNameLst>
                                      </p:cBhvr>
                                      <p:tavLst>
                                        <p:tav tm="0">
                                          <p:val>
                                            <p:fltVal val="0"/>
                                          </p:val>
                                        </p:tav>
                                        <p:tav tm="100000">
                                          <p:val>
                                            <p:strVal val="#ppt_w"/>
                                          </p:val>
                                        </p:tav>
                                      </p:tavLst>
                                    </p:anim>
                                    <p:anim calcmode="lin" valueType="num">
                                      <p:cBhvr>
                                        <p:cTn id="34" dur="1000" fill="hold"/>
                                        <p:tgtEl>
                                          <p:spTgt spid="17"/>
                                        </p:tgtEl>
                                        <p:attrNameLst>
                                          <p:attrName>ppt_h</p:attrName>
                                        </p:attrNameLst>
                                      </p:cBhvr>
                                      <p:tavLst>
                                        <p:tav tm="0">
                                          <p:val>
                                            <p:fltVal val="0"/>
                                          </p:val>
                                        </p:tav>
                                        <p:tav tm="100000">
                                          <p:val>
                                            <p:strVal val="#ppt_h"/>
                                          </p:val>
                                        </p:tav>
                                      </p:tavLst>
                                    </p:anim>
                                    <p:anim calcmode="lin" valueType="num">
                                      <p:cBhvr>
                                        <p:cTn id="35" dur="1000" fill="hold"/>
                                        <p:tgtEl>
                                          <p:spTgt spid="17"/>
                                        </p:tgtEl>
                                        <p:attrNameLst>
                                          <p:attrName>style.rotation</p:attrName>
                                        </p:attrNameLst>
                                      </p:cBhvr>
                                      <p:tavLst>
                                        <p:tav tm="0">
                                          <p:val>
                                            <p:fltVal val="90"/>
                                          </p:val>
                                        </p:tav>
                                        <p:tav tm="100000">
                                          <p:val>
                                            <p:fltVal val="0"/>
                                          </p:val>
                                        </p:tav>
                                      </p:tavLst>
                                    </p:anim>
                                    <p:animEffect transition="in" filter="fade">
                                      <p:cBhvr>
                                        <p:cTn id="36" dur="10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1000" fill="hold"/>
                                        <p:tgtEl>
                                          <p:spTgt spid="12"/>
                                        </p:tgtEl>
                                        <p:attrNameLst>
                                          <p:attrName>ppt_w</p:attrName>
                                        </p:attrNameLst>
                                      </p:cBhvr>
                                      <p:tavLst>
                                        <p:tav tm="0">
                                          <p:val>
                                            <p:fltVal val="0"/>
                                          </p:val>
                                        </p:tav>
                                        <p:tav tm="100000">
                                          <p:val>
                                            <p:strVal val="#ppt_w"/>
                                          </p:val>
                                        </p:tav>
                                      </p:tavLst>
                                    </p:anim>
                                    <p:anim calcmode="lin" valueType="num">
                                      <p:cBhvr>
                                        <p:cTn id="42" dur="1000" fill="hold"/>
                                        <p:tgtEl>
                                          <p:spTgt spid="12"/>
                                        </p:tgtEl>
                                        <p:attrNameLst>
                                          <p:attrName>ppt_h</p:attrName>
                                        </p:attrNameLst>
                                      </p:cBhvr>
                                      <p:tavLst>
                                        <p:tav tm="0">
                                          <p:val>
                                            <p:fltVal val="0"/>
                                          </p:val>
                                        </p:tav>
                                        <p:tav tm="100000">
                                          <p:val>
                                            <p:strVal val="#ppt_h"/>
                                          </p:val>
                                        </p:tav>
                                      </p:tavLst>
                                    </p:anim>
                                    <p:anim calcmode="lin" valueType="num">
                                      <p:cBhvr>
                                        <p:cTn id="43" dur="1000" fill="hold"/>
                                        <p:tgtEl>
                                          <p:spTgt spid="12"/>
                                        </p:tgtEl>
                                        <p:attrNameLst>
                                          <p:attrName>style.rotation</p:attrName>
                                        </p:attrNameLst>
                                      </p:cBhvr>
                                      <p:tavLst>
                                        <p:tav tm="0">
                                          <p:val>
                                            <p:fltVal val="90"/>
                                          </p:val>
                                        </p:tav>
                                        <p:tav tm="100000">
                                          <p:val>
                                            <p:fltVal val="0"/>
                                          </p:val>
                                        </p:tav>
                                      </p:tavLst>
                                    </p:anim>
                                    <p:animEffect transition="in" filter="fade">
                                      <p:cBhvr>
                                        <p:cTn id="44" dur="10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fltVal val="0"/>
                                          </p:val>
                                        </p:tav>
                                        <p:tav tm="100000">
                                          <p:val>
                                            <p:strVal val="#ppt_w"/>
                                          </p:val>
                                        </p:tav>
                                      </p:tavLst>
                                    </p:anim>
                                    <p:anim calcmode="lin" valueType="num">
                                      <p:cBhvr>
                                        <p:cTn id="50" dur="1000" fill="hold"/>
                                        <p:tgtEl>
                                          <p:spTgt spid="14"/>
                                        </p:tgtEl>
                                        <p:attrNameLst>
                                          <p:attrName>ppt_h</p:attrName>
                                        </p:attrNameLst>
                                      </p:cBhvr>
                                      <p:tavLst>
                                        <p:tav tm="0">
                                          <p:val>
                                            <p:fltVal val="0"/>
                                          </p:val>
                                        </p:tav>
                                        <p:tav tm="100000">
                                          <p:val>
                                            <p:strVal val="#ppt_h"/>
                                          </p:val>
                                        </p:tav>
                                      </p:tavLst>
                                    </p:anim>
                                    <p:anim calcmode="lin" valueType="num">
                                      <p:cBhvr>
                                        <p:cTn id="51" dur="1000" fill="hold"/>
                                        <p:tgtEl>
                                          <p:spTgt spid="14"/>
                                        </p:tgtEl>
                                        <p:attrNameLst>
                                          <p:attrName>style.rotation</p:attrName>
                                        </p:attrNameLst>
                                      </p:cBhvr>
                                      <p:tavLst>
                                        <p:tav tm="0">
                                          <p:val>
                                            <p:fltVal val="90"/>
                                          </p:val>
                                        </p:tav>
                                        <p:tav tm="100000">
                                          <p:val>
                                            <p:fltVal val="0"/>
                                          </p:val>
                                        </p:tav>
                                      </p:tavLst>
                                    </p:anim>
                                    <p:animEffect transition="in" filter="fade">
                                      <p:cBhvr>
                                        <p:cTn id="52" dur="10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1000" fill="hold"/>
                                        <p:tgtEl>
                                          <p:spTgt spid="13"/>
                                        </p:tgtEl>
                                        <p:attrNameLst>
                                          <p:attrName>ppt_w</p:attrName>
                                        </p:attrNameLst>
                                      </p:cBhvr>
                                      <p:tavLst>
                                        <p:tav tm="0">
                                          <p:val>
                                            <p:fltVal val="0"/>
                                          </p:val>
                                        </p:tav>
                                        <p:tav tm="100000">
                                          <p:val>
                                            <p:strVal val="#ppt_w"/>
                                          </p:val>
                                        </p:tav>
                                      </p:tavLst>
                                    </p:anim>
                                    <p:anim calcmode="lin" valueType="num">
                                      <p:cBhvr>
                                        <p:cTn id="58" dur="1000" fill="hold"/>
                                        <p:tgtEl>
                                          <p:spTgt spid="13"/>
                                        </p:tgtEl>
                                        <p:attrNameLst>
                                          <p:attrName>ppt_h</p:attrName>
                                        </p:attrNameLst>
                                      </p:cBhvr>
                                      <p:tavLst>
                                        <p:tav tm="0">
                                          <p:val>
                                            <p:fltVal val="0"/>
                                          </p:val>
                                        </p:tav>
                                        <p:tav tm="100000">
                                          <p:val>
                                            <p:strVal val="#ppt_h"/>
                                          </p:val>
                                        </p:tav>
                                      </p:tavLst>
                                    </p:anim>
                                    <p:anim calcmode="lin" valueType="num">
                                      <p:cBhvr>
                                        <p:cTn id="59" dur="1000" fill="hold"/>
                                        <p:tgtEl>
                                          <p:spTgt spid="13"/>
                                        </p:tgtEl>
                                        <p:attrNameLst>
                                          <p:attrName>style.rotation</p:attrName>
                                        </p:attrNameLst>
                                      </p:cBhvr>
                                      <p:tavLst>
                                        <p:tav tm="0">
                                          <p:val>
                                            <p:fltVal val="90"/>
                                          </p:val>
                                        </p:tav>
                                        <p:tav tm="100000">
                                          <p:val>
                                            <p:fltVal val="0"/>
                                          </p:val>
                                        </p:tav>
                                      </p:tavLst>
                                    </p:anim>
                                    <p:animEffect transition="in" filter="fade">
                                      <p:cBhvr>
                                        <p:cTn id="60" dur="10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nodeType="click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1000" fill="hold"/>
                                        <p:tgtEl>
                                          <p:spTgt spid="10"/>
                                        </p:tgtEl>
                                        <p:attrNameLst>
                                          <p:attrName>ppt_w</p:attrName>
                                        </p:attrNameLst>
                                      </p:cBhvr>
                                      <p:tavLst>
                                        <p:tav tm="0">
                                          <p:val>
                                            <p:fltVal val="0"/>
                                          </p:val>
                                        </p:tav>
                                        <p:tav tm="100000">
                                          <p:val>
                                            <p:strVal val="#ppt_w"/>
                                          </p:val>
                                        </p:tav>
                                      </p:tavLst>
                                    </p:anim>
                                    <p:anim calcmode="lin" valueType="num">
                                      <p:cBhvr>
                                        <p:cTn id="66" dur="1000" fill="hold"/>
                                        <p:tgtEl>
                                          <p:spTgt spid="10"/>
                                        </p:tgtEl>
                                        <p:attrNameLst>
                                          <p:attrName>ppt_h</p:attrName>
                                        </p:attrNameLst>
                                      </p:cBhvr>
                                      <p:tavLst>
                                        <p:tav tm="0">
                                          <p:val>
                                            <p:fltVal val="0"/>
                                          </p:val>
                                        </p:tav>
                                        <p:tav tm="100000">
                                          <p:val>
                                            <p:strVal val="#ppt_h"/>
                                          </p:val>
                                        </p:tav>
                                      </p:tavLst>
                                    </p:anim>
                                    <p:anim calcmode="lin" valueType="num">
                                      <p:cBhvr>
                                        <p:cTn id="67" dur="1000" fill="hold"/>
                                        <p:tgtEl>
                                          <p:spTgt spid="10"/>
                                        </p:tgtEl>
                                        <p:attrNameLst>
                                          <p:attrName>style.rotation</p:attrName>
                                        </p:attrNameLst>
                                      </p:cBhvr>
                                      <p:tavLst>
                                        <p:tav tm="0">
                                          <p:val>
                                            <p:fltVal val="90"/>
                                          </p:val>
                                        </p:tav>
                                        <p:tav tm="100000">
                                          <p:val>
                                            <p:fltVal val="0"/>
                                          </p:val>
                                        </p:tav>
                                      </p:tavLst>
                                    </p:anim>
                                    <p:animEffect transition="in" filter="fade">
                                      <p:cBhvr>
                                        <p:cTn id="68" dur="10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31" presetClass="entr" presetSubtype="0" fill="hold" nodeType="click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1000" fill="hold"/>
                                        <p:tgtEl>
                                          <p:spTgt spid="11"/>
                                        </p:tgtEl>
                                        <p:attrNameLst>
                                          <p:attrName>ppt_w</p:attrName>
                                        </p:attrNameLst>
                                      </p:cBhvr>
                                      <p:tavLst>
                                        <p:tav tm="0">
                                          <p:val>
                                            <p:fltVal val="0"/>
                                          </p:val>
                                        </p:tav>
                                        <p:tav tm="100000">
                                          <p:val>
                                            <p:strVal val="#ppt_w"/>
                                          </p:val>
                                        </p:tav>
                                      </p:tavLst>
                                    </p:anim>
                                    <p:anim calcmode="lin" valueType="num">
                                      <p:cBhvr>
                                        <p:cTn id="74" dur="1000" fill="hold"/>
                                        <p:tgtEl>
                                          <p:spTgt spid="11"/>
                                        </p:tgtEl>
                                        <p:attrNameLst>
                                          <p:attrName>ppt_h</p:attrName>
                                        </p:attrNameLst>
                                      </p:cBhvr>
                                      <p:tavLst>
                                        <p:tav tm="0">
                                          <p:val>
                                            <p:fltVal val="0"/>
                                          </p:val>
                                        </p:tav>
                                        <p:tav tm="100000">
                                          <p:val>
                                            <p:strVal val="#ppt_h"/>
                                          </p:val>
                                        </p:tav>
                                      </p:tavLst>
                                    </p:anim>
                                    <p:anim calcmode="lin" valueType="num">
                                      <p:cBhvr>
                                        <p:cTn id="75" dur="1000" fill="hold"/>
                                        <p:tgtEl>
                                          <p:spTgt spid="11"/>
                                        </p:tgtEl>
                                        <p:attrNameLst>
                                          <p:attrName>style.rotation</p:attrName>
                                        </p:attrNameLst>
                                      </p:cBhvr>
                                      <p:tavLst>
                                        <p:tav tm="0">
                                          <p:val>
                                            <p:fltVal val="90"/>
                                          </p:val>
                                        </p:tav>
                                        <p:tav tm="100000">
                                          <p:val>
                                            <p:fltVal val="0"/>
                                          </p:val>
                                        </p:tav>
                                      </p:tavLst>
                                    </p:anim>
                                    <p:animEffect transition="in" filter="fade">
                                      <p:cBhvr>
                                        <p:cTn id="76" dur="1000"/>
                                        <p:tgtEl>
                                          <p:spTgt spid="11"/>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nodeType="click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1000" fill="hold"/>
                                        <p:tgtEl>
                                          <p:spTgt spid="15"/>
                                        </p:tgtEl>
                                        <p:attrNameLst>
                                          <p:attrName>ppt_w</p:attrName>
                                        </p:attrNameLst>
                                      </p:cBhvr>
                                      <p:tavLst>
                                        <p:tav tm="0">
                                          <p:val>
                                            <p:fltVal val="0"/>
                                          </p:val>
                                        </p:tav>
                                        <p:tav tm="100000">
                                          <p:val>
                                            <p:strVal val="#ppt_w"/>
                                          </p:val>
                                        </p:tav>
                                      </p:tavLst>
                                    </p:anim>
                                    <p:anim calcmode="lin" valueType="num">
                                      <p:cBhvr>
                                        <p:cTn id="82" dur="1000" fill="hold"/>
                                        <p:tgtEl>
                                          <p:spTgt spid="15"/>
                                        </p:tgtEl>
                                        <p:attrNameLst>
                                          <p:attrName>ppt_h</p:attrName>
                                        </p:attrNameLst>
                                      </p:cBhvr>
                                      <p:tavLst>
                                        <p:tav tm="0">
                                          <p:val>
                                            <p:fltVal val="0"/>
                                          </p:val>
                                        </p:tav>
                                        <p:tav tm="100000">
                                          <p:val>
                                            <p:strVal val="#ppt_h"/>
                                          </p:val>
                                        </p:tav>
                                      </p:tavLst>
                                    </p:anim>
                                    <p:anim calcmode="lin" valueType="num">
                                      <p:cBhvr>
                                        <p:cTn id="83" dur="1000" fill="hold"/>
                                        <p:tgtEl>
                                          <p:spTgt spid="15"/>
                                        </p:tgtEl>
                                        <p:attrNameLst>
                                          <p:attrName>style.rotation</p:attrName>
                                        </p:attrNameLst>
                                      </p:cBhvr>
                                      <p:tavLst>
                                        <p:tav tm="0">
                                          <p:val>
                                            <p:fltVal val="90"/>
                                          </p:val>
                                        </p:tav>
                                        <p:tav tm="100000">
                                          <p:val>
                                            <p:fltVal val="0"/>
                                          </p:val>
                                        </p:tav>
                                      </p:tavLst>
                                    </p:anim>
                                    <p:animEffect transition="in" filter="fade">
                                      <p:cBhvr>
                                        <p:cTn id="84" dur="1000"/>
                                        <p:tgtEl>
                                          <p:spTgt spid="15"/>
                                        </p:tgtEl>
                                      </p:cBhvr>
                                    </p:animEffect>
                                  </p:childTnLst>
                                </p:cTn>
                              </p:par>
                            </p:childTnLst>
                          </p:cTn>
                        </p:par>
                      </p:childTnLst>
                    </p:cTn>
                  </p:par>
                  <p:par>
                    <p:cTn id="85" fill="hold">
                      <p:stCondLst>
                        <p:cond delay="indefinite"/>
                      </p:stCondLst>
                      <p:childTnLst>
                        <p:par>
                          <p:cTn id="86" fill="hold">
                            <p:stCondLst>
                              <p:cond delay="0"/>
                            </p:stCondLst>
                            <p:childTnLst>
                              <p:par>
                                <p:cTn id="87" presetID="31" presetClass="entr" presetSubtype="0" fill="hold" nodeType="click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1000" fill="hold"/>
                                        <p:tgtEl>
                                          <p:spTgt spid="16"/>
                                        </p:tgtEl>
                                        <p:attrNameLst>
                                          <p:attrName>ppt_w</p:attrName>
                                        </p:attrNameLst>
                                      </p:cBhvr>
                                      <p:tavLst>
                                        <p:tav tm="0">
                                          <p:val>
                                            <p:fltVal val="0"/>
                                          </p:val>
                                        </p:tav>
                                        <p:tav tm="100000">
                                          <p:val>
                                            <p:strVal val="#ppt_w"/>
                                          </p:val>
                                        </p:tav>
                                      </p:tavLst>
                                    </p:anim>
                                    <p:anim calcmode="lin" valueType="num">
                                      <p:cBhvr>
                                        <p:cTn id="90" dur="1000" fill="hold"/>
                                        <p:tgtEl>
                                          <p:spTgt spid="16"/>
                                        </p:tgtEl>
                                        <p:attrNameLst>
                                          <p:attrName>ppt_h</p:attrName>
                                        </p:attrNameLst>
                                      </p:cBhvr>
                                      <p:tavLst>
                                        <p:tav tm="0">
                                          <p:val>
                                            <p:fltVal val="0"/>
                                          </p:val>
                                        </p:tav>
                                        <p:tav tm="100000">
                                          <p:val>
                                            <p:strVal val="#ppt_h"/>
                                          </p:val>
                                        </p:tav>
                                      </p:tavLst>
                                    </p:anim>
                                    <p:anim calcmode="lin" valueType="num">
                                      <p:cBhvr>
                                        <p:cTn id="91" dur="1000" fill="hold"/>
                                        <p:tgtEl>
                                          <p:spTgt spid="16"/>
                                        </p:tgtEl>
                                        <p:attrNameLst>
                                          <p:attrName>style.rotation</p:attrName>
                                        </p:attrNameLst>
                                      </p:cBhvr>
                                      <p:tavLst>
                                        <p:tav tm="0">
                                          <p:val>
                                            <p:fltVal val="90"/>
                                          </p:val>
                                        </p:tav>
                                        <p:tav tm="100000">
                                          <p:val>
                                            <p:fltVal val="0"/>
                                          </p:val>
                                        </p:tav>
                                      </p:tavLst>
                                    </p:anim>
                                    <p:animEffect transition="in" filter="fade">
                                      <p:cBhvr>
                                        <p:cTn id="92" dur="1000"/>
                                        <p:tgtEl>
                                          <p:spTgt spid="16"/>
                                        </p:tgtEl>
                                      </p:cBhvr>
                                    </p:animEffect>
                                  </p:childTnLst>
                                </p:cTn>
                              </p:par>
                            </p:childTnLst>
                          </p:cTn>
                        </p:par>
                      </p:childTnLst>
                    </p:cTn>
                  </p:par>
                  <p:par>
                    <p:cTn id="93" fill="hold">
                      <p:stCondLst>
                        <p:cond delay="indefinite"/>
                      </p:stCondLst>
                      <p:childTnLst>
                        <p:par>
                          <p:cTn id="94" fill="hold">
                            <p:stCondLst>
                              <p:cond delay="0"/>
                            </p:stCondLst>
                            <p:childTnLst>
                              <p:par>
                                <p:cTn id="95" presetID="31" presetClass="entr" presetSubtype="0" fill="hold" nodeType="click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1000" fill="hold"/>
                                        <p:tgtEl>
                                          <p:spTgt spid="18"/>
                                        </p:tgtEl>
                                        <p:attrNameLst>
                                          <p:attrName>ppt_w</p:attrName>
                                        </p:attrNameLst>
                                      </p:cBhvr>
                                      <p:tavLst>
                                        <p:tav tm="0">
                                          <p:val>
                                            <p:fltVal val="0"/>
                                          </p:val>
                                        </p:tav>
                                        <p:tav tm="100000">
                                          <p:val>
                                            <p:strVal val="#ppt_w"/>
                                          </p:val>
                                        </p:tav>
                                      </p:tavLst>
                                    </p:anim>
                                    <p:anim calcmode="lin" valueType="num">
                                      <p:cBhvr>
                                        <p:cTn id="98" dur="1000" fill="hold"/>
                                        <p:tgtEl>
                                          <p:spTgt spid="18"/>
                                        </p:tgtEl>
                                        <p:attrNameLst>
                                          <p:attrName>ppt_h</p:attrName>
                                        </p:attrNameLst>
                                      </p:cBhvr>
                                      <p:tavLst>
                                        <p:tav tm="0">
                                          <p:val>
                                            <p:fltVal val="0"/>
                                          </p:val>
                                        </p:tav>
                                        <p:tav tm="100000">
                                          <p:val>
                                            <p:strVal val="#ppt_h"/>
                                          </p:val>
                                        </p:tav>
                                      </p:tavLst>
                                    </p:anim>
                                    <p:anim calcmode="lin" valueType="num">
                                      <p:cBhvr>
                                        <p:cTn id="99" dur="1000" fill="hold"/>
                                        <p:tgtEl>
                                          <p:spTgt spid="18"/>
                                        </p:tgtEl>
                                        <p:attrNameLst>
                                          <p:attrName>style.rotation</p:attrName>
                                        </p:attrNameLst>
                                      </p:cBhvr>
                                      <p:tavLst>
                                        <p:tav tm="0">
                                          <p:val>
                                            <p:fltVal val="90"/>
                                          </p:val>
                                        </p:tav>
                                        <p:tav tm="100000">
                                          <p:val>
                                            <p:fltVal val="0"/>
                                          </p:val>
                                        </p:tav>
                                      </p:tavLst>
                                    </p:anim>
                                    <p:animEffect transition="in" filter="fade">
                                      <p:cBhvr>
                                        <p:cTn id="100" dur="1000"/>
                                        <p:tgtEl>
                                          <p:spTgt spid="18"/>
                                        </p:tgtEl>
                                      </p:cBhvr>
                                    </p:animEffect>
                                  </p:childTnLst>
                                </p:cTn>
                              </p:par>
                            </p:childTnLst>
                          </p:cTn>
                        </p:par>
                      </p:childTnLst>
                    </p:cTn>
                  </p:par>
                  <p:par>
                    <p:cTn id="101" fill="hold">
                      <p:stCondLst>
                        <p:cond delay="indefinite"/>
                      </p:stCondLst>
                      <p:childTnLst>
                        <p:par>
                          <p:cTn id="102" fill="hold">
                            <p:stCondLst>
                              <p:cond delay="0"/>
                            </p:stCondLst>
                            <p:childTnLst>
                              <p:par>
                                <p:cTn id="103" presetID="31" presetClass="entr" presetSubtype="0" fill="hold" nodeType="click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1000" fill="hold"/>
                                        <p:tgtEl>
                                          <p:spTgt spid="19"/>
                                        </p:tgtEl>
                                        <p:attrNameLst>
                                          <p:attrName>ppt_w</p:attrName>
                                        </p:attrNameLst>
                                      </p:cBhvr>
                                      <p:tavLst>
                                        <p:tav tm="0">
                                          <p:val>
                                            <p:fltVal val="0"/>
                                          </p:val>
                                        </p:tav>
                                        <p:tav tm="100000">
                                          <p:val>
                                            <p:strVal val="#ppt_w"/>
                                          </p:val>
                                        </p:tav>
                                      </p:tavLst>
                                    </p:anim>
                                    <p:anim calcmode="lin" valueType="num">
                                      <p:cBhvr>
                                        <p:cTn id="106" dur="1000" fill="hold"/>
                                        <p:tgtEl>
                                          <p:spTgt spid="19"/>
                                        </p:tgtEl>
                                        <p:attrNameLst>
                                          <p:attrName>ppt_h</p:attrName>
                                        </p:attrNameLst>
                                      </p:cBhvr>
                                      <p:tavLst>
                                        <p:tav tm="0">
                                          <p:val>
                                            <p:fltVal val="0"/>
                                          </p:val>
                                        </p:tav>
                                        <p:tav tm="100000">
                                          <p:val>
                                            <p:strVal val="#ppt_h"/>
                                          </p:val>
                                        </p:tav>
                                      </p:tavLst>
                                    </p:anim>
                                    <p:anim calcmode="lin" valueType="num">
                                      <p:cBhvr>
                                        <p:cTn id="107" dur="1000" fill="hold"/>
                                        <p:tgtEl>
                                          <p:spTgt spid="19"/>
                                        </p:tgtEl>
                                        <p:attrNameLst>
                                          <p:attrName>style.rotation</p:attrName>
                                        </p:attrNameLst>
                                      </p:cBhvr>
                                      <p:tavLst>
                                        <p:tav tm="0">
                                          <p:val>
                                            <p:fltVal val="90"/>
                                          </p:val>
                                        </p:tav>
                                        <p:tav tm="100000">
                                          <p:val>
                                            <p:fltVal val="0"/>
                                          </p:val>
                                        </p:tav>
                                      </p:tavLst>
                                    </p:anim>
                                    <p:animEffect transition="in" filter="fade">
                                      <p:cBhvr>
                                        <p:cTn id="108"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Deltoid - Anatomy Muscles isolated on white - 3D illustration">
            <a:extLst>
              <a:ext uri="{FF2B5EF4-FFF2-40B4-BE49-F238E27FC236}">
                <a16:creationId xmlns:a16="http://schemas.microsoft.com/office/drawing/2014/main" id="{1FEAF163-1192-4AC8-A7CC-31C9004D30FA}"/>
              </a:ext>
            </a:extLst>
          </p:cNvPr>
          <p:cNvPicPr>
            <a:picLocks noChangeAspect="1"/>
          </p:cNvPicPr>
          <p:nvPr/>
        </p:nvPicPr>
        <p:blipFill>
          <a:blip r:embed="rId2"/>
          <a:stretch>
            <a:fillRect/>
          </a:stretch>
        </p:blipFill>
        <p:spPr>
          <a:xfrm>
            <a:off x="5122238" y="1275095"/>
            <a:ext cx="3725530" cy="3725530"/>
          </a:xfrm>
          <a:prstGeom prst="rect">
            <a:avLst/>
          </a:prstGeom>
        </p:spPr>
      </p:pic>
      <p:sp>
        <p:nvSpPr>
          <p:cNvPr id="2" name="Title 1"/>
          <p:cNvSpPr>
            <a:spLocks noGrp="1"/>
          </p:cNvSpPr>
          <p:nvPr>
            <p:ph type="title"/>
          </p:nvPr>
        </p:nvSpPr>
        <p:spPr>
          <a:xfrm>
            <a:off x="323528" y="1013386"/>
            <a:ext cx="3547465" cy="786926"/>
          </a:xfrm>
        </p:spPr>
        <p:txBody>
          <a:bodyPr>
            <a:normAutofit/>
          </a:bodyPr>
          <a:lstStyle/>
          <a:p>
            <a:pPr algn="l"/>
            <a:r>
              <a:rPr lang="en-GB" sz="3200" cap="all" dirty="0"/>
              <a:t>The Deltoid</a:t>
            </a:r>
          </a:p>
        </p:txBody>
      </p:sp>
      <p:sp>
        <p:nvSpPr>
          <p:cNvPr id="3" name="Content Placeholder 2"/>
          <p:cNvSpPr>
            <a:spLocks noGrp="1"/>
          </p:cNvSpPr>
          <p:nvPr>
            <p:ph idx="1"/>
          </p:nvPr>
        </p:nvSpPr>
        <p:spPr>
          <a:xfrm>
            <a:off x="323528" y="1977254"/>
            <a:ext cx="5276944" cy="1323159"/>
          </a:xfrm>
          <a:solidFill>
            <a:srgbClr val="DA8AAD"/>
          </a:solidFill>
          <a:ln w="28575">
            <a:solidFill>
              <a:schemeClr val="tx1"/>
            </a:solidFill>
          </a:ln>
        </p:spPr>
        <p:txBody>
          <a:bodyPr>
            <a:normAutofit fontScale="55000" lnSpcReduction="20000"/>
          </a:bodyPr>
          <a:lstStyle/>
          <a:p>
            <a:pPr>
              <a:lnSpc>
                <a:spcPct val="140000"/>
              </a:lnSpc>
              <a:spcBef>
                <a:spcPts val="1200"/>
              </a:spcBef>
            </a:pPr>
            <a:r>
              <a:rPr lang="en-GB" dirty="0"/>
              <a:t>Gives a rounded shape to the shoulder</a:t>
            </a:r>
          </a:p>
          <a:p>
            <a:pPr>
              <a:lnSpc>
                <a:spcPct val="140000"/>
              </a:lnSpc>
            </a:pPr>
            <a:r>
              <a:rPr lang="en-GB" b="1" dirty="0">
                <a:solidFill>
                  <a:srgbClr val="FFFF00"/>
                </a:solidFill>
                <a:effectLst>
                  <a:outerShdw blurRad="38100" dist="38100" dir="2700000" algn="tl">
                    <a:srgbClr val="000000">
                      <a:alpha val="43137"/>
                    </a:srgbClr>
                  </a:outerShdw>
                </a:effectLst>
              </a:rPr>
              <a:t>Abducts the upper arm from the body</a:t>
            </a:r>
          </a:p>
          <a:p>
            <a:pPr>
              <a:lnSpc>
                <a:spcPct val="140000"/>
              </a:lnSpc>
            </a:pPr>
            <a:r>
              <a:rPr lang="en-GB" dirty="0"/>
              <a:t>Responsible for lifting the arm above the head</a:t>
            </a:r>
          </a:p>
        </p:txBody>
      </p:sp>
      <p:sp>
        <p:nvSpPr>
          <p:cNvPr id="4" name="Rectangle 3"/>
          <p:cNvSpPr/>
          <p:nvPr/>
        </p:nvSpPr>
        <p:spPr>
          <a:xfrm>
            <a:off x="323528" y="3903357"/>
            <a:ext cx="4112419" cy="923330"/>
          </a:xfrm>
          <a:prstGeom prst="rect">
            <a:avLst/>
          </a:prstGeom>
          <a:solidFill>
            <a:srgbClr val="FFC000"/>
          </a:solidFill>
          <a:ln w="28575">
            <a:solidFill>
              <a:schemeClr val="tx1"/>
            </a:solidFill>
          </a:ln>
        </p:spPr>
        <p:txBody>
          <a:bodyPr wrap="square">
            <a:spAutoFit/>
          </a:bodyPr>
          <a:lstStyle/>
          <a:p>
            <a:r>
              <a:rPr lang="en-US" dirty="0">
                <a:latin typeface="Arial" panose="020B0604020202020204" pitchFamily="34" charset="0"/>
                <a:cs typeface="Arial" panose="020B0604020202020204" pitchFamily="34" charset="0"/>
              </a:rPr>
              <a:t>Sporting Example: Serving in </a:t>
            </a:r>
            <a:r>
              <a:rPr lang="en-US" dirty="0" smtClean="0">
                <a:latin typeface="Arial" panose="020B0604020202020204" pitchFamily="34" charset="0"/>
                <a:cs typeface="Arial" panose="020B0604020202020204" pitchFamily="34" charset="0"/>
              </a:rPr>
              <a:t>tennis</a:t>
            </a: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p:txBody>
      </p:sp>
      <p:cxnSp>
        <p:nvCxnSpPr>
          <p:cNvPr id="8" name="Straight Arrow Connector 7">
            <a:extLst>
              <a:ext uri="{FF2B5EF4-FFF2-40B4-BE49-F238E27FC236}">
                <a16:creationId xmlns:a16="http://schemas.microsoft.com/office/drawing/2014/main" id="{012FEF4C-DB7A-420A-A76B-24582102BF02}"/>
              </a:ext>
            </a:extLst>
          </p:cNvPr>
          <p:cNvCxnSpPr>
            <a:cxnSpLocks/>
            <a:stCxn id="3" idx="3"/>
          </p:cNvCxnSpPr>
          <p:nvPr/>
        </p:nvCxnSpPr>
        <p:spPr>
          <a:xfrm flipV="1">
            <a:off x="5600472" y="2590800"/>
            <a:ext cx="552678" cy="480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66C40E7B-68C6-49B8-8C29-3928ED17573D}"/>
              </a:ext>
            </a:extLst>
          </p:cNvPr>
          <p:cNvSpPr txBox="1">
            <a:spLocks/>
          </p:cNvSpPr>
          <p:nvPr/>
        </p:nvSpPr>
        <p:spPr>
          <a:xfrm>
            <a:off x="128589" y="0"/>
            <a:ext cx="8886824"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sp>
        <p:nvSpPr>
          <p:cNvPr id="12" name="TextBox 11"/>
          <p:cNvSpPr txBox="1"/>
          <p:nvPr/>
        </p:nvSpPr>
        <p:spPr>
          <a:xfrm>
            <a:off x="412364" y="4431888"/>
            <a:ext cx="3839512" cy="246221"/>
          </a:xfrm>
          <a:prstGeom prst="rect">
            <a:avLst/>
          </a:prstGeom>
          <a:noFill/>
        </p:spPr>
        <p:txBody>
          <a:bodyPr wrap="square" rtlCol="0">
            <a:spAutoFit/>
          </a:bodyPr>
          <a:lstStyle/>
          <a:p>
            <a:pPr algn="ctr"/>
            <a:r>
              <a:rPr lang="en-GB" sz="10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http://www.youtube.com/watch?v=vcjZ5r_YHV0&amp;feature=related</a:t>
            </a:r>
            <a:endParaRPr lang="en-GB"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45988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Effect transition="in" filter="fade">
                                      <p:cBhvr>
                                        <p:cTn id="16" dur="500"/>
                                        <p:tgtEl>
                                          <p:spTgt spid="3">
                                            <p:bg/>
                                          </p:spTgt>
                                        </p:tgtEl>
                                      </p:cBhvr>
                                    </p:animEffec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500"/>
                                        <p:tgtEl>
                                          <p:spTgt spid="3">
                                            <p:txEl>
                                              <p:pRg st="1" end="1"/>
                                            </p:txEl>
                                          </p:spTgt>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500"/>
                            </p:stCondLst>
                            <p:childTnLst>
                              <p:par>
                                <p:cTn id="37" presetID="1" presetClass="entr" presetSubtype="0" fill="hold" grpId="0" nodeType="afterEffect">
                                  <p:stCondLst>
                                    <p:cond delay="0"/>
                                  </p:stCondLst>
                                  <p:childTnLst>
                                    <p:set>
                                      <p:cBhvr>
                                        <p:cTn id="38" dur="1" fill="hold">
                                          <p:stCondLst>
                                            <p:cond delay="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Biceps - Anatomy Muscles isolated on white - 3D illustration">
            <a:extLst>
              <a:ext uri="{FF2B5EF4-FFF2-40B4-BE49-F238E27FC236}">
                <a16:creationId xmlns:a16="http://schemas.microsoft.com/office/drawing/2014/main" id="{23718666-BEFF-4CF2-9521-FAC779205103}"/>
              </a:ext>
            </a:extLst>
          </p:cNvPr>
          <p:cNvPicPr>
            <a:picLocks noChangeAspect="1"/>
          </p:cNvPicPr>
          <p:nvPr/>
        </p:nvPicPr>
        <p:blipFill>
          <a:blip r:embed="rId2"/>
          <a:stretch>
            <a:fillRect/>
          </a:stretch>
        </p:blipFill>
        <p:spPr>
          <a:xfrm>
            <a:off x="4786174" y="1176204"/>
            <a:ext cx="4272095" cy="4272095"/>
          </a:xfrm>
          <a:prstGeom prst="rect">
            <a:avLst/>
          </a:prstGeom>
        </p:spPr>
      </p:pic>
      <p:sp>
        <p:nvSpPr>
          <p:cNvPr id="2" name="Title 1"/>
          <p:cNvSpPr>
            <a:spLocks noGrp="1"/>
          </p:cNvSpPr>
          <p:nvPr>
            <p:ph type="title"/>
          </p:nvPr>
        </p:nvSpPr>
        <p:spPr>
          <a:xfrm>
            <a:off x="125125" y="845797"/>
            <a:ext cx="2377440" cy="682784"/>
          </a:xfrm>
        </p:spPr>
        <p:txBody>
          <a:bodyPr vert="horz" lIns="91440" tIns="45720" rIns="91440" bIns="45720" rtlCol="0" anchor="ctr">
            <a:normAutofit/>
          </a:bodyPr>
          <a:lstStyle/>
          <a:p>
            <a:pPr algn="l"/>
            <a:r>
              <a:rPr lang="en-GB" sz="3200" cap="all" dirty="0"/>
              <a:t>The Bicep</a:t>
            </a:r>
          </a:p>
        </p:txBody>
      </p:sp>
      <p:sp>
        <p:nvSpPr>
          <p:cNvPr id="3" name="Content Placeholder 2"/>
          <p:cNvSpPr>
            <a:spLocks noGrp="1"/>
          </p:cNvSpPr>
          <p:nvPr>
            <p:ph idx="1"/>
          </p:nvPr>
        </p:nvSpPr>
        <p:spPr>
          <a:xfrm>
            <a:off x="259508" y="1675988"/>
            <a:ext cx="4941141" cy="1579457"/>
          </a:xfrm>
          <a:solidFill>
            <a:srgbClr val="DA8AAD"/>
          </a:solidFill>
          <a:ln w="28575">
            <a:solidFill>
              <a:schemeClr val="tx1"/>
            </a:solidFill>
          </a:ln>
        </p:spPr>
        <p:txBody>
          <a:bodyPr>
            <a:normAutofit fontScale="25000" lnSpcReduction="20000"/>
          </a:bodyPr>
          <a:lstStyle/>
          <a:p>
            <a:pPr>
              <a:lnSpc>
                <a:spcPct val="140000"/>
              </a:lnSpc>
            </a:pPr>
            <a:r>
              <a:rPr lang="en-US" sz="7200" dirty="0"/>
              <a:t>One of the best known muscles in the body</a:t>
            </a:r>
          </a:p>
          <a:p>
            <a:pPr>
              <a:lnSpc>
                <a:spcPct val="140000"/>
              </a:lnSpc>
            </a:pPr>
            <a:r>
              <a:rPr lang="en-US" sz="7200" dirty="0"/>
              <a:t>Found at the front of the upper arm</a:t>
            </a:r>
          </a:p>
          <a:p>
            <a:pPr>
              <a:lnSpc>
                <a:spcPct val="140000"/>
              </a:lnSpc>
            </a:pPr>
            <a:r>
              <a:rPr lang="en-US" sz="7200" b="1" dirty="0">
                <a:solidFill>
                  <a:srgbClr val="FFFF00"/>
                </a:solidFill>
                <a:effectLst>
                  <a:outerShdw blurRad="38100" dist="38100" dir="2700000" algn="tl">
                    <a:srgbClr val="000000">
                      <a:alpha val="43137"/>
                    </a:srgbClr>
                  </a:outerShdw>
                </a:effectLst>
              </a:rPr>
              <a:t>Contracts during elbow flexion</a:t>
            </a:r>
          </a:p>
          <a:p>
            <a:pPr>
              <a:lnSpc>
                <a:spcPct val="140000"/>
              </a:lnSpc>
            </a:pPr>
            <a:r>
              <a:rPr lang="en-US" sz="7200" dirty="0"/>
              <a:t>Involved in throwing actions </a:t>
            </a:r>
          </a:p>
          <a:p>
            <a:endParaRPr lang="en-GB" dirty="0"/>
          </a:p>
        </p:txBody>
      </p:sp>
      <p:sp>
        <p:nvSpPr>
          <p:cNvPr id="4" name="Rectangle 3"/>
          <p:cNvSpPr/>
          <p:nvPr/>
        </p:nvSpPr>
        <p:spPr>
          <a:xfrm>
            <a:off x="259509" y="3925496"/>
            <a:ext cx="4693492" cy="771432"/>
          </a:xfrm>
          <a:prstGeom prst="rect">
            <a:avLst/>
          </a:prstGeom>
          <a:solidFill>
            <a:srgbClr val="FFC000"/>
          </a:solidFill>
          <a:ln w="28575">
            <a:solidFill>
              <a:schemeClr val="tx1"/>
            </a:solidFill>
          </a:ln>
        </p:spPr>
        <p:txBody>
          <a:bodyPr wrap="none">
            <a:noAutofit/>
          </a:bodyPr>
          <a:lstStyle/>
          <a:p>
            <a:r>
              <a:rPr lang="en-US" sz="1600" dirty="0">
                <a:latin typeface="Arial" panose="020B0604020202020204" pitchFamily="34" charset="0"/>
                <a:cs typeface="Arial" panose="020B0604020202020204" pitchFamily="34" charset="0"/>
              </a:rPr>
              <a:t>Sporting Example: Throwing a </a:t>
            </a:r>
            <a:r>
              <a:rPr lang="en-US" sz="1600" dirty="0" smtClean="0">
                <a:latin typeface="Arial" panose="020B0604020202020204" pitchFamily="34" charset="0"/>
                <a:cs typeface="Arial" panose="020B0604020202020204" pitchFamily="34" charset="0"/>
              </a:rPr>
              <a:t>Javelin</a:t>
            </a:r>
          </a:p>
          <a:p>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
        <p:nvSpPr>
          <p:cNvPr id="8" name="TextBox 7"/>
          <p:cNvSpPr txBox="1"/>
          <p:nvPr/>
        </p:nvSpPr>
        <p:spPr>
          <a:xfrm>
            <a:off x="263535" y="4223128"/>
            <a:ext cx="4756197"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hlinkClick r:id="rId3"/>
              </a:rPr>
              <a:t>http://www.youtube.com/watch?v=rOfDaRB2LFY&amp;feature=related</a:t>
            </a:r>
            <a:endParaRPr lang="en-GB" sz="12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237A4BB7-6E02-47CD-8D63-CCAC7AF8379F}"/>
              </a:ext>
            </a:extLst>
          </p:cNvPr>
          <p:cNvSpPr txBox="1">
            <a:spLocks/>
          </p:cNvSpPr>
          <p:nvPr/>
        </p:nvSpPr>
        <p:spPr>
          <a:xfrm>
            <a:off x="142875" y="0"/>
            <a:ext cx="8823424"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5200649" y="2228850"/>
            <a:ext cx="628651" cy="1162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7682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fade">
                                      <p:cBhvr>
                                        <p:cTn id="15" dur="500"/>
                                        <p:tgtEl>
                                          <p:spTgt spid="3">
                                            <p:bg/>
                                          </p:spTgt>
                                        </p:tgtEl>
                                      </p:cBhvr>
                                    </p:animEffect>
                                  </p:childTnLst>
                                </p:cTn>
                              </p:par>
                              <p:par>
                                <p:cTn id="16" presetID="1"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500"/>
                                        <p:tgtEl>
                                          <p:spTgt spid="3">
                                            <p:txEl>
                                              <p:pRg st="1" end="1"/>
                                            </p:txEl>
                                          </p:spTgt>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Triceps - Anatomy Muscles isolated on white - 3D illustration">
            <a:extLst>
              <a:ext uri="{FF2B5EF4-FFF2-40B4-BE49-F238E27FC236}">
                <a16:creationId xmlns:a16="http://schemas.microsoft.com/office/drawing/2014/main" id="{C1D31DA9-727A-46DC-B65E-979D29AD3967}"/>
              </a:ext>
            </a:extLst>
          </p:cNvPr>
          <p:cNvPicPr>
            <a:picLocks noChangeAspect="1"/>
          </p:cNvPicPr>
          <p:nvPr/>
        </p:nvPicPr>
        <p:blipFill>
          <a:blip r:embed="rId2"/>
          <a:stretch>
            <a:fillRect/>
          </a:stretch>
        </p:blipFill>
        <p:spPr>
          <a:xfrm>
            <a:off x="5321101" y="1161542"/>
            <a:ext cx="3593892" cy="3593892"/>
          </a:xfrm>
          <a:prstGeom prst="rect">
            <a:avLst/>
          </a:prstGeom>
        </p:spPr>
      </p:pic>
      <p:sp>
        <p:nvSpPr>
          <p:cNvPr id="2" name="Title 1"/>
          <p:cNvSpPr>
            <a:spLocks noGrp="1"/>
          </p:cNvSpPr>
          <p:nvPr>
            <p:ph type="title"/>
          </p:nvPr>
        </p:nvSpPr>
        <p:spPr>
          <a:xfrm>
            <a:off x="115503" y="793673"/>
            <a:ext cx="2897204" cy="640961"/>
          </a:xfrm>
        </p:spPr>
        <p:txBody>
          <a:bodyPr vert="horz" lIns="91440" tIns="45720" rIns="91440" bIns="45720" rtlCol="0" anchor="ctr">
            <a:normAutofit/>
          </a:bodyPr>
          <a:lstStyle/>
          <a:p>
            <a:pPr algn="l"/>
            <a:r>
              <a:rPr lang="en-GB" sz="3200" cap="all" dirty="0"/>
              <a:t>The Tricep</a:t>
            </a:r>
          </a:p>
        </p:txBody>
      </p:sp>
      <p:sp>
        <p:nvSpPr>
          <p:cNvPr id="3" name="Content Placeholder 2"/>
          <p:cNvSpPr>
            <a:spLocks noGrp="1"/>
          </p:cNvSpPr>
          <p:nvPr>
            <p:ph idx="1"/>
          </p:nvPr>
        </p:nvSpPr>
        <p:spPr>
          <a:xfrm>
            <a:off x="229007" y="1508360"/>
            <a:ext cx="4755176" cy="1631472"/>
          </a:xfrm>
          <a:solidFill>
            <a:srgbClr val="DA8AAD"/>
          </a:solidFill>
          <a:ln w="28575">
            <a:solidFill>
              <a:schemeClr val="tx1"/>
            </a:solidFill>
          </a:ln>
        </p:spPr>
        <p:txBody>
          <a:bodyPr>
            <a:noAutofit/>
          </a:bodyPr>
          <a:lstStyle/>
          <a:p>
            <a:pPr>
              <a:lnSpc>
                <a:spcPct val="120000"/>
              </a:lnSpc>
            </a:pPr>
            <a:r>
              <a:rPr lang="en-GB" sz="1800" dirty="0"/>
              <a:t>Found at the back of the upper arm</a:t>
            </a:r>
          </a:p>
          <a:p>
            <a:pPr>
              <a:lnSpc>
                <a:spcPct val="120000"/>
              </a:lnSpc>
            </a:pPr>
            <a:r>
              <a:rPr lang="en-GB" sz="1800" dirty="0"/>
              <a:t>Works in harmony with the Bicep</a:t>
            </a:r>
          </a:p>
          <a:p>
            <a:pPr>
              <a:lnSpc>
                <a:spcPct val="120000"/>
              </a:lnSpc>
            </a:pPr>
            <a:r>
              <a:rPr lang="en-GB" sz="1800" b="1" dirty="0">
                <a:solidFill>
                  <a:srgbClr val="FFFF00"/>
                </a:solidFill>
                <a:effectLst>
                  <a:outerShdw blurRad="38100" dist="38100" dir="2700000" algn="tl">
                    <a:srgbClr val="000000">
                      <a:alpha val="43137"/>
                    </a:srgbClr>
                  </a:outerShdw>
                </a:effectLst>
              </a:rPr>
              <a:t>Contracts during elbow extension </a:t>
            </a:r>
          </a:p>
          <a:p>
            <a:pPr>
              <a:lnSpc>
                <a:spcPct val="120000"/>
              </a:lnSpc>
            </a:pPr>
            <a:r>
              <a:rPr lang="en-GB" sz="1800" dirty="0"/>
              <a:t>Involved in throwing actions</a:t>
            </a:r>
          </a:p>
          <a:p>
            <a:endParaRPr lang="en-GB" sz="1800" dirty="0"/>
          </a:p>
        </p:txBody>
      </p:sp>
      <p:sp>
        <p:nvSpPr>
          <p:cNvPr id="4" name="Rectangle 3"/>
          <p:cNvSpPr/>
          <p:nvPr/>
        </p:nvSpPr>
        <p:spPr>
          <a:xfrm>
            <a:off x="248995" y="3637544"/>
            <a:ext cx="4735188" cy="830997"/>
          </a:xfrm>
          <a:prstGeom prst="rect">
            <a:avLst/>
          </a:prstGeom>
          <a:solidFill>
            <a:srgbClr val="FFC000"/>
          </a:solidFill>
          <a:ln w="28575">
            <a:solidFill>
              <a:schemeClr val="tx1"/>
            </a:solidFill>
          </a:ln>
        </p:spPr>
        <p:txBody>
          <a:bodyPr wrap="square">
            <a:spAutoFit/>
          </a:bodyPr>
          <a:lstStyle/>
          <a:p>
            <a:pPr algn="ctr"/>
            <a:r>
              <a:rPr lang="en-US" sz="1600" dirty="0">
                <a:latin typeface="Arial" panose="020B0604020202020204" pitchFamily="34" charset="0"/>
                <a:cs typeface="Arial" panose="020B0604020202020204" pitchFamily="34" charset="0"/>
              </a:rPr>
              <a:t>Sporting Example: Shooting in </a:t>
            </a:r>
            <a:r>
              <a:rPr lang="en-US" sz="1600" dirty="0" smtClean="0">
                <a:latin typeface="Arial" panose="020B0604020202020204" pitchFamily="34" charset="0"/>
                <a:cs typeface="Arial" panose="020B0604020202020204" pitchFamily="34" charset="0"/>
              </a:rPr>
              <a:t>netball</a:t>
            </a:r>
          </a:p>
          <a:p>
            <a:pPr algn="ctr"/>
            <a:endParaRPr lang="en-US" sz="1600" dirty="0" smtClean="0">
              <a:latin typeface="Arial" panose="020B0604020202020204" pitchFamily="34" charset="0"/>
              <a:cs typeface="Arial" panose="020B0604020202020204" pitchFamily="34" charset="0"/>
            </a:endParaRPr>
          </a:p>
          <a:p>
            <a:pPr algn="ctr"/>
            <a:endParaRPr lang="en-US" sz="1600" dirty="0">
              <a:latin typeface="Arial" panose="020B0604020202020204" pitchFamily="34" charset="0"/>
              <a:cs typeface="Arial" panose="020B0604020202020204" pitchFamily="34" charset="0"/>
            </a:endParaRPr>
          </a:p>
        </p:txBody>
      </p:sp>
      <p:sp>
        <p:nvSpPr>
          <p:cNvPr id="8" name="TextBox 7"/>
          <p:cNvSpPr txBox="1"/>
          <p:nvPr/>
        </p:nvSpPr>
        <p:spPr>
          <a:xfrm>
            <a:off x="441500" y="4021986"/>
            <a:ext cx="4409633" cy="253916"/>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hlinkClick r:id="rId3"/>
              </a:rPr>
              <a:t>http://www.youtube.com/watch?v=OrUoSoRdWqk&amp;feature=related</a:t>
            </a:r>
            <a:endParaRPr lang="en-GB" sz="10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E5B102A1-D2AB-4333-9738-ED4F7319D106}"/>
              </a:ext>
            </a:extLst>
          </p:cNvPr>
          <p:cNvSpPr txBox="1">
            <a:spLocks/>
          </p:cNvSpPr>
          <p:nvPr/>
        </p:nvSpPr>
        <p:spPr>
          <a:xfrm>
            <a:off x="128588" y="0"/>
            <a:ext cx="8810266"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4984183" y="2162175"/>
            <a:ext cx="1226117" cy="771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9537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fade">
                                      <p:cBhvr>
                                        <p:cTn id="15" dur="500"/>
                                        <p:tgtEl>
                                          <p:spTgt spid="3">
                                            <p:bg/>
                                          </p:spTgt>
                                        </p:tgtEl>
                                      </p:cBhvr>
                                    </p:animEffect>
                                  </p:childTnLst>
                                </p:cTn>
                              </p:par>
                              <p:par>
                                <p:cTn id="16" presetID="1"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500"/>
                                        <p:tgtEl>
                                          <p:spTgt spid="3">
                                            <p:txEl>
                                              <p:pRg st="1" end="1"/>
                                            </p:txEl>
                                          </p:spTgt>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rapezius - Anatomy Muscles isolated on white - 3D illustration">
            <a:extLst>
              <a:ext uri="{FF2B5EF4-FFF2-40B4-BE49-F238E27FC236}">
                <a16:creationId xmlns:a16="http://schemas.microsoft.com/office/drawing/2014/main" id="{47FA2565-2EEA-4B02-A9BD-A9C9E0385276}"/>
              </a:ext>
            </a:extLst>
          </p:cNvPr>
          <p:cNvPicPr>
            <a:picLocks noChangeAspect="1"/>
          </p:cNvPicPr>
          <p:nvPr/>
        </p:nvPicPr>
        <p:blipFill rotWithShape="1">
          <a:blip r:embed="rId2"/>
          <a:srcRect l="5866"/>
          <a:stretch/>
        </p:blipFill>
        <p:spPr>
          <a:xfrm>
            <a:off x="6191250" y="912645"/>
            <a:ext cx="2921681" cy="3382533"/>
          </a:xfrm>
          <a:prstGeom prst="rect">
            <a:avLst/>
          </a:prstGeom>
        </p:spPr>
      </p:pic>
      <p:pic>
        <p:nvPicPr>
          <p:cNvPr id="9" name="Picture 8" descr="Trapezius Front Neck - Anatomy Muscles isolated on white - 3D illustration">
            <a:extLst>
              <a:ext uri="{FF2B5EF4-FFF2-40B4-BE49-F238E27FC236}">
                <a16:creationId xmlns:a16="http://schemas.microsoft.com/office/drawing/2014/main" id="{B15ABEF6-62BC-4CDB-A45A-A85FDC971638}"/>
              </a:ext>
            </a:extLst>
          </p:cNvPr>
          <p:cNvPicPr>
            <a:picLocks noChangeAspect="1"/>
          </p:cNvPicPr>
          <p:nvPr/>
        </p:nvPicPr>
        <p:blipFill>
          <a:blip r:embed="rId3"/>
          <a:stretch>
            <a:fillRect/>
          </a:stretch>
        </p:blipFill>
        <p:spPr>
          <a:xfrm>
            <a:off x="3636374" y="790864"/>
            <a:ext cx="3223643" cy="3513196"/>
          </a:xfrm>
          <a:prstGeom prst="rect">
            <a:avLst/>
          </a:prstGeom>
        </p:spPr>
      </p:pic>
      <p:sp>
        <p:nvSpPr>
          <p:cNvPr id="2" name="Title 1"/>
          <p:cNvSpPr>
            <a:spLocks noGrp="1"/>
          </p:cNvSpPr>
          <p:nvPr>
            <p:ph type="title"/>
          </p:nvPr>
        </p:nvSpPr>
        <p:spPr>
          <a:xfrm>
            <a:off x="0" y="893140"/>
            <a:ext cx="7202456" cy="641433"/>
          </a:xfrm>
        </p:spPr>
        <p:txBody>
          <a:bodyPr vert="horz" lIns="91440" tIns="45720" rIns="91440" bIns="45720" rtlCol="0" anchor="ctr">
            <a:normAutofit/>
          </a:bodyPr>
          <a:lstStyle/>
          <a:p>
            <a:pPr algn="l"/>
            <a:r>
              <a:rPr lang="en-GB" sz="3200" cap="all" dirty="0"/>
              <a:t>The Trapezius</a:t>
            </a:r>
          </a:p>
        </p:txBody>
      </p:sp>
      <p:sp>
        <p:nvSpPr>
          <p:cNvPr id="3" name="Content Placeholder 2"/>
          <p:cNvSpPr>
            <a:spLocks noGrp="1"/>
          </p:cNvSpPr>
          <p:nvPr>
            <p:ph idx="1"/>
          </p:nvPr>
        </p:nvSpPr>
        <p:spPr>
          <a:xfrm>
            <a:off x="94496" y="1534573"/>
            <a:ext cx="3884317" cy="1597514"/>
          </a:xfrm>
          <a:solidFill>
            <a:srgbClr val="DA8AAD"/>
          </a:solidFill>
          <a:ln w="28575">
            <a:solidFill>
              <a:schemeClr val="tx1"/>
            </a:solidFill>
          </a:ln>
        </p:spPr>
        <p:txBody>
          <a:bodyPr>
            <a:noAutofit/>
          </a:bodyPr>
          <a:lstStyle/>
          <a:p>
            <a:r>
              <a:rPr lang="en-US" sz="1800" dirty="0"/>
              <a:t>Attached to head and neck at the top and shoulder below</a:t>
            </a:r>
          </a:p>
          <a:p>
            <a:r>
              <a:rPr lang="en-US" sz="1800" b="1" dirty="0">
                <a:solidFill>
                  <a:srgbClr val="FFFF00"/>
                </a:solidFill>
                <a:effectLst>
                  <a:outerShdw blurRad="38100" dist="38100" dir="2700000" algn="tl">
                    <a:srgbClr val="000000">
                      <a:alpha val="43137"/>
                    </a:srgbClr>
                  </a:outerShdw>
                </a:effectLst>
              </a:rPr>
              <a:t>Lifts and braces the shoulder (Adduction) </a:t>
            </a:r>
          </a:p>
          <a:p>
            <a:r>
              <a:rPr lang="en-US" sz="1800" b="1" dirty="0">
                <a:solidFill>
                  <a:srgbClr val="FFFF00"/>
                </a:solidFill>
                <a:effectLst>
                  <a:outerShdw blurRad="38100" dist="38100" dir="2700000" algn="tl">
                    <a:srgbClr val="000000">
                      <a:alpha val="43137"/>
                    </a:srgbClr>
                  </a:outerShdw>
                </a:effectLst>
              </a:rPr>
              <a:t>Rotates the shoulder blade</a:t>
            </a:r>
          </a:p>
          <a:p>
            <a:endParaRPr lang="en-GB" sz="1800" dirty="0"/>
          </a:p>
        </p:txBody>
      </p:sp>
      <p:sp>
        <p:nvSpPr>
          <p:cNvPr id="4" name="Rectangle 3"/>
          <p:cNvSpPr/>
          <p:nvPr/>
        </p:nvSpPr>
        <p:spPr>
          <a:xfrm>
            <a:off x="200025" y="4590453"/>
            <a:ext cx="4853238" cy="923330"/>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Rowing / Serving in </a:t>
            </a:r>
            <a:r>
              <a:rPr lang="en-US" dirty="0" smtClean="0">
                <a:latin typeface="Arial" panose="020B0604020202020204" pitchFamily="34" charset="0"/>
                <a:cs typeface="Arial" panose="020B0604020202020204" pitchFamily="34" charset="0"/>
              </a:rPr>
              <a:t>tennis</a:t>
            </a:r>
          </a:p>
          <a:p>
            <a:pPr algn="ctr"/>
            <a:endParaRPr lang="en-US" dirty="0">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8" name="TextBox 7"/>
          <p:cNvSpPr txBox="1"/>
          <p:nvPr/>
        </p:nvSpPr>
        <p:spPr>
          <a:xfrm>
            <a:off x="426984" y="4982868"/>
            <a:ext cx="4530027" cy="253916"/>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hlinkClick r:id="rId4"/>
              </a:rPr>
              <a:t>http://www.youtube.com/watch?v=T19a0bRzp1Q&amp;feature=related</a:t>
            </a:r>
            <a:endParaRPr lang="en-GB" sz="1050" dirty="0">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779295F2-1207-450B-873F-6D15CB91D555}"/>
              </a:ext>
            </a:extLst>
          </p:cNvPr>
          <p:cNvSpPr txBox="1">
            <a:spLocks/>
          </p:cNvSpPr>
          <p:nvPr/>
        </p:nvSpPr>
        <p:spPr>
          <a:xfrm>
            <a:off x="94495" y="0"/>
            <a:ext cx="8920917"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3978813" y="1752600"/>
            <a:ext cx="978198" cy="95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63362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fade">
                                      <p:cBhvr>
                                        <p:cTn id="17" dur="500"/>
                                        <p:tgtEl>
                                          <p:spTgt spid="3">
                                            <p:bg/>
                                          </p:spTgt>
                                        </p:tgtEl>
                                      </p:cBhvr>
                                    </p:animEffect>
                                  </p:childTnLst>
                                </p:cTn>
                              </p:par>
                              <p:par>
                                <p:cTn id="18" presetID="1"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500"/>
                                        <p:tgtEl>
                                          <p:spTgt spid="3">
                                            <p:txEl>
                                              <p:pRg st="0" end="0"/>
                                            </p:txEl>
                                          </p:spTgt>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par>
                          <p:cTn id="37" fill="hold">
                            <p:stCondLst>
                              <p:cond delay="500"/>
                            </p:stCondLst>
                            <p:childTnLst>
                              <p:par>
                                <p:cTn id="38" presetID="1"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Latissimus Dorsi - Anatomy Muscles isolated on white - 3D illustration">
            <a:extLst>
              <a:ext uri="{FF2B5EF4-FFF2-40B4-BE49-F238E27FC236}">
                <a16:creationId xmlns:a16="http://schemas.microsoft.com/office/drawing/2014/main" id="{190AB03A-A566-4AF4-A871-B1FF8820EFA1}"/>
              </a:ext>
            </a:extLst>
          </p:cNvPr>
          <p:cNvPicPr>
            <a:picLocks noChangeAspect="1"/>
          </p:cNvPicPr>
          <p:nvPr/>
        </p:nvPicPr>
        <p:blipFill>
          <a:blip r:embed="rId2"/>
          <a:stretch>
            <a:fillRect/>
          </a:stretch>
        </p:blipFill>
        <p:spPr>
          <a:xfrm>
            <a:off x="4831882" y="1092076"/>
            <a:ext cx="3988589" cy="3988589"/>
          </a:xfrm>
          <a:prstGeom prst="rect">
            <a:avLst/>
          </a:prstGeom>
        </p:spPr>
      </p:pic>
      <p:sp>
        <p:nvSpPr>
          <p:cNvPr id="2" name="Title 1"/>
          <p:cNvSpPr>
            <a:spLocks noGrp="1"/>
          </p:cNvSpPr>
          <p:nvPr>
            <p:ph type="title"/>
          </p:nvPr>
        </p:nvSpPr>
        <p:spPr>
          <a:xfrm>
            <a:off x="0" y="776268"/>
            <a:ext cx="7202456" cy="786926"/>
          </a:xfrm>
        </p:spPr>
        <p:txBody>
          <a:bodyPr vert="horz" lIns="91440" tIns="45720" rIns="91440" bIns="45720" rtlCol="0" anchor="ctr">
            <a:normAutofit/>
          </a:bodyPr>
          <a:lstStyle/>
          <a:p>
            <a:pPr algn="l"/>
            <a:r>
              <a:rPr lang="en-GB" sz="3200" cap="all" dirty="0"/>
              <a:t>The </a:t>
            </a:r>
            <a:r>
              <a:rPr lang="en-GB" sz="3200" cap="all" dirty="0" smtClean="0"/>
              <a:t>Latissimus </a:t>
            </a:r>
            <a:r>
              <a:rPr lang="en-GB" sz="3200" cap="all" dirty="0"/>
              <a:t>Dorsi</a:t>
            </a:r>
          </a:p>
        </p:txBody>
      </p:sp>
      <p:sp>
        <p:nvSpPr>
          <p:cNvPr id="3" name="Content Placeholder 2"/>
          <p:cNvSpPr>
            <a:spLocks noGrp="1"/>
          </p:cNvSpPr>
          <p:nvPr>
            <p:ph idx="1"/>
          </p:nvPr>
        </p:nvSpPr>
        <p:spPr>
          <a:xfrm>
            <a:off x="116341" y="1563194"/>
            <a:ext cx="4715541" cy="1920585"/>
          </a:xfrm>
          <a:solidFill>
            <a:srgbClr val="DA8AAD"/>
          </a:solidFill>
          <a:ln w="28575">
            <a:solidFill>
              <a:schemeClr val="tx1"/>
            </a:solidFill>
          </a:ln>
        </p:spPr>
        <p:txBody>
          <a:bodyPr>
            <a:noAutofit/>
          </a:bodyPr>
          <a:lstStyle/>
          <a:p>
            <a:pPr>
              <a:lnSpc>
                <a:spcPct val="120000"/>
              </a:lnSpc>
            </a:pPr>
            <a:r>
              <a:rPr lang="en-US" sz="1800" dirty="0"/>
              <a:t>A broad sheet of muscle extending from the lower spine to the humerus in the upper arm</a:t>
            </a:r>
          </a:p>
          <a:p>
            <a:pPr>
              <a:lnSpc>
                <a:spcPct val="120000"/>
              </a:lnSpc>
            </a:pPr>
            <a:r>
              <a:rPr lang="en-US" sz="1800" b="1" dirty="0">
                <a:solidFill>
                  <a:srgbClr val="FFFF00"/>
                </a:solidFill>
                <a:effectLst>
                  <a:outerShdw blurRad="38100" dist="38100" dir="2700000" algn="tl">
                    <a:srgbClr val="000000">
                      <a:alpha val="43137"/>
                    </a:srgbClr>
                  </a:outerShdw>
                </a:effectLst>
              </a:rPr>
              <a:t>Abducts the arm and draws it forwards to rotate it inwards</a:t>
            </a:r>
          </a:p>
          <a:p>
            <a:pPr>
              <a:lnSpc>
                <a:spcPct val="120000"/>
              </a:lnSpc>
            </a:pPr>
            <a:endParaRPr lang="en-GB" sz="1800" dirty="0"/>
          </a:p>
        </p:txBody>
      </p:sp>
      <p:sp>
        <p:nvSpPr>
          <p:cNvPr id="4" name="Rectangle 3"/>
          <p:cNvSpPr/>
          <p:nvPr/>
        </p:nvSpPr>
        <p:spPr>
          <a:xfrm>
            <a:off x="116341" y="4134328"/>
            <a:ext cx="4715541" cy="1200329"/>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breaststroke, front crawl and butterfly swimming strokes </a:t>
            </a:r>
            <a:endParaRPr lang="en-US" dirty="0" smtClean="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8" name="TextBox 7"/>
          <p:cNvSpPr txBox="1"/>
          <p:nvPr/>
        </p:nvSpPr>
        <p:spPr>
          <a:xfrm>
            <a:off x="373562" y="4871652"/>
            <a:ext cx="4258295" cy="253916"/>
          </a:xfrm>
          <a:prstGeom prst="rect">
            <a:avLst/>
          </a:prstGeom>
          <a:noFill/>
        </p:spPr>
        <p:txBody>
          <a:bodyPr wrap="square" rtlCol="0">
            <a:spAutoFit/>
          </a:bodyPr>
          <a:lstStyle/>
          <a:p>
            <a:r>
              <a:rPr lang="en-GB" sz="1050" dirty="0">
                <a:solidFill>
                  <a:schemeClr val="bg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xmlns="" val="tx"/>
                    </a:ext>
                  </a:extLst>
                </a:hlinkClick>
              </a:rPr>
              <a:t>http://www.youtube.com/watch?v=KieW204RveU&amp;feature=related</a:t>
            </a:r>
            <a:endParaRPr lang="en-GB" sz="1050" dirty="0">
              <a:solidFill>
                <a:schemeClr val="bg1"/>
              </a:solidFill>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FBCFE5DE-8EAF-4FDA-BC77-8CA84FA7C48C}"/>
              </a:ext>
            </a:extLst>
          </p:cNvPr>
          <p:cNvSpPr txBox="1">
            <a:spLocks/>
          </p:cNvSpPr>
          <p:nvPr/>
        </p:nvSpPr>
        <p:spPr>
          <a:xfrm>
            <a:off x="116341" y="0"/>
            <a:ext cx="8911318"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a:stCxn id="10" idx="1"/>
          </p:cNvCxnSpPr>
          <p:nvPr/>
        </p:nvCxnSpPr>
        <p:spPr>
          <a:xfrm>
            <a:off x="4831882" y="3086371"/>
            <a:ext cx="1464143" cy="2950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87028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fade">
                                      <p:cBhvr>
                                        <p:cTn id="15" dur="500"/>
                                        <p:tgtEl>
                                          <p:spTgt spid="3">
                                            <p:bg/>
                                          </p:spTgt>
                                        </p:tgtEl>
                                      </p:cBhvr>
                                    </p:animEffect>
                                  </p:childTnLst>
                                </p:cTn>
                              </p:par>
                              <p:par>
                                <p:cTn id="16" presetID="1"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5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hest Pectoralis Major and Minor - Anatomy Muscles isolated on white - 3D illustration">
            <a:extLst>
              <a:ext uri="{FF2B5EF4-FFF2-40B4-BE49-F238E27FC236}">
                <a16:creationId xmlns:a16="http://schemas.microsoft.com/office/drawing/2014/main" id="{8FE26535-1957-4FC8-8113-C83F5EECBB3F}"/>
              </a:ext>
            </a:extLst>
          </p:cNvPr>
          <p:cNvPicPr>
            <a:picLocks noChangeAspect="1"/>
          </p:cNvPicPr>
          <p:nvPr/>
        </p:nvPicPr>
        <p:blipFill>
          <a:blip r:embed="rId2"/>
          <a:stretch>
            <a:fillRect/>
          </a:stretch>
        </p:blipFill>
        <p:spPr>
          <a:xfrm>
            <a:off x="4996664" y="876275"/>
            <a:ext cx="3823807" cy="3823807"/>
          </a:xfrm>
          <a:prstGeom prst="rect">
            <a:avLst/>
          </a:prstGeom>
        </p:spPr>
      </p:pic>
      <p:sp>
        <p:nvSpPr>
          <p:cNvPr id="2" name="Title 1"/>
          <p:cNvSpPr>
            <a:spLocks noGrp="1"/>
          </p:cNvSpPr>
          <p:nvPr>
            <p:ph type="title"/>
          </p:nvPr>
        </p:nvSpPr>
        <p:spPr>
          <a:xfrm>
            <a:off x="0" y="728411"/>
            <a:ext cx="5929313" cy="786926"/>
          </a:xfrm>
        </p:spPr>
        <p:txBody>
          <a:bodyPr vert="horz" lIns="91440" tIns="45720" rIns="91440" bIns="45720" rtlCol="0" anchor="ctr">
            <a:normAutofit/>
          </a:bodyPr>
          <a:lstStyle/>
          <a:p>
            <a:pPr algn="l"/>
            <a:r>
              <a:rPr lang="en-GB" sz="3200" cap="all" dirty="0"/>
              <a:t>The Pectorals</a:t>
            </a:r>
          </a:p>
        </p:txBody>
      </p:sp>
      <p:sp>
        <p:nvSpPr>
          <p:cNvPr id="3" name="Content Placeholder 2"/>
          <p:cNvSpPr>
            <a:spLocks noGrp="1"/>
          </p:cNvSpPr>
          <p:nvPr>
            <p:ph idx="1"/>
          </p:nvPr>
        </p:nvSpPr>
        <p:spPr>
          <a:xfrm>
            <a:off x="116341" y="1660560"/>
            <a:ext cx="4880324" cy="1182653"/>
          </a:xfrm>
          <a:solidFill>
            <a:srgbClr val="DA8AAD"/>
          </a:solidFill>
          <a:ln w="28575">
            <a:solidFill>
              <a:schemeClr val="tx1"/>
            </a:solidFill>
          </a:ln>
        </p:spPr>
        <p:txBody>
          <a:bodyPr>
            <a:noAutofit/>
          </a:bodyPr>
          <a:lstStyle/>
          <a:p>
            <a:pPr>
              <a:lnSpc>
                <a:spcPct val="120000"/>
              </a:lnSpc>
            </a:pPr>
            <a:r>
              <a:rPr lang="en-US" sz="1800" dirty="0"/>
              <a:t>Covers the chest</a:t>
            </a:r>
          </a:p>
          <a:p>
            <a:pPr>
              <a:lnSpc>
                <a:spcPct val="120000"/>
              </a:lnSpc>
            </a:pPr>
            <a:r>
              <a:rPr lang="en-US" sz="1800" b="1" dirty="0">
                <a:solidFill>
                  <a:srgbClr val="FFFF00"/>
                </a:solidFill>
                <a:effectLst>
                  <a:outerShdw blurRad="38100" dist="38100" dir="2700000" algn="tl">
                    <a:srgbClr val="000000">
                      <a:alpha val="43137"/>
                    </a:srgbClr>
                  </a:outerShdw>
                </a:effectLst>
              </a:rPr>
              <a:t>Works to adduct the arm and draw it forwards to rotate it inwards</a:t>
            </a:r>
          </a:p>
          <a:p>
            <a:pPr>
              <a:lnSpc>
                <a:spcPct val="120000"/>
              </a:lnSpc>
            </a:pPr>
            <a:endParaRPr lang="en-GB" sz="1800" dirty="0"/>
          </a:p>
        </p:txBody>
      </p:sp>
      <p:sp>
        <p:nvSpPr>
          <p:cNvPr id="4" name="Rectangle 3"/>
          <p:cNvSpPr/>
          <p:nvPr/>
        </p:nvSpPr>
        <p:spPr>
          <a:xfrm>
            <a:off x="116341" y="3364284"/>
            <a:ext cx="4880322" cy="1200329"/>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front crawl and butterfly swimming </a:t>
            </a:r>
            <a:r>
              <a:rPr lang="en-US" dirty="0" smtClean="0">
                <a:latin typeface="Arial" panose="020B0604020202020204" pitchFamily="34" charset="0"/>
                <a:cs typeface="Arial" panose="020B0604020202020204" pitchFamily="34" charset="0"/>
              </a:rPr>
              <a:t>strokes</a:t>
            </a:r>
          </a:p>
          <a:p>
            <a:pPr algn="ctr"/>
            <a:endParaRPr lang="en-US"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490438" y="4066851"/>
            <a:ext cx="4158564" cy="253916"/>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hlinkClick r:id="rId3"/>
              </a:rPr>
              <a:t>http://www.youtube.com/watch?v=ax77_hHq9Dc&amp;feature=related</a:t>
            </a:r>
            <a:endParaRPr lang="en-GB" sz="10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F99BF732-2751-4FBB-8244-919FA5B62719}"/>
              </a:ext>
            </a:extLst>
          </p:cNvPr>
          <p:cNvSpPr txBox="1">
            <a:spLocks/>
          </p:cNvSpPr>
          <p:nvPr/>
        </p:nvSpPr>
        <p:spPr>
          <a:xfrm>
            <a:off x="116341" y="0"/>
            <a:ext cx="8913359"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4996663" y="2028825"/>
            <a:ext cx="1356512" cy="3143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85752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499"/>
                                          </p:stCondLst>
                                        </p:cTn>
                                        <p:tgtEl>
                                          <p:spTgt spid="3">
                                            <p:txEl>
                                              <p:pRg st="0" end="0"/>
                                            </p:txEl>
                                          </p:spTgt>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499"/>
                                          </p:stCondLst>
                                        </p:cTn>
                                        <p:tgtEl>
                                          <p:spTgt spid="3">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ectus Abdominis - Anatomy Abs Muscles isolated on white - 3D illustration">
            <a:extLst>
              <a:ext uri="{FF2B5EF4-FFF2-40B4-BE49-F238E27FC236}">
                <a16:creationId xmlns:a16="http://schemas.microsoft.com/office/drawing/2014/main" id="{BB6BCBEE-189A-47B2-BC3E-51D7C5DA6312}"/>
              </a:ext>
            </a:extLst>
          </p:cNvPr>
          <p:cNvPicPr>
            <a:picLocks noChangeAspect="1"/>
          </p:cNvPicPr>
          <p:nvPr/>
        </p:nvPicPr>
        <p:blipFill>
          <a:blip r:embed="rId2"/>
          <a:stretch>
            <a:fillRect/>
          </a:stretch>
        </p:blipFill>
        <p:spPr>
          <a:xfrm>
            <a:off x="5386387" y="1128713"/>
            <a:ext cx="3511811" cy="3511811"/>
          </a:xfrm>
          <a:prstGeom prst="rect">
            <a:avLst/>
          </a:prstGeom>
        </p:spPr>
      </p:pic>
      <p:sp>
        <p:nvSpPr>
          <p:cNvPr id="2" name="Title 1"/>
          <p:cNvSpPr>
            <a:spLocks noGrp="1"/>
          </p:cNvSpPr>
          <p:nvPr>
            <p:ph type="title"/>
          </p:nvPr>
        </p:nvSpPr>
        <p:spPr>
          <a:xfrm>
            <a:off x="0" y="786130"/>
            <a:ext cx="7202456" cy="786926"/>
          </a:xfrm>
        </p:spPr>
        <p:txBody>
          <a:bodyPr vert="horz" lIns="91440" tIns="45720" rIns="91440" bIns="45720" rtlCol="0" anchor="ctr">
            <a:normAutofit/>
          </a:bodyPr>
          <a:lstStyle/>
          <a:p>
            <a:pPr algn="l"/>
            <a:r>
              <a:rPr lang="en-GB" sz="3200" cap="all" dirty="0"/>
              <a:t>The Abdominals</a:t>
            </a:r>
          </a:p>
        </p:txBody>
      </p:sp>
      <p:sp>
        <p:nvSpPr>
          <p:cNvPr id="3" name="Content Placeholder 2"/>
          <p:cNvSpPr>
            <a:spLocks noGrp="1"/>
          </p:cNvSpPr>
          <p:nvPr>
            <p:ph idx="1"/>
          </p:nvPr>
        </p:nvSpPr>
        <p:spPr>
          <a:xfrm>
            <a:off x="116341" y="1660560"/>
            <a:ext cx="5641522" cy="1543042"/>
          </a:xfrm>
          <a:solidFill>
            <a:srgbClr val="DA8AAD"/>
          </a:solidFill>
          <a:ln w="28575">
            <a:solidFill>
              <a:schemeClr val="tx1"/>
            </a:solidFill>
          </a:ln>
        </p:spPr>
        <p:txBody>
          <a:bodyPr>
            <a:noAutofit/>
          </a:bodyPr>
          <a:lstStyle/>
          <a:p>
            <a:pPr>
              <a:lnSpc>
                <a:spcPct val="120000"/>
              </a:lnSpc>
            </a:pPr>
            <a:r>
              <a:rPr lang="en-US" sz="1800" dirty="0"/>
              <a:t>Hold the stomach in</a:t>
            </a:r>
          </a:p>
          <a:p>
            <a:pPr>
              <a:lnSpc>
                <a:spcPct val="120000"/>
              </a:lnSpc>
            </a:pPr>
            <a:r>
              <a:rPr lang="en-US" sz="1800" b="1" dirty="0">
                <a:solidFill>
                  <a:srgbClr val="FFFF00"/>
                </a:solidFill>
                <a:effectLst>
                  <a:outerShdw blurRad="38100" dist="38100" dir="2700000" algn="tl">
                    <a:srgbClr val="000000">
                      <a:alpha val="43137"/>
                    </a:srgbClr>
                  </a:outerShdw>
                </a:effectLst>
              </a:rPr>
              <a:t>Causes flexion and rotating at the trunk &amp; Hip</a:t>
            </a:r>
          </a:p>
          <a:p>
            <a:pPr>
              <a:lnSpc>
                <a:spcPct val="120000"/>
              </a:lnSpc>
            </a:pPr>
            <a:r>
              <a:rPr lang="en-US" sz="1800" dirty="0"/>
              <a:t>Help good posture</a:t>
            </a:r>
          </a:p>
          <a:p>
            <a:pPr>
              <a:lnSpc>
                <a:spcPct val="120000"/>
              </a:lnSpc>
            </a:pPr>
            <a:r>
              <a:rPr lang="en-US" sz="1800" dirty="0"/>
              <a:t>Can be strengthened by performing sit-ups</a:t>
            </a:r>
          </a:p>
          <a:p>
            <a:pPr>
              <a:lnSpc>
                <a:spcPct val="120000"/>
              </a:lnSpc>
            </a:pPr>
            <a:endParaRPr lang="en-GB" sz="1800" dirty="0"/>
          </a:p>
        </p:txBody>
      </p:sp>
      <p:sp>
        <p:nvSpPr>
          <p:cNvPr id="4" name="Rectangle 3"/>
          <p:cNvSpPr/>
          <p:nvPr/>
        </p:nvSpPr>
        <p:spPr>
          <a:xfrm>
            <a:off x="116341" y="4020146"/>
            <a:ext cx="4292030" cy="923330"/>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a:t>
            </a:r>
            <a:r>
              <a:rPr lang="en-US" dirty="0" smtClean="0">
                <a:latin typeface="Arial" panose="020B0604020202020204" pitchFamily="34" charset="0"/>
                <a:cs typeface="Arial" panose="020B0604020202020204" pitchFamily="34" charset="0"/>
              </a:rPr>
              <a:t>Rowing</a:t>
            </a:r>
          </a:p>
          <a:p>
            <a:pPr algn="ctr"/>
            <a:endParaRPr lang="en-US"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183716" y="4481811"/>
            <a:ext cx="4118775" cy="253916"/>
          </a:xfrm>
          <a:prstGeom prst="rect">
            <a:avLst/>
          </a:prstGeom>
          <a:noFill/>
        </p:spPr>
        <p:txBody>
          <a:bodyPr wrap="square" rtlCol="0">
            <a:spAutoFit/>
          </a:bodyPr>
          <a:lstStyle/>
          <a:p>
            <a:r>
              <a:rPr lang="en-GB" sz="1050" dirty="0">
                <a:latin typeface="Arial" panose="020B0604020202020204" pitchFamily="34" charset="0"/>
                <a:cs typeface="Arial" panose="020B0604020202020204" pitchFamily="34" charset="0"/>
                <a:hlinkClick r:id="rId3"/>
              </a:rPr>
              <a:t>http://www.youtube.com/watch?v=T19a0bRzp1Q&amp;feature=related</a:t>
            </a:r>
            <a:endParaRPr lang="en-GB" sz="10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A0AEAF30-B4D5-4F52-808E-F494B18443CA}"/>
              </a:ext>
            </a:extLst>
          </p:cNvPr>
          <p:cNvSpPr txBox="1">
            <a:spLocks/>
          </p:cNvSpPr>
          <p:nvPr/>
        </p:nvSpPr>
        <p:spPr>
          <a:xfrm>
            <a:off x="116341" y="0"/>
            <a:ext cx="8899072"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5757863" y="2171700"/>
            <a:ext cx="1195387" cy="8667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48733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fade">
                                      <p:cBhvr>
                                        <p:cTn id="15" dur="500"/>
                                        <p:tgtEl>
                                          <p:spTgt spid="3">
                                            <p:bg/>
                                          </p:spTgt>
                                        </p:tgtEl>
                                      </p:cBhvr>
                                    </p:animEffect>
                                  </p:childTnLst>
                                </p:cTn>
                              </p:par>
                              <p:par>
                                <p:cTn id="16" presetID="1"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500"/>
                                        <p:tgtEl>
                                          <p:spTgt spid="3">
                                            <p:txEl>
                                              <p:pRg st="0" end="0"/>
                                            </p:txEl>
                                          </p:spTgt>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500"/>
                                        <p:tgtEl>
                                          <p:spTgt spid="3">
                                            <p:txEl>
                                              <p:pRg st="1" end="1"/>
                                            </p:txEl>
                                          </p:spTgt>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par>
                          <p:cTn id="39" fill="hold">
                            <p:stCondLst>
                              <p:cond delay="500"/>
                            </p:stCondLst>
                            <p:childTnLst>
                              <p:par>
                                <p:cTn id="40" presetID="1" presetClass="entr" presetSubtype="0" fill="hold" grpId="1" nodeType="afterEffect">
                                  <p:stCondLst>
                                    <p:cond delay="0"/>
                                  </p:stCondLst>
                                  <p:childTnLst>
                                    <p:set>
                                      <p:cBhvr>
                                        <p:cTn id="41" dur="1" fill="hold">
                                          <p:stCondLst>
                                            <p:cond delay="0"/>
                                          </p:stCondLst>
                                        </p:cTn>
                                        <p:tgtEl>
                                          <p:spTgt spid="4"/>
                                        </p:tgtEl>
                                        <p:attrNameLst>
                                          <p:attrName>style.visibility</p:attrName>
                                        </p:attrNameLst>
                                      </p:cBhvr>
                                      <p:to>
                                        <p:strVal val="visible"/>
                                      </p:to>
                                    </p:set>
                                  </p:childTnLst>
                                </p:cTn>
                              </p:par>
                            </p:childTnLst>
                          </p:cTn>
                        </p:par>
                        <p:par>
                          <p:cTn id="42" fill="hold">
                            <p:stCondLst>
                              <p:cond delay="500"/>
                            </p:stCondLst>
                            <p:childTnLst>
                              <p:par>
                                <p:cTn id="43" presetID="1"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4" grpId="1"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Gluteus Maximus - Anatomy Muscles isolated on white - 3D illustration">
            <a:extLst>
              <a:ext uri="{FF2B5EF4-FFF2-40B4-BE49-F238E27FC236}">
                <a16:creationId xmlns:a16="http://schemas.microsoft.com/office/drawing/2014/main" id="{BAF8B8F8-1F0E-48E1-9F6F-C1929E5C0080}"/>
              </a:ext>
            </a:extLst>
          </p:cNvPr>
          <p:cNvPicPr>
            <a:picLocks noChangeAspect="1"/>
          </p:cNvPicPr>
          <p:nvPr/>
        </p:nvPicPr>
        <p:blipFill>
          <a:blip r:embed="rId2"/>
          <a:stretch>
            <a:fillRect/>
          </a:stretch>
        </p:blipFill>
        <p:spPr>
          <a:xfrm>
            <a:off x="5365256" y="1481340"/>
            <a:ext cx="3403739" cy="3403739"/>
          </a:xfrm>
          <a:prstGeom prst="rect">
            <a:avLst/>
          </a:prstGeom>
        </p:spPr>
      </p:pic>
      <p:sp>
        <p:nvSpPr>
          <p:cNvPr id="2" name="Title 1"/>
          <p:cNvSpPr>
            <a:spLocks noGrp="1"/>
          </p:cNvSpPr>
          <p:nvPr>
            <p:ph type="title"/>
          </p:nvPr>
        </p:nvSpPr>
        <p:spPr>
          <a:xfrm>
            <a:off x="0" y="774139"/>
            <a:ext cx="7202456" cy="786926"/>
          </a:xfrm>
        </p:spPr>
        <p:txBody>
          <a:bodyPr vert="horz" lIns="91440" tIns="45720" rIns="91440" bIns="45720" rtlCol="0" anchor="ctr">
            <a:normAutofit/>
          </a:bodyPr>
          <a:lstStyle/>
          <a:p>
            <a:pPr algn="l"/>
            <a:r>
              <a:rPr lang="en-GB" sz="3200" cap="all" dirty="0"/>
              <a:t>The Gluteal Muscles</a:t>
            </a:r>
          </a:p>
        </p:txBody>
      </p:sp>
      <p:sp>
        <p:nvSpPr>
          <p:cNvPr id="3" name="Content Placeholder 2"/>
          <p:cNvSpPr>
            <a:spLocks noGrp="1"/>
          </p:cNvSpPr>
          <p:nvPr>
            <p:ph idx="1"/>
          </p:nvPr>
        </p:nvSpPr>
        <p:spPr>
          <a:xfrm>
            <a:off x="235385" y="1481340"/>
            <a:ext cx="4860000" cy="1620000"/>
          </a:xfrm>
          <a:solidFill>
            <a:srgbClr val="DA8AAD"/>
          </a:solidFill>
          <a:ln w="28575">
            <a:solidFill>
              <a:schemeClr val="tx1"/>
            </a:solidFill>
          </a:ln>
        </p:spPr>
        <p:txBody>
          <a:bodyPr>
            <a:noAutofit/>
          </a:bodyPr>
          <a:lstStyle/>
          <a:p>
            <a:r>
              <a:rPr lang="en-US" sz="1800" dirty="0"/>
              <a:t>Form the buttocks</a:t>
            </a:r>
          </a:p>
          <a:p>
            <a:r>
              <a:rPr lang="en-US" sz="1800" dirty="0"/>
              <a:t>Lies beneath the skin and is attached to the femur</a:t>
            </a:r>
          </a:p>
          <a:p>
            <a:r>
              <a:rPr lang="en-US" sz="1800" b="1" dirty="0">
                <a:solidFill>
                  <a:srgbClr val="FFFF00"/>
                </a:solidFill>
                <a:effectLst>
                  <a:outerShdw blurRad="38100" dist="38100" dir="2700000" algn="tl">
                    <a:srgbClr val="000000">
                      <a:alpha val="43137"/>
                    </a:srgbClr>
                  </a:outerShdw>
                </a:effectLst>
              </a:rPr>
              <a:t>Pulls the leg backwards (extension at the hip)</a:t>
            </a:r>
          </a:p>
          <a:p>
            <a:endParaRPr lang="en-GB" sz="1800" dirty="0"/>
          </a:p>
        </p:txBody>
      </p:sp>
      <p:sp>
        <p:nvSpPr>
          <p:cNvPr id="4" name="Rectangle 3"/>
          <p:cNvSpPr/>
          <p:nvPr/>
        </p:nvSpPr>
        <p:spPr>
          <a:xfrm>
            <a:off x="235385" y="3670035"/>
            <a:ext cx="4860000" cy="1200329"/>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Squats, leg press and </a:t>
            </a:r>
            <a:r>
              <a:rPr lang="en-US" dirty="0" smtClean="0">
                <a:latin typeface="Arial" panose="020B0604020202020204" pitchFamily="34" charset="0"/>
                <a:cs typeface="Arial" panose="020B0604020202020204" pitchFamily="34" charset="0"/>
              </a:rPr>
              <a:t>lunges</a:t>
            </a:r>
          </a:p>
          <a:p>
            <a:pPr algn="ctr"/>
            <a:endParaRPr lang="en-US"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735958" y="4327681"/>
            <a:ext cx="4028549" cy="300082"/>
          </a:xfrm>
          <a:prstGeom prst="rect">
            <a:avLst/>
          </a:prstGeom>
          <a:noFill/>
        </p:spPr>
        <p:txBody>
          <a:bodyPr wrap="square" rtlCol="0">
            <a:spAutoFit/>
          </a:bodyPr>
          <a:lstStyle/>
          <a:p>
            <a:r>
              <a:rPr lang="en-GB" sz="1350" dirty="0">
                <a:latin typeface="Arial" panose="020B0604020202020204" pitchFamily="34" charset="0"/>
                <a:cs typeface="Arial" panose="020B0604020202020204" pitchFamily="34" charset="0"/>
                <a:hlinkClick r:id="rId3"/>
              </a:rPr>
              <a:t>http://www.youtube.com/watch?v=v7AcXeNVC2U</a:t>
            </a:r>
            <a:endParaRPr lang="en-GB" sz="13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93D545FF-EC0F-414C-B470-1A89666F4286}"/>
              </a:ext>
            </a:extLst>
          </p:cNvPr>
          <p:cNvSpPr txBox="1">
            <a:spLocks/>
          </p:cNvSpPr>
          <p:nvPr/>
        </p:nvSpPr>
        <p:spPr>
          <a:xfrm>
            <a:off x="100013" y="0"/>
            <a:ext cx="8901111"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5095385" y="2171700"/>
            <a:ext cx="1610215" cy="857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6363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499"/>
                                          </p:stCondLst>
                                        </p:cTn>
                                        <p:tgtEl>
                                          <p:spTgt spid="3">
                                            <p:txEl>
                                              <p:pRg st="0" end="0"/>
                                            </p:txEl>
                                          </p:spTgt>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499"/>
                                          </p:stCondLst>
                                        </p:cTn>
                                        <p:tgtEl>
                                          <p:spTgt spid="3">
                                            <p:txEl>
                                              <p:pRg st="1" end="1"/>
                                            </p:txEl>
                                          </p:spTgt>
                                        </p:tgtEl>
                                        <p:attrNameLst>
                                          <p:attrName>style.visibility</p:attrName>
                                        </p:attrNameLst>
                                      </p:cBhvr>
                                      <p:to>
                                        <p:strVal val="visible"/>
                                      </p:to>
                                    </p:se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par>
                          <p:cTn id="30" fill="hold">
                            <p:stCondLst>
                              <p:cond delay="0"/>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Quadriceps Male Muscles - Anatomy Muscle isolated on white - 3D illustration">
            <a:extLst>
              <a:ext uri="{FF2B5EF4-FFF2-40B4-BE49-F238E27FC236}">
                <a16:creationId xmlns:a16="http://schemas.microsoft.com/office/drawing/2014/main" id="{0A95D4CA-2AB1-4BC0-92D3-C93D94C6618E}"/>
              </a:ext>
            </a:extLst>
          </p:cNvPr>
          <p:cNvPicPr>
            <a:picLocks noChangeAspect="1"/>
          </p:cNvPicPr>
          <p:nvPr/>
        </p:nvPicPr>
        <p:blipFill>
          <a:blip r:embed="rId2"/>
          <a:stretch>
            <a:fillRect/>
          </a:stretch>
        </p:blipFill>
        <p:spPr>
          <a:xfrm>
            <a:off x="5152158" y="1205866"/>
            <a:ext cx="3668314" cy="3668314"/>
          </a:xfrm>
          <a:prstGeom prst="rect">
            <a:avLst/>
          </a:prstGeom>
        </p:spPr>
      </p:pic>
      <p:sp>
        <p:nvSpPr>
          <p:cNvPr id="2" name="Title 1"/>
          <p:cNvSpPr>
            <a:spLocks noGrp="1"/>
          </p:cNvSpPr>
          <p:nvPr>
            <p:ph type="title"/>
          </p:nvPr>
        </p:nvSpPr>
        <p:spPr>
          <a:xfrm>
            <a:off x="0" y="765173"/>
            <a:ext cx="7202456" cy="786926"/>
          </a:xfrm>
        </p:spPr>
        <p:txBody>
          <a:bodyPr vert="horz" lIns="91440" tIns="45720" rIns="91440" bIns="45720" rtlCol="0" anchor="ctr">
            <a:normAutofit/>
          </a:bodyPr>
          <a:lstStyle/>
          <a:p>
            <a:pPr algn="l"/>
            <a:r>
              <a:rPr lang="en-GB" sz="3200" cap="all" dirty="0"/>
              <a:t>The Quadriceps</a:t>
            </a:r>
          </a:p>
        </p:txBody>
      </p:sp>
      <p:sp>
        <p:nvSpPr>
          <p:cNvPr id="3" name="Content Placeholder 2"/>
          <p:cNvSpPr>
            <a:spLocks noGrp="1"/>
          </p:cNvSpPr>
          <p:nvPr>
            <p:ph idx="1"/>
          </p:nvPr>
        </p:nvSpPr>
        <p:spPr>
          <a:xfrm>
            <a:off x="116341" y="1660560"/>
            <a:ext cx="4584247" cy="1221944"/>
          </a:xfrm>
          <a:solidFill>
            <a:srgbClr val="DA8AAD"/>
          </a:solidFill>
          <a:ln w="28575">
            <a:solidFill>
              <a:schemeClr val="tx1"/>
            </a:solidFill>
          </a:ln>
        </p:spPr>
        <p:txBody>
          <a:bodyPr>
            <a:noAutofit/>
          </a:bodyPr>
          <a:lstStyle/>
          <a:p>
            <a:pPr>
              <a:lnSpc>
                <a:spcPct val="120000"/>
              </a:lnSpc>
            </a:pPr>
            <a:r>
              <a:rPr lang="en-US" sz="1800" dirty="0"/>
              <a:t>Found on the front of the upper leg</a:t>
            </a:r>
          </a:p>
          <a:p>
            <a:pPr>
              <a:lnSpc>
                <a:spcPct val="120000"/>
              </a:lnSpc>
            </a:pPr>
            <a:r>
              <a:rPr lang="en-US" sz="1800" dirty="0"/>
              <a:t>Group of 4 muscles</a:t>
            </a:r>
          </a:p>
          <a:p>
            <a:pPr>
              <a:lnSpc>
                <a:spcPct val="120000"/>
              </a:lnSpc>
            </a:pPr>
            <a:r>
              <a:rPr lang="en-US" sz="1800" b="1" dirty="0">
                <a:solidFill>
                  <a:srgbClr val="FFFF00"/>
                </a:solidFill>
                <a:effectLst>
                  <a:outerShdw blurRad="38100" dist="38100" dir="2700000" algn="tl">
                    <a:srgbClr val="000000">
                      <a:alpha val="43137"/>
                    </a:srgbClr>
                  </a:outerShdw>
                </a:effectLst>
              </a:rPr>
              <a:t>Extension at the knee joint</a:t>
            </a:r>
          </a:p>
        </p:txBody>
      </p:sp>
      <p:sp>
        <p:nvSpPr>
          <p:cNvPr id="4" name="Rectangle 3"/>
          <p:cNvSpPr/>
          <p:nvPr/>
        </p:nvSpPr>
        <p:spPr>
          <a:xfrm>
            <a:off x="111330" y="3523676"/>
            <a:ext cx="4589258" cy="923330"/>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Used in kicking </a:t>
            </a:r>
            <a:r>
              <a:rPr lang="en-US" dirty="0" smtClean="0">
                <a:latin typeface="Arial" panose="020B0604020202020204" pitchFamily="34" charset="0"/>
                <a:cs typeface="Arial" panose="020B0604020202020204" pitchFamily="34" charset="0"/>
              </a:rPr>
              <a:t>actions</a:t>
            </a:r>
          </a:p>
          <a:p>
            <a:pPr algn="ctr"/>
            <a:endParaRPr lang="en-US"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98381" y="3939175"/>
            <a:ext cx="4656502"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hlinkClick r:id="rId3"/>
              </a:rPr>
              <a:t>http://www.youtube.com/watch?v=9A62G24E87g&amp;feature=related</a:t>
            </a:r>
            <a:endParaRPr lang="en-GB" sz="120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A1B1DF7A-1309-4C44-A78B-345956E580D7}"/>
              </a:ext>
            </a:extLst>
          </p:cNvPr>
          <p:cNvSpPr txBox="1">
            <a:spLocks/>
          </p:cNvSpPr>
          <p:nvPr/>
        </p:nvSpPr>
        <p:spPr>
          <a:xfrm>
            <a:off x="111331" y="0"/>
            <a:ext cx="8918369"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a:stCxn id="3" idx="3"/>
          </p:cNvCxnSpPr>
          <p:nvPr/>
        </p:nvCxnSpPr>
        <p:spPr>
          <a:xfrm>
            <a:off x="4700588" y="2271532"/>
            <a:ext cx="1681162" cy="11765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7608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499"/>
                                          </p:stCondLst>
                                        </p:cTn>
                                        <p:tgtEl>
                                          <p:spTgt spid="3">
                                            <p:txEl>
                                              <p:pRg st="0" end="0"/>
                                            </p:txEl>
                                          </p:spTgt>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499"/>
                                          </p:stCondLst>
                                        </p:cTn>
                                        <p:tgtEl>
                                          <p:spTgt spid="3">
                                            <p:txEl>
                                              <p:pRg st="1" end="1"/>
                                            </p:txEl>
                                          </p:spTgt>
                                        </p:tgtEl>
                                        <p:attrNameLst>
                                          <p:attrName>style.visibility</p:attrName>
                                        </p:attrNameLst>
                                      </p:cBhvr>
                                      <p:to>
                                        <p:strVal val="visible"/>
                                      </p:to>
                                    </p:se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15451"/>
            <a:ext cx="7202456" cy="786926"/>
          </a:xfrm>
        </p:spPr>
        <p:txBody>
          <a:bodyPr vert="horz" lIns="91440" tIns="45720" rIns="91440" bIns="45720" rtlCol="0" anchor="ctr">
            <a:normAutofit/>
          </a:bodyPr>
          <a:lstStyle/>
          <a:p>
            <a:pPr algn="l"/>
            <a:r>
              <a:rPr lang="en-GB" sz="3200" cap="all" dirty="0"/>
              <a:t>The hamstrings</a:t>
            </a:r>
          </a:p>
        </p:txBody>
      </p:sp>
      <p:sp>
        <p:nvSpPr>
          <p:cNvPr id="3" name="Content Placeholder 2"/>
          <p:cNvSpPr>
            <a:spLocks noGrp="1"/>
          </p:cNvSpPr>
          <p:nvPr>
            <p:ph idx="1"/>
          </p:nvPr>
        </p:nvSpPr>
        <p:spPr>
          <a:xfrm>
            <a:off x="152825" y="1660560"/>
            <a:ext cx="4290588" cy="1254091"/>
          </a:xfrm>
          <a:solidFill>
            <a:srgbClr val="DA8AAD"/>
          </a:solidFill>
          <a:ln w="28575">
            <a:solidFill>
              <a:schemeClr val="tx1"/>
            </a:solidFill>
          </a:ln>
        </p:spPr>
        <p:txBody>
          <a:bodyPr>
            <a:noAutofit/>
          </a:bodyPr>
          <a:lstStyle/>
          <a:p>
            <a:pPr>
              <a:lnSpc>
                <a:spcPct val="120000"/>
              </a:lnSpc>
            </a:pPr>
            <a:r>
              <a:rPr lang="en-US" sz="1800" dirty="0"/>
              <a:t>Found on the back of the leg</a:t>
            </a:r>
          </a:p>
          <a:p>
            <a:pPr>
              <a:lnSpc>
                <a:spcPct val="120000"/>
              </a:lnSpc>
            </a:pPr>
            <a:r>
              <a:rPr lang="en-US" sz="1800" dirty="0"/>
              <a:t>Stretch from the pelvis to the tibia</a:t>
            </a:r>
          </a:p>
          <a:p>
            <a:pPr>
              <a:lnSpc>
                <a:spcPct val="120000"/>
              </a:lnSpc>
            </a:pPr>
            <a:r>
              <a:rPr lang="en-US" sz="1800" b="1" dirty="0">
                <a:solidFill>
                  <a:srgbClr val="FFFF00"/>
                </a:solidFill>
                <a:effectLst>
                  <a:outerShdw blurRad="38100" dist="38100" dir="2700000" algn="tl">
                    <a:srgbClr val="000000">
                      <a:alpha val="43137"/>
                    </a:srgbClr>
                  </a:outerShdw>
                </a:effectLst>
              </a:rPr>
              <a:t>Causes flexion in the knee</a:t>
            </a:r>
          </a:p>
        </p:txBody>
      </p:sp>
      <p:sp>
        <p:nvSpPr>
          <p:cNvPr id="4" name="Rectangle 3"/>
          <p:cNvSpPr/>
          <p:nvPr/>
        </p:nvSpPr>
        <p:spPr>
          <a:xfrm>
            <a:off x="152825" y="3570972"/>
            <a:ext cx="4582804" cy="1200329"/>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important when </a:t>
            </a:r>
            <a:r>
              <a:rPr lang="en-US" dirty="0" smtClean="0">
                <a:latin typeface="Arial" panose="020B0604020202020204" pitchFamily="34" charset="0"/>
                <a:cs typeface="Arial" panose="020B0604020202020204" pitchFamily="34" charset="0"/>
              </a:rPr>
              <a:t>sprinting</a:t>
            </a:r>
          </a:p>
          <a:p>
            <a:pPr algn="ctr"/>
            <a:endParaRPr lang="en-US" dirty="0">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8" name="TextBox 7"/>
          <p:cNvSpPr txBox="1"/>
          <p:nvPr/>
        </p:nvSpPr>
        <p:spPr>
          <a:xfrm>
            <a:off x="152824" y="4224636"/>
            <a:ext cx="4457677"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hlinkClick r:id="rId2"/>
              </a:rPr>
              <a:t>http://www.youtube.com/watch?v=7OwWS8aagiE&amp;feature=fvsr</a:t>
            </a:r>
            <a:r>
              <a:rPr lang="en-GB" sz="1200" dirty="0">
                <a:latin typeface="Arial" panose="020B0604020202020204" pitchFamily="34" charset="0"/>
                <a:cs typeface="Arial" panose="020B0604020202020204" pitchFamily="34" charset="0"/>
              </a:rPr>
              <a:t> </a:t>
            </a:r>
          </a:p>
        </p:txBody>
      </p:sp>
      <p:sp>
        <p:nvSpPr>
          <p:cNvPr id="9" name="Title 1">
            <a:extLst>
              <a:ext uri="{FF2B5EF4-FFF2-40B4-BE49-F238E27FC236}">
                <a16:creationId xmlns:a16="http://schemas.microsoft.com/office/drawing/2014/main" id="{19831B7F-6F39-414D-A6B6-AFF794ED9A24}"/>
              </a:ext>
            </a:extLst>
          </p:cNvPr>
          <p:cNvSpPr txBox="1">
            <a:spLocks/>
          </p:cNvSpPr>
          <p:nvPr/>
        </p:nvSpPr>
        <p:spPr>
          <a:xfrm>
            <a:off x="152825" y="0"/>
            <a:ext cx="8791150"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pic>
        <p:nvPicPr>
          <p:cNvPr id="10" name="Picture 9" descr="Hamstrings - Anatomy Muscle isolated on white - 3D illustration">
            <a:extLst>
              <a:ext uri="{FF2B5EF4-FFF2-40B4-BE49-F238E27FC236}">
                <a16:creationId xmlns:a16="http://schemas.microsoft.com/office/drawing/2014/main" id="{D9D100C5-6132-47EC-BDBB-7954C465545B}"/>
              </a:ext>
            </a:extLst>
          </p:cNvPr>
          <p:cNvPicPr>
            <a:picLocks noChangeAspect="1"/>
          </p:cNvPicPr>
          <p:nvPr/>
        </p:nvPicPr>
        <p:blipFill>
          <a:blip r:embed="rId3"/>
          <a:stretch>
            <a:fillRect/>
          </a:stretch>
        </p:blipFill>
        <p:spPr>
          <a:xfrm>
            <a:off x="4827000" y="1285878"/>
            <a:ext cx="3745500" cy="3745500"/>
          </a:xfrm>
          <a:prstGeom prst="rect">
            <a:avLst/>
          </a:prstGeom>
        </p:spPr>
      </p:pic>
      <p:cxnSp>
        <p:nvCxnSpPr>
          <p:cNvPr id="11" name="Straight Arrow Connector 10">
            <a:extLst>
              <a:ext uri="{FF2B5EF4-FFF2-40B4-BE49-F238E27FC236}">
                <a16:creationId xmlns:a16="http://schemas.microsoft.com/office/drawing/2014/main" id="{012FEF4C-DB7A-420A-A76B-24582102BF02}"/>
              </a:ext>
            </a:extLst>
          </p:cNvPr>
          <p:cNvCxnSpPr>
            <a:cxnSpLocks/>
            <a:stCxn id="3" idx="3"/>
          </p:cNvCxnSpPr>
          <p:nvPr/>
        </p:nvCxnSpPr>
        <p:spPr>
          <a:xfrm>
            <a:off x="4443413" y="2287606"/>
            <a:ext cx="1776412" cy="6247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99468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499"/>
                                          </p:stCondLst>
                                        </p:cTn>
                                        <p:tgtEl>
                                          <p:spTgt spid="3">
                                            <p:txEl>
                                              <p:pRg st="0" end="0"/>
                                            </p:txEl>
                                          </p:spTgt>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499"/>
                                          </p:stCondLst>
                                        </p:cTn>
                                        <p:tgtEl>
                                          <p:spTgt spid="3">
                                            <p:txEl>
                                              <p:pRg st="1" end="1"/>
                                            </p:txEl>
                                          </p:spTgt>
                                        </p:tgtEl>
                                        <p:attrNameLst>
                                          <p:attrName>style.visibility</p:attrName>
                                        </p:attrNameLst>
                                      </p:cBhvr>
                                      <p:to>
                                        <p:strVal val="visible"/>
                                      </p:to>
                                    </p:se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alf Muscle Male - Gastrocnemius, Plantar Anatomy Muscle - isolated on white - 3D illustration">
            <a:extLst>
              <a:ext uri="{FF2B5EF4-FFF2-40B4-BE49-F238E27FC236}">
                <a16:creationId xmlns:a16="http://schemas.microsoft.com/office/drawing/2014/main" id="{04270789-EFC0-4AFA-8A77-B7BE0CA2D1E3}"/>
              </a:ext>
            </a:extLst>
          </p:cNvPr>
          <p:cNvPicPr>
            <a:picLocks noChangeAspect="1"/>
          </p:cNvPicPr>
          <p:nvPr/>
        </p:nvPicPr>
        <p:blipFill>
          <a:blip r:embed="rId2"/>
          <a:stretch>
            <a:fillRect/>
          </a:stretch>
        </p:blipFill>
        <p:spPr>
          <a:xfrm>
            <a:off x="5082502" y="1368185"/>
            <a:ext cx="3737969" cy="3737969"/>
          </a:xfrm>
          <a:prstGeom prst="rect">
            <a:avLst/>
          </a:prstGeom>
        </p:spPr>
      </p:pic>
      <p:sp>
        <p:nvSpPr>
          <p:cNvPr id="2" name="Title 1"/>
          <p:cNvSpPr>
            <a:spLocks noGrp="1"/>
          </p:cNvSpPr>
          <p:nvPr>
            <p:ph type="title"/>
          </p:nvPr>
        </p:nvSpPr>
        <p:spPr>
          <a:xfrm>
            <a:off x="96250" y="783995"/>
            <a:ext cx="4851133" cy="786926"/>
          </a:xfrm>
        </p:spPr>
        <p:txBody>
          <a:bodyPr vert="horz" lIns="91440" tIns="45720" rIns="91440" bIns="45720" rtlCol="0" anchor="ctr">
            <a:normAutofit/>
          </a:bodyPr>
          <a:lstStyle/>
          <a:p>
            <a:pPr algn="l"/>
            <a:r>
              <a:rPr lang="en-GB" sz="3200" cap="all" dirty="0"/>
              <a:t>The Gastrocnemius</a:t>
            </a:r>
          </a:p>
        </p:txBody>
      </p:sp>
      <p:sp>
        <p:nvSpPr>
          <p:cNvPr id="3" name="Content Placeholder 2"/>
          <p:cNvSpPr>
            <a:spLocks noGrp="1"/>
          </p:cNvSpPr>
          <p:nvPr>
            <p:ph idx="1"/>
          </p:nvPr>
        </p:nvSpPr>
        <p:spPr>
          <a:xfrm>
            <a:off x="116340" y="1660560"/>
            <a:ext cx="5141459" cy="1232660"/>
          </a:xfrm>
          <a:solidFill>
            <a:srgbClr val="DA8AAD"/>
          </a:solidFill>
          <a:ln w="28575">
            <a:solidFill>
              <a:schemeClr val="tx1"/>
            </a:solidFill>
          </a:ln>
        </p:spPr>
        <p:txBody>
          <a:bodyPr>
            <a:noAutofit/>
          </a:bodyPr>
          <a:lstStyle/>
          <a:p>
            <a:pPr>
              <a:lnSpc>
                <a:spcPct val="120000"/>
              </a:lnSpc>
            </a:pPr>
            <a:r>
              <a:rPr lang="en-US" sz="1800" dirty="0"/>
              <a:t>Part of the calf muscle along with the soleus</a:t>
            </a:r>
          </a:p>
          <a:p>
            <a:pPr>
              <a:lnSpc>
                <a:spcPct val="120000"/>
              </a:lnSpc>
            </a:pPr>
            <a:r>
              <a:rPr lang="en-US" sz="1800" dirty="0"/>
              <a:t>Come together to form the Achilles tendon</a:t>
            </a:r>
          </a:p>
          <a:p>
            <a:pPr>
              <a:lnSpc>
                <a:spcPct val="120000"/>
              </a:lnSpc>
            </a:pPr>
            <a:r>
              <a:rPr lang="en-US" sz="1800" b="1" dirty="0">
                <a:solidFill>
                  <a:srgbClr val="FFFF00"/>
                </a:solidFill>
                <a:effectLst>
                  <a:outerShdw blurRad="38100" dist="38100" dir="2700000" algn="tl">
                    <a:srgbClr val="000000">
                      <a:alpha val="43137"/>
                    </a:srgbClr>
                  </a:outerShdw>
                </a:effectLst>
              </a:rPr>
              <a:t>Used to point the toes (plantar flexion)</a:t>
            </a:r>
          </a:p>
          <a:p>
            <a:pPr>
              <a:lnSpc>
                <a:spcPct val="120000"/>
              </a:lnSpc>
            </a:pPr>
            <a:endParaRPr lang="en-GB" sz="1800" dirty="0"/>
          </a:p>
        </p:txBody>
      </p:sp>
      <p:sp>
        <p:nvSpPr>
          <p:cNvPr id="4" name="Rectangle 3"/>
          <p:cNvSpPr/>
          <p:nvPr/>
        </p:nvSpPr>
        <p:spPr>
          <a:xfrm>
            <a:off x="116339" y="3662035"/>
            <a:ext cx="5141460" cy="1200329"/>
          </a:xfrm>
          <a:prstGeom prst="rect">
            <a:avLst/>
          </a:prstGeom>
          <a:solidFill>
            <a:srgbClr val="FFC000"/>
          </a:solidFill>
          <a:ln w="28575">
            <a:solidFill>
              <a:schemeClr val="tx1"/>
            </a:solidFill>
          </a:ln>
        </p:spPr>
        <p:txBody>
          <a:bodyPr wrap="square">
            <a:spAutoFit/>
          </a:bodyPr>
          <a:lstStyle/>
          <a:p>
            <a:pPr algn="ctr"/>
            <a:r>
              <a:rPr lang="en-US" dirty="0">
                <a:latin typeface="Arial" panose="020B0604020202020204" pitchFamily="34" charset="0"/>
                <a:cs typeface="Arial" panose="020B0604020202020204" pitchFamily="34" charset="0"/>
              </a:rPr>
              <a:t>Sporting Example: Gives a spring in the step when running or approaching a high </a:t>
            </a:r>
            <a:r>
              <a:rPr lang="en-US" dirty="0" smtClean="0">
                <a:latin typeface="Arial" panose="020B0604020202020204" pitchFamily="34" charset="0"/>
                <a:cs typeface="Arial" panose="020B0604020202020204" pitchFamily="34" charset="0"/>
              </a:rPr>
              <a:t>jump</a:t>
            </a:r>
          </a:p>
          <a:p>
            <a:pPr algn="ctr"/>
            <a:endParaRPr lang="en-US" dirty="0">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8" name="TextBox 7"/>
          <p:cNvSpPr txBox="1"/>
          <p:nvPr/>
        </p:nvSpPr>
        <p:spPr>
          <a:xfrm>
            <a:off x="790539" y="4438672"/>
            <a:ext cx="3887343" cy="300082"/>
          </a:xfrm>
          <a:prstGeom prst="rect">
            <a:avLst/>
          </a:prstGeom>
          <a:noFill/>
        </p:spPr>
        <p:txBody>
          <a:bodyPr wrap="square" rtlCol="0">
            <a:spAutoFit/>
          </a:bodyPr>
          <a:lstStyle/>
          <a:p>
            <a:r>
              <a:rPr lang="en-GB" sz="1350" dirty="0">
                <a:latin typeface="Arial" panose="020B0604020202020204" pitchFamily="34" charset="0"/>
                <a:cs typeface="Arial" panose="020B0604020202020204" pitchFamily="34" charset="0"/>
                <a:hlinkClick r:id="rId3"/>
              </a:rPr>
              <a:t>http://www.youtube.com/watch?v=F6-xk9VyzwI</a:t>
            </a:r>
            <a:endParaRPr lang="en-GB" sz="1350" dirty="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30480107-C756-4A4B-A3EE-E7A56EB03B0D}"/>
              </a:ext>
            </a:extLst>
          </p:cNvPr>
          <p:cNvSpPr txBox="1">
            <a:spLocks/>
          </p:cNvSpPr>
          <p:nvPr/>
        </p:nvSpPr>
        <p:spPr>
          <a:xfrm>
            <a:off x="116339" y="0"/>
            <a:ext cx="8945507"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location of the major muscles</a:t>
            </a:r>
          </a:p>
        </p:txBody>
      </p:sp>
      <p:cxnSp>
        <p:nvCxnSpPr>
          <p:cNvPr id="11" name="Straight Arrow Connector 10">
            <a:extLst>
              <a:ext uri="{FF2B5EF4-FFF2-40B4-BE49-F238E27FC236}">
                <a16:creationId xmlns:a16="http://schemas.microsoft.com/office/drawing/2014/main" id="{012FEF4C-DB7A-420A-A76B-24582102BF02}"/>
              </a:ext>
            </a:extLst>
          </p:cNvPr>
          <p:cNvCxnSpPr>
            <a:cxnSpLocks/>
          </p:cNvCxnSpPr>
          <p:nvPr/>
        </p:nvCxnSpPr>
        <p:spPr>
          <a:xfrm>
            <a:off x="5246054" y="2581728"/>
            <a:ext cx="1195387" cy="12377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0980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499"/>
                                          </p:stCondLst>
                                        </p:cTn>
                                        <p:tgtEl>
                                          <p:spTgt spid="3">
                                            <p:txEl>
                                              <p:pRg st="0" end="0"/>
                                            </p:txEl>
                                          </p:spTgt>
                                        </p:tgtEl>
                                        <p:attrNameLst>
                                          <p:attrName>style.visibility</p:attrName>
                                        </p:attrNameLst>
                                      </p:cBhvr>
                                      <p:to>
                                        <p:strVal val="visible"/>
                                      </p:to>
                                    </p:set>
                                  </p:childTnLst>
                                </p:cTn>
                              </p:par>
                            </p:childTnLst>
                          </p:cTn>
                        </p:par>
                        <p:par>
                          <p:cTn id="20" fill="hold">
                            <p:stCondLst>
                              <p:cond delay="500"/>
                            </p:stCondLst>
                            <p:childTnLst>
                              <p:par>
                                <p:cTn id="21" presetID="1" presetClass="entr" presetSubtype="0" fill="hold" grpId="0" nodeType="afterEffect">
                                  <p:stCondLst>
                                    <p:cond delay="0"/>
                                  </p:stCondLst>
                                  <p:childTnLst>
                                    <p:set>
                                      <p:cBhvr>
                                        <p:cTn id="22" dur="1" fill="hold">
                                          <p:stCondLst>
                                            <p:cond delay="499"/>
                                          </p:stCondLst>
                                        </p:cTn>
                                        <p:tgtEl>
                                          <p:spTgt spid="3">
                                            <p:txEl>
                                              <p:pRg st="1" end="1"/>
                                            </p:txEl>
                                          </p:spTgt>
                                        </p:tgtEl>
                                        <p:attrNameLst>
                                          <p:attrName>style.visibility</p:attrName>
                                        </p:attrNameLst>
                                      </p:cBhvr>
                                      <p:to>
                                        <p:strVal val="visible"/>
                                      </p:to>
                                    </p:se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499"/>
                                          </p:stCondLst>
                                        </p:cTn>
                                        <p:tgtEl>
                                          <p:spTgt spid="3">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iceps, Triceps - movement of the arm and hand muscles - board">
            <a:extLst>
              <a:ext uri="{FF2B5EF4-FFF2-40B4-BE49-F238E27FC236}">
                <a16:creationId xmlns:a16="http://schemas.microsoft.com/office/drawing/2014/main" id="{3214387A-7A77-4E45-A185-418E8643985B}"/>
              </a:ext>
            </a:extLst>
          </p:cNvPr>
          <p:cNvPicPr>
            <a:picLocks noChangeAspect="1"/>
          </p:cNvPicPr>
          <p:nvPr/>
        </p:nvPicPr>
        <p:blipFill>
          <a:blip r:embed="rId2"/>
          <a:stretch>
            <a:fillRect/>
          </a:stretch>
        </p:blipFill>
        <p:spPr>
          <a:xfrm>
            <a:off x="5529262" y="1635757"/>
            <a:ext cx="3536082" cy="2497358"/>
          </a:xfrm>
          <a:prstGeom prst="rect">
            <a:avLst/>
          </a:prstGeom>
        </p:spPr>
      </p:pic>
      <p:sp>
        <p:nvSpPr>
          <p:cNvPr id="4" name="Title 3"/>
          <p:cNvSpPr>
            <a:spLocks noGrp="1"/>
          </p:cNvSpPr>
          <p:nvPr>
            <p:ph type="title"/>
          </p:nvPr>
        </p:nvSpPr>
        <p:spPr>
          <a:xfrm>
            <a:off x="64293" y="1014711"/>
            <a:ext cx="9079707" cy="443672"/>
          </a:xfrm>
        </p:spPr>
        <p:txBody>
          <a:bodyPr>
            <a:noAutofit/>
          </a:bodyPr>
          <a:lstStyle/>
          <a:p>
            <a:pPr algn="l"/>
            <a:r>
              <a:rPr lang="en-GB" sz="2000" dirty="0"/>
              <a:t>ANTAGONISTIC PAIRS OF Muscles – working to produce movement.</a:t>
            </a:r>
            <a:endParaRPr lang="en-US" sz="2000" dirty="0"/>
          </a:p>
        </p:txBody>
      </p:sp>
      <p:sp>
        <p:nvSpPr>
          <p:cNvPr id="3" name="Content Placeholder 2"/>
          <p:cNvSpPr>
            <a:spLocks noGrp="1"/>
          </p:cNvSpPr>
          <p:nvPr>
            <p:ph idx="1"/>
          </p:nvPr>
        </p:nvSpPr>
        <p:spPr>
          <a:xfrm>
            <a:off x="78654" y="1560449"/>
            <a:ext cx="5996044" cy="1754251"/>
          </a:xfrm>
          <a:noFill/>
        </p:spPr>
        <p:txBody>
          <a:bodyPr>
            <a:noAutofit/>
          </a:bodyPr>
          <a:lstStyle/>
          <a:p>
            <a:pPr marL="0" indent="0">
              <a:lnSpc>
                <a:spcPct val="110000"/>
              </a:lnSpc>
              <a:spcBef>
                <a:spcPts val="1000"/>
              </a:spcBef>
              <a:buNone/>
            </a:pPr>
            <a:r>
              <a:rPr lang="en-GB" sz="1400" b="1" dirty="0">
                <a:effectLst>
                  <a:outerShdw blurRad="38100" dist="38100" dir="2700000" algn="tl">
                    <a:srgbClr val="000000">
                      <a:alpha val="43137"/>
                    </a:srgbClr>
                  </a:outerShdw>
                </a:effectLst>
              </a:rPr>
              <a:t>How Muscles create Movements at joints:</a:t>
            </a:r>
            <a:endParaRPr lang="en-GB" sz="1400" dirty="0"/>
          </a:p>
          <a:p>
            <a:pPr marL="0" indent="0">
              <a:lnSpc>
                <a:spcPct val="110000"/>
              </a:lnSpc>
              <a:spcBef>
                <a:spcPts val="1000"/>
              </a:spcBef>
              <a:buNone/>
            </a:pPr>
            <a:r>
              <a:rPr lang="en-GB" sz="1400" dirty="0"/>
              <a:t>Muscles are Arranged in </a:t>
            </a:r>
            <a:r>
              <a:rPr lang="en-GB" sz="1400" b="1" dirty="0"/>
              <a:t>PAIRS</a:t>
            </a:r>
            <a:r>
              <a:rPr lang="en-GB" sz="1400" dirty="0"/>
              <a:t>. </a:t>
            </a:r>
          </a:p>
          <a:p>
            <a:pPr marL="0" indent="0">
              <a:lnSpc>
                <a:spcPct val="110000"/>
              </a:lnSpc>
              <a:spcBef>
                <a:spcPts val="1000"/>
              </a:spcBef>
              <a:buNone/>
            </a:pPr>
            <a:r>
              <a:rPr lang="en-US" sz="1400" dirty="0"/>
              <a:t>As one muscle (</a:t>
            </a:r>
            <a:r>
              <a:rPr lang="en-US" sz="1400" b="1" i="1" dirty="0">
                <a:solidFill>
                  <a:srgbClr val="FF0000"/>
                </a:solidFill>
                <a:effectLst>
                  <a:outerShdw blurRad="38100" dist="38100" dir="2700000" algn="tl">
                    <a:srgbClr val="000000">
                      <a:alpha val="43137"/>
                    </a:srgbClr>
                  </a:outerShdw>
                </a:effectLst>
              </a:rPr>
              <a:t>PRIME MOVER or AGONIST</a:t>
            </a:r>
            <a:r>
              <a:rPr lang="en-US" sz="1400" dirty="0"/>
              <a:t>) </a:t>
            </a:r>
            <a:r>
              <a:rPr lang="en-US" sz="1400" b="1" dirty="0"/>
              <a:t>contracts</a:t>
            </a:r>
            <a:r>
              <a:rPr lang="en-US" sz="1400" dirty="0"/>
              <a:t> (shortens)</a:t>
            </a:r>
          </a:p>
          <a:p>
            <a:pPr marL="0" indent="0">
              <a:lnSpc>
                <a:spcPct val="110000"/>
              </a:lnSpc>
              <a:spcBef>
                <a:spcPts val="1000"/>
              </a:spcBef>
              <a:buNone/>
            </a:pPr>
            <a:r>
              <a:rPr lang="en-US" sz="1400" dirty="0"/>
              <a:t>its partner (</a:t>
            </a:r>
            <a:r>
              <a:rPr lang="en-US" sz="1400" b="1" i="1" dirty="0">
                <a:solidFill>
                  <a:srgbClr val="FF0000"/>
                </a:solidFill>
                <a:effectLst>
                  <a:outerShdw blurRad="38100" dist="38100" dir="2700000" algn="tl">
                    <a:srgbClr val="000000">
                      <a:alpha val="43137"/>
                    </a:srgbClr>
                  </a:outerShdw>
                </a:effectLst>
              </a:rPr>
              <a:t>ANTAGONIST</a:t>
            </a:r>
            <a:r>
              <a:rPr lang="en-US" sz="1400" dirty="0"/>
              <a:t>) on the opposite side of the joint </a:t>
            </a:r>
            <a:r>
              <a:rPr lang="en-US" sz="1400" b="1" dirty="0"/>
              <a:t>relaxes</a:t>
            </a:r>
            <a:r>
              <a:rPr lang="en-US" sz="1400" dirty="0"/>
              <a:t> (lengthens).</a:t>
            </a:r>
          </a:p>
          <a:p>
            <a:pPr marL="0" indent="0">
              <a:lnSpc>
                <a:spcPct val="120000"/>
              </a:lnSpc>
              <a:spcBef>
                <a:spcPts val="1000"/>
              </a:spcBef>
              <a:buNone/>
            </a:pPr>
            <a:endParaRPr lang="en-GB" sz="1400" dirty="0"/>
          </a:p>
          <a:p>
            <a:pPr marL="0" indent="0">
              <a:lnSpc>
                <a:spcPct val="120000"/>
              </a:lnSpc>
              <a:spcBef>
                <a:spcPts val="1000"/>
              </a:spcBef>
              <a:buNone/>
            </a:pPr>
            <a:endParaRPr lang="en-GB" sz="1400" dirty="0"/>
          </a:p>
        </p:txBody>
      </p:sp>
      <p:sp>
        <p:nvSpPr>
          <p:cNvPr id="6" name="Title 1">
            <a:extLst>
              <a:ext uri="{FF2B5EF4-FFF2-40B4-BE49-F238E27FC236}">
                <a16:creationId xmlns:a16="http://schemas.microsoft.com/office/drawing/2014/main" id="{A2D118C1-703E-41FB-A5BB-DA34A510F0B0}"/>
              </a:ext>
            </a:extLst>
          </p:cNvPr>
          <p:cNvSpPr txBox="1">
            <a:spLocks/>
          </p:cNvSpPr>
          <p:nvPr/>
        </p:nvSpPr>
        <p:spPr>
          <a:xfrm>
            <a:off x="78653" y="0"/>
            <a:ext cx="8986691"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roles of the major muscles</a:t>
            </a:r>
          </a:p>
        </p:txBody>
      </p:sp>
      <p:sp>
        <p:nvSpPr>
          <p:cNvPr id="2" name="TextBox 1">
            <a:extLst>
              <a:ext uri="{FF2B5EF4-FFF2-40B4-BE49-F238E27FC236}">
                <a16:creationId xmlns:a16="http://schemas.microsoft.com/office/drawing/2014/main" id="{29CDBF98-0FCB-47C6-8ED7-543165913762}"/>
              </a:ext>
            </a:extLst>
          </p:cNvPr>
          <p:cNvSpPr txBox="1"/>
          <p:nvPr/>
        </p:nvSpPr>
        <p:spPr>
          <a:xfrm>
            <a:off x="78653" y="3443287"/>
            <a:ext cx="8736735" cy="2528589"/>
          </a:xfrm>
          <a:prstGeom prst="rect">
            <a:avLst/>
          </a:prstGeom>
          <a:noFill/>
        </p:spPr>
        <p:txBody>
          <a:bodyPr wrap="square" rtlCol="0">
            <a:noAutofit/>
          </a:bodyPr>
          <a:lstStyle/>
          <a:p>
            <a:pPr>
              <a:lnSpc>
                <a:spcPct val="110000"/>
              </a:lnSpc>
              <a:spcBef>
                <a:spcPts val="1000"/>
              </a:spcBef>
            </a:pPr>
            <a:r>
              <a:rPr lang="en-GB" sz="1400" b="1" i="1" dirty="0">
                <a:solidFill>
                  <a:srgbClr val="7030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But how do they cause movement?</a:t>
            </a:r>
          </a:p>
          <a:p>
            <a:pPr>
              <a:lnSpc>
                <a:spcPct val="110000"/>
              </a:lnSpc>
              <a:spcBef>
                <a:spcPts val="1000"/>
              </a:spcBef>
            </a:pPr>
            <a:r>
              <a:rPr lang="en-GB" sz="1400" dirty="0">
                <a:latin typeface="Arial" panose="020B0604020202020204" pitchFamily="34" charset="0"/>
                <a:cs typeface="Arial" panose="020B0604020202020204" pitchFamily="34" charset="0"/>
              </a:rPr>
              <a:t>Muscles are attached to bones by </a:t>
            </a:r>
            <a:r>
              <a:rPr lang="en-GB" sz="14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TENDONS</a:t>
            </a:r>
            <a:r>
              <a:rPr lang="en-GB" sz="1400" dirty="0">
                <a:latin typeface="Arial" panose="020B0604020202020204" pitchFamily="34" charset="0"/>
                <a:cs typeface="Arial" panose="020B0604020202020204" pitchFamily="34" charset="0"/>
              </a:rPr>
              <a:t>. </a:t>
            </a:r>
          </a:p>
          <a:p>
            <a:pPr>
              <a:lnSpc>
                <a:spcPct val="110000"/>
              </a:lnSpc>
              <a:spcBef>
                <a:spcPts val="1000"/>
              </a:spcBef>
            </a:pPr>
            <a:r>
              <a:rPr lang="en-GB" sz="1400" dirty="0">
                <a:latin typeface="Arial" panose="020B0604020202020204" pitchFamily="34" charset="0"/>
                <a:cs typeface="Arial" panose="020B0604020202020204" pitchFamily="34" charset="0"/>
              </a:rPr>
              <a:t>Muscles </a:t>
            </a:r>
            <a:r>
              <a:rPr lang="en-GB" sz="1400" b="1" u="sng"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PULL on tendons attached to bones</a:t>
            </a:r>
            <a:r>
              <a:rPr lang="en-GB" sz="1400" dirty="0">
                <a:latin typeface="Arial" panose="020B0604020202020204" pitchFamily="34" charset="0"/>
                <a:cs typeface="Arial" panose="020B0604020202020204" pitchFamily="34" charset="0"/>
              </a:rPr>
              <a:t> by contracting / getting shorter. </a:t>
            </a:r>
          </a:p>
          <a:p>
            <a:pPr>
              <a:lnSpc>
                <a:spcPct val="110000"/>
              </a:lnSpc>
              <a:spcBef>
                <a:spcPts val="1000"/>
              </a:spcBef>
            </a:pPr>
            <a:r>
              <a:rPr lang="en-GB" sz="1400" dirty="0">
                <a:latin typeface="Arial" panose="020B0604020202020204" pitchFamily="34" charset="0"/>
                <a:cs typeface="Arial" panose="020B0604020202020204" pitchFamily="34" charset="0"/>
              </a:rPr>
              <a:t>When the muscles contract they pull the tendon which in turn pull bones they are attached to causing movement at the joint.</a:t>
            </a:r>
          </a:p>
          <a:p>
            <a:pPr>
              <a:lnSpc>
                <a:spcPct val="110000"/>
              </a:lnSpc>
              <a:spcBef>
                <a:spcPts val="1000"/>
              </a:spcBef>
            </a:pPr>
            <a:r>
              <a:rPr lang="en-GB" sz="1400" dirty="0">
                <a:latin typeface="Arial" panose="020B0604020202020204" pitchFamily="34" charset="0"/>
                <a:cs typeface="Arial" panose="020B0604020202020204" pitchFamily="34" charset="0"/>
              </a:rPr>
              <a:t>Therefore, in order to allow the body to move in opposing directions muscles are arranged in antagonist pairs.</a:t>
            </a: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55754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1" end="1"/>
                                            </p:txEl>
                                          </p:spTgt>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grpId="0" nodeType="afterEffect">
                                  <p:stCondLst>
                                    <p:cond delay="0"/>
                                  </p:stCondLst>
                                  <p:childTnLst>
                                    <p:set>
                                      <p:cBhvr>
                                        <p:cTn id="21" dur="1" fill="hold">
                                          <p:stCondLst>
                                            <p:cond delay="499"/>
                                          </p:stCondLst>
                                        </p:cTn>
                                        <p:tgtEl>
                                          <p:spTgt spid="3">
                                            <p:txEl>
                                              <p:pRg st="2" end="2"/>
                                            </p:txEl>
                                          </p:spTgt>
                                        </p:tgtEl>
                                        <p:attrNameLst>
                                          <p:attrName>style.visibility</p:attrName>
                                        </p:attrNameLst>
                                      </p:cBhvr>
                                      <p:to>
                                        <p:strVal val="visible"/>
                                      </p:to>
                                    </p:set>
                                  </p:childTnLst>
                                </p:cTn>
                              </p:par>
                            </p:childTnLst>
                          </p:cTn>
                        </p:par>
                        <p:par>
                          <p:cTn id="22" fill="hold">
                            <p:stCondLst>
                              <p:cond delay="1000"/>
                            </p:stCondLst>
                            <p:childTnLst>
                              <p:par>
                                <p:cTn id="23" presetID="1" presetClass="entr" presetSubtype="0" fill="hold" grpId="0" nodeType="afterEffect">
                                  <p:stCondLst>
                                    <p:cond delay="0"/>
                                  </p:stCondLst>
                                  <p:childTnLst>
                                    <p:set>
                                      <p:cBhvr>
                                        <p:cTn id="24" dur="1" fill="hold">
                                          <p:stCondLst>
                                            <p:cond delay="499"/>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499"/>
                                          </p:stCondLst>
                                        </p:cTn>
                                        <p:tgtEl>
                                          <p:spTgt spid="2">
                                            <p:txEl>
                                              <p:pRg st="1" end="1"/>
                                            </p:txEl>
                                          </p:spTgt>
                                        </p:tgtEl>
                                        <p:attrNameLst>
                                          <p:attrName>style.visibility</p:attrName>
                                        </p:attrNameLst>
                                      </p:cBhvr>
                                      <p:to>
                                        <p:strVal val="visible"/>
                                      </p:to>
                                    </p:set>
                                  </p:childTnLst>
                                </p:cTn>
                              </p:par>
                            </p:childTnLst>
                          </p:cTn>
                        </p:par>
                        <p:par>
                          <p:cTn id="33" fill="hold">
                            <p:stCondLst>
                              <p:cond delay="500"/>
                            </p:stCondLst>
                            <p:childTnLst>
                              <p:par>
                                <p:cTn id="34" presetID="1" presetClass="entr" presetSubtype="0" fill="hold" nodeType="afterEffect">
                                  <p:stCondLst>
                                    <p:cond delay="0"/>
                                  </p:stCondLst>
                                  <p:childTnLst>
                                    <p:set>
                                      <p:cBhvr>
                                        <p:cTn id="35" dur="1" fill="hold">
                                          <p:stCondLst>
                                            <p:cond delay="499"/>
                                          </p:stCondLst>
                                        </p:cTn>
                                        <p:tgtEl>
                                          <p:spTgt spid="2">
                                            <p:txEl>
                                              <p:pRg st="2" end="2"/>
                                            </p:txEl>
                                          </p:spTgt>
                                        </p:tgtEl>
                                        <p:attrNameLst>
                                          <p:attrName>style.visibility</p:attrName>
                                        </p:attrNameLst>
                                      </p:cBhvr>
                                      <p:to>
                                        <p:strVal val="visible"/>
                                      </p:to>
                                    </p:set>
                                  </p:childTnLst>
                                </p:cTn>
                              </p:par>
                            </p:childTnLst>
                          </p:cTn>
                        </p:par>
                        <p:par>
                          <p:cTn id="36" fill="hold">
                            <p:stCondLst>
                              <p:cond delay="1000"/>
                            </p:stCondLst>
                            <p:childTnLst>
                              <p:par>
                                <p:cTn id="37" presetID="1" presetClass="entr" presetSubtype="0" fill="hold" nodeType="afterEffect">
                                  <p:stCondLst>
                                    <p:cond delay="0"/>
                                  </p:stCondLst>
                                  <p:childTnLst>
                                    <p:set>
                                      <p:cBhvr>
                                        <p:cTn id="38" dur="1" fill="hold">
                                          <p:stCondLst>
                                            <p:cond delay="499"/>
                                          </p:stCondLst>
                                        </p:cTn>
                                        <p:tgtEl>
                                          <p:spTgt spid="2">
                                            <p:txEl>
                                              <p:pRg st="3" end="3"/>
                                            </p:txEl>
                                          </p:spTgt>
                                        </p:tgtEl>
                                        <p:attrNameLst>
                                          <p:attrName>style.visibility</p:attrName>
                                        </p:attrNameLst>
                                      </p:cBhvr>
                                      <p:to>
                                        <p:strVal val="visible"/>
                                      </p:to>
                                    </p:set>
                                  </p:childTnLst>
                                </p:cTn>
                              </p:par>
                            </p:childTnLst>
                          </p:cTn>
                        </p:par>
                        <p:par>
                          <p:cTn id="39" fill="hold">
                            <p:stCondLst>
                              <p:cond delay="1500"/>
                            </p:stCondLst>
                            <p:childTnLst>
                              <p:par>
                                <p:cTn id="40" presetID="1" presetClass="entr" presetSubtype="0" fill="hold" nodeType="afterEffect">
                                  <p:stCondLst>
                                    <p:cond delay="0"/>
                                  </p:stCondLst>
                                  <p:childTnLst>
                                    <p:set>
                                      <p:cBhvr>
                                        <p:cTn id="41"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C8FB7B-C4F3-454C-B1EC-312B4BEF78DC}"/>
              </a:ext>
            </a:extLst>
          </p:cNvPr>
          <p:cNvSpPr txBox="1"/>
          <p:nvPr/>
        </p:nvSpPr>
        <p:spPr>
          <a:xfrm>
            <a:off x="323529" y="1176635"/>
            <a:ext cx="8496943" cy="369332"/>
          </a:xfrm>
          <a:prstGeom prst="rect">
            <a:avLst/>
          </a:prstGeom>
          <a:solidFill>
            <a:srgbClr val="DA8AAD"/>
          </a:solidFill>
          <a:ln>
            <a:solidFill>
              <a:schemeClr val="tx1"/>
            </a:solidFill>
          </a:ln>
        </p:spPr>
        <p:txBody>
          <a:bodyPr wrap="square" rtlCol="0">
            <a:spAutoFit/>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TASK: </a:t>
            </a:r>
            <a:r>
              <a:rPr lang="en-GB" dirty="0">
                <a:latin typeface="Arial" panose="020B0604020202020204" pitchFamily="34" charset="0"/>
                <a:cs typeface="Arial" panose="020B0604020202020204" pitchFamily="34" charset="0"/>
              </a:rPr>
              <a:t>Can you explain these movement actions and the muscles involved? </a:t>
            </a:r>
            <a:endParaRPr lang="en-US"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AC45A302-1936-419C-8ABA-C8D3D518F3AA}"/>
              </a:ext>
            </a:extLst>
          </p:cNvPr>
          <p:cNvSpPr txBox="1">
            <a:spLocks/>
          </p:cNvSpPr>
          <p:nvPr/>
        </p:nvSpPr>
        <p:spPr>
          <a:xfrm>
            <a:off x="114299" y="0"/>
            <a:ext cx="8901113"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roles of the major muscles</a:t>
            </a:r>
          </a:p>
        </p:txBody>
      </p:sp>
      <p:pic>
        <p:nvPicPr>
          <p:cNvPr id="4" name="Picture 3" descr="Antagonistic muscle">
            <a:extLst>
              <a:ext uri="{FF2B5EF4-FFF2-40B4-BE49-F238E27FC236}">
                <a16:creationId xmlns:a16="http://schemas.microsoft.com/office/drawing/2014/main" id="{F92EBB11-272D-4710-9C15-7852F9583BCA}"/>
              </a:ext>
            </a:extLst>
          </p:cNvPr>
          <p:cNvPicPr>
            <a:picLocks noChangeAspect="1"/>
          </p:cNvPicPr>
          <p:nvPr/>
        </p:nvPicPr>
        <p:blipFill>
          <a:blip r:embed="rId2"/>
          <a:stretch>
            <a:fillRect/>
          </a:stretch>
        </p:blipFill>
        <p:spPr>
          <a:xfrm>
            <a:off x="775006" y="2179289"/>
            <a:ext cx="2368245" cy="3745336"/>
          </a:xfrm>
          <a:prstGeom prst="rect">
            <a:avLst/>
          </a:prstGeom>
        </p:spPr>
      </p:pic>
      <p:pic>
        <p:nvPicPr>
          <p:cNvPr id="13" name="Picture 12" descr="Human Male Body Anatomy Illustration with visible muscles and tendons">
            <a:extLst>
              <a:ext uri="{FF2B5EF4-FFF2-40B4-BE49-F238E27FC236}">
                <a16:creationId xmlns:a16="http://schemas.microsoft.com/office/drawing/2014/main" id="{377BDC33-E579-4258-B7C0-05484F1F97EA}"/>
              </a:ext>
            </a:extLst>
          </p:cNvPr>
          <p:cNvPicPr>
            <a:picLocks noChangeAspect="1"/>
          </p:cNvPicPr>
          <p:nvPr/>
        </p:nvPicPr>
        <p:blipFill>
          <a:blip r:embed="rId3"/>
          <a:stretch>
            <a:fillRect/>
          </a:stretch>
        </p:blipFill>
        <p:spPr>
          <a:xfrm>
            <a:off x="4303054" y="3347527"/>
            <a:ext cx="4298343" cy="2149172"/>
          </a:xfrm>
          <a:prstGeom prst="rect">
            <a:avLst/>
          </a:prstGeom>
        </p:spPr>
      </p:pic>
    </p:spTree>
    <p:extLst>
      <p:ext uri="{BB962C8B-B14F-4D97-AF65-F5344CB8AC3E}">
        <p14:creationId xmlns:p14="http://schemas.microsoft.com/office/powerpoint/2010/main" val="980504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Sport and workout. Athletic bodybuilder man on grey background. Dieting and fitness, healthy lifestyle. Coach sportsman showing biceps and triceps. Man with muscular wet body and back.">
            <a:extLst>
              <a:ext uri="{FF2B5EF4-FFF2-40B4-BE49-F238E27FC236}">
                <a16:creationId xmlns:a16="http://schemas.microsoft.com/office/drawing/2014/main" id="{C8873DF8-BB11-4C6A-94CE-238CE3CCFEFF}"/>
              </a:ext>
            </a:extLst>
          </p:cNvPr>
          <p:cNvPicPr>
            <a:picLocks noChangeAspect="1"/>
          </p:cNvPicPr>
          <p:nvPr/>
        </p:nvPicPr>
        <p:blipFill>
          <a:blip r:embed="rId2"/>
          <a:stretch>
            <a:fillRect/>
          </a:stretch>
        </p:blipFill>
        <p:spPr>
          <a:xfrm>
            <a:off x="5636979" y="2532312"/>
            <a:ext cx="3256394" cy="2170929"/>
          </a:xfrm>
          <a:prstGeom prst="rect">
            <a:avLst/>
          </a:prstGeom>
        </p:spPr>
      </p:pic>
      <p:sp>
        <p:nvSpPr>
          <p:cNvPr id="3" name="Content Placeholder 2"/>
          <p:cNvSpPr>
            <a:spLocks noGrp="1"/>
          </p:cNvSpPr>
          <p:nvPr>
            <p:ph idx="1"/>
          </p:nvPr>
        </p:nvSpPr>
        <p:spPr>
          <a:xfrm>
            <a:off x="128589" y="2196703"/>
            <a:ext cx="5376545" cy="3713983"/>
          </a:xfrm>
        </p:spPr>
        <p:txBody>
          <a:bodyPr>
            <a:normAutofit/>
          </a:bodyPr>
          <a:lstStyle/>
          <a:p>
            <a:pPr marL="0" indent="0">
              <a:buNone/>
            </a:pPr>
            <a:r>
              <a:rPr lang="en-GB" sz="1350" dirty="0"/>
              <a:t>The </a:t>
            </a:r>
            <a:r>
              <a:rPr lang="en-GB" sz="1350" b="1" dirty="0">
                <a:effectLst>
                  <a:outerShdw blurRad="38100" dist="38100" dir="2700000" algn="tl">
                    <a:srgbClr val="000000">
                      <a:alpha val="43137"/>
                    </a:srgbClr>
                  </a:outerShdw>
                </a:effectLst>
              </a:rPr>
              <a:t>FIXATOR</a:t>
            </a:r>
          </a:p>
          <a:p>
            <a:pPr marL="0" indent="0">
              <a:buNone/>
            </a:pPr>
            <a:r>
              <a:rPr lang="en-GB" sz="1350" dirty="0"/>
              <a:t>This is a muscle that works to stabilise the origin of the Prime Mover (Agonist).</a:t>
            </a:r>
          </a:p>
          <a:p>
            <a:pPr marL="0" indent="0">
              <a:buNone/>
            </a:pPr>
            <a:r>
              <a:rPr lang="en-GB" sz="1350" dirty="0"/>
              <a:t>[e.g. the Trapezius contracts to stabilise the origin of the biceps.]</a:t>
            </a:r>
          </a:p>
          <a:p>
            <a:pPr marL="0" indent="0">
              <a:buNone/>
            </a:pPr>
            <a:endParaRPr lang="en-GB" sz="1350" dirty="0"/>
          </a:p>
          <a:p>
            <a:pPr marL="0" indent="0">
              <a:buNone/>
            </a:pPr>
            <a:r>
              <a:rPr lang="en-GB" sz="1350" dirty="0"/>
              <a:t>The </a:t>
            </a:r>
            <a:r>
              <a:rPr lang="en-GB" sz="1350" b="1" dirty="0">
                <a:effectLst>
                  <a:outerShdw blurRad="38100" dist="38100" dir="2700000" algn="tl">
                    <a:srgbClr val="000000">
                      <a:alpha val="43137"/>
                    </a:srgbClr>
                  </a:outerShdw>
                </a:effectLst>
              </a:rPr>
              <a:t>AGONIST </a:t>
            </a:r>
          </a:p>
          <a:p>
            <a:pPr marL="0" indent="0">
              <a:buNone/>
            </a:pPr>
            <a:r>
              <a:rPr lang="en-GB" sz="1350" dirty="0"/>
              <a:t>This is the working muscle that produces / controls the desired joint movement. </a:t>
            </a:r>
          </a:p>
          <a:p>
            <a:pPr marL="0" indent="0">
              <a:buNone/>
            </a:pPr>
            <a:r>
              <a:rPr lang="en-GB" sz="1350" dirty="0"/>
              <a:t>[Agonist muscle shortens]</a:t>
            </a:r>
          </a:p>
          <a:p>
            <a:pPr marL="0" indent="0">
              <a:buNone/>
            </a:pPr>
            <a:endParaRPr lang="en-GB" sz="1350" dirty="0"/>
          </a:p>
          <a:p>
            <a:pPr marL="0" indent="0">
              <a:buNone/>
            </a:pPr>
            <a:r>
              <a:rPr lang="en-GB" sz="1350" dirty="0"/>
              <a:t>The </a:t>
            </a:r>
            <a:r>
              <a:rPr lang="en-GB" sz="1350" b="1" dirty="0">
                <a:effectLst>
                  <a:outerShdw blurRad="38100" dist="38100" dir="2700000" algn="tl">
                    <a:srgbClr val="000000">
                      <a:alpha val="43137"/>
                    </a:srgbClr>
                  </a:outerShdw>
                </a:effectLst>
              </a:rPr>
              <a:t>ANTAGONIST</a:t>
            </a:r>
          </a:p>
          <a:p>
            <a:pPr marL="0" indent="0">
              <a:buNone/>
            </a:pPr>
            <a:r>
              <a:rPr lang="en-GB" sz="1350" dirty="0"/>
              <a:t>The movement caused by the agonist is countered by the action of the opposing muscle, called the antagonist. </a:t>
            </a:r>
          </a:p>
          <a:p>
            <a:pPr marL="0" indent="0">
              <a:buNone/>
            </a:pPr>
            <a:r>
              <a:rPr lang="en-GB" sz="1350" dirty="0"/>
              <a:t>[Antagonist muscle lengthens] </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12" name="Down Arrow 11"/>
          <p:cNvSpPr/>
          <p:nvPr/>
        </p:nvSpPr>
        <p:spPr>
          <a:xfrm rot="3273138">
            <a:off x="7238407" y="2655165"/>
            <a:ext cx="482203" cy="104380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Arial" panose="020B0604020202020204" pitchFamily="34" charset="0"/>
              <a:cs typeface="Arial" panose="020B0604020202020204" pitchFamily="34" charset="0"/>
            </a:endParaRPr>
          </a:p>
        </p:txBody>
      </p:sp>
      <p:cxnSp>
        <p:nvCxnSpPr>
          <p:cNvPr id="14" name="Straight Arrow Connector 13"/>
          <p:cNvCxnSpPr>
            <a:cxnSpLocks/>
          </p:cNvCxnSpPr>
          <p:nvPr/>
        </p:nvCxnSpPr>
        <p:spPr>
          <a:xfrm>
            <a:off x="1425179" y="3525442"/>
            <a:ext cx="6054329" cy="376879"/>
          </a:xfrm>
          <a:prstGeom prst="straightConnector1">
            <a:avLst/>
          </a:prstGeom>
          <a:ln w="57150" cap="flat" cmpd="sng" algn="ctr">
            <a:solidFill>
              <a:srgbClr val="0070C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Straight Arrow Connector 15"/>
          <p:cNvCxnSpPr>
            <a:cxnSpLocks/>
          </p:cNvCxnSpPr>
          <p:nvPr/>
        </p:nvCxnSpPr>
        <p:spPr>
          <a:xfrm flipV="1">
            <a:off x="1828800" y="4435130"/>
            <a:ext cx="5650708" cy="319986"/>
          </a:xfrm>
          <a:prstGeom prst="straightConnector1">
            <a:avLst/>
          </a:prstGeom>
          <a:ln w="57150" cap="flat" cmpd="sng" algn="ctr">
            <a:solidFill>
              <a:srgbClr val="0070C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1" name="TextBox 20"/>
          <p:cNvSpPr txBox="1"/>
          <p:nvPr/>
        </p:nvSpPr>
        <p:spPr>
          <a:xfrm>
            <a:off x="128588" y="947314"/>
            <a:ext cx="8703599" cy="1184940"/>
          </a:xfrm>
          <a:prstGeom prst="rect">
            <a:avLst/>
          </a:prstGeom>
          <a:noFill/>
        </p:spPr>
        <p:txBody>
          <a:bodyPr wrap="square" rtlCol="0">
            <a:spAutoFit/>
          </a:bodyPr>
          <a:lstStyle/>
          <a:p>
            <a:pPr algn="ctr">
              <a:spcBef>
                <a:spcPts val="600"/>
              </a:spcBef>
              <a:spcAft>
                <a:spcPts val="600"/>
              </a:spcAft>
            </a:pP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Antagonistic pairs</a:t>
            </a:r>
          </a:p>
          <a:p>
            <a:r>
              <a:rPr lang="en-GB" sz="1600" dirty="0">
                <a:latin typeface="Arial" panose="020B0604020202020204" pitchFamily="34" charset="0"/>
                <a:cs typeface="Arial" panose="020B0604020202020204" pitchFamily="34" charset="0"/>
              </a:rPr>
              <a:t>As one muscle contracts and shortens to pull the limb/bone on one direction it’s antagonist relaxed and allows itself to be lengthened. The reverse happens when the limb/bone moves back to it’s original position.</a:t>
            </a:r>
          </a:p>
        </p:txBody>
      </p:sp>
      <p:sp>
        <p:nvSpPr>
          <p:cNvPr id="10" name="Title 1">
            <a:extLst>
              <a:ext uri="{FF2B5EF4-FFF2-40B4-BE49-F238E27FC236}">
                <a16:creationId xmlns:a16="http://schemas.microsoft.com/office/drawing/2014/main" id="{37A07932-9746-4041-8C4D-E466D1D31834}"/>
              </a:ext>
            </a:extLst>
          </p:cNvPr>
          <p:cNvSpPr txBox="1">
            <a:spLocks/>
          </p:cNvSpPr>
          <p:nvPr/>
        </p:nvSpPr>
        <p:spPr>
          <a:xfrm>
            <a:off x="128587" y="0"/>
            <a:ext cx="8872537"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roles of the major muscles</a:t>
            </a:r>
          </a:p>
        </p:txBody>
      </p:sp>
      <p:sp>
        <p:nvSpPr>
          <p:cNvPr id="18" name="Down Arrow 11">
            <a:extLst>
              <a:ext uri="{FF2B5EF4-FFF2-40B4-BE49-F238E27FC236}">
                <a16:creationId xmlns:a16="http://schemas.microsoft.com/office/drawing/2014/main" id="{918251A6-57D8-47B4-A8CC-E791FA7F5322}"/>
              </a:ext>
            </a:extLst>
          </p:cNvPr>
          <p:cNvSpPr/>
          <p:nvPr/>
        </p:nvSpPr>
        <p:spPr>
          <a:xfrm rot="17497000" flipH="1">
            <a:off x="5671772" y="2685886"/>
            <a:ext cx="76519" cy="1279055"/>
          </a:xfrm>
          <a:prstGeom prst="downArrow">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97394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500"/>
                                        <p:tgtEl>
                                          <p:spTgt spid="3">
                                            <p:txEl>
                                              <p:pRg st="1" end="1"/>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500"/>
                                        <p:tgtEl>
                                          <p:spTgt spid="3">
                                            <p:txEl>
                                              <p:pRg st="4" end="4"/>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par>
                          <p:cTn id="39" fill="hold">
                            <p:stCondLst>
                              <p:cond delay="500"/>
                            </p:stCondLst>
                            <p:childTnLst>
                              <p:par>
                                <p:cTn id="40" presetID="10" presetClass="entr" presetSubtype="0" fill="hold" nodeType="after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500"/>
                                        <p:tgtEl>
                                          <p:spTgt spid="3">
                                            <p:txEl>
                                              <p:pRg st="5" end="5"/>
                                            </p:txEl>
                                          </p:spTgt>
                                        </p:tgtEl>
                                      </p:cBhvr>
                                    </p:animEffect>
                                  </p:childTnLst>
                                </p:cTn>
                              </p:par>
                            </p:childTnLst>
                          </p:cTn>
                        </p:par>
                        <p:par>
                          <p:cTn id="43" fill="hold">
                            <p:stCondLst>
                              <p:cond delay="1000"/>
                            </p:stCondLst>
                            <p:childTnLst>
                              <p:par>
                                <p:cTn id="44" presetID="10" presetClass="entr" presetSubtype="0" fill="hold" nodeType="after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Effect transition="in" filter="fade">
                                      <p:cBhvr>
                                        <p:cTn id="46" dur="500"/>
                                        <p:tgtEl>
                                          <p:spTgt spid="3">
                                            <p:txEl>
                                              <p:pRg st="6" end="6"/>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500"/>
                                        <p:tgtEl>
                                          <p:spTgt spid="3">
                                            <p:txEl>
                                              <p:pRg st="8" end="8"/>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par>
                          <p:cTn id="55" fill="hold">
                            <p:stCondLst>
                              <p:cond delay="500"/>
                            </p:stCondLst>
                            <p:childTnLst>
                              <p:par>
                                <p:cTn id="56" presetID="10" presetClass="entr" presetSubtype="0" fill="hold" nodeType="afterEffect">
                                  <p:stCondLst>
                                    <p:cond delay="0"/>
                                  </p:stCondLst>
                                  <p:childTnLst>
                                    <p:set>
                                      <p:cBhvr>
                                        <p:cTn id="57" dur="1" fill="hold">
                                          <p:stCondLst>
                                            <p:cond delay="0"/>
                                          </p:stCondLst>
                                        </p:cTn>
                                        <p:tgtEl>
                                          <p:spTgt spid="3">
                                            <p:txEl>
                                              <p:pRg st="9" end="9"/>
                                            </p:txEl>
                                          </p:spTgt>
                                        </p:tgtEl>
                                        <p:attrNameLst>
                                          <p:attrName>style.visibility</p:attrName>
                                        </p:attrNameLst>
                                      </p:cBhvr>
                                      <p:to>
                                        <p:strVal val="visible"/>
                                      </p:to>
                                    </p:set>
                                    <p:animEffect transition="in" filter="fade">
                                      <p:cBhvr>
                                        <p:cTn id="58" dur="500"/>
                                        <p:tgtEl>
                                          <p:spTgt spid="3">
                                            <p:txEl>
                                              <p:pRg st="9" end="9"/>
                                            </p:txEl>
                                          </p:spTgt>
                                        </p:tgtEl>
                                      </p:cBhvr>
                                    </p:animEffect>
                                  </p:childTnLst>
                                </p:cTn>
                              </p:par>
                            </p:childTnLst>
                          </p:cTn>
                        </p:par>
                        <p:par>
                          <p:cTn id="59" fill="hold">
                            <p:stCondLst>
                              <p:cond delay="1000"/>
                            </p:stCondLst>
                            <p:childTnLst>
                              <p:par>
                                <p:cTn id="60" presetID="10" presetClass="entr" presetSubtype="0" fill="hold" nodeType="after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fade">
                                      <p:cBhvr>
                                        <p:cTn id="6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1" grpId="0"/>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A23694-1754-4A6A-AC1B-2C5AEB84467C}"/>
              </a:ext>
            </a:extLst>
          </p:cNvPr>
          <p:cNvSpPr>
            <a:spLocks noGrp="1"/>
          </p:cNvSpPr>
          <p:nvPr>
            <p:ph idx="1"/>
          </p:nvPr>
        </p:nvSpPr>
        <p:spPr>
          <a:xfrm>
            <a:off x="296279" y="2474073"/>
            <a:ext cx="8120063" cy="3316012"/>
          </a:xfrm>
        </p:spPr>
        <p:txBody>
          <a:bodyPr>
            <a:noAutofit/>
          </a:bodyPr>
          <a:lstStyle/>
          <a:p>
            <a:pPr marL="0" indent="0">
              <a:spcAft>
                <a:spcPts val="1200"/>
              </a:spcAft>
              <a:buNone/>
            </a:pPr>
            <a:r>
              <a:rPr lang="en-GB" sz="2000" i="1" dirty="0" smtClean="0">
                <a:solidFill>
                  <a:srgbClr val="FF0000"/>
                </a:solidFill>
              </a:rPr>
              <a:t>Agonistic </a:t>
            </a:r>
            <a:r>
              <a:rPr lang="en-GB" sz="2000" i="1" dirty="0">
                <a:solidFill>
                  <a:srgbClr val="FF0000"/>
                </a:solidFill>
              </a:rPr>
              <a:t>pairs create movement at joints</a:t>
            </a:r>
          </a:p>
          <a:p>
            <a:pPr marL="0" indent="0">
              <a:buNone/>
            </a:pPr>
            <a:r>
              <a:rPr lang="en-GB" sz="2000" dirty="0"/>
              <a:t>One way to remember which muscle is the </a:t>
            </a:r>
            <a:r>
              <a:rPr lang="en-GB" sz="2400" b="1" i="1" dirty="0"/>
              <a:t>agonist</a:t>
            </a:r>
            <a:endParaRPr lang="en-GB" sz="2000" b="1" i="1" dirty="0"/>
          </a:p>
          <a:p>
            <a:pPr marL="0" indent="0">
              <a:buNone/>
            </a:pPr>
            <a:r>
              <a:rPr lang="en-GB" sz="2000" dirty="0"/>
              <a:t>It's the one that's in 'agony' when you are doing the movement as it is the one that is doing all the work.</a:t>
            </a:r>
          </a:p>
          <a:p>
            <a:pPr marL="0" indent="0">
              <a:buNone/>
            </a:pPr>
            <a:endParaRPr lang="en-GB" sz="2000" dirty="0"/>
          </a:p>
          <a:p>
            <a:pPr marL="0" indent="0">
              <a:buNone/>
            </a:pPr>
            <a:r>
              <a:rPr lang="en-GB" sz="2000" dirty="0">
                <a:solidFill>
                  <a:srgbClr val="7030A0"/>
                </a:solidFill>
              </a:rPr>
              <a:t>One way to remember which muscle is the </a:t>
            </a:r>
            <a:r>
              <a:rPr lang="en-GB" sz="2400" b="1" i="1" dirty="0">
                <a:solidFill>
                  <a:srgbClr val="7030A0"/>
                </a:solidFill>
              </a:rPr>
              <a:t>antagonist</a:t>
            </a:r>
            <a:endParaRPr lang="en-GB" sz="2000" b="1" i="1" dirty="0">
              <a:solidFill>
                <a:srgbClr val="7030A0"/>
              </a:solidFill>
            </a:endParaRPr>
          </a:p>
          <a:p>
            <a:pPr marL="0" indent="0">
              <a:buNone/>
            </a:pPr>
            <a:r>
              <a:rPr lang="en-GB" sz="2000" dirty="0">
                <a:solidFill>
                  <a:srgbClr val="7030A0"/>
                </a:solidFill>
              </a:rPr>
              <a:t>It’s the one that goes against/opposite the agonist. </a:t>
            </a:r>
          </a:p>
          <a:p>
            <a:pPr marL="0" indent="0">
              <a:buNone/>
            </a:pPr>
            <a:r>
              <a:rPr lang="en-GB" sz="2000" dirty="0">
                <a:solidFill>
                  <a:srgbClr val="7030A0"/>
                </a:solidFill>
              </a:rPr>
              <a:t>Just like antagonising someone by going against their beliefs/wishes.</a:t>
            </a:r>
          </a:p>
        </p:txBody>
      </p:sp>
      <p:sp>
        <p:nvSpPr>
          <p:cNvPr id="7" name="Title 1">
            <a:extLst>
              <a:ext uri="{FF2B5EF4-FFF2-40B4-BE49-F238E27FC236}">
                <a16:creationId xmlns:a16="http://schemas.microsoft.com/office/drawing/2014/main" id="{54EA9281-D848-4064-8013-D01C19AF2C11}"/>
              </a:ext>
            </a:extLst>
          </p:cNvPr>
          <p:cNvSpPr txBox="1">
            <a:spLocks/>
          </p:cNvSpPr>
          <p:nvPr/>
        </p:nvSpPr>
        <p:spPr>
          <a:xfrm>
            <a:off x="200026" y="0"/>
            <a:ext cx="8743948"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The roles of muscle in movement</a:t>
            </a:r>
          </a:p>
        </p:txBody>
      </p:sp>
      <p:sp>
        <p:nvSpPr>
          <p:cNvPr id="8" name="Rectangle 7"/>
          <p:cNvSpPr/>
          <p:nvPr/>
        </p:nvSpPr>
        <p:spPr>
          <a:xfrm>
            <a:off x="1445299" y="1291312"/>
            <a:ext cx="5465640" cy="923330"/>
          </a:xfrm>
          <a:prstGeom prst="rect">
            <a:avLst/>
          </a:prstGeom>
          <a:solidFill>
            <a:srgbClr val="FFC000"/>
          </a:solidFill>
          <a:ln w="28575">
            <a:solidFill>
              <a:schemeClr val="tx1"/>
            </a:solidFill>
          </a:ln>
        </p:spPr>
        <p:txBody>
          <a:bodyPr wrap="square">
            <a:spAutoFit/>
          </a:bodyPr>
          <a:lstStyle/>
          <a:p>
            <a:pPr algn="ctr"/>
            <a:r>
              <a:rPr lang="en-US" dirty="0" smtClean="0">
                <a:latin typeface="Arial" panose="020B0604020202020204" pitchFamily="34" charset="0"/>
                <a:cs typeface="Arial" panose="020B0604020202020204" pitchFamily="34" charset="0"/>
              </a:rPr>
              <a:t>Muscle pairs</a:t>
            </a:r>
          </a:p>
          <a:p>
            <a:pPr algn="ctr"/>
            <a:endParaRPr lang="en-US" dirty="0">
              <a:latin typeface="Arial" panose="020B0604020202020204" pitchFamily="34" charset="0"/>
              <a:cs typeface="Arial" panose="020B0604020202020204" pitchFamily="34" charset="0"/>
            </a:endParaRPr>
          </a:p>
          <a:p>
            <a:pPr algn="ctr"/>
            <a:endParaRPr lang="en-US" dirty="0" smtClean="0">
              <a:latin typeface="Arial" panose="020B0604020202020204" pitchFamily="34" charset="0"/>
              <a:cs typeface="Arial" panose="020B0604020202020204" pitchFamily="34" charset="0"/>
            </a:endParaRPr>
          </a:p>
        </p:txBody>
      </p:sp>
      <p:sp>
        <p:nvSpPr>
          <p:cNvPr id="5" name="Title 4">
            <a:extLst>
              <a:ext uri="{FF2B5EF4-FFF2-40B4-BE49-F238E27FC236}">
                <a16:creationId xmlns:a16="http://schemas.microsoft.com/office/drawing/2014/main" id="{4E62C2F4-129A-40C7-9288-B55883D10B13}"/>
              </a:ext>
            </a:extLst>
          </p:cNvPr>
          <p:cNvSpPr>
            <a:spLocks noGrp="1"/>
          </p:cNvSpPr>
          <p:nvPr>
            <p:ph type="title"/>
          </p:nvPr>
        </p:nvSpPr>
        <p:spPr>
          <a:xfrm>
            <a:off x="1466014" y="1752981"/>
            <a:ext cx="5558960" cy="278255"/>
          </a:xfrm>
          <a:prstGeom prst="rect">
            <a:avLst/>
          </a:prstGeom>
        </p:spPr>
        <p:txBody>
          <a:bodyPr wrap="square">
            <a:spAutoFit/>
          </a:bodyPr>
          <a:lstStyle/>
          <a:p>
            <a:pPr algn="l"/>
            <a:r>
              <a:rPr lang="en-US" sz="1200" b="1" u="sng" dirty="0">
                <a:solidFill>
                  <a:srgbClr val="FF0000"/>
                </a:solidFill>
                <a:hlinkClick r:id="rId2">
                  <a:extLst>
                    <a:ext uri="{A12FA001-AC4F-418D-AE19-62706E023703}">
                      <ahyp:hlinkClr xmlns:ahyp="http://schemas.microsoft.com/office/drawing/2018/hyperlinkcolor" xmlns="" val="tx"/>
                    </a:ext>
                  </a:extLst>
                </a:hlinkClick>
              </a:rPr>
              <a:t>Watch the video  </a:t>
            </a:r>
            <a:r>
              <a:rPr lang="en-US" sz="1200" b="1" u="sng" dirty="0">
                <a:hlinkClick r:id="rId2">
                  <a:extLst>
                    <a:ext uri="{A12FA001-AC4F-418D-AE19-62706E023703}">
                      <ahyp:hlinkClr xmlns:ahyp="http://schemas.microsoft.com/office/drawing/2018/hyperlinkcolor" xmlns="" val="tx"/>
                    </a:ext>
                  </a:extLst>
                </a:hlinkClick>
              </a:rPr>
              <a:t>https://www.bbc.com/bitesize/guides/zct2hv4/revision/2</a:t>
            </a:r>
            <a:endParaRPr lang="en-US" sz="1200" dirty="0"/>
          </a:p>
        </p:txBody>
      </p:sp>
    </p:spTree>
    <p:extLst>
      <p:ext uri="{BB962C8B-B14F-4D97-AF65-F5344CB8AC3E}">
        <p14:creationId xmlns:p14="http://schemas.microsoft.com/office/powerpoint/2010/main" val="407370576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8"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985" y="198297"/>
            <a:ext cx="7916877" cy="909224"/>
          </a:xfrm>
        </p:spPr>
        <p:txBody>
          <a:bodyPr>
            <a:noAutofit/>
          </a:bodyPr>
          <a:lstStyle/>
          <a:p>
            <a:pPr algn="l"/>
            <a:r>
              <a:rPr lang="en-GB" sz="2400" cap="all" dirty="0"/>
              <a:t>Knee/elbow models showing antagonistic muscle action</a:t>
            </a:r>
          </a:p>
        </p:txBody>
      </p:sp>
      <p:sp>
        <p:nvSpPr>
          <p:cNvPr id="3" name="Content Placeholder 2"/>
          <p:cNvSpPr>
            <a:spLocks noGrp="1"/>
          </p:cNvSpPr>
          <p:nvPr>
            <p:ph idx="1"/>
          </p:nvPr>
        </p:nvSpPr>
        <p:spPr>
          <a:xfrm>
            <a:off x="126985" y="1305816"/>
            <a:ext cx="8883007" cy="1477328"/>
          </a:xfrm>
        </p:spPr>
        <p:txBody>
          <a:bodyPr>
            <a:noAutofit/>
          </a:bodyPr>
          <a:lstStyle/>
          <a:p>
            <a:pPr marL="0" indent="0">
              <a:buNone/>
            </a:pPr>
            <a:r>
              <a:rPr lang="en-GB" sz="2000" dirty="0"/>
              <a:t>Using the plasticine provided make two models  (you will be assigned either the elbow or knee):</a:t>
            </a:r>
          </a:p>
          <a:p>
            <a:pPr marL="0" indent="0">
              <a:buNone/>
            </a:pPr>
            <a:r>
              <a:rPr lang="en-GB" sz="2000" b="1" dirty="0"/>
              <a:t>Model 1 – Elbow/knee flexion</a:t>
            </a:r>
          </a:p>
          <a:p>
            <a:pPr marL="0" indent="0">
              <a:buNone/>
            </a:pPr>
            <a:r>
              <a:rPr lang="en-GB" sz="2000" b="1" dirty="0"/>
              <a:t>Model 2 – Elbow/knee extension</a:t>
            </a:r>
          </a:p>
        </p:txBody>
      </p:sp>
      <p:sp>
        <p:nvSpPr>
          <p:cNvPr id="4" name="Rectangle 3"/>
          <p:cNvSpPr/>
          <p:nvPr/>
        </p:nvSpPr>
        <p:spPr>
          <a:xfrm>
            <a:off x="126985" y="3065911"/>
            <a:ext cx="4441503" cy="2585323"/>
          </a:xfrm>
          <a:prstGeom prst="rect">
            <a:avLst/>
          </a:prstGeom>
          <a:solidFill>
            <a:srgbClr val="FFFFCC"/>
          </a:solidFill>
          <a:ln w="38100">
            <a:solidFill>
              <a:schemeClr val="tx1"/>
            </a:solidFill>
          </a:ln>
        </p:spPr>
        <p:txBody>
          <a:bodyPr wrap="square">
            <a:spAutoFit/>
          </a:bodyPr>
          <a:lstStyle/>
          <a:p>
            <a:r>
              <a:rPr lang="en-GB" u="sng" dirty="0">
                <a:latin typeface="Arial" panose="020B0604020202020204" pitchFamily="34" charset="0"/>
                <a:cs typeface="Arial" panose="020B0604020202020204" pitchFamily="34" charset="0"/>
              </a:rPr>
              <a:t>Label each model </a:t>
            </a:r>
            <a:r>
              <a:rPr lang="en-GB" dirty="0">
                <a:latin typeface="Arial" panose="020B0604020202020204" pitchFamily="34" charset="0"/>
                <a:cs typeface="Arial" panose="020B0604020202020204" pitchFamily="34" charset="0"/>
              </a:rPr>
              <a:t>to include:</a:t>
            </a:r>
          </a:p>
          <a:p>
            <a:endParaRPr lang="en-GB" b="1"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Grade 4-5</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Bone names</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Muscle names</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Identify the agonist and antagonist muscle</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Draw an arrow to indicate the direction of movement on each model</a:t>
            </a:r>
          </a:p>
        </p:txBody>
      </p:sp>
      <p:sp>
        <p:nvSpPr>
          <p:cNvPr id="5" name="Rectangle 4"/>
          <p:cNvSpPr/>
          <p:nvPr/>
        </p:nvSpPr>
        <p:spPr>
          <a:xfrm>
            <a:off x="4883800" y="2327248"/>
            <a:ext cx="4003580" cy="2031325"/>
          </a:xfrm>
          <a:prstGeom prst="rect">
            <a:avLst/>
          </a:prstGeom>
          <a:solidFill>
            <a:schemeClr val="accent2">
              <a:lumMod val="20000"/>
              <a:lumOff val="80000"/>
            </a:schemeClr>
          </a:solidFill>
          <a:ln w="38100">
            <a:solidFill>
              <a:schemeClr val="tx1"/>
            </a:solidFill>
          </a:ln>
        </p:spPr>
        <p:txBody>
          <a:bodyPr wrap="square">
            <a:spAutoFit/>
          </a:bodyPr>
          <a:lstStyle/>
          <a:p>
            <a:r>
              <a:rPr lang="en-GB" b="1" dirty="0">
                <a:latin typeface="Arial" panose="020B0604020202020204" pitchFamily="34" charset="0"/>
                <a:cs typeface="Arial" panose="020B0604020202020204" pitchFamily="34" charset="0"/>
              </a:rPr>
              <a:t>Grade 6-7</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Joint name</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Identify the fixator muscle</a:t>
            </a:r>
          </a:p>
          <a:p>
            <a:pPr marL="214313" indent="-214313">
              <a:buFont typeface="Arial" panose="020B0604020202020204" pitchFamily="34" charset="0"/>
              <a:buChar char="•"/>
            </a:pPr>
            <a:r>
              <a:rPr lang="en-GB" dirty="0">
                <a:latin typeface="Arial" panose="020B0604020202020204" pitchFamily="34" charset="0"/>
                <a:cs typeface="Arial" panose="020B0604020202020204" pitchFamily="34" charset="0"/>
              </a:rPr>
              <a:t>Draw an arrow to indicate the direction of movement and name the type of movement being produced at the joint</a:t>
            </a:r>
          </a:p>
        </p:txBody>
      </p:sp>
      <p:sp>
        <p:nvSpPr>
          <p:cNvPr id="7" name="Rectangle 6"/>
          <p:cNvSpPr/>
          <p:nvPr/>
        </p:nvSpPr>
        <p:spPr>
          <a:xfrm>
            <a:off x="4883800" y="4475301"/>
            <a:ext cx="4003580" cy="1477328"/>
          </a:xfrm>
          <a:prstGeom prst="rect">
            <a:avLst/>
          </a:prstGeom>
          <a:solidFill>
            <a:schemeClr val="accent3">
              <a:lumMod val="20000"/>
              <a:lumOff val="80000"/>
            </a:schemeClr>
          </a:solidFill>
          <a:ln w="38100">
            <a:solidFill>
              <a:schemeClr val="tx1"/>
            </a:solidFill>
          </a:ln>
        </p:spPr>
        <p:txBody>
          <a:bodyPr wrap="square">
            <a:spAutoFit/>
          </a:bodyPr>
          <a:lstStyle/>
          <a:p>
            <a:r>
              <a:rPr lang="en-GB" b="1" dirty="0">
                <a:latin typeface="Arial" panose="020B0604020202020204" pitchFamily="34" charset="0"/>
                <a:cs typeface="Arial" panose="020B0604020202020204" pitchFamily="34" charset="0"/>
              </a:rPr>
              <a:t>Grade 8-9</a:t>
            </a:r>
            <a:endParaRPr lang="en-GB" dirty="0">
              <a:latin typeface="Arial" panose="020B0604020202020204" pitchFamily="34" charset="0"/>
              <a:cs typeface="Arial" panose="020B0604020202020204" pitchFamily="34" charset="0"/>
            </a:endParaRPr>
          </a:p>
          <a:p>
            <a:pPr marL="257175" indent="-257175">
              <a:buFont typeface="Arial" panose="020B0604020202020204" pitchFamily="34" charset="0"/>
              <a:buChar char="•"/>
            </a:pPr>
            <a:r>
              <a:rPr lang="en-GB" dirty="0">
                <a:latin typeface="Arial" panose="020B0604020202020204" pitchFamily="34" charset="0"/>
                <a:cs typeface="Arial" panose="020B0604020202020204" pitchFamily="34" charset="0"/>
              </a:rPr>
              <a:t>All of the other boxes</a:t>
            </a:r>
          </a:p>
          <a:p>
            <a:pPr marL="257175" indent="-257175">
              <a:buFont typeface="Arial" panose="020B0604020202020204" pitchFamily="34" charset="0"/>
              <a:buChar char="•"/>
            </a:pPr>
            <a:r>
              <a:rPr lang="en-GB" dirty="0">
                <a:latin typeface="Arial" panose="020B0604020202020204" pitchFamily="34" charset="0"/>
                <a:cs typeface="Arial" panose="020B0604020202020204" pitchFamily="34" charset="0"/>
              </a:rPr>
              <a:t>Provide a clear verbal explanation of how antagonistic muscle action occurs at this joint.</a:t>
            </a:r>
          </a:p>
        </p:txBody>
      </p:sp>
      <p:pic>
        <p:nvPicPr>
          <p:cNvPr id="8" name="Picture 12" descr="leg muscles"/>
          <p:cNvPicPr>
            <a:picLocks noChangeAspect="1" noChangeArrowheads="1"/>
          </p:cNvPicPr>
          <p:nvPr/>
        </p:nvPicPr>
        <p:blipFill>
          <a:blip r:embed="rId3"/>
          <a:srcRect/>
          <a:stretch>
            <a:fillRect/>
          </a:stretch>
        </p:blipFill>
        <p:spPr bwMode="auto">
          <a:xfrm>
            <a:off x="8058238" y="198297"/>
            <a:ext cx="829142" cy="1107519"/>
          </a:xfrm>
          <a:prstGeom prst="rect">
            <a:avLst/>
          </a:prstGeom>
          <a:noFill/>
          <a:ln w="9525">
            <a:noFill/>
            <a:miter lim="800000"/>
            <a:headEnd/>
            <a:tailEnd/>
          </a:ln>
        </p:spPr>
      </p:pic>
    </p:spTree>
    <p:extLst>
      <p:ext uri="{BB962C8B-B14F-4D97-AF65-F5344CB8AC3E}">
        <p14:creationId xmlns:p14="http://schemas.microsoft.com/office/powerpoint/2010/main" val="17167752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738" y="907587"/>
            <a:ext cx="8634734" cy="715581"/>
          </a:xfrm>
        </p:spPr>
        <p:txBody>
          <a:bodyPr>
            <a:noAutofit/>
          </a:bodyPr>
          <a:lstStyle/>
          <a:p>
            <a:r>
              <a:rPr lang="en-GB" sz="2800" cap="all" dirty="0" smtClean="0"/>
              <a:t>Think </a:t>
            </a:r>
            <a:r>
              <a:rPr lang="en-GB" sz="2800" cap="all" dirty="0"/>
              <a:t>of a sporting example…	</a:t>
            </a:r>
          </a:p>
        </p:txBody>
      </p:sp>
      <p:sp>
        <p:nvSpPr>
          <p:cNvPr id="3" name="Content Placeholder 2"/>
          <p:cNvSpPr>
            <a:spLocks noGrp="1"/>
          </p:cNvSpPr>
          <p:nvPr>
            <p:ph idx="1"/>
          </p:nvPr>
        </p:nvSpPr>
        <p:spPr>
          <a:xfrm>
            <a:off x="185738" y="1738585"/>
            <a:ext cx="8634734" cy="3090590"/>
          </a:xfrm>
          <a:solidFill>
            <a:srgbClr val="FFFFCC"/>
          </a:solidFill>
          <a:ln w="38100">
            <a:solidFill>
              <a:schemeClr val="tx1"/>
            </a:solidFill>
          </a:ln>
        </p:spPr>
        <p:txBody>
          <a:bodyPr>
            <a:noAutofit/>
          </a:bodyPr>
          <a:lstStyle/>
          <a:p>
            <a:pPr marL="0" indent="0">
              <a:lnSpc>
                <a:spcPct val="120000"/>
              </a:lnSpc>
              <a:spcBef>
                <a:spcPts val="1000"/>
              </a:spcBef>
              <a:buNone/>
            </a:pPr>
            <a:r>
              <a:rPr lang="en-GB" sz="1800" dirty="0"/>
              <a:t>Explain which muscle is doing what? Which is the prime mover?  Which is the antagonist?</a:t>
            </a:r>
          </a:p>
          <a:p>
            <a:pPr marL="0" indent="0">
              <a:lnSpc>
                <a:spcPct val="120000"/>
              </a:lnSpc>
              <a:spcBef>
                <a:spcPts val="1000"/>
              </a:spcBef>
              <a:buNone/>
            </a:pPr>
            <a:r>
              <a:rPr lang="en-GB" sz="1800" dirty="0"/>
              <a:t>Example:  </a:t>
            </a:r>
            <a:r>
              <a:rPr lang="en-GB" sz="1800" b="1" dirty="0">
                <a:solidFill>
                  <a:srgbClr val="0070C0"/>
                </a:solidFill>
              </a:rPr>
              <a:t>When a darts player prepares to throw a dart he decreases the angle at his elbow joint (flexion).  When his elbow is bent the biceps are the agonist and triceps are the antagonist.</a:t>
            </a:r>
          </a:p>
          <a:p>
            <a:pPr marL="0" indent="0">
              <a:lnSpc>
                <a:spcPct val="120000"/>
              </a:lnSpc>
              <a:spcBef>
                <a:spcPts val="1000"/>
              </a:spcBef>
              <a:buNone/>
            </a:pPr>
            <a:r>
              <a:rPr lang="en-GB" sz="1800" b="1" dirty="0">
                <a:solidFill>
                  <a:srgbClr val="0070C0"/>
                </a:solidFill>
              </a:rPr>
              <a:t>When he releases the dart he increases the angle at his elbow joint (extension). When his arm is straight the triceps are the agonist and the biceps are the antagonist.</a:t>
            </a:r>
          </a:p>
        </p:txBody>
      </p:sp>
      <p:sp>
        <p:nvSpPr>
          <p:cNvPr id="4" name="TextBox 3"/>
          <p:cNvSpPr txBox="1"/>
          <p:nvPr/>
        </p:nvSpPr>
        <p:spPr>
          <a:xfrm>
            <a:off x="185738" y="5119416"/>
            <a:ext cx="8634735" cy="830997"/>
          </a:xfrm>
          <a:prstGeom prst="rect">
            <a:avLst/>
          </a:prstGeom>
          <a:solidFill>
            <a:srgbClr val="FFFFCC"/>
          </a:solidFill>
          <a:ln w="38100">
            <a:solidFill>
              <a:schemeClr val="tx1"/>
            </a:solidFill>
          </a:ln>
        </p:spPr>
        <p:txBody>
          <a:bodyPr wrap="square" rtlCol="0">
            <a:spAutoFit/>
          </a:bodyPr>
          <a:lstStyle/>
          <a:p>
            <a:r>
              <a:rPr lang="en-GB" sz="1600" b="1" dirty="0">
                <a:latin typeface="Arial" panose="020B0604020202020204" pitchFamily="34" charset="0"/>
                <a:cs typeface="Arial" panose="020B0604020202020204" pitchFamily="34" charset="0"/>
              </a:rPr>
              <a:t>4-5 MTG – use </a:t>
            </a:r>
            <a:r>
              <a:rPr lang="en-GB" sz="1600" b="1" dirty="0" smtClean="0">
                <a:latin typeface="Arial" panose="020B0604020202020204" pitchFamily="34" charset="0"/>
                <a:cs typeface="Arial" panose="020B0604020202020204" pitchFamily="34" charset="0"/>
              </a:rPr>
              <a:t>the </a:t>
            </a:r>
            <a:r>
              <a:rPr lang="en-GB" sz="1600" b="1" dirty="0">
                <a:latin typeface="Arial" panose="020B0604020202020204" pitchFamily="34" charset="0"/>
                <a:cs typeface="Arial" panose="020B0604020202020204" pitchFamily="34" charset="0"/>
              </a:rPr>
              <a:t>above example as a template but link to performing a chest pass.</a:t>
            </a: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6+ MTG – use the above example as a template but link to kicking a football.</a:t>
            </a:r>
            <a:endParaRPr lang="en-GB" sz="160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44F31EF0-840B-46DB-801E-75AB3676DB3A}"/>
              </a:ext>
            </a:extLst>
          </p:cNvPr>
          <p:cNvSpPr txBox="1">
            <a:spLocks/>
          </p:cNvSpPr>
          <p:nvPr/>
        </p:nvSpPr>
        <p:spPr>
          <a:xfrm>
            <a:off x="185738" y="0"/>
            <a:ext cx="8772524"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Know the roles of the major muscles</a:t>
            </a:r>
          </a:p>
        </p:txBody>
      </p:sp>
    </p:spTree>
    <p:extLst>
      <p:ext uri="{BB962C8B-B14F-4D97-AF65-F5344CB8AC3E}">
        <p14:creationId xmlns:p14="http://schemas.microsoft.com/office/powerpoint/2010/main" val="24558325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5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3686475" y="1420780"/>
            <a:ext cx="5457525" cy="4337138"/>
          </a:xfrm>
        </p:spPr>
        <p:txBody>
          <a:bodyPr>
            <a:normAutofit/>
          </a:bodyPr>
          <a:lstStyle/>
          <a:p>
            <a:pPr marL="0" indent="0">
              <a:lnSpc>
                <a:spcPct val="120000"/>
              </a:lnSpc>
              <a:spcBef>
                <a:spcPts val="1000"/>
              </a:spcBef>
              <a:buNone/>
            </a:pPr>
            <a:r>
              <a:rPr lang="en-GB" sz="1800" dirty="0" smtClean="0"/>
              <a:t>For </a:t>
            </a:r>
            <a:r>
              <a:rPr lang="en-GB" sz="1800" dirty="0"/>
              <a:t>each antagonistic pair of muscles can you produce a ‘</a:t>
            </a:r>
            <a:r>
              <a:rPr lang="en-GB" sz="1800" dirty="0" smtClean="0"/>
              <a:t>Facebook’ </a:t>
            </a:r>
            <a:r>
              <a:rPr lang="en-GB" sz="1800" dirty="0"/>
              <a:t>profile using the following headings:</a:t>
            </a:r>
          </a:p>
          <a:p>
            <a:pPr lvl="1">
              <a:lnSpc>
                <a:spcPct val="120000"/>
              </a:lnSpc>
              <a:spcBef>
                <a:spcPts val="1000"/>
              </a:spcBef>
            </a:pPr>
            <a:r>
              <a:rPr lang="en-GB" sz="1800" b="1" dirty="0"/>
              <a:t>Name: </a:t>
            </a:r>
          </a:p>
          <a:p>
            <a:pPr lvl="1">
              <a:lnSpc>
                <a:spcPct val="120000"/>
              </a:lnSpc>
              <a:spcBef>
                <a:spcPts val="1000"/>
              </a:spcBef>
            </a:pPr>
            <a:r>
              <a:rPr lang="en-GB" sz="1800" b="1" dirty="0"/>
              <a:t>I live in:</a:t>
            </a:r>
          </a:p>
          <a:p>
            <a:pPr lvl="1">
              <a:lnSpc>
                <a:spcPct val="120000"/>
              </a:lnSpc>
              <a:spcBef>
                <a:spcPts val="1000"/>
              </a:spcBef>
            </a:pPr>
            <a:r>
              <a:rPr lang="en-GB" sz="1800" b="1" dirty="0"/>
              <a:t>Photo/Diagram:</a:t>
            </a:r>
          </a:p>
          <a:p>
            <a:pPr lvl="1">
              <a:lnSpc>
                <a:spcPct val="120000"/>
              </a:lnSpc>
              <a:spcBef>
                <a:spcPts val="1000"/>
              </a:spcBef>
            </a:pPr>
            <a:r>
              <a:rPr lang="en-GB" sz="1800" b="1" dirty="0"/>
              <a:t>About me: </a:t>
            </a:r>
            <a:r>
              <a:rPr lang="en-GB" sz="1800" dirty="0"/>
              <a:t>(joint action that can occur)</a:t>
            </a:r>
          </a:p>
          <a:p>
            <a:pPr lvl="1">
              <a:lnSpc>
                <a:spcPct val="120000"/>
              </a:lnSpc>
              <a:spcBef>
                <a:spcPts val="1000"/>
              </a:spcBef>
            </a:pPr>
            <a:r>
              <a:rPr lang="en-GB" sz="1800" b="1" dirty="0"/>
              <a:t>In a Relationship with</a:t>
            </a:r>
            <a:r>
              <a:rPr lang="en-GB" sz="1800" dirty="0"/>
              <a:t>: (Other muscle)</a:t>
            </a:r>
          </a:p>
          <a:p>
            <a:pPr lvl="1">
              <a:lnSpc>
                <a:spcPct val="120000"/>
              </a:lnSpc>
              <a:spcBef>
                <a:spcPts val="1000"/>
              </a:spcBef>
            </a:pPr>
            <a:r>
              <a:rPr lang="en-GB" sz="1800" b="1" dirty="0"/>
              <a:t>Friends</a:t>
            </a:r>
            <a:r>
              <a:rPr lang="en-GB" sz="1800" dirty="0"/>
              <a:t>: (bones and joint type)</a:t>
            </a:r>
          </a:p>
          <a:p>
            <a:pPr lvl="1">
              <a:lnSpc>
                <a:spcPct val="120000"/>
              </a:lnSpc>
              <a:spcBef>
                <a:spcPts val="1000"/>
              </a:spcBef>
            </a:pPr>
            <a:r>
              <a:rPr lang="en-GB" sz="1800" b="1" dirty="0"/>
              <a:t>Likes</a:t>
            </a:r>
            <a:r>
              <a:rPr lang="en-GB" sz="1800" dirty="0"/>
              <a:t>: (example – helping to kick a </a:t>
            </a:r>
            <a:r>
              <a:rPr lang="en-GB" sz="1800" dirty="0" smtClean="0"/>
              <a:t>football</a:t>
            </a:r>
            <a:r>
              <a:rPr lang="en-GB" sz="1800" dirty="0"/>
              <a:t>).</a:t>
            </a:r>
          </a:p>
        </p:txBody>
      </p:sp>
      <p:graphicFrame>
        <p:nvGraphicFramePr>
          <p:cNvPr id="10" name="Table 9">
            <a:extLst>
              <a:ext uri="{FF2B5EF4-FFF2-40B4-BE49-F238E27FC236}">
                <a16:creationId xmlns:a16="http://schemas.microsoft.com/office/drawing/2014/main" id="{623880E6-5633-4D3F-89E8-AE2064AF0569}"/>
              </a:ext>
            </a:extLst>
          </p:cNvPr>
          <p:cNvGraphicFramePr>
            <a:graphicFrameLocks noGrp="1"/>
          </p:cNvGraphicFramePr>
          <p:nvPr>
            <p:extLst>
              <p:ext uri="{D42A27DB-BD31-4B8C-83A1-F6EECF244321}">
                <p14:modId xmlns:p14="http://schemas.microsoft.com/office/powerpoint/2010/main" val="3279044719"/>
              </p:ext>
            </p:extLst>
          </p:nvPr>
        </p:nvGraphicFramePr>
        <p:xfrm>
          <a:off x="150019" y="1420780"/>
          <a:ext cx="3536456" cy="4219623"/>
        </p:xfrm>
        <a:graphic>
          <a:graphicData uri="http://schemas.openxmlformats.org/drawingml/2006/table">
            <a:tbl>
              <a:tblPr firstRow="1" firstCol="1" bandRow="1">
                <a:tableStyleId>{5C22544A-7EE6-4342-B048-85BDC9FD1C3A}</a:tableStyleId>
              </a:tblPr>
              <a:tblGrid>
                <a:gridCol w="121826">
                  <a:extLst>
                    <a:ext uri="{9D8B030D-6E8A-4147-A177-3AD203B41FA5}">
                      <a16:colId xmlns:a16="http://schemas.microsoft.com/office/drawing/2014/main" val="2646667851"/>
                    </a:ext>
                  </a:extLst>
                </a:gridCol>
                <a:gridCol w="998190">
                  <a:extLst>
                    <a:ext uri="{9D8B030D-6E8A-4147-A177-3AD203B41FA5}">
                      <a16:colId xmlns:a16="http://schemas.microsoft.com/office/drawing/2014/main" val="3357477134"/>
                    </a:ext>
                  </a:extLst>
                </a:gridCol>
                <a:gridCol w="115713">
                  <a:extLst>
                    <a:ext uri="{9D8B030D-6E8A-4147-A177-3AD203B41FA5}">
                      <a16:colId xmlns:a16="http://schemas.microsoft.com/office/drawing/2014/main" val="554283204"/>
                    </a:ext>
                  </a:extLst>
                </a:gridCol>
                <a:gridCol w="2179774">
                  <a:extLst>
                    <a:ext uri="{9D8B030D-6E8A-4147-A177-3AD203B41FA5}">
                      <a16:colId xmlns:a16="http://schemas.microsoft.com/office/drawing/2014/main" val="3836641580"/>
                    </a:ext>
                  </a:extLst>
                </a:gridCol>
                <a:gridCol w="120953">
                  <a:extLst>
                    <a:ext uri="{9D8B030D-6E8A-4147-A177-3AD203B41FA5}">
                      <a16:colId xmlns:a16="http://schemas.microsoft.com/office/drawing/2014/main" val="4206526282"/>
                    </a:ext>
                  </a:extLst>
                </a:gridCol>
              </a:tblGrid>
              <a:tr h="1014874">
                <a:tc gridSpan="5">
                  <a:txBody>
                    <a:bodyPr/>
                    <a:lstStyle/>
                    <a:p>
                      <a:pPr algn="ctr">
                        <a:spcAft>
                          <a:spcPts val="0"/>
                        </a:spcAft>
                      </a:pPr>
                      <a:r>
                        <a:rPr lang="en-GB" sz="700" dirty="0">
                          <a:effectLst/>
                        </a:rPr>
                        <a:t> </a:t>
                      </a:r>
                    </a:p>
                    <a:p>
                      <a:pPr algn="ctr">
                        <a:spcAft>
                          <a:spcPts val="0"/>
                        </a:spcAft>
                      </a:pPr>
                      <a:r>
                        <a:rPr lang="en-GB" sz="700" dirty="0">
                          <a:effectLst/>
                        </a:rPr>
                        <a:t> </a:t>
                      </a:r>
                    </a:p>
                    <a:p>
                      <a:pPr algn="ctr">
                        <a:spcAft>
                          <a:spcPts val="0"/>
                        </a:spcAft>
                      </a:pPr>
                      <a:r>
                        <a:rPr lang="en-GB" sz="700" dirty="0">
                          <a:effectLst/>
                        </a:rPr>
                        <a:t> </a:t>
                      </a:r>
                    </a:p>
                    <a:p>
                      <a:pPr algn="ctr">
                        <a:spcAft>
                          <a:spcPts val="0"/>
                        </a:spcAft>
                      </a:pPr>
                      <a:r>
                        <a:rPr lang="en-GB" sz="700" dirty="0">
                          <a:effectLst/>
                        </a:rPr>
                        <a:t> </a:t>
                      </a:r>
                    </a:p>
                    <a:p>
                      <a:pPr>
                        <a:spcAft>
                          <a:spcPts val="0"/>
                        </a:spcAft>
                      </a:pP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63485805"/>
                  </a:ext>
                </a:extLst>
              </a:tr>
              <a:tr h="682979">
                <a:tc rowSpan="7">
                  <a:txBody>
                    <a:bodyPr/>
                    <a:lstStyle/>
                    <a:p>
                      <a:pPr algn="ctr">
                        <a:spcAft>
                          <a:spcPts val="0"/>
                        </a:spcAft>
                      </a:pP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nchor="ctr"/>
                </a:tc>
                <a:tc>
                  <a:txBody>
                    <a:bodyPr/>
                    <a:lstStyle/>
                    <a:p>
                      <a:pPr algn="ctr">
                        <a:spcAft>
                          <a:spcPts val="0"/>
                        </a:spcAft>
                      </a:pPr>
                      <a:r>
                        <a:rPr lang="en-GB" sz="700" dirty="0">
                          <a:effectLst/>
                        </a:rPr>
                        <a:t/>
                      </a:r>
                      <a:br>
                        <a:rPr lang="en-GB" sz="700" dirty="0">
                          <a:effectLst/>
                        </a:rPr>
                      </a:b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nchor="ctr"/>
                </a:tc>
                <a:tc>
                  <a:txBody>
                    <a:bodyPr/>
                    <a:lstStyle/>
                    <a:p>
                      <a:pPr>
                        <a:spcAft>
                          <a:spcPts val="0"/>
                        </a:spcAft>
                      </a:pP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a:txBody>
                    <a:bodyPr/>
                    <a:lstStyle/>
                    <a:p>
                      <a:pPr>
                        <a:spcAft>
                          <a:spcPts val="0"/>
                        </a:spcAft>
                      </a:pPr>
                      <a:r>
                        <a:rPr lang="en-GB" sz="800" dirty="0">
                          <a:effectLst/>
                        </a:rPr>
                        <a:t>My Name is:</a:t>
                      </a: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rowSpan="6">
                  <a:txBody>
                    <a:bodyPr/>
                    <a:lstStyle/>
                    <a:p>
                      <a:pPr>
                        <a:spcAft>
                          <a:spcPts val="0"/>
                        </a:spcAft>
                      </a:pP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extLst>
                  <a:ext uri="{0D108BD9-81ED-4DB2-BD59-A6C34878D82A}">
                    <a16:rowId xmlns:a16="http://schemas.microsoft.com/office/drawing/2014/main" val="3045993223"/>
                  </a:ext>
                </a:extLst>
              </a:tr>
              <a:tr h="420295">
                <a:tc vMerge="1">
                  <a:txBody>
                    <a:bodyPr/>
                    <a:lstStyle/>
                    <a:p>
                      <a:endParaRPr lang="en-GB"/>
                    </a:p>
                  </a:txBody>
                  <a:tcPr/>
                </a:tc>
                <a:tc gridSpan="3">
                  <a:txBody>
                    <a:bodyPr/>
                    <a:lstStyle/>
                    <a:p>
                      <a:pPr>
                        <a:spcAft>
                          <a:spcPts val="0"/>
                        </a:spcAft>
                      </a:pPr>
                      <a:r>
                        <a:rPr lang="en-GB" sz="800" dirty="0">
                          <a:effectLst/>
                        </a:rPr>
                        <a:t>I live in:</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2505839988"/>
                  </a:ext>
                </a:extLst>
              </a:tr>
              <a:tr h="420295">
                <a:tc vMerge="1">
                  <a:txBody>
                    <a:bodyPr/>
                    <a:lstStyle/>
                    <a:p>
                      <a:endParaRPr lang="en-GB"/>
                    </a:p>
                  </a:txBody>
                  <a:tcPr/>
                </a:tc>
                <a:tc gridSpan="3">
                  <a:txBody>
                    <a:bodyPr/>
                    <a:lstStyle/>
                    <a:p>
                      <a:pPr>
                        <a:spcAft>
                          <a:spcPts val="0"/>
                        </a:spcAft>
                      </a:pPr>
                      <a:r>
                        <a:rPr lang="en-GB" sz="800" dirty="0">
                          <a:effectLst/>
                        </a:rPr>
                        <a:t>About me:</a:t>
                      </a:r>
                      <a:r>
                        <a:rPr lang="en-GB" sz="700" dirty="0">
                          <a:effectLst/>
                        </a:rPr>
                        <a:t> </a:t>
                      </a:r>
                    </a:p>
                    <a:p>
                      <a:pPr>
                        <a:spcAft>
                          <a:spcPts val="0"/>
                        </a:spcAft>
                      </a:pPr>
                      <a:r>
                        <a:rPr lang="en-GB" sz="800" dirty="0">
                          <a:effectLst/>
                        </a:rPr>
                        <a:t>(joint actions I can do)</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352780031"/>
                  </a:ext>
                </a:extLst>
              </a:tr>
              <a:tr h="420295">
                <a:tc vMerge="1">
                  <a:txBody>
                    <a:bodyPr/>
                    <a:lstStyle/>
                    <a:p>
                      <a:endParaRPr lang="en-GB"/>
                    </a:p>
                  </a:txBody>
                  <a:tcPr/>
                </a:tc>
                <a:tc gridSpan="3">
                  <a:txBody>
                    <a:bodyPr/>
                    <a:lstStyle/>
                    <a:p>
                      <a:pPr>
                        <a:spcAft>
                          <a:spcPts val="0"/>
                        </a:spcAft>
                      </a:pPr>
                      <a:r>
                        <a:rPr lang="en-GB" sz="800" dirty="0">
                          <a:effectLst/>
                        </a:rPr>
                        <a:t>In a relationship with:</a:t>
                      </a:r>
                      <a:endParaRPr lang="en-GB" sz="700" dirty="0">
                        <a:effectLst/>
                      </a:endParaRPr>
                    </a:p>
                    <a:p>
                      <a:pPr>
                        <a:spcAft>
                          <a:spcPts val="0"/>
                        </a:spcAft>
                      </a:pPr>
                      <a:r>
                        <a:rPr lang="en-GB" sz="800" dirty="0">
                          <a:effectLst/>
                        </a:rPr>
                        <a:t>(other muscles)</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2358709887"/>
                  </a:ext>
                </a:extLst>
              </a:tr>
              <a:tr h="420295">
                <a:tc vMerge="1">
                  <a:txBody>
                    <a:bodyPr/>
                    <a:lstStyle/>
                    <a:p>
                      <a:endParaRPr lang="en-GB"/>
                    </a:p>
                  </a:txBody>
                  <a:tcPr/>
                </a:tc>
                <a:tc gridSpan="3">
                  <a:txBody>
                    <a:bodyPr/>
                    <a:lstStyle/>
                    <a:p>
                      <a:pPr>
                        <a:spcAft>
                          <a:spcPts val="0"/>
                        </a:spcAft>
                      </a:pPr>
                      <a:r>
                        <a:rPr lang="en-GB" sz="800" dirty="0">
                          <a:effectLst/>
                        </a:rPr>
                        <a:t>Friends:</a:t>
                      </a:r>
                      <a:endParaRPr lang="en-GB" sz="700" dirty="0">
                        <a:effectLst/>
                      </a:endParaRPr>
                    </a:p>
                    <a:p>
                      <a:pPr>
                        <a:spcAft>
                          <a:spcPts val="0"/>
                        </a:spcAft>
                      </a:pPr>
                      <a:r>
                        <a:rPr lang="en-GB" sz="800" dirty="0">
                          <a:effectLst/>
                        </a:rPr>
                        <a:t>(bones)</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2057918938"/>
                  </a:ext>
                </a:extLst>
              </a:tr>
              <a:tr h="420295">
                <a:tc vMerge="1">
                  <a:txBody>
                    <a:bodyPr/>
                    <a:lstStyle/>
                    <a:p>
                      <a:endParaRPr lang="en-GB"/>
                    </a:p>
                  </a:txBody>
                  <a:tcPr/>
                </a:tc>
                <a:tc gridSpan="3">
                  <a:txBody>
                    <a:bodyPr/>
                    <a:lstStyle/>
                    <a:p>
                      <a:pPr>
                        <a:spcAft>
                          <a:spcPts val="0"/>
                        </a:spcAft>
                      </a:pPr>
                      <a:r>
                        <a:rPr lang="en-GB" sz="700" dirty="0">
                          <a:effectLst/>
                        </a:rPr>
                        <a:t>Where I work:</a:t>
                      </a:r>
                    </a:p>
                    <a:p>
                      <a:pPr>
                        <a:spcAft>
                          <a:spcPts val="0"/>
                        </a:spcAft>
                      </a:pPr>
                      <a:r>
                        <a:rPr lang="en-GB" sz="700" dirty="0">
                          <a:effectLst/>
                        </a:rPr>
                        <a:t>Joint location</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809076299"/>
                  </a:ext>
                </a:extLst>
              </a:tr>
              <a:tr h="420295">
                <a:tc vMerge="1">
                  <a:txBody>
                    <a:bodyPr/>
                    <a:lstStyle/>
                    <a:p>
                      <a:endParaRPr lang="en-GB"/>
                    </a:p>
                  </a:txBody>
                  <a:tcPr/>
                </a:tc>
                <a:tc gridSpan="3">
                  <a:txBody>
                    <a:bodyPr/>
                    <a:lstStyle/>
                    <a:p>
                      <a:pPr>
                        <a:spcAft>
                          <a:spcPts val="0"/>
                        </a:spcAft>
                      </a:pPr>
                      <a:r>
                        <a:rPr lang="en-GB" sz="700" dirty="0">
                          <a:effectLst/>
                        </a:rPr>
                        <a:t> Likes:</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tc hMerge="1">
                  <a:txBody>
                    <a:bodyPr/>
                    <a:lstStyle/>
                    <a:p>
                      <a:endParaRPr lang="en-GB"/>
                    </a:p>
                  </a:txBody>
                  <a:tcPr/>
                </a:tc>
                <a:tc hMerge="1">
                  <a:txBody>
                    <a:bodyPr/>
                    <a:lstStyle/>
                    <a:p>
                      <a:endParaRPr lang="en-GB"/>
                    </a:p>
                  </a:txBody>
                  <a:tcPr/>
                </a:tc>
                <a:tc>
                  <a:txBody>
                    <a:bodyPr/>
                    <a:lstStyle/>
                    <a:p>
                      <a:pPr>
                        <a:spcAft>
                          <a:spcPts val="0"/>
                        </a:spcAft>
                      </a:pPr>
                      <a:r>
                        <a:rPr lang="en-GB" sz="700" dirty="0">
                          <a:effectLst/>
                        </a:rPr>
                        <a:t> </a:t>
                      </a:r>
                      <a:endParaRPr lang="en-GB" sz="7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42164" marR="42164" marT="0" marB="0"/>
                </a:tc>
                <a:extLst>
                  <a:ext uri="{0D108BD9-81ED-4DB2-BD59-A6C34878D82A}">
                    <a16:rowId xmlns:a16="http://schemas.microsoft.com/office/drawing/2014/main" val="1088894643"/>
                  </a:ext>
                </a:extLst>
              </a:tr>
            </a:tbl>
          </a:graphicData>
        </a:graphic>
      </p:graphicFrame>
      <p:pic>
        <p:nvPicPr>
          <p:cNvPr id="1031" name="Picture 2" descr="A7CD9B42">
            <a:extLst>
              <a:ext uri="{FF2B5EF4-FFF2-40B4-BE49-F238E27FC236}">
                <a16:creationId xmlns:a16="http://schemas.microsoft.com/office/drawing/2014/main" id="{8859D76A-1647-40C8-B897-FF6CC60812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80" y="2459380"/>
            <a:ext cx="1127283" cy="70233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D143D6F2-774B-4870-A300-865C6C268C48}"/>
              </a:ext>
            </a:extLst>
          </p:cNvPr>
          <p:cNvSpPr txBox="1">
            <a:spLocks/>
          </p:cNvSpPr>
          <p:nvPr/>
        </p:nvSpPr>
        <p:spPr>
          <a:xfrm>
            <a:off x="150019" y="0"/>
            <a:ext cx="8808244" cy="912645"/>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Extension task</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269" y="1420780"/>
            <a:ext cx="3517206" cy="996905"/>
          </a:xfrm>
          <a:prstGeom prst="rect">
            <a:avLst/>
          </a:prstGeom>
        </p:spPr>
      </p:pic>
    </p:spTree>
    <p:extLst>
      <p:ext uri="{BB962C8B-B14F-4D97-AF65-F5344CB8AC3E}">
        <p14:creationId xmlns:p14="http://schemas.microsoft.com/office/powerpoint/2010/main" val="34078551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031"/>
                                        </p:tgtEl>
                                        <p:attrNameLst>
                                          <p:attrName>style.visibility</p:attrName>
                                        </p:attrNameLst>
                                      </p:cBhvr>
                                      <p:to>
                                        <p:strVal val="visible"/>
                                      </p:to>
                                    </p:set>
                                    <p:animEffect transition="in" filter="fade">
                                      <p:cBhvr>
                                        <p:cTn id="10" dur="500"/>
                                        <p:tgtEl>
                                          <p:spTgt spid="103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500"/>
                                        <p:tgtEl>
                                          <p:spTgt spid="4">
                                            <p:txEl>
                                              <p:pRg st="0" end="0"/>
                                            </p:txEl>
                                          </p:spTgt>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500"/>
                                        <p:tgtEl>
                                          <p:spTgt spid="4">
                                            <p:txEl>
                                              <p:pRg st="1" end="1"/>
                                            </p:txEl>
                                          </p:spTgt>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500"/>
                                        <p:tgtEl>
                                          <p:spTgt spid="4">
                                            <p:txEl>
                                              <p:pRg st="2" end="2"/>
                                            </p:txEl>
                                          </p:spTgt>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500"/>
                                        <p:tgtEl>
                                          <p:spTgt spid="4">
                                            <p:txEl>
                                              <p:pRg st="5" end="5"/>
                                            </p:txEl>
                                          </p:spTgt>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fade">
                                      <p:cBhvr>
                                        <p:cTn id="39" dur="500"/>
                                        <p:tgtEl>
                                          <p:spTgt spid="4">
                                            <p:txEl>
                                              <p:pRg st="6" end="6"/>
                                            </p:txEl>
                                          </p:spTgt>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Effect transition="in" filter="fade">
                                      <p:cBhvr>
                                        <p:cTn id="43"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p:cNvSpPr>
            <a:spLocks noChangeArrowheads="1"/>
          </p:cNvSpPr>
          <p:nvPr/>
        </p:nvSpPr>
        <p:spPr bwMode="auto">
          <a:xfrm>
            <a:off x="431540" y="3143250"/>
            <a:ext cx="8280920" cy="2781300"/>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4" name="Table 3">
            <a:extLst>
              <a:ext uri="{FF2B5EF4-FFF2-40B4-BE49-F238E27FC236}">
                <a16:creationId xmlns:a16="http://schemas.microsoft.com/office/drawing/2014/main" id="{D5DEF430-F725-464D-A9CC-78862FE08135}"/>
              </a:ext>
            </a:extLst>
          </p:cNvPr>
          <p:cNvGraphicFramePr>
            <a:graphicFrameLocks noGrp="1"/>
          </p:cNvGraphicFramePr>
          <p:nvPr>
            <p:extLst>
              <p:ext uri="{D42A27DB-BD31-4B8C-83A1-F6EECF244321}">
                <p14:modId xmlns:p14="http://schemas.microsoft.com/office/powerpoint/2010/main" val="3178875729"/>
              </p:ext>
            </p:extLst>
          </p:nvPr>
        </p:nvGraphicFramePr>
        <p:xfrm>
          <a:off x="944067" y="4476749"/>
          <a:ext cx="6841306" cy="1150665"/>
        </p:xfrm>
        <a:graphic>
          <a:graphicData uri="http://schemas.openxmlformats.org/drawingml/2006/table">
            <a:tbl>
              <a:tblPr>
                <a:tableStyleId>{5C22544A-7EE6-4342-B048-85BDC9FD1C3A}</a:tableStyleId>
              </a:tblPr>
              <a:tblGrid>
                <a:gridCol w="3247206">
                  <a:extLst>
                    <a:ext uri="{9D8B030D-6E8A-4147-A177-3AD203B41FA5}">
                      <a16:colId xmlns:a16="http://schemas.microsoft.com/office/drawing/2014/main" val="4206808019"/>
                    </a:ext>
                  </a:extLst>
                </a:gridCol>
                <a:gridCol w="3594100">
                  <a:extLst>
                    <a:ext uri="{9D8B030D-6E8A-4147-A177-3AD203B41FA5}">
                      <a16:colId xmlns:a16="http://schemas.microsoft.com/office/drawing/2014/main" val="2631267483"/>
                    </a:ext>
                  </a:extLst>
                </a:gridCol>
              </a:tblGrid>
              <a:tr h="1150665">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 &gt; Runners muscles / Sebastian Kaulitzki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3 &gt; Human body / design36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Male anatomy muscular system / martan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71450" indent="-17145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6 &gt; Deltoid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7 &gt; </a:t>
                      </a:r>
                      <a:r>
                        <a:rPr lang="en-GB" sz="600" dirty="0">
                          <a:solidFill>
                            <a:schemeClr val="tx1"/>
                          </a:solidFill>
                          <a:latin typeface="Arial" panose="020B0604020202020204" pitchFamily="34" charset="0"/>
                          <a:ea typeface="Calibri"/>
                          <a:cs typeface="Arial" panose="020B0604020202020204" pitchFamily="34" charset="0"/>
                        </a:rPr>
                        <a:t>Biceps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8 &gt; </a:t>
                      </a:r>
                      <a:r>
                        <a:rPr lang="en-GB" sz="600" dirty="0">
                          <a:solidFill>
                            <a:schemeClr val="tx1"/>
                          </a:solidFill>
                          <a:latin typeface="Arial" panose="020B0604020202020204" pitchFamily="34" charset="0"/>
                          <a:ea typeface="Calibri"/>
                          <a:cs typeface="Arial" panose="020B0604020202020204" pitchFamily="34" charset="0"/>
                        </a:rPr>
                        <a:t>Triceps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9 &gt; </a:t>
                      </a:r>
                      <a:r>
                        <a:rPr lang="en-GB" sz="600" dirty="0">
                          <a:solidFill>
                            <a:schemeClr val="tx1"/>
                          </a:solidFill>
                          <a:latin typeface="Arial" panose="020B0604020202020204" pitchFamily="34" charset="0"/>
                          <a:ea typeface="Calibri"/>
                          <a:cs typeface="Arial" panose="020B0604020202020204" pitchFamily="34" charset="0"/>
                        </a:rPr>
                        <a:t>Trapezius front neck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9 &gt; </a:t>
                      </a:r>
                      <a:r>
                        <a:rPr lang="en-GB" sz="600" dirty="0">
                          <a:solidFill>
                            <a:schemeClr val="tx1"/>
                          </a:solidFill>
                          <a:latin typeface="Arial" panose="020B0604020202020204" pitchFamily="34" charset="0"/>
                          <a:ea typeface="Calibri"/>
                          <a:cs typeface="Arial" panose="020B0604020202020204" pitchFamily="34" charset="0"/>
                        </a:rPr>
                        <a:t>Trapezius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GB" sz="600" dirty="0">
                          <a:solidFill>
                            <a:schemeClr val="tx1"/>
                          </a:solidFill>
                          <a:latin typeface="Arial" panose="020B0604020202020204" pitchFamily="34" charset="0"/>
                          <a:ea typeface="Calibri"/>
                          <a:cs typeface="Arial" panose="020B0604020202020204" pitchFamily="34" charset="0"/>
                        </a:rPr>
                        <a:t>Latissimus Dorsi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GB" sz="600" dirty="0">
                          <a:solidFill>
                            <a:schemeClr val="tx1"/>
                          </a:solidFill>
                          <a:latin typeface="Arial" panose="020B0604020202020204" pitchFamily="34" charset="0"/>
                          <a:ea typeface="Calibri"/>
                          <a:cs typeface="Arial" panose="020B0604020202020204" pitchFamily="34" charset="0"/>
                        </a:rPr>
                        <a:t>Chest Pectoralis / decade3d - anatomy online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12 &gt; </a:t>
                      </a:r>
                      <a:r>
                        <a:rPr lang="en-GB" sz="600" dirty="0">
                          <a:solidFill>
                            <a:schemeClr val="tx1"/>
                          </a:solidFill>
                          <a:latin typeface="Arial" panose="020B0604020202020204" pitchFamily="34" charset="0"/>
                          <a:ea typeface="Calibri"/>
                          <a:cs typeface="Arial" panose="020B0604020202020204" pitchFamily="34" charset="0"/>
                        </a:rPr>
                        <a:t>Rectus Abdominis / decade3d - anatomy online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13 &gt; </a:t>
                      </a:r>
                      <a:r>
                        <a:rPr lang="en-GB" sz="600" dirty="0">
                          <a:solidFill>
                            <a:schemeClr val="tx1"/>
                          </a:solidFill>
                          <a:latin typeface="Arial" panose="020B0604020202020204" pitchFamily="34" charset="0"/>
                          <a:ea typeface="Calibri"/>
                          <a:cs typeface="Arial" panose="020B0604020202020204" pitchFamily="34" charset="0"/>
                        </a:rPr>
                        <a:t>Gluteus Maximus / decade3d - anatomy online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14 &gt; </a:t>
                      </a:r>
                      <a:r>
                        <a:rPr lang="en-GB" sz="600" dirty="0">
                          <a:solidFill>
                            <a:schemeClr val="tx1"/>
                          </a:solidFill>
                          <a:latin typeface="Arial" panose="020B0604020202020204" pitchFamily="34" charset="0"/>
                          <a:ea typeface="Calibri"/>
                          <a:cs typeface="Arial" panose="020B0604020202020204" pitchFamily="34" charset="0"/>
                        </a:rPr>
                        <a:t>Quadriceps male muscles / decade3d - anatomy online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15 &gt; </a:t>
                      </a:r>
                      <a:r>
                        <a:rPr lang="en-GB" sz="600" dirty="0">
                          <a:solidFill>
                            <a:schemeClr val="tx1"/>
                          </a:solidFill>
                          <a:latin typeface="Arial" panose="020B0604020202020204" pitchFamily="34" charset="0"/>
                          <a:ea typeface="Calibri"/>
                          <a:cs typeface="Arial" panose="020B0604020202020204" pitchFamily="34" charset="0"/>
                        </a:rPr>
                        <a:t>Hamstrings / decade3d - anatomy online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16 &gt; </a:t>
                      </a:r>
                      <a:r>
                        <a:rPr lang="en-GB" sz="600" dirty="0">
                          <a:solidFill>
                            <a:schemeClr val="tx1"/>
                          </a:solidFill>
                          <a:latin typeface="Arial" panose="020B0604020202020204" pitchFamily="34" charset="0"/>
                          <a:ea typeface="Calibri"/>
                          <a:cs typeface="Arial" panose="020B0604020202020204" pitchFamily="34" charset="0"/>
                        </a:rPr>
                        <a:t>Calf muscle male / decade3d - anatomy online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17 &gt; </a:t>
                      </a:r>
                      <a:r>
                        <a:rPr lang="en-US" sz="600" dirty="0">
                          <a:solidFill>
                            <a:schemeClr val="tx1"/>
                          </a:solidFill>
                          <a:latin typeface="Arial" panose="020B0604020202020204" pitchFamily="34" charset="0"/>
                          <a:ea typeface="Calibri"/>
                          <a:cs typeface="Arial" panose="020B0604020202020204" pitchFamily="34" charset="0"/>
                        </a:rPr>
                        <a:t>Biceps_triceps_movement of arm</a:t>
                      </a:r>
                      <a:r>
                        <a:rPr lang="en-GB" sz="600" dirty="0">
                          <a:solidFill>
                            <a:schemeClr val="tx1"/>
                          </a:solidFill>
                          <a:latin typeface="Arial" panose="020B0604020202020204" pitchFamily="34" charset="0"/>
                          <a:ea typeface="Calibri"/>
                          <a:cs typeface="Arial" panose="020B0604020202020204" pitchFamily="34" charset="0"/>
                        </a:rPr>
                        <a:t> / stihii / Shutterstock.com</a:t>
                      </a:r>
                    </a:p>
                    <a:p>
                      <a:pPr marL="171450" marR="0" lvl="0" indent="-17145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GB" sz="600" dirty="0">
                          <a:solidFill>
                            <a:schemeClr val="tx1"/>
                          </a:solidFill>
                          <a:latin typeface="Arial" panose="020B0604020202020204" pitchFamily="34" charset="0"/>
                          <a:ea typeface="Calibri"/>
                          <a:cs typeface="Arial" panose="020B0604020202020204" pitchFamily="34" charset="0"/>
                        </a:rPr>
                        <a:t>Antagonistic muscles / NoPainNoGain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GB" sz="600" dirty="0">
                          <a:solidFill>
                            <a:schemeClr val="tx1"/>
                          </a:solidFill>
                          <a:latin typeface="Arial" panose="020B0604020202020204" pitchFamily="34" charset="0"/>
                          <a:ea typeface="Calibri"/>
                          <a:cs typeface="Arial" panose="020B0604020202020204" pitchFamily="34" charset="0"/>
                        </a:rPr>
                        <a:t>Human male body anatomy / madesapix / Shutterstock.com</a:t>
                      </a:r>
                    </a:p>
                    <a:p>
                      <a:pPr marL="171450" indent="-17145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19 &gt; </a:t>
                      </a:r>
                      <a:r>
                        <a:rPr lang="en-GB" sz="600" dirty="0">
                          <a:solidFill>
                            <a:schemeClr val="tx1"/>
                          </a:solidFill>
                          <a:latin typeface="Arial" panose="020B0604020202020204" pitchFamily="34" charset="0"/>
                          <a:ea typeface="Calibri"/>
                          <a:cs typeface="Arial" panose="020B0604020202020204" pitchFamily="34" charset="0"/>
                        </a:rPr>
                        <a:t>Sportsman showing biceps / Volodymyr Tverdokhlib / Shutterstock.com</a:t>
                      </a:r>
                    </a:p>
                    <a:p>
                      <a:pPr marL="171450" indent="-171450">
                        <a:lnSpc>
                          <a:spcPct val="115000"/>
                        </a:lnSpc>
                        <a:spcAft>
                          <a:spcPts val="0"/>
                        </a:spcAft>
                        <a:buFont typeface="Arial" panose="020B0604020202020204" pitchFamily="34" charset="0"/>
                        <a:buChar char="•"/>
                      </a:pPr>
                      <a:endParaRPr lang="en-GB" sz="600" dirty="0">
                        <a:solidFill>
                          <a:schemeClr val="tx1"/>
                        </a:solidFill>
                        <a:latin typeface="Arial" panose="020B0604020202020204" pitchFamily="34" charset="0"/>
                        <a:ea typeface="Calibri"/>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6277724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CR1">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OCR1" id="{9DB8DA89-1622-440B-B4F5-5B4D8A3D03AA}" vid="{1327A897-338A-43E7-97E0-68CB59CC6B7E}"/>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6406D67C-DD10-4FE2-B33D-05FD9F7CF485}"/>
</file>

<file path=customXml/itemProps2.xml><?xml version="1.0" encoding="utf-8"?>
<ds:datastoreItem xmlns:ds="http://schemas.openxmlformats.org/officeDocument/2006/customXml" ds:itemID="{41F3A043-0C73-4C1D-ACE7-D5C086E0C25F}"/>
</file>

<file path=customXml/itemProps3.xml><?xml version="1.0" encoding="utf-8"?>
<ds:datastoreItem xmlns:ds="http://schemas.openxmlformats.org/officeDocument/2006/customXml" ds:itemID="{9B1D8815-62D6-4B7A-A5A6-F6FA6C2709AD}"/>
</file>

<file path=docProps/app.xml><?xml version="1.0" encoding="utf-8"?>
<Properties xmlns="http://schemas.openxmlformats.org/officeDocument/2006/extended-properties" xmlns:vt="http://schemas.openxmlformats.org/officeDocument/2006/docPropsVTypes">
  <Template>OCR1</Template>
  <TotalTime>3994</TotalTime>
  <Words>1591</Words>
  <Application>Microsoft Office PowerPoint</Application>
  <PresentationFormat>On-screen Show (4:3)</PresentationFormat>
  <Paragraphs>273</Paragraphs>
  <Slides>24</Slides>
  <Notes>4</Notes>
  <HiddenSlides>0</HiddenSlides>
  <MMClips>1</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24</vt:i4>
      </vt:variant>
    </vt:vector>
  </HeadingPairs>
  <TitlesOfParts>
    <vt:vector size="34" baseType="lpstr">
      <vt:lpstr>Arial</vt:lpstr>
      <vt:lpstr>Calibri</vt:lpstr>
      <vt:lpstr>Calibri Light</vt:lpstr>
      <vt:lpstr>Comic Sans MS</vt:lpstr>
      <vt:lpstr>Gill Sans MT</vt:lpstr>
      <vt:lpstr>Times New Roman</vt:lpstr>
      <vt:lpstr>Wingdings</vt:lpstr>
      <vt:lpstr>OCR1</vt:lpstr>
      <vt:lpstr>Custom Design</vt:lpstr>
      <vt:lpstr>Office Theme</vt:lpstr>
      <vt:lpstr>PowerPoint Presentation</vt:lpstr>
      <vt:lpstr>Learning  Outcomes</vt:lpstr>
      <vt:lpstr>PowerPoint Presentation</vt:lpstr>
      <vt:lpstr>PowerPoint Presentation</vt:lpstr>
      <vt:lpstr>PowerPoint Presentation</vt:lpstr>
      <vt:lpstr>The Deltoid</vt:lpstr>
      <vt:lpstr>The Bicep</vt:lpstr>
      <vt:lpstr>The Tricep</vt:lpstr>
      <vt:lpstr>The Trapezius</vt:lpstr>
      <vt:lpstr>The Latissimus Dorsi</vt:lpstr>
      <vt:lpstr>The Pectorals</vt:lpstr>
      <vt:lpstr>The Abdominals</vt:lpstr>
      <vt:lpstr>The Gluteal Muscles</vt:lpstr>
      <vt:lpstr>The Quadriceps</vt:lpstr>
      <vt:lpstr>The hamstrings</vt:lpstr>
      <vt:lpstr>The Gastrocnemius</vt:lpstr>
      <vt:lpstr>ANTAGONISTIC PAIRS OF Muscles – working to produce movement.</vt:lpstr>
      <vt:lpstr>PowerPoint Presentation</vt:lpstr>
      <vt:lpstr>PowerPoint Presentation</vt:lpstr>
      <vt:lpstr>Watch the video  https://www.bbc.com/bitesize/guides/zct2hv4/revision/2</vt:lpstr>
      <vt:lpstr>Knee/elbow models showing antagonistic muscle action</vt:lpstr>
      <vt:lpstr>Think of a sporting example… </vt:lpstr>
      <vt:lpstr>PowerPoint Presentation</vt:lpstr>
      <vt:lpstr>PowerPoint Presentation</vt:lpstr>
    </vt:vector>
  </TitlesOfParts>
  <Company>CMAT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The Structure and Function of the Muscular System</dc:title>
  <dc:creator>Simon Atkinson</dc:creator>
  <cp:keywords>GCSE; PE; Topic Presnetation; Muscular System</cp:keywords>
  <cp:lastModifiedBy>J. Levick</cp:lastModifiedBy>
  <cp:revision>208</cp:revision>
  <dcterms:created xsi:type="dcterms:W3CDTF">2016-11-23T22:51:37Z</dcterms:created>
  <dcterms:modified xsi:type="dcterms:W3CDTF">2019-03-25T14:00:39Z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