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43.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4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Masters/slideMaster2.xml" ContentType="application/vnd.openxmlformats-officedocument.presentationml.slideMaster+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layout1.xml" ContentType="application/vnd.openxmlformats-officedocument.drawingml.diagramLayout+xml"/>
  <Override PartName="/ppt/theme/theme1.xml" ContentType="application/vnd.openxmlformats-officedocument.theme+xml"/>
  <Override PartName="/ppt/notesMasters/notesMaster1.xml" ContentType="application/vnd.openxmlformats-officedocument.presentationml.notesMaster+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256" r:id="rId3"/>
    <p:sldId id="332" r:id="rId4"/>
    <p:sldId id="620" r:id="rId5"/>
    <p:sldId id="621" r:id="rId6"/>
    <p:sldId id="327" r:id="rId7"/>
    <p:sldId id="333" r:id="rId8"/>
    <p:sldId id="592" r:id="rId9"/>
    <p:sldId id="589" r:id="rId10"/>
    <p:sldId id="593" r:id="rId11"/>
    <p:sldId id="590" r:id="rId12"/>
    <p:sldId id="334" r:id="rId13"/>
    <p:sldId id="335" r:id="rId14"/>
    <p:sldId id="591" r:id="rId15"/>
    <p:sldId id="258" r:id="rId16"/>
    <p:sldId id="270" r:id="rId17"/>
    <p:sldId id="622" r:id="rId18"/>
    <p:sldId id="594" r:id="rId19"/>
    <p:sldId id="595" r:id="rId20"/>
    <p:sldId id="596" r:id="rId21"/>
    <p:sldId id="597" r:id="rId22"/>
    <p:sldId id="598" r:id="rId23"/>
    <p:sldId id="623" r:id="rId24"/>
    <p:sldId id="602" r:id="rId25"/>
    <p:sldId id="603" r:id="rId26"/>
    <p:sldId id="604" r:id="rId27"/>
    <p:sldId id="606" r:id="rId28"/>
    <p:sldId id="607" r:id="rId29"/>
    <p:sldId id="608" r:id="rId30"/>
    <p:sldId id="609" r:id="rId31"/>
    <p:sldId id="610" r:id="rId32"/>
    <p:sldId id="338" r:id="rId33"/>
    <p:sldId id="339" r:id="rId34"/>
    <p:sldId id="611" r:id="rId35"/>
    <p:sldId id="612" r:id="rId36"/>
    <p:sldId id="624" r:id="rId37"/>
    <p:sldId id="614" r:id="rId38"/>
    <p:sldId id="615" r:id="rId39"/>
    <p:sldId id="616" r:id="rId40"/>
    <p:sldId id="617" r:id="rId41"/>
    <p:sldId id="618" r:id="rId42"/>
    <p:sldId id="619" r:id="rId43"/>
    <p:sldId id="288" r:id="rId44"/>
    <p:sldId id="588"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1E42"/>
    <a:srgbClr val="0000FF"/>
    <a:srgbClr val="0066FF"/>
    <a:srgbClr val="DA8AAD"/>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22" autoAdjust="0"/>
    <p:restoredTop sz="92634" autoAdjust="0"/>
  </p:normalViewPr>
  <p:slideViewPr>
    <p:cSldViewPr>
      <p:cViewPr varScale="1">
        <p:scale>
          <a:sx n="55" d="100"/>
          <a:sy n="55" d="100"/>
        </p:scale>
        <p:origin x="1488" y="66"/>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a:ln w="25400" cap="flat" cmpd="sng" algn="ctr">
          <a:solidFill>
            <a:prstClr val="white">
              <a:hueOff val="0"/>
              <a:satOff val="0"/>
              <a:lumOff val="0"/>
              <a:alphaOff val="0"/>
            </a:prstClr>
          </a:solidFill>
          <a:prstDash val="solid"/>
        </a:ln>
        <a:effectLst/>
      </dgm:spPr>
      <dgm:t>
        <a:bodyPr spcFirstLastPara="0" vert="horz" wrap="square" lIns="68580" tIns="68580" rIns="68580" bIns="68580" numCol="1" spcCol="1270" anchor="ctr" anchorCtr="0"/>
        <a:lstStyle/>
        <a:p>
          <a:pPr marL="0" lvl="0" indent="0" algn="ctr" defTabSz="800100">
            <a:lnSpc>
              <a:spcPct val="90000"/>
            </a:lnSpc>
            <a:spcBef>
              <a:spcPct val="0"/>
            </a:spcBef>
            <a:spcAft>
              <a:spcPct val="35000"/>
            </a:spcAft>
            <a:buNone/>
          </a:pPr>
          <a:r>
            <a:rPr lang="en-GB"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Engagement patterns of different social groups</a:t>
          </a:r>
        </a:p>
      </dgm:t>
    </dgm:pt>
    <dgm:pt modelId="{55CAE964-DD63-4E9D-B995-4CA485FEBEB6}" type="parTrans" cxnId="{3BCD98AA-764D-4B55-9614-AE6AF21415B9}">
      <dgm:prSet/>
      <dgm:spPr/>
      <dgm:t>
        <a:bodyPr/>
        <a:lstStyle/>
        <a:p>
          <a:endParaRPr lang="en-GB"/>
        </a:p>
      </dgm:t>
    </dgm:pt>
    <dgm:pt modelId="{C3E04FC6-0EE2-410A-96AC-6244D0D14E6D}" type="sibTrans" cxnId="{3BCD98AA-764D-4B55-9614-AE6AF21415B9}">
      <dgm:prSet/>
      <dgm:spPr/>
      <dgm:t>
        <a:bodyPr/>
        <a:lstStyle/>
        <a:p>
          <a:endParaRPr lang="en-GB"/>
        </a:p>
      </dgm:t>
    </dgm:pt>
    <dgm:pt modelId="{25DD389C-BF69-49A9-B6EF-04442C21941F}">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ts val="600"/>
            </a:spcAft>
            <a:buNone/>
          </a:pPr>
          <a:r>
            <a:rPr lang="en-GB" sz="2000" kern="1200" dirty="0">
              <a:solidFill>
                <a:prstClr val="white"/>
              </a:solidFill>
              <a:latin typeface="Arial" panose="020B0604020202020204" pitchFamily="34" charset="0"/>
              <a:ea typeface="+mn-ea"/>
              <a:cs typeface="Arial" panose="020B0604020202020204" pitchFamily="34" charset="0"/>
            </a:rPr>
            <a:t>Name and describe 2 social groups that might engage in physical activity.</a:t>
          </a:r>
        </a:p>
      </dgm:t>
    </dgm:pt>
    <dgm:pt modelId="{39773C3F-6668-4CB9-AD9C-026441C5D0AB}" type="parTrans" cxnId="{D5573C0B-115C-4AE9-B8FE-DA0F210F4CBE}">
      <dgm:prSet/>
      <dgm:spPr/>
      <dgm:t>
        <a:bodyPr/>
        <a:lstStyle/>
        <a:p>
          <a:endParaRPr lang="en-GB"/>
        </a:p>
      </dgm:t>
    </dgm:pt>
    <dgm:pt modelId="{5AB95543-8305-471C-B3CD-07726EDD9570}" type="sibTrans" cxnId="{D5573C0B-115C-4AE9-B8FE-DA0F210F4CBE}">
      <dgm:prSet/>
      <dgm:spPr/>
      <dgm:t>
        <a:bodyPr/>
        <a:lstStyle/>
        <a:p>
          <a:endParaRPr lang="en-GB"/>
        </a:p>
      </dgm:t>
    </dgm:pt>
    <dgm:pt modelId="{75806B3D-741B-4ACF-A009-BFD3BF0C9432}">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a:spcAft>
              <a:spcPts val="600"/>
            </a:spcAft>
          </a:pPr>
          <a:r>
            <a:rPr lang="en-GB" sz="2000" dirty="0">
              <a:latin typeface="Arial" panose="020B0604020202020204" pitchFamily="34" charset="0"/>
              <a:cs typeface="Arial" panose="020B0604020202020204" pitchFamily="34" charset="0"/>
            </a:rPr>
            <a:t>Explain how role models and media coverage might affect girls and boys taking part in physical activity?</a:t>
          </a:r>
        </a:p>
      </dgm:t>
    </dgm:pt>
    <dgm:pt modelId="{23F89A90-0183-44A7-81B1-5283D766AA27}" type="parTrans" cxnId="{FA7295A2-A095-460B-B9A0-D25A7393A85F}">
      <dgm:prSet/>
      <dgm:spPr/>
      <dgm:t>
        <a:bodyPr/>
        <a:lstStyle/>
        <a:p>
          <a:endParaRPr lang="en-GB"/>
        </a:p>
      </dgm:t>
    </dgm:pt>
    <dgm:pt modelId="{E53B3984-2E30-4079-AF95-D4D864913B15}" type="sibTrans" cxnId="{FA7295A2-A095-460B-B9A0-D25A7393A85F}">
      <dgm:prSet/>
      <dgm:spPr/>
      <dgm:t>
        <a:bodyPr/>
        <a:lstStyle/>
        <a:p>
          <a:endParaRPr lang="en-GB"/>
        </a:p>
      </dgm:t>
    </dgm:pt>
    <dgm:pt modelId="{89A4D4AB-836B-4D55-B6B5-80B305E49B78}">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How might the cost or amount of disposable income affect the type of activity an individual could choose to do?</a:t>
          </a:r>
        </a:p>
      </dgm:t>
    </dgm:pt>
    <dgm:pt modelId="{AAC99DC7-D8BC-4C3E-9E0A-66339081C8D3}" type="parTrans" cxnId="{A60F23FC-D747-4CAA-BAB2-103701202A1A}">
      <dgm:prSet/>
      <dgm:spPr/>
      <dgm:t>
        <a:bodyPr/>
        <a:lstStyle/>
        <a:p>
          <a:endParaRPr lang="en-GB"/>
        </a:p>
      </dgm:t>
    </dgm:pt>
    <dgm:pt modelId="{87C7637C-BCB0-46D3-B57D-1161AF384153}" type="sibTrans" cxnId="{A60F23FC-D747-4CAA-BAB2-103701202A1A}">
      <dgm:prSet/>
      <dgm:spPr/>
      <dgm:t>
        <a:bodyPr/>
        <a:lstStyle/>
        <a:p>
          <a:endParaRPr lang="en-GB"/>
        </a:p>
      </dgm:t>
    </dgm:pt>
    <dgm:pt modelId="{DA594072-4BBA-4479-B757-B2EE0D141EF7}">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r>
            <a:rPr lang="en-GB" sz="2000" dirty="0">
              <a:latin typeface="Arial" panose="020B0604020202020204" pitchFamily="34" charset="0"/>
              <a:cs typeface="Arial" panose="020B0604020202020204" pitchFamily="34" charset="0"/>
            </a:rPr>
            <a:t>Why might disability affect participation rates in sport?</a:t>
          </a:r>
        </a:p>
      </dgm:t>
    </dgm:pt>
    <dgm:pt modelId="{090CDA4E-6639-4ED8-B7B8-65DEFEFE5731}" type="parTrans" cxnId="{CB4FA466-93A8-4E4F-9E16-F9FA01D77E4C}">
      <dgm:prSet/>
      <dgm:spPr/>
      <dgm:t>
        <a:bodyPr/>
        <a:lstStyle/>
        <a:p>
          <a:endParaRPr lang="en-GB"/>
        </a:p>
      </dgm:t>
    </dgm:pt>
    <dgm:pt modelId="{C2D92FA4-898C-4510-A450-60FDBC0B3645}" type="sibTrans" cxnId="{CB4FA466-93A8-4E4F-9E16-F9FA01D77E4C}">
      <dgm:prSet/>
      <dgm:spPr/>
      <dgm:t>
        <a:bodyPr/>
        <a:lstStyle/>
        <a:p>
          <a:endParaRPr lang="en-GB"/>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dgm:spPr>
        <a:xfrm rot="16200000">
          <a:off x="540060" y="-540060"/>
          <a:ext cx="1998222" cy="3078342"/>
        </a:xfrm>
        <a:prstGeom prst="round1Rect">
          <a:avLst/>
        </a:prstGeom>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a:xfrm>
          <a:off x="3078342" y="0"/>
          <a:ext cx="3078342" cy="1998222"/>
        </a:xfrm>
        <a:prstGeom prst="round1Rect">
          <a:avLst/>
        </a:prstGeom>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a:xfrm rot="10800000">
          <a:off x="0" y="1998222"/>
          <a:ext cx="3078342" cy="1998222"/>
        </a:xfrm>
        <a:prstGeom prst="round1Rect">
          <a:avLst/>
        </a:prstGeom>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a:xfrm rot="5400000">
          <a:off x="3618402" y="1458161"/>
          <a:ext cx="1998222" cy="3078342"/>
        </a:xfrm>
        <a:prstGeom prst="round1Rect">
          <a:avLst/>
        </a:prstGeom>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custScaleX="114172" custScaleY="114172">
        <dgm:presLayoutVars>
          <dgm:chMax val="0"/>
          <dgm:chPref val="0"/>
        </dgm:presLayoutVars>
      </dgm:prSet>
      <dgm:spPr>
        <a:xfrm>
          <a:off x="2154839" y="1498666"/>
          <a:ext cx="1847005" cy="999111"/>
        </a:xfrm>
        <a:prstGeom prst="roundRect">
          <a:avLst/>
        </a:prstGeom>
      </dgm:spPr>
      <dgm:t>
        <a:bodyPr/>
        <a:lstStyle/>
        <a:p>
          <a:endParaRPr lang="en-US"/>
        </a:p>
      </dgm:t>
    </dgm:pt>
  </dgm:ptLst>
  <dgm:cxnLst>
    <dgm:cxn modelId="{213CE0D7-5788-4FA7-9E61-3098BA4F3828}" type="presOf" srcId="{DA594072-4BBA-4479-B757-B2EE0D141EF7}" destId="{45E1DEB2-BFB9-4C3A-8DDE-83C91051D01A}" srcOrd="1" destOrd="0" presId="urn:microsoft.com/office/officeart/2005/8/layout/matrix1"/>
    <dgm:cxn modelId="{B27C8B86-D389-4EB8-8E58-A3701362DED2}" type="presOf" srcId="{576FA208-1A80-411D-AB17-3C3A623BE25C}" destId="{205B3C7C-23FF-4BC3-AF04-B63783261667}" srcOrd="0" destOrd="0" presId="urn:microsoft.com/office/officeart/2005/8/layout/matrix1"/>
    <dgm:cxn modelId="{E88A83F1-FE40-42E9-8027-D4FD542BA055}" type="presOf" srcId="{89A4D4AB-836B-4D55-B6B5-80B305E49B78}" destId="{0B4E8083-4556-4379-A09D-87049006A872}" srcOrd="1" destOrd="0" presId="urn:microsoft.com/office/officeart/2005/8/layout/matrix1"/>
    <dgm:cxn modelId="{B8C80809-6FEE-4C0D-A325-981E39704702}" type="presOf" srcId="{25DD389C-BF69-49A9-B6EF-04442C21941F}" destId="{C1DE2A23-CD21-40D5-A13F-6220070403D9}" srcOrd="1" destOrd="0" presId="urn:microsoft.com/office/officeart/2005/8/layout/matrix1"/>
    <dgm:cxn modelId="{44387BC0-8F1F-4DFA-AC4B-402FB17B91B2}" type="presOf" srcId="{75806B3D-741B-4ACF-A009-BFD3BF0C9432}" destId="{BA66FE88-7362-46D7-B73A-8715947C1433}" srcOrd="0" destOrd="0" presId="urn:microsoft.com/office/officeart/2005/8/layout/matrix1"/>
    <dgm:cxn modelId="{CB4FA466-93A8-4E4F-9E16-F9FA01D77E4C}" srcId="{87C384ED-7018-4A63-B330-895DBC2B1F9A}" destId="{DA594072-4BBA-4479-B757-B2EE0D141EF7}" srcOrd="3" destOrd="0" parTransId="{090CDA4E-6639-4ED8-B7B8-65DEFEFE5731}" sibTransId="{C2D92FA4-898C-4510-A450-60FDBC0B3645}"/>
    <dgm:cxn modelId="{C821C823-8B87-42B6-B2CC-13AF00BE4D1D}" type="presOf" srcId="{89A4D4AB-836B-4D55-B6B5-80B305E49B78}" destId="{88A60BE7-226B-4ACA-B362-DE2434742A62}" srcOrd="0" destOrd="0" presId="urn:microsoft.com/office/officeart/2005/8/layout/matrix1"/>
    <dgm:cxn modelId="{72AEC576-A780-46EB-8021-3A8CBAD65BED}" type="presOf" srcId="{DA594072-4BBA-4479-B757-B2EE0D141EF7}" destId="{FA700B7B-8567-46C7-8D3E-40490F5B64E8}" srcOrd="0" destOrd="0" presId="urn:microsoft.com/office/officeart/2005/8/layout/matrix1"/>
    <dgm:cxn modelId="{A289A825-499A-4DEA-8762-DEDA20399E78}" type="presOf" srcId="{25DD389C-BF69-49A9-B6EF-04442C21941F}" destId="{BC06985E-79EB-47F6-B6C2-BA9B6E157942}" srcOrd="0"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098FC033-F587-49EA-9976-C34FA2928227}" type="presOf" srcId="{75806B3D-741B-4ACF-A009-BFD3BF0C9432}" destId="{D4928808-A9D8-4D7D-8032-9567FF82AAE3}" srcOrd="1" destOrd="0" presId="urn:microsoft.com/office/officeart/2005/8/layout/matrix1"/>
    <dgm:cxn modelId="{563D3AFE-1612-4844-941C-3D0511311733}" type="presOf" srcId="{87C384ED-7018-4A63-B330-895DBC2B1F9A}" destId="{434C7A5E-0AE4-454E-8BA6-AF21F28B3A80}" srcOrd="0" destOrd="0" presId="urn:microsoft.com/office/officeart/2005/8/layout/matrix1"/>
    <dgm:cxn modelId="{FA7295A2-A095-460B-B9A0-D25A7393A85F}" srcId="{87C384ED-7018-4A63-B330-895DBC2B1F9A}" destId="{75806B3D-741B-4ACF-A009-BFD3BF0C9432}" srcOrd="1" destOrd="0" parTransId="{23F89A90-0183-44A7-81B1-5283D766AA27}" sibTransId="{E53B3984-2E30-4079-AF95-D4D864913B15}"/>
    <dgm:cxn modelId="{D5573C0B-115C-4AE9-B8FE-DA0F210F4CBE}" srcId="{87C384ED-7018-4A63-B330-895DBC2B1F9A}" destId="{25DD389C-BF69-49A9-B6EF-04442C21941F}" srcOrd="0" destOrd="0" parTransId="{39773C3F-6668-4CB9-AD9C-026441C5D0AB}" sibTransId="{5AB95543-8305-471C-B3CD-07726EDD9570}"/>
    <dgm:cxn modelId="{3BCD98AA-764D-4B55-9614-AE6AF21415B9}" srcId="{576FA208-1A80-411D-AB17-3C3A623BE25C}" destId="{87C384ED-7018-4A63-B330-895DBC2B1F9A}" srcOrd="0" destOrd="0" parTransId="{55CAE964-DD63-4E9D-B995-4CA485FEBEB6}" sibTransId="{C3E04FC6-0EE2-410A-96AC-6244D0D14E6D}"/>
    <dgm:cxn modelId="{01FB56B3-6949-4405-ACC7-E84FD3C79B8B}" type="presParOf" srcId="{205B3C7C-23FF-4BC3-AF04-B63783261667}" destId="{6A6EBD9A-0AC5-4198-AF11-08E528781AF0}" srcOrd="0" destOrd="0" presId="urn:microsoft.com/office/officeart/2005/8/layout/matrix1"/>
    <dgm:cxn modelId="{20CB2C9D-F4C6-4A14-8E12-FB1BA9CCB469}" type="presParOf" srcId="{6A6EBD9A-0AC5-4198-AF11-08E528781AF0}" destId="{BC06985E-79EB-47F6-B6C2-BA9B6E157942}" srcOrd="0" destOrd="0" presId="urn:microsoft.com/office/officeart/2005/8/layout/matrix1"/>
    <dgm:cxn modelId="{C2D819C4-2D60-44B7-9F96-4F23D7E8C58C}" type="presParOf" srcId="{6A6EBD9A-0AC5-4198-AF11-08E528781AF0}" destId="{C1DE2A23-CD21-40D5-A13F-6220070403D9}" srcOrd="1" destOrd="0" presId="urn:microsoft.com/office/officeart/2005/8/layout/matrix1"/>
    <dgm:cxn modelId="{F238F37E-EC95-4224-A277-204D2E568BF0}" type="presParOf" srcId="{6A6EBD9A-0AC5-4198-AF11-08E528781AF0}" destId="{BA66FE88-7362-46D7-B73A-8715947C1433}" srcOrd="2" destOrd="0" presId="urn:microsoft.com/office/officeart/2005/8/layout/matrix1"/>
    <dgm:cxn modelId="{C237BE84-24CB-4510-AAB4-0B05483184A0}" type="presParOf" srcId="{6A6EBD9A-0AC5-4198-AF11-08E528781AF0}" destId="{D4928808-A9D8-4D7D-8032-9567FF82AAE3}" srcOrd="3" destOrd="0" presId="urn:microsoft.com/office/officeart/2005/8/layout/matrix1"/>
    <dgm:cxn modelId="{961F2C95-D86A-41D3-BFF9-9BC98FC59473}" type="presParOf" srcId="{6A6EBD9A-0AC5-4198-AF11-08E528781AF0}" destId="{88A60BE7-226B-4ACA-B362-DE2434742A62}" srcOrd="4" destOrd="0" presId="urn:microsoft.com/office/officeart/2005/8/layout/matrix1"/>
    <dgm:cxn modelId="{2008EC9C-DB29-428B-BA9B-75FFF238A6B5}" type="presParOf" srcId="{6A6EBD9A-0AC5-4198-AF11-08E528781AF0}" destId="{0B4E8083-4556-4379-A09D-87049006A872}" srcOrd="5" destOrd="0" presId="urn:microsoft.com/office/officeart/2005/8/layout/matrix1"/>
    <dgm:cxn modelId="{1F8FA419-4A87-457E-BB6C-100E5C95A1DE}" type="presParOf" srcId="{6A6EBD9A-0AC5-4198-AF11-08E528781AF0}" destId="{FA700B7B-8567-46C7-8D3E-40490F5B64E8}" srcOrd="6" destOrd="0" presId="urn:microsoft.com/office/officeart/2005/8/layout/matrix1"/>
    <dgm:cxn modelId="{02C75683-6711-4E14-9D64-7652876CC03B}" type="presParOf" srcId="{6A6EBD9A-0AC5-4198-AF11-08E528781AF0}" destId="{45E1DEB2-BFB9-4C3A-8DDE-83C91051D01A}" srcOrd="7" destOrd="0" presId="urn:microsoft.com/office/officeart/2005/8/layout/matrix1"/>
    <dgm:cxn modelId="{0CD3A24D-EABB-4F59-83EC-EBE393BEDD11}"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614851" y="-614851"/>
          <a:ext cx="2274951" cy="3504654"/>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ts val="600"/>
            </a:spcAft>
            <a:buNone/>
          </a:pPr>
          <a:r>
            <a:rPr lang="en-GB" sz="2000" kern="1200" dirty="0">
              <a:solidFill>
                <a:prstClr val="white"/>
              </a:solidFill>
              <a:latin typeface="Arial" panose="020B0604020202020204" pitchFamily="34" charset="0"/>
              <a:ea typeface="+mn-ea"/>
              <a:cs typeface="Arial" panose="020B0604020202020204" pitchFamily="34" charset="0"/>
            </a:rPr>
            <a:t>Name and describe 2 social groups that might engage in physical activity.</a:t>
          </a:r>
        </a:p>
      </dsp:txBody>
      <dsp:txXfrm rot="5400000">
        <a:off x="0" y="0"/>
        <a:ext cx="3504654" cy="1706213"/>
      </dsp:txXfrm>
    </dsp:sp>
    <dsp:sp modelId="{BA66FE88-7362-46D7-B73A-8715947C1433}">
      <dsp:nvSpPr>
        <dsp:cNvPr id="0" name=""/>
        <dsp:cNvSpPr/>
      </dsp:nvSpPr>
      <dsp:spPr>
        <a:xfrm>
          <a:off x="3504654" y="0"/>
          <a:ext cx="3504654" cy="2274951"/>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ts val="600"/>
            </a:spcAft>
          </a:pPr>
          <a:r>
            <a:rPr lang="en-GB" sz="2000" kern="1200" dirty="0">
              <a:latin typeface="Arial" panose="020B0604020202020204" pitchFamily="34" charset="0"/>
              <a:cs typeface="Arial" panose="020B0604020202020204" pitchFamily="34" charset="0"/>
            </a:rPr>
            <a:t>Explain how role models and media coverage might affect girls and boys taking part in physical activity?</a:t>
          </a:r>
        </a:p>
      </dsp:txBody>
      <dsp:txXfrm>
        <a:off x="3504654" y="0"/>
        <a:ext cx="3504654" cy="1706213"/>
      </dsp:txXfrm>
    </dsp:sp>
    <dsp:sp modelId="{88A60BE7-226B-4ACA-B362-DE2434742A62}">
      <dsp:nvSpPr>
        <dsp:cNvPr id="0" name=""/>
        <dsp:cNvSpPr/>
      </dsp:nvSpPr>
      <dsp:spPr>
        <a:xfrm rot="10800000">
          <a:off x="0" y="2274951"/>
          <a:ext cx="3504654" cy="2274951"/>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How might the cost or amount of disposable income affect the type of activity an individual could choose to do?</a:t>
          </a:r>
        </a:p>
      </dsp:txBody>
      <dsp:txXfrm rot="10800000">
        <a:off x="0" y="2843688"/>
        <a:ext cx="3504654" cy="1706213"/>
      </dsp:txXfrm>
    </dsp:sp>
    <dsp:sp modelId="{FA700B7B-8567-46C7-8D3E-40490F5B64E8}">
      <dsp:nvSpPr>
        <dsp:cNvPr id="0" name=""/>
        <dsp:cNvSpPr/>
      </dsp:nvSpPr>
      <dsp:spPr>
        <a:xfrm rot="5400000">
          <a:off x="4119505" y="1660099"/>
          <a:ext cx="2274951" cy="3504654"/>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Why might disability affect participation rates in sport?</a:t>
          </a:r>
        </a:p>
      </dsp:txBody>
      <dsp:txXfrm rot="-5400000">
        <a:off x="3504654" y="2843688"/>
        <a:ext cx="3504654" cy="1706213"/>
      </dsp:txXfrm>
    </dsp:sp>
    <dsp:sp modelId="{434C7A5E-0AE4-454E-8BA6-AF21F28B3A80}">
      <dsp:nvSpPr>
        <dsp:cNvPr id="0" name=""/>
        <dsp:cNvSpPr/>
      </dsp:nvSpPr>
      <dsp:spPr>
        <a:xfrm>
          <a:off x="2304253" y="1625611"/>
          <a:ext cx="2400800" cy="1298678"/>
        </a:xfrm>
        <a:prstGeom prst="roundRect">
          <a:avLst/>
        </a:prstGeom>
        <a:solidFill>
          <a:srgbClr val="DA8AAD"/>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Engagement patterns of different social groups</a:t>
          </a:r>
        </a:p>
      </dsp:txBody>
      <dsp:txXfrm>
        <a:off x="2367649" y="1689007"/>
        <a:ext cx="2274008" cy="1171886"/>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dirty="0"/>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dirty="0"/>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b="1">
                <a:solidFill>
                  <a:schemeClr val="tx1"/>
                </a:solidFill>
                <a:latin typeface="Arial" panose="020B0604020202020204" pitchFamily="34" charset="0"/>
                <a:cs typeface="Arial" panose="020B0604020202020204" pitchFamily="34" charset="0"/>
              </a:defRPr>
            </a:lvl1pPr>
            <a:lvl2pPr marL="785001" indent="-301923">
              <a:defRPr sz="2500" b="1">
                <a:solidFill>
                  <a:schemeClr val="tx1"/>
                </a:solidFill>
                <a:latin typeface="Arial" panose="020B0604020202020204" pitchFamily="34" charset="0"/>
                <a:cs typeface="Arial" panose="020B0604020202020204" pitchFamily="34" charset="0"/>
              </a:defRPr>
            </a:lvl2pPr>
            <a:lvl3pPr marL="1207694" indent="-241539">
              <a:defRPr sz="2500" b="1">
                <a:solidFill>
                  <a:schemeClr val="tx1"/>
                </a:solidFill>
                <a:latin typeface="Arial" panose="020B0604020202020204" pitchFamily="34" charset="0"/>
                <a:cs typeface="Arial" panose="020B0604020202020204" pitchFamily="34" charset="0"/>
              </a:defRPr>
            </a:lvl3pPr>
            <a:lvl4pPr marL="1690771" indent="-241539">
              <a:defRPr sz="2500" b="1">
                <a:solidFill>
                  <a:schemeClr val="tx1"/>
                </a:solidFill>
                <a:latin typeface="Arial" panose="020B0604020202020204" pitchFamily="34" charset="0"/>
                <a:cs typeface="Arial" panose="020B0604020202020204" pitchFamily="34" charset="0"/>
              </a:defRPr>
            </a:lvl4pPr>
            <a:lvl5pPr marL="2173849" indent="-241539">
              <a:defRPr sz="2500" b="1">
                <a:solidFill>
                  <a:schemeClr val="tx1"/>
                </a:solidFill>
                <a:latin typeface="Arial" panose="020B0604020202020204" pitchFamily="34" charset="0"/>
                <a:cs typeface="Arial" panose="020B0604020202020204" pitchFamily="34" charset="0"/>
              </a:defRPr>
            </a:lvl5pPr>
            <a:lvl6pPr marL="2656926"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6pPr>
            <a:lvl7pPr marL="3140004"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7pPr>
            <a:lvl8pPr marL="3623081"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8pPr>
            <a:lvl9pPr marL="4106159"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9pPr>
          </a:lstStyle>
          <a:p>
            <a:fld id="{E6B9BFFE-0919-4EDC-ACB6-08CCE2A010BE}" type="slidenum">
              <a:rPr lang="en-GB" altLang="en-US" sz="1300" b="0">
                <a:latin typeface="Times New Roman" panose="02020603050405020304" pitchFamily="18" charset="0"/>
              </a:rPr>
              <a:pPr/>
              <a:t>5</a:t>
            </a:fld>
            <a:endParaRPr lang="en-GB" altLang="en-US" sz="1300" b="0" dirty="0">
              <a:latin typeface="Times New Roman" panose="02020603050405020304" pitchFamily="18" charset="0"/>
            </a:endParaRPr>
          </a:p>
        </p:txBody>
      </p:sp>
    </p:spTree>
    <p:extLst>
      <p:ext uri="{BB962C8B-B14F-4D97-AF65-F5344CB8AC3E}">
        <p14:creationId xmlns:p14="http://schemas.microsoft.com/office/powerpoint/2010/main" val="32131480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b="1">
                <a:solidFill>
                  <a:schemeClr val="tx1"/>
                </a:solidFill>
                <a:latin typeface="Arial" panose="020B0604020202020204" pitchFamily="34" charset="0"/>
                <a:cs typeface="Arial" panose="020B0604020202020204" pitchFamily="34" charset="0"/>
              </a:defRPr>
            </a:lvl1pPr>
            <a:lvl2pPr marL="785001" indent="-301923">
              <a:defRPr sz="2500" b="1">
                <a:solidFill>
                  <a:schemeClr val="tx1"/>
                </a:solidFill>
                <a:latin typeface="Arial" panose="020B0604020202020204" pitchFamily="34" charset="0"/>
                <a:cs typeface="Arial" panose="020B0604020202020204" pitchFamily="34" charset="0"/>
              </a:defRPr>
            </a:lvl2pPr>
            <a:lvl3pPr marL="1207694" indent="-241539">
              <a:defRPr sz="2500" b="1">
                <a:solidFill>
                  <a:schemeClr val="tx1"/>
                </a:solidFill>
                <a:latin typeface="Arial" panose="020B0604020202020204" pitchFamily="34" charset="0"/>
                <a:cs typeface="Arial" panose="020B0604020202020204" pitchFamily="34" charset="0"/>
              </a:defRPr>
            </a:lvl3pPr>
            <a:lvl4pPr marL="1690771" indent="-241539">
              <a:defRPr sz="2500" b="1">
                <a:solidFill>
                  <a:schemeClr val="tx1"/>
                </a:solidFill>
                <a:latin typeface="Arial" panose="020B0604020202020204" pitchFamily="34" charset="0"/>
                <a:cs typeface="Arial" panose="020B0604020202020204" pitchFamily="34" charset="0"/>
              </a:defRPr>
            </a:lvl4pPr>
            <a:lvl5pPr marL="2173849" indent="-241539">
              <a:defRPr sz="2500" b="1">
                <a:solidFill>
                  <a:schemeClr val="tx1"/>
                </a:solidFill>
                <a:latin typeface="Arial" panose="020B0604020202020204" pitchFamily="34" charset="0"/>
                <a:cs typeface="Arial" panose="020B0604020202020204" pitchFamily="34" charset="0"/>
              </a:defRPr>
            </a:lvl5pPr>
            <a:lvl6pPr marL="2656926"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6pPr>
            <a:lvl7pPr marL="3140004"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7pPr>
            <a:lvl8pPr marL="3623081"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8pPr>
            <a:lvl9pPr marL="4106159"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9pPr>
          </a:lstStyle>
          <a:p>
            <a:fld id="{2544B18D-5F80-4B7C-99D2-940D5FE0DEDD}" type="slidenum">
              <a:rPr lang="en-GB" altLang="en-US" sz="1300" b="0">
                <a:latin typeface="Times New Roman" panose="02020603050405020304" pitchFamily="18" charset="0"/>
              </a:rPr>
              <a:pPr/>
              <a:t>15</a:t>
            </a:fld>
            <a:endParaRPr lang="en-GB" altLang="en-US" sz="1300" b="0" dirty="0">
              <a:latin typeface="Times New Roman" panose="02020603050405020304" pitchFamily="18" charset="0"/>
            </a:endParaRPr>
          </a:p>
        </p:txBody>
      </p:sp>
    </p:spTree>
    <p:extLst>
      <p:ext uri="{BB962C8B-B14F-4D97-AF65-F5344CB8AC3E}">
        <p14:creationId xmlns:p14="http://schemas.microsoft.com/office/powerpoint/2010/main" val="28463421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b="1">
                <a:solidFill>
                  <a:schemeClr val="tx1"/>
                </a:solidFill>
                <a:latin typeface="Arial" panose="020B0604020202020204" pitchFamily="34" charset="0"/>
                <a:cs typeface="Arial" panose="020B0604020202020204" pitchFamily="34" charset="0"/>
              </a:defRPr>
            </a:lvl1pPr>
            <a:lvl2pPr marL="785001" indent="-301923">
              <a:defRPr sz="2500" b="1">
                <a:solidFill>
                  <a:schemeClr val="tx1"/>
                </a:solidFill>
                <a:latin typeface="Arial" panose="020B0604020202020204" pitchFamily="34" charset="0"/>
                <a:cs typeface="Arial" panose="020B0604020202020204" pitchFamily="34" charset="0"/>
              </a:defRPr>
            </a:lvl2pPr>
            <a:lvl3pPr marL="1207694" indent="-241539">
              <a:defRPr sz="2500" b="1">
                <a:solidFill>
                  <a:schemeClr val="tx1"/>
                </a:solidFill>
                <a:latin typeface="Arial" panose="020B0604020202020204" pitchFamily="34" charset="0"/>
                <a:cs typeface="Arial" panose="020B0604020202020204" pitchFamily="34" charset="0"/>
              </a:defRPr>
            </a:lvl3pPr>
            <a:lvl4pPr marL="1690771" indent="-241539">
              <a:defRPr sz="2500" b="1">
                <a:solidFill>
                  <a:schemeClr val="tx1"/>
                </a:solidFill>
                <a:latin typeface="Arial" panose="020B0604020202020204" pitchFamily="34" charset="0"/>
                <a:cs typeface="Arial" panose="020B0604020202020204" pitchFamily="34" charset="0"/>
              </a:defRPr>
            </a:lvl4pPr>
            <a:lvl5pPr marL="2173849" indent="-241539">
              <a:defRPr sz="2500" b="1">
                <a:solidFill>
                  <a:schemeClr val="tx1"/>
                </a:solidFill>
                <a:latin typeface="Arial" panose="020B0604020202020204" pitchFamily="34" charset="0"/>
                <a:cs typeface="Arial" panose="020B0604020202020204" pitchFamily="34" charset="0"/>
              </a:defRPr>
            </a:lvl5pPr>
            <a:lvl6pPr marL="2656926"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6pPr>
            <a:lvl7pPr marL="3140004"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7pPr>
            <a:lvl8pPr marL="3623081"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8pPr>
            <a:lvl9pPr marL="4106159"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9pPr>
          </a:lstStyle>
          <a:p>
            <a:fld id="{2544B18D-5F80-4B7C-99D2-940D5FE0DEDD}" type="slidenum">
              <a:rPr lang="en-GB" altLang="en-US" sz="1300" b="0">
                <a:latin typeface="Times New Roman" panose="02020603050405020304" pitchFamily="18" charset="0"/>
              </a:rPr>
              <a:pPr/>
              <a:t>16</a:t>
            </a:fld>
            <a:endParaRPr lang="en-GB" altLang="en-US" sz="1300" b="0" dirty="0">
              <a:latin typeface="Times New Roman" panose="02020603050405020304" pitchFamily="18" charset="0"/>
            </a:endParaRPr>
          </a:p>
        </p:txBody>
      </p:sp>
    </p:spTree>
    <p:extLst>
      <p:ext uri="{BB962C8B-B14F-4D97-AF65-F5344CB8AC3E}">
        <p14:creationId xmlns:p14="http://schemas.microsoft.com/office/powerpoint/2010/main" val="6484820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dirty="0"/>
              <a:t>Photos by:</a:t>
            </a:r>
            <a:r>
              <a:rPr lang="en-GB" altLang="en-US" dirty="0"/>
              <a:t> LOCOG</a:t>
            </a:r>
          </a:p>
          <a:p>
            <a:endParaRPr lang="en-GB" altLang="en-US" dirty="0"/>
          </a:p>
        </p:txBody>
      </p:sp>
      <p:sp>
        <p:nvSpPr>
          <p:cNvPr id="58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b="1">
                <a:solidFill>
                  <a:schemeClr val="tx1"/>
                </a:solidFill>
                <a:latin typeface="Arial" panose="020B0604020202020204" pitchFamily="34" charset="0"/>
                <a:cs typeface="Arial" panose="020B0604020202020204" pitchFamily="34" charset="0"/>
              </a:defRPr>
            </a:lvl1pPr>
            <a:lvl2pPr marL="785001" indent="-301923">
              <a:defRPr sz="2500" b="1">
                <a:solidFill>
                  <a:schemeClr val="tx1"/>
                </a:solidFill>
                <a:latin typeface="Arial" panose="020B0604020202020204" pitchFamily="34" charset="0"/>
                <a:cs typeface="Arial" panose="020B0604020202020204" pitchFamily="34" charset="0"/>
              </a:defRPr>
            </a:lvl2pPr>
            <a:lvl3pPr marL="1207694" indent="-241539">
              <a:defRPr sz="2500" b="1">
                <a:solidFill>
                  <a:schemeClr val="tx1"/>
                </a:solidFill>
                <a:latin typeface="Arial" panose="020B0604020202020204" pitchFamily="34" charset="0"/>
                <a:cs typeface="Arial" panose="020B0604020202020204" pitchFamily="34" charset="0"/>
              </a:defRPr>
            </a:lvl3pPr>
            <a:lvl4pPr marL="1690771" indent="-241539">
              <a:defRPr sz="2500" b="1">
                <a:solidFill>
                  <a:schemeClr val="tx1"/>
                </a:solidFill>
                <a:latin typeface="Arial" panose="020B0604020202020204" pitchFamily="34" charset="0"/>
                <a:cs typeface="Arial" panose="020B0604020202020204" pitchFamily="34" charset="0"/>
              </a:defRPr>
            </a:lvl4pPr>
            <a:lvl5pPr marL="2173849" indent="-241539">
              <a:defRPr sz="2500" b="1">
                <a:solidFill>
                  <a:schemeClr val="tx1"/>
                </a:solidFill>
                <a:latin typeface="Arial" panose="020B0604020202020204" pitchFamily="34" charset="0"/>
                <a:cs typeface="Arial" panose="020B0604020202020204" pitchFamily="34" charset="0"/>
              </a:defRPr>
            </a:lvl5pPr>
            <a:lvl6pPr marL="2656926"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6pPr>
            <a:lvl7pPr marL="3140004"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7pPr>
            <a:lvl8pPr marL="3623081"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8pPr>
            <a:lvl9pPr marL="4106159" indent="-241539" eaLnBrk="0" fontAlgn="base" hangingPunct="0">
              <a:spcBef>
                <a:spcPct val="0"/>
              </a:spcBef>
              <a:spcAft>
                <a:spcPct val="0"/>
              </a:spcAft>
              <a:defRPr sz="2500" b="1">
                <a:solidFill>
                  <a:schemeClr val="tx1"/>
                </a:solidFill>
                <a:latin typeface="Arial" panose="020B0604020202020204" pitchFamily="34" charset="0"/>
                <a:cs typeface="Arial" panose="020B0604020202020204" pitchFamily="34" charset="0"/>
              </a:defRPr>
            </a:lvl9pPr>
          </a:lstStyle>
          <a:p>
            <a:fld id="{5A4A6B18-2B40-47D0-A861-D610584B39DA}" type="slidenum">
              <a:rPr lang="en-GB" altLang="en-US" sz="1300" b="0">
                <a:latin typeface="Times New Roman" panose="02020603050405020304" pitchFamily="18" charset="0"/>
              </a:rPr>
              <a:pPr/>
              <a:t>42</a:t>
            </a:fld>
            <a:endParaRPr lang="en-GB" altLang="en-US" sz="1300" b="0" dirty="0">
              <a:latin typeface="Times New Roman" panose="02020603050405020304" pitchFamily="18" charset="0"/>
            </a:endParaRPr>
          </a:p>
        </p:txBody>
      </p:sp>
    </p:spTree>
    <p:extLst>
      <p:ext uri="{BB962C8B-B14F-4D97-AF65-F5344CB8AC3E}">
        <p14:creationId xmlns:p14="http://schemas.microsoft.com/office/powerpoint/2010/main" val="4139387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43</a:t>
            </a:fld>
            <a:endParaRPr lang="en-GB" dirty="0"/>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842533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3851755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30152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482298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3273715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1246694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24861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426580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24749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258813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124402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1794737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1639040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2052414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1069228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541454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1977759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3205291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920378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3106805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1753157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dirty="0"/>
          </a:p>
        </p:txBody>
      </p:sp>
    </p:spTree>
    <p:extLst>
      <p:ext uri="{BB962C8B-B14F-4D97-AF65-F5344CB8AC3E}">
        <p14:creationId xmlns:p14="http://schemas.microsoft.com/office/powerpoint/2010/main" val="64609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dirty="0"/>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dirty="0"/>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3.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046321"/>
            <a:ext cx="4032448" cy="513346"/>
          </a:xfrm>
          <a:prstGeom prst="rect">
            <a:avLst/>
          </a:prstGeom>
          <a:noFill/>
        </p:spPr>
        <p:txBody>
          <a:bodyPr wrap="square" rtlCol="0">
            <a:spAutoFit/>
          </a:bodyPr>
          <a:lstStyle/>
          <a:p>
            <a:pPr>
              <a:lnSpc>
                <a:spcPct val="114000"/>
              </a:lnSpc>
              <a:spcAft>
                <a:spcPts val="1200"/>
              </a:spcAft>
            </a:pPr>
            <a:r>
              <a:rPr lang="en-US" sz="2400" b="1" dirty="0">
                <a:latin typeface="Arial" panose="020B0604020202020204" pitchFamily="34" charset="0"/>
                <a:cs typeface="Arial" panose="020B0604020202020204" pitchFamily="34" charset="0"/>
              </a:rPr>
              <a:t>Socio-cultural </a:t>
            </a:r>
            <a:r>
              <a:rPr lang="en-US" sz="2400" b="1" dirty="0" smtClean="0">
                <a:latin typeface="Arial" panose="020B0604020202020204" pitchFamily="34" charset="0"/>
                <a:cs typeface="Arial" panose="020B0604020202020204" pitchFamily="34" charset="0"/>
              </a:rPr>
              <a:t>influences</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755328" y="1514675"/>
            <a:ext cx="6281168" cy="3642517"/>
          </a:xfrm>
        </p:spPr>
        <p:style>
          <a:lnRef idx="1">
            <a:schemeClr val="dk1"/>
          </a:lnRef>
          <a:fillRef idx="2">
            <a:schemeClr val="dk1"/>
          </a:fillRef>
          <a:effectRef idx="1">
            <a:schemeClr val="dk1"/>
          </a:effectRef>
          <a:fontRef idx="minor">
            <a:schemeClr val="dk1"/>
          </a:fontRef>
        </p:style>
        <p:txBody>
          <a:bodyPr>
            <a:noAutofit/>
          </a:bodyPr>
          <a:lstStyle/>
          <a:p>
            <a:pPr algn="l">
              <a:lnSpc>
                <a:spcPct val="80000"/>
              </a:lnSpc>
            </a:pPr>
            <a:endParaRPr lang="en-US" sz="1800" cap="all" dirty="0" smtClean="0">
              <a:solidFill>
                <a:schemeClr val="tx1"/>
              </a:solidFill>
              <a:latin typeface="Arial" panose="020B0604020202020204" pitchFamily="34" charset="0"/>
              <a:cs typeface="Arial" panose="020B0604020202020204" pitchFamily="34" charset="0"/>
            </a:endParaRPr>
          </a:p>
          <a:p>
            <a:pPr algn="l">
              <a:lnSpc>
                <a:spcPct val="80000"/>
              </a:lnSpc>
            </a:pPr>
            <a:r>
              <a:rPr lang="en-US" sz="1800" cap="all" dirty="0" smtClean="0">
                <a:solidFill>
                  <a:schemeClr val="tx1"/>
                </a:solidFill>
                <a:latin typeface="Arial" panose="020B0604020202020204" pitchFamily="34" charset="0"/>
                <a:cs typeface="Arial" panose="020B0604020202020204" pitchFamily="34" charset="0"/>
              </a:rPr>
              <a:t>By </a:t>
            </a:r>
            <a:r>
              <a:rPr lang="en-US" sz="1800" cap="all" dirty="0">
                <a:solidFill>
                  <a:schemeClr val="tx1"/>
                </a:solidFill>
                <a:latin typeface="Arial" panose="020B0604020202020204" pitchFamily="34" charset="0"/>
                <a:cs typeface="Arial" panose="020B0604020202020204" pitchFamily="34" charset="0"/>
              </a:rPr>
              <a:t>the end of this topic you should  …</a:t>
            </a:r>
          </a:p>
          <a:p>
            <a:endParaRPr lang="en-US" sz="18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l">
              <a:lnSpc>
                <a:spcPct val="120000"/>
              </a:lnSpc>
              <a:spcBef>
                <a:spcPts val="600"/>
              </a:spcBef>
              <a:spcAft>
                <a:spcPts val="600"/>
              </a:spcAft>
            </a:pPr>
            <a:r>
              <a:rPr lang="en-GB" sz="1800" b="1" dirty="0" smtClean="0">
                <a:solidFill>
                  <a:schemeClr val="tx1"/>
                </a:solidFill>
                <a:latin typeface="Arial" panose="020B0604020202020204" pitchFamily="34" charset="0"/>
                <a:cs typeface="Arial" panose="020B0604020202020204" pitchFamily="34" charset="0"/>
              </a:rPr>
              <a:t>Be </a:t>
            </a:r>
            <a:r>
              <a:rPr lang="en-GB" sz="1800" b="1" dirty="0">
                <a:solidFill>
                  <a:schemeClr val="tx1"/>
                </a:solidFill>
                <a:latin typeface="Arial" panose="020B0604020202020204" pitchFamily="34" charset="0"/>
                <a:cs typeface="Arial" panose="020B0604020202020204" pitchFamily="34" charset="0"/>
              </a:rPr>
              <a:t>familiar with current trends in participation in physical activity and sport:</a:t>
            </a:r>
          </a:p>
          <a:p>
            <a:pPr marL="628650" lvl="1" indent="-285750" algn="l">
              <a:spcBef>
                <a:spcPts val="600"/>
              </a:spcBef>
              <a:spcAft>
                <a:spcPts val="600"/>
              </a:spcAft>
              <a:buFont typeface="Wingdings" panose="05000000000000000000" pitchFamily="2" charset="2"/>
              <a:buChar char="Ø"/>
            </a:pPr>
            <a:r>
              <a:rPr lang="en-GB" sz="1800" b="1" dirty="0">
                <a:solidFill>
                  <a:schemeClr val="tx1"/>
                </a:solidFill>
                <a:latin typeface="Arial" panose="020B0604020202020204" pitchFamily="34" charset="0"/>
                <a:cs typeface="Arial" panose="020B0604020202020204" pitchFamily="34" charset="0"/>
              </a:rPr>
              <a:t>Using different sources (such as Sport England, NGB’s and Department of Culture Media and </a:t>
            </a:r>
            <a:r>
              <a:rPr lang="en-GB" sz="1800" b="1" dirty="0" smtClean="0">
                <a:solidFill>
                  <a:schemeClr val="tx1"/>
                </a:solidFill>
                <a:latin typeface="Arial" panose="020B0604020202020204" pitchFamily="34" charset="0"/>
                <a:cs typeface="Arial" panose="020B0604020202020204" pitchFamily="34" charset="0"/>
              </a:rPr>
              <a:t>Sport)</a:t>
            </a:r>
            <a:endParaRPr lang="en-GB" sz="1800" b="1" dirty="0">
              <a:solidFill>
                <a:schemeClr val="tx1"/>
              </a:solidFill>
              <a:latin typeface="Arial" panose="020B0604020202020204" pitchFamily="34" charset="0"/>
              <a:cs typeface="Arial" panose="020B0604020202020204" pitchFamily="34" charset="0"/>
            </a:endParaRPr>
          </a:p>
          <a:p>
            <a:pPr marL="628650" lvl="1" indent="-285750" algn="l">
              <a:spcBef>
                <a:spcPts val="600"/>
              </a:spcBef>
              <a:spcAft>
                <a:spcPts val="600"/>
              </a:spcAft>
              <a:buFont typeface="Wingdings" panose="05000000000000000000" pitchFamily="2" charset="2"/>
              <a:buChar char="Ø"/>
            </a:pPr>
            <a:r>
              <a:rPr lang="en-GB" sz="1800" b="1" dirty="0">
                <a:solidFill>
                  <a:schemeClr val="tx1"/>
                </a:solidFill>
                <a:latin typeface="Arial" panose="020B0604020202020204" pitchFamily="34" charset="0"/>
                <a:cs typeface="Arial" panose="020B0604020202020204" pitchFamily="34" charset="0"/>
              </a:rPr>
              <a:t>Of different </a:t>
            </a:r>
            <a:r>
              <a:rPr lang="en-GB" sz="1800" b="1" dirty="0" smtClean="0">
                <a:solidFill>
                  <a:schemeClr val="tx1"/>
                </a:solidFill>
                <a:latin typeface="Arial" panose="020B0604020202020204" pitchFamily="34" charset="0"/>
                <a:cs typeface="Arial" panose="020B0604020202020204" pitchFamily="34" charset="0"/>
              </a:rPr>
              <a:t>social groups</a:t>
            </a:r>
            <a:endParaRPr lang="en-GB" sz="1800" b="1" dirty="0">
              <a:solidFill>
                <a:schemeClr val="tx1"/>
              </a:solidFill>
              <a:latin typeface="Arial" panose="020B0604020202020204" pitchFamily="34" charset="0"/>
              <a:cs typeface="Arial" panose="020B0604020202020204" pitchFamily="34" charset="0"/>
            </a:endParaRPr>
          </a:p>
          <a:p>
            <a:pPr marL="628650" lvl="1" indent="-285750" algn="l">
              <a:spcBef>
                <a:spcPts val="600"/>
              </a:spcBef>
              <a:spcAft>
                <a:spcPts val="600"/>
              </a:spcAft>
              <a:buFont typeface="Wingdings" panose="05000000000000000000" pitchFamily="2" charset="2"/>
              <a:buChar char="Ø"/>
            </a:pPr>
            <a:r>
              <a:rPr lang="en-GB" sz="1800" b="1" dirty="0">
                <a:solidFill>
                  <a:schemeClr val="tx1"/>
                </a:solidFill>
                <a:latin typeface="Arial" panose="020B0604020202020204" pitchFamily="34" charset="0"/>
                <a:cs typeface="Arial" panose="020B0604020202020204" pitchFamily="34" charset="0"/>
              </a:rPr>
              <a:t>In </a:t>
            </a:r>
            <a:r>
              <a:rPr lang="en-GB" sz="1800" b="1" dirty="0" smtClean="0">
                <a:solidFill>
                  <a:schemeClr val="tx1"/>
                </a:solidFill>
                <a:latin typeface="Arial" panose="020B0604020202020204" pitchFamily="34" charset="0"/>
                <a:cs typeface="Arial" panose="020B0604020202020204" pitchFamily="34" charset="0"/>
              </a:rPr>
              <a:t>different physical activities </a:t>
            </a:r>
            <a:r>
              <a:rPr lang="en-GB" sz="1800" b="1" dirty="0">
                <a:solidFill>
                  <a:schemeClr val="tx1"/>
                </a:solidFill>
                <a:latin typeface="Arial" panose="020B0604020202020204" pitchFamily="34" charset="0"/>
                <a:cs typeface="Arial" panose="020B0604020202020204" pitchFamily="34" charset="0"/>
              </a:rPr>
              <a:t>and </a:t>
            </a:r>
            <a:r>
              <a:rPr lang="en-GB" sz="1800" b="1" dirty="0" smtClean="0">
                <a:solidFill>
                  <a:schemeClr val="tx1"/>
                </a:solidFill>
                <a:latin typeface="Arial" panose="020B0604020202020204" pitchFamily="34" charset="0"/>
                <a:cs typeface="Arial" panose="020B0604020202020204" pitchFamily="34" charset="0"/>
              </a:rPr>
              <a:t>sports</a:t>
            </a:r>
            <a:r>
              <a:rPr lang="en-GB" sz="1800" b="1" dirty="0">
                <a:solidFill>
                  <a:schemeClr val="tx1"/>
                </a:solidFill>
                <a:latin typeface="Arial" panose="020B0604020202020204" pitchFamily="34" charset="0"/>
                <a:cs typeface="Arial" panose="020B0604020202020204" pitchFamily="34" charset="0"/>
              </a:rPr>
              <a:t>.</a:t>
            </a:r>
          </a:p>
        </p:txBody>
      </p:sp>
      <p:sp>
        <p:nvSpPr>
          <p:cNvPr id="11" name="Title 1">
            <a:extLst>
              <a:ext uri="{FF2B5EF4-FFF2-40B4-BE49-F238E27FC236}">
                <a16:creationId xmlns:a16="http://schemas.microsoft.com/office/drawing/2014/main" id="{26812E34-775F-4481-9E02-862F9EA101CF}"/>
              </a:ext>
            </a:extLst>
          </p:cNvPr>
          <p:cNvSpPr>
            <a:spLocks noGrp="1"/>
          </p:cNvSpPr>
          <p:nvPr>
            <p:ph type="ctrTitle"/>
          </p:nvPr>
        </p:nvSpPr>
        <p:spPr>
          <a:xfrm>
            <a:off x="35495" y="2356530"/>
            <a:ext cx="2664297" cy="989512"/>
          </a:xfrm>
        </p:spPr>
        <p:txBody>
          <a:bodyPr>
            <a:noAutofit/>
          </a:bodyPr>
          <a:lstStyle/>
          <a:p>
            <a:r>
              <a:rPr lang="en-US" sz="3200" cap="all" dirty="0"/>
              <a:t>Learning </a:t>
            </a:r>
            <a:br>
              <a:rPr lang="en-US" sz="3200" cap="all" dirty="0"/>
            </a:br>
            <a:r>
              <a:rPr lang="en-US" sz="3200" cap="all" dirty="0"/>
              <a:t>Outcomes</a:t>
            </a:r>
            <a:endParaRPr lang="en-US" sz="2800" cap="all" dirty="0"/>
          </a:p>
        </p:txBody>
      </p:sp>
      <p:sp>
        <p:nvSpPr>
          <p:cNvPr id="10" name="Rectangle 9"/>
          <p:cNvSpPr/>
          <p:nvPr/>
        </p:nvSpPr>
        <p:spPr>
          <a:xfrm>
            <a:off x="70941" y="98048"/>
            <a:ext cx="8887149" cy="738664"/>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2.1.a.  Engagement patterns of different social groups in physical activities and sports</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19394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10A0E43-6E40-4EA3-AEFB-7AF9C0FFB071}"/>
              </a:ext>
            </a:extLst>
          </p:cNvPr>
          <p:cNvSpPr txBox="1"/>
          <p:nvPr/>
        </p:nvSpPr>
        <p:spPr>
          <a:xfrm>
            <a:off x="142940" y="620688"/>
            <a:ext cx="8893556" cy="5170646"/>
          </a:xfrm>
          <a:prstGeom prst="rect">
            <a:avLst/>
          </a:prstGeom>
          <a:solidFill>
            <a:schemeClr val="bg1">
              <a:lumMod val="85000"/>
            </a:schemeClr>
          </a:solidFill>
          <a:ln>
            <a:noFill/>
          </a:ln>
          <a:effectLst>
            <a:glow rad="127000">
              <a:schemeClr val="bg1"/>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400">
                <a:latin typeface="Arial" panose="020B0604020202020204" pitchFamily="34" charset="0"/>
                <a:cs typeface="Arial" panose="020B0604020202020204" pitchFamily="34" charset="0"/>
              </a:defRPr>
            </a:lvl1pPr>
          </a:lstStyle>
          <a:p>
            <a:pPr algn="ctr"/>
            <a:endParaRPr lang="en-GB" sz="1800" b="1" dirty="0" smtClean="0">
              <a:solidFill>
                <a:srgbClr val="0000FF"/>
              </a:solidFill>
            </a:endParaRPr>
          </a:p>
          <a:p>
            <a:pPr algn="ctr"/>
            <a:endParaRPr lang="en-GB" sz="1800" b="1" dirty="0">
              <a:solidFill>
                <a:srgbClr val="0000FF"/>
              </a:solidFill>
            </a:endParaRPr>
          </a:p>
          <a:p>
            <a:r>
              <a:rPr lang="en-GB" sz="1600" b="1" dirty="0" smtClean="0"/>
              <a:t>Priority/target groups </a:t>
            </a:r>
            <a:r>
              <a:rPr lang="en-GB" sz="1600" dirty="0" smtClean="0"/>
              <a:t>are groups of people who have been identified as either not, or in danger of not, participating in sport or physical activity as much as they should.</a:t>
            </a:r>
          </a:p>
          <a:p>
            <a:endParaRPr lang="en-GB" sz="1600" dirty="0"/>
          </a:p>
          <a:p>
            <a:pPr algn="ctr"/>
            <a:r>
              <a:rPr lang="en-GB" sz="1800" b="1" i="1" dirty="0" smtClean="0"/>
              <a:t>‘Creating sporting habits for life’</a:t>
            </a:r>
          </a:p>
          <a:p>
            <a:endParaRPr lang="en-GB" sz="1800" b="1" dirty="0"/>
          </a:p>
          <a:p>
            <a:r>
              <a:rPr lang="en-GB" sz="1600" b="1" dirty="0" smtClean="0"/>
              <a:t>Sport England Priority/Target Group (14-16 year olds)</a:t>
            </a:r>
          </a:p>
          <a:p>
            <a:r>
              <a:rPr lang="en-GB" sz="1600" dirty="0" smtClean="0"/>
              <a:t>30 minutes sustained exercise per week.</a:t>
            </a:r>
          </a:p>
          <a:p>
            <a:endParaRPr lang="en-GB" sz="1600" b="1" dirty="0" smtClean="0"/>
          </a:p>
          <a:p>
            <a:r>
              <a:rPr lang="en-GB" sz="1600" b="1" dirty="0" smtClean="0"/>
              <a:t>Sport England Priority/Target Group (16-25 year olds)</a:t>
            </a:r>
          </a:p>
          <a:p>
            <a:r>
              <a:rPr lang="en-GB" sz="1600" dirty="0" smtClean="0"/>
              <a:t>Since 2005/06 the number of 16-25 year olds participating in sport has increased (3.64 million to 3.83 million)</a:t>
            </a:r>
            <a:r>
              <a:rPr lang="en-GB" sz="1600" dirty="0" smtClean="0">
                <a:effectLst/>
              </a:rPr>
              <a:t>.</a:t>
            </a:r>
          </a:p>
          <a:p>
            <a:r>
              <a:rPr lang="en-GB" sz="1600" dirty="0" smtClean="0"/>
              <a:t>55.5% of 16-25year olds participate in sport once a week for 30 minutes or more.</a:t>
            </a:r>
          </a:p>
          <a:p>
            <a:endParaRPr lang="en-GB" sz="1600" dirty="0"/>
          </a:p>
          <a:p>
            <a:r>
              <a:rPr lang="en-GB" sz="1600" b="1" dirty="0" smtClean="0"/>
              <a:t>Sport England Priority/Target Group (26 year olds plus)</a:t>
            </a:r>
          </a:p>
          <a:p>
            <a:r>
              <a:rPr lang="en-GB" sz="1600" dirty="0" smtClean="0">
                <a:effectLst/>
              </a:rPr>
              <a:t>32.4% </a:t>
            </a:r>
            <a:r>
              <a:rPr lang="en-GB" sz="1600" dirty="0" smtClean="0"/>
              <a:t>of adults 26 years or older participate in sport once a week for 30 minutes or more.</a:t>
            </a:r>
          </a:p>
          <a:p>
            <a:r>
              <a:rPr lang="en-GB" sz="1600" dirty="0" smtClean="0">
                <a:effectLst/>
              </a:rPr>
              <a:t>40.1% </a:t>
            </a:r>
            <a:r>
              <a:rPr lang="en-GB" sz="1600" dirty="0" smtClean="0"/>
              <a:t>of men and </a:t>
            </a:r>
            <a:r>
              <a:rPr lang="en-GB" sz="1600" dirty="0" smtClean="0">
                <a:effectLst/>
              </a:rPr>
              <a:t>30.5% </a:t>
            </a:r>
            <a:r>
              <a:rPr lang="en-GB" sz="1600" dirty="0" smtClean="0"/>
              <a:t>of women participate in moderate intensity level sport at least once a week.</a:t>
            </a:r>
            <a:endParaRPr lang="en-GB" sz="1800" dirty="0" smtClean="0"/>
          </a:p>
          <a:p>
            <a:endParaRPr lang="en-GB" sz="1800" dirty="0"/>
          </a:p>
        </p:txBody>
      </p:sp>
      <p:sp>
        <p:nvSpPr>
          <p:cNvPr id="16" name="Rectangle 1"/>
          <p:cNvSpPr>
            <a:spLocks noChangeArrowheads="1"/>
          </p:cNvSpPr>
          <p:nvPr/>
        </p:nvSpPr>
        <p:spPr bwMode="auto">
          <a:xfrm>
            <a:off x="165888" y="620688"/>
            <a:ext cx="3037960" cy="40011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Priority/target groups</a:t>
            </a:r>
            <a:endParaRPr lang="en-US" altLang="en-US" sz="2000" dirty="0">
              <a:solidFill>
                <a:srgbClr val="C00000"/>
              </a:solidFill>
            </a:endParaRPr>
          </a:p>
        </p:txBody>
      </p:sp>
      <p:sp>
        <p:nvSpPr>
          <p:cNvPr id="5"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6" name="Rectangle 1"/>
          <p:cNvSpPr>
            <a:spLocks noChangeArrowheads="1"/>
          </p:cNvSpPr>
          <p:nvPr/>
        </p:nvSpPr>
        <p:spPr bwMode="auto">
          <a:xfrm>
            <a:off x="148231" y="5559043"/>
            <a:ext cx="4495777"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People Survey 10 2015/16</a:t>
            </a:r>
            <a:endParaRPr lang="en-US" altLang="en-US" sz="1000" dirty="0"/>
          </a:p>
        </p:txBody>
      </p:sp>
    </p:spTree>
    <p:extLst>
      <p:ext uri="{BB962C8B-B14F-4D97-AF65-F5344CB8AC3E}">
        <p14:creationId xmlns:p14="http://schemas.microsoft.com/office/powerpoint/2010/main" val="22151177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1000"/>
                                        <p:tgtEl>
                                          <p:spTgt spid="8">
                                            <p:txEl>
                                              <p:pRg st="4" end="4"/>
                                            </p:txEl>
                                          </p:spTgt>
                                        </p:tgtEl>
                                      </p:cBhvr>
                                    </p:animEffect>
                                    <p:anim calcmode="lin" valueType="num">
                                      <p:cBhvr>
                                        <p:cTn id="21"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2"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8">
                                            <p:txEl>
                                              <p:pRg st="7" end="7"/>
                                            </p:txEl>
                                          </p:spTgt>
                                        </p:tgtEl>
                                        <p:attrNameLst>
                                          <p:attrName>style.visibility</p:attrName>
                                        </p:attrNameLst>
                                      </p:cBhvr>
                                      <p:to>
                                        <p:strVal val="visible"/>
                                      </p:to>
                                    </p:set>
                                    <p:animEffect transition="in" filter="fade">
                                      <p:cBhvr>
                                        <p:cTn id="30" dur="500"/>
                                        <p:tgtEl>
                                          <p:spTgt spid="8">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animEffect transition="in" filter="fade">
                                      <p:cBhvr>
                                        <p:cTn id="35" dur="500"/>
                                        <p:tgtEl>
                                          <p:spTgt spid="8">
                                            <p:txEl>
                                              <p:pRg st="9" end="9"/>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8">
                                            <p:txEl>
                                              <p:pRg st="10" end="10"/>
                                            </p:txEl>
                                          </p:spTgt>
                                        </p:tgtEl>
                                        <p:attrNameLst>
                                          <p:attrName>style.visibility</p:attrName>
                                        </p:attrNameLst>
                                      </p:cBhvr>
                                      <p:to>
                                        <p:strVal val="visible"/>
                                      </p:to>
                                    </p:set>
                                    <p:animEffect transition="in" filter="fade">
                                      <p:cBhvr>
                                        <p:cTn id="38" dur="500"/>
                                        <p:tgtEl>
                                          <p:spTgt spid="8">
                                            <p:txEl>
                                              <p:pRg st="10" end="10"/>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8">
                                            <p:txEl>
                                              <p:pRg st="11" end="11"/>
                                            </p:txEl>
                                          </p:spTgt>
                                        </p:tgtEl>
                                        <p:attrNameLst>
                                          <p:attrName>style.visibility</p:attrName>
                                        </p:attrNameLst>
                                      </p:cBhvr>
                                      <p:to>
                                        <p:strVal val="visible"/>
                                      </p:to>
                                    </p:set>
                                    <p:animEffect transition="in" filter="fade">
                                      <p:cBhvr>
                                        <p:cTn id="41" dur="500"/>
                                        <p:tgtEl>
                                          <p:spTgt spid="8">
                                            <p:txEl>
                                              <p:pRg st="11" end="1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8">
                                            <p:txEl>
                                              <p:pRg st="13" end="13"/>
                                            </p:txEl>
                                          </p:spTgt>
                                        </p:tgtEl>
                                        <p:attrNameLst>
                                          <p:attrName>style.visibility</p:attrName>
                                        </p:attrNameLst>
                                      </p:cBhvr>
                                      <p:to>
                                        <p:strVal val="visible"/>
                                      </p:to>
                                    </p:set>
                                    <p:animEffect transition="in" filter="fade">
                                      <p:cBhvr>
                                        <p:cTn id="46" dur="500"/>
                                        <p:tgtEl>
                                          <p:spTgt spid="8">
                                            <p:txEl>
                                              <p:pRg st="13" end="13"/>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8">
                                            <p:txEl>
                                              <p:pRg st="14" end="14"/>
                                            </p:txEl>
                                          </p:spTgt>
                                        </p:tgtEl>
                                        <p:attrNameLst>
                                          <p:attrName>style.visibility</p:attrName>
                                        </p:attrNameLst>
                                      </p:cBhvr>
                                      <p:to>
                                        <p:strVal val="visible"/>
                                      </p:to>
                                    </p:set>
                                    <p:animEffect transition="in" filter="fade">
                                      <p:cBhvr>
                                        <p:cTn id="49" dur="500"/>
                                        <p:tgtEl>
                                          <p:spTgt spid="8">
                                            <p:txEl>
                                              <p:pRg st="14" end="14"/>
                                            </p:txEl>
                                          </p:spTgt>
                                        </p:tgtEl>
                                      </p:cBhvr>
                                    </p:animEffect>
                                  </p:childTnLst>
                                </p:cTn>
                              </p:par>
                              <p:par>
                                <p:cTn id="50" presetID="10" presetClass="entr" presetSubtype="0" fill="hold" nodeType="withEffect">
                                  <p:stCondLst>
                                    <p:cond delay="0"/>
                                  </p:stCondLst>
                                  <p:childTnLst>
                                    <p:set>
                                      <p:cBhvr>
                                        <p:cTn id="51" dur="1" fill="hold">
                                          <p:stCondLst>
                                            <p:cond delay="0"/>
                                          </p:stCondLst>
                                        </p:cTn>
                                        <p:tgtEl>
                                          <p:spTgt spid="8">
                                            <p:txEl>
                                              <p:pRg st="15" end="15"/>
                                            </p:txEl>
                                          </p:spTgt>
                                        </p:tgtEl>
                                        <p:attrNameLst>
                                          <p:attrName>style.visibility</p:attrName>
                                        </p:attrNameLst>
                                      </p:cBhvr>
                                      <p:to>
                                        <p:strVal val="visible"/>
                                      </p:to>
                                    </p:set>
                                    <p:animEffect transition="in" filter="fade">
                                      <p:cBhvr>
                                        <p:cTn id="52" dur="500"/>
                                        <p:tgtEl>
                                          <p:spTgt spid="8">
                                            <p:txEl>
                                              <p:pRg st="15" end="1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10A0E43-6E40-4EA3-AEFB-7AF9C0FFB071}"/>
              </a:ext>
            </a:extLst>
          </p:cNvPr>
          <p:cNvSpPr txBox="1"/>
          <p:nvPr/>
        </p:nvSpPr>
        <p:spPr>
          <a:xfrm>
            <a:off x="375049" y="1022533"/>
            <a:ext cx="7880153" cy="4062651"/>
          </a:xfrm>
          <a:prstGeom prst="rect">
            <a:avLst/>
          </a:prstGeom>
          <a:solidFill>
            <a:schemeClr val="bg1">
              <a:lumMod val="85000"/>
            </a:schemeClr>
          </a:solidFill>
          <a:ln>
            <a:noFill/>
          </a:ln>
          <a:effectLst>
            <a:glow rad="127000">
              <a:schemeClr val="bg1"/>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400">
                <a:latin typeface="Arial" panose="020B0604020202020204" pitchFamily="34" charset="0"/>
                <a:cs typeface="Arial" panose="020B0604020202020204" pitchFamily="34" charset="0"/>
              </a:defRPr>
            </a:lvl1pPr>
          </a:lstStyle>
          <a:p>
            <a:pPr algn="ctr"/>
            <a:endParaRPr lang="en-GB" sz="1800" b="1" dirty="0" smtClean="0">
              <a:solidFill>
                <a:srgbClr val="0000FF"/>
              </a:solidFill>
            </a:endParaRPr>
          </a:p>
          <a:p>
            <a:endParaRPr lang="en-GB" sz="1600" dirty="0"/>
          </a:p>
          <a:p>
            <a:r>
              <a:rPr lang="en-GB" sz="1600" b="1" dirty="0" smtClean="0"/>
              <a:t>Other important data</a:t>
            </a:r>
          </a:p>
          <a:p>
            <a:endParaRPr lang="en-GB" sz="1600" b="1" dirty="0" smtClean="0"/>
          </a:p>
          <a:p>
            <a:r>
              <a:rPr lang="en-GB" sz="1600" dirty="0" smtClean="0"/>
              <a:t>In 2013 </a:t>
            </a:r>
            <a:r>
              <a:rPr lang="en-GB" sz="1600" dirty="0" smtClean="0">
                <a:effectLst/>
              </a:rPr>
              <a:t>42% </a:t>
            </a:r>
            <a:r>
              <a:rPr lang="en-GB" sz="1600" dirty="0" smtClean="0"/>
              <a:t>of 5-16 year olds main method of getting to school was walking.  </a:t>
            </a:r>
          </a:p>
          <a:p>
            <a:r>
              <a:rPr lang="en-GB" sz="1600" dirty="0" smtClean="0">
                <a:effectLst/>
              </a:rPr>
              <a:t>34% were </a:t>
            </a:r>
            <a:r>
              <a:rPr lang="en-GB" sz="1600" dirty="0" smtClean="0"/>
              <a:t>driven to school</a:t>
            </a:r>
            <a:r>
              <a:rPr lang="en-GB" sz="1600" dirty="0" smtClean="0">
                <a:effectLst/>
              </a:rPr>
              <a:t>.</a:t>
            </a:r>
          </a:p>
          <a:p>
            <a:r>
              <a:rPr lang="en-GB" sz="1600" dirty="0" smtClean="0">
                <a:effectLst/>
              </a:rPr>
              <a:t>2% cycled</a:t>
            </a:r>
            <a:r>
              <a:rPr lang="en-GB" sz="1600" dirty="0" smtClean="0"/>
              <a:t>.</a:t>
            </a:r>
          </a:p>
          <a:p>
            <a:endParaRPr lang="en-GB" sz="1600" dirty="0"/>
          </a:p>
          <a:p>
            <a:endParaRPr lang="en-GB" sz="1600" dirty="0" smtClean="0"/>
          </a:p>
          <a:p>
            <a:endParaRPr lang="en-GB" sz="1600" dirty="0"/>
          </a:p>
          <a:p>
            <a:r>
              <a:rPr lang="en-GB" sz="1600" dirty="0" smtClean="0"/>
              <a:t>In 2013 </a:t>
            </a:r>
            <a:r>
              <a:rPr lang="en-GB" sz="1600" dirty="0" smtClean="0">
                <a:effectLst/>
              </a:rPr>
              <a:t>81.6% </a:t>
            </a:r>
            <a:r>
              <a:rPr lang="en-GB" sz="1600" dirty="0" smtClean="0"/>
              <a:t>of 5-15 year olds reported that they had done some form of competitive sport in the last 12 months.  </a:t>
            </a:r>
          </a:p>
          <a:p>
            <a:r>
              <a:rPr lang="en-GB" sz="1600" dirty="0" smtClean="0">
                <a:effectLst/>
              </a:rPr>
              <a:t>78% </a:t>
            </a:r>
            <a:r>
              <a:rPr lang="en-GB" sz="1600" dirty="0" smtClean="0"/>
              <a:t>had taken part in a competitive sport in school,</a:t>
            </a:r>
            <a:r>
              <a:rPr lang="en-GB" sz="1600" dirty="0" smtClean="0">
                <a:effectLst/>
              </a:rPr>
              <a:t> 38% </a:t>
            </a:r>
            <a:r>
              <a:rPr lang="en-GB" sz="1600" dirty="0" smtClean="0"/>
              <a:t>outside of school.</a:t>
            </a:r>
            <a:endParaRPr lang="en-GB" sz="1800" dirty="0"/>
          </a:p>
          <a:p>
            <a:endParaRPr lang="en-GB" sz="1600" dirty="0" smtClean="0"/>
          </a:p>
          <a:p>
            <a:endParaRPr lang="en-GB" sz="1600" dirty="0"/>
          </a:p>
          <a:p>
            <a:endParaRPr lang="en-GB" sz="1600" dirty="0" smtClean="0"/>
          </a:p>
        </p:txBody>
      </p:sp>
      <p:sp>
        <p:nvSpPr>
          <p:cNvPr id="16" name="Rectangle 1"/>
          <p:cNvSpPr>
            <a:spLocks noChangeArrowheads="1"/>
          </p:cNvSpPr>
          <p:nvPr/>
        </p:nvSpPr>
        <p:spPr bwMode="auto">
          <a:xfrm>
            <a:off x="389044" y="1022533"/>
            <a:ext cx="3037960" cy="40011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Priority/target groups</a:t>
            </a:r>
            <a:endParaRPr lang="en-US" altLang="en-US" sz="2000" dirty="0">
              <a:solidFill>
                <a:srgbClr val="C00000"/>
              </a:solidFill>
            </a:endParaRPr>
          </a:p>
        </p:txBody>
      </p:sp>
      <p:sp>
        <p:nvSpPr>
          <p:cNvPr id="5"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6" name="Rectangle 1"/>
          <p:cNvSpPr>
            <a:spLocks noChangeArrowheads="1"/>
          </p:cNvSpPr>
          <p:nvPr/>
        </p:nvSpPr>
        <p:spPr bwMode="auto">
          <a:xfrm>
            <a:off x="389043" y="4365104"/>
            <a:ext cx="5335085"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Department for Education – Evidence on physical education in schools 2013</a:t>
            </a:r>
            <a:endParaRPr lang="en-US" altLang="en-US" sz="1000" dirty="0"/>
          </a:p>
        </p:txBody>
      </p:sp>
      <p:sp>
        <p:nvSpPr>
          <p:cNvPr id="7" name="Rectangle 1"/>
          <p:cNvSpPr>
            <a:spLocks noChangeArrowheads="1"/>
          </p:cNvSpPr>
          <p:nvPr/>
        </p:nvSpPr>
        <p:spPr bwMode="auto">
          <a:xfrm>
            <a:off x="389044" y="2894747"/>
            <a:ext cx="4711801"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Public Health England - child physical activity data factsheet 2014</a:t>
            </a:r>
            <a:endParaRPr lang="en-US" altLang="en-US" sz="1000" dirty="0"/>
          </a:p>
        </p:txBody>
      </p:sp>
    </p:spTree>
    <p:extLst>
      <p:ext uri="{BB962C8B-B14F-4D97-AF65-F5344CB8AC3E}">
        <p14:creationId xmlns:p14="http://schemas.microsoft.com/office/powerpoint/2010/main" val="31723084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8">
                                            <p:txEl>
                                              <p:pRg st="4" end="4"/>
                                            </p:txEl>
                                          </p:spTgt>
                                        </p:tgtEl>
                                        <p:attrNameLst>
                                          <p:attrName>style.visibility</p:attrName>
                                        </p:attrNameLst>
                                      </p:cBhvr>
                                      <p:to>
                                        <p:strVal val="visible"/>
                                      </p:to>
                                    </p:set>
                                    <p:animEffect transition="in" filter="fade">
                                      <p:cBhvr>
                                        <p:cTn id="18" dur="500"/>
                                        <p:tgtEl>
                                          <p:spTgt spid="8">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animEffect transition="in" filter="fade">
                                      <p:cBhvr>
                                        <p:cTn id="21" dur="500"/>
                                        <p:tgtEl>
                                          <p:spTgt spid="8">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8">
                                            <p:txEl>
                                              <p:pRg st="6" end="6"/>
                                            </p:txEl>
                                          </p:spTgt>
                                        </p:tgtEl>
                                        <p:attrNameLst>
                                          <p:attrName>style.visibility</p:attrName>
                                        </p:attrNameLst>
                                      </p:cBhvr>
                                      <p:to>
                                        <p:strVal val="visible"/>
                                      </p:to>
                                    </p:set>
                                    <p:animEffect transition="in" filter="fade">
                                      <p:cBhvr>
                                        <p:cTn id="24" dur="500"/>
                                        <p:tgtEl>
                                          <p:spTgt spid="8">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8">
                                            <p:txEl>
                                              <p:pRg st="10" end="10"/>
                                            </p:txEl>
                                          </p:spTgt>
                                        </p:tgtEl>
                                        <p:attrNameLst>
                                          <p:attrName>style.visibility</p:attrName>
                                        </p:attrNameLst>
                                      </p:cBhvr>
                                      <p:to>
                                        <p:strVal val="visible"/>
                                      </p:to>
                                    </p:set>
                                    <p:animEffect transition="in" filter="fade">
                                      <p:cBhvr>
                                        <p:cTn id="34" dur="500"/>
                                        <p:tgtEl>
                                          <p:spTgt spid="8">
                                            <p:txEl>
                                              <p:pRg st="10" end="1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8">
                                            <p:txEl>
                                              <p:pRg st="11" end="11"/>
                                            </p:txEl>
                                          </p:spTgt>
                                        </p:tgtEl>
                                        <p:attrNameLst>
                                          <p:attrName>style.visibility</p:attrName>
                                        </p:attrNameLst>
                                      </p:cBhvr>
                                      <p:to>
                                        <p:strVal val="visible"/>
                                      </p:to>
                                    </p:set>
                                    <p:animEffect transition="in" filter="fade">
                                      <p:cBhvr>
                                        <p:cTn id="39" dur="500"/>
                                        <p:tgtEl>
                                          <p:spTgt spid="8">
                                            <p:txEl>
                                              <p:pRg st="11" end="1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3" name="Picture 4" descr="http://ichef.bbci.co.uk/onesport/cps/624/mcs/media/images/68169000/jpg/_68169569_tennis-sport-england-62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77603" y="2211762"/>
            <a:ext cx="6542093" cy="33512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9" name="Content Placeholder 2"/>
          <p:cNvSpPr txBox="1">
            <a:spLocks/>
          </p:cNvSpPr>
          <p:nvPr/>
        </p:nvSpPr>
        <p:spPr>
          <a:xfrm>
            <a:off x="-26813" y="779046"/>
            <a:ext cx="6615037" cy="630230"/>
          </a:xfrm>
          <a:prstGeom prst="rect">
            <a:avLst/>
          </a:prstGeom>
        </p:spPr>
        <p:txBody>
          <a:bodyPr>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61722" indent="0">
              <a:buNone/>
            </a:pPr>
            <a:r>
              <a:rPr lang="en-GB" sz="2400" b="1" dirty="0">
                <a:latin typeface="Arial" panose="020B0604020202020204" pitchFamily="34" charset="0"/>
                <a:cs typeface="Arial" panose="020B0604020202020204" pitchFamily="34" charset="0"/>
              </a:rPr>
              <a:t>Strategies to improve participation in sport</a:t>
            </a:r>
          </a:p>
        </p:txBody>
      </p:sp>
      <p:sp>
        <p:nvSpPr>
          <p:cNvPr id="2" name="TextBox 1"/>
          <p:cNvSpPr txBox="1"/>
          <p:nvPr/>
        </p:nvSpPr>
        <p:spPr>
          <a:xfrm>
            <a:off x="146349" y="2164906"/>
            <a:ext cx="2108758" cy="3323987"/>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What are the three most popular sports in the UK?</a:t>
            </a:r>
          </a:p>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Has this changed at any point?</a:t>
            </a:r>
          </a:p>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Which sports have grown in popularity?</a:t>
            </a:r>
          </a:p>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Which Sports have seen the largest drop in participation?</a:t>
            </a:r>
          </a:p>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Why might this be?</a:t>
            </a:r>
            <a:endParaRPr lang="en-US" sz="1400" b="1" dirty="0">
              <a:latin typeface="Arial" panose="020B0604020202020204" pitchFamily="34" charset="0"/>
              <a:cs typeface="Arial" panose="020B0604020202020204" pitchFamily="34" charset="0"/>
            </a:endParaRPr>
          </a:p>
        </p:txBody>
      </p:sp>
      <p:sp>
        <p:nvSpPr>
          <p:cNvPr id="10" name="Rectangle 2"/>
          <p:cNvSpPr>
            <a:spLocks noChangeArrowheads="1"/>
          </p:cNvSpPr>
          <p:nvPr/>
        </p:nvSpPr>
        <p:spPr bwMode="auto">
          <a:xfrm>
            <a:off x="1999424" y="1641242"/>
            <a:ext cx="7020272"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spcBef>
                <a:spcPct val="20000"/>
              </a:spcBef>
            </a:pPr>
            <a:r>
              <a:rPr lang="en-GB" altLang="en-US" sz="1600" dirty="0"/>
              <a:t>Task: What </a:t>
            </a:r>
            <a:r>
              <a:rPr lang="en-GB" altLang="en-US" sz="1600" dirty="0" smtClean="0"/>
              <a:t>does this graph tell you about sporting trends in the UK?</a:t>
            </a:r>
            <a:endParaRPr lang="en-GB" altLang="en-US" sz="1600" dirty="0"/>
          </a:p>
        </p:txBody>
      </p:sp>
      <p:sp>
        <p:nvSpPr>
          <p:cNvPr id="8"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7" name="Rectangle 1"/>
          <p:cNvSpPr>
            <a:spLocks noChangeArrowheads="1"/>
          </p:cNvSpPr>
          <p:nvPr/>
        </p:nvSpPr>
        <p:spPr bwMode="auto">
          <a:xfrm>
            <a:off x="2483768" y="5631051"/>
            <a:ext cx="3384376"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People Survey 2013</a:t>
            </a:r>
            <a:endParaRPr lang="en-US" altLang="en-US" sz="1000" dirty="0"/>
          </a:p>
        </p:txBody>
      </p:sp>
    </p:spTree>
    <p:custDataLst>
      <p:tags r:id="rId1"/>
    </p:custDataLst>
    <p:extLst>
      <p:ext uri="{BB962C8B-B14F-4D97-AF65-F5344CB8AC3E}">
        <p14:creationId xmlns:p14="http://schemas.microsoft.com/office/powerpoint/2010/main" val="11641329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063"/>
                                        </p:tgtEl>
                                        <p:attrNameLst>
                                          <p:attrName>style.visibility</p:attrName>
                                        </p:attrNameLst>
                                      </p:cBhvr>
                                      <p:to>
                                        <p:strVal val="visible"/>
                                      </p:to>
                                    </p:set>
                                    <p:animEffect transition="in" filter="fade">
                                      <p:cBhvr>
                                        <p:cTn id="7" dur="500"/>
                                        <p:tgtEl>
                                          <p:spTgt spid="4506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34471" y="908720"/>
            <a:ext cx="7749897" cy="2952328"/>
            <a:chOff x="53846" y="1518160"/>
            <a:chExt cx="6522080" cy="2320841"/>
          </a:xfrm>
        </p:grpSpPr>
        <p:sp>
          <p:nvSpPr>
            <p:cNvPr id="3" name="TextBox 2"/>
            <p:cNvSpPr txBox="1"/>
            <p:nvPr/>
          </p:nvSpPr>
          <p:spPr>
            <a:xfrm>
              <a:off x="53846" y="1518161"/>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518160"/>
              <a:ext cx="3776466" cy="322392"/>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Popular sports/activities</a:t>
              </a:r>
              <a:endParaRPr lang="en-US" altLang="en-US" sz="2000" dirty="0">
                <a:solidFill>
                  <a:srgbClr val="C00000"/>
                </a:solidFill>
              </a:endParaRPr>
            </a:p>
          </p:txBody>
        </p:sp>
      </p:grpSp>
      <p:graphicFrame>
        <p:nvGraphicFramePr>
          <p:cNvPr id="15" name="Table 14"/>
          <p:cNvGraphicFramePr>
            <a:graphicFrameLocks noGrp="1"/>
          </p:cNvGraphicFramePr>
          <p:nvPr>
            <p:extLst>
              <p:ext uri="{D42A27DB-BD31-4B8C-83A1-F6EECF244321}">
                <p14:modId xmlns:p14="http://schemas.microsoft.com/office/powerpoint/2010/main" val="2267366834"/>
              </p:ext>
            </p:extLst>
          </p:nvPr>
        </p:nvGraphicFramePr>
        <p:xfrm>
          <a:off x="251520" y="1522472"/>
          <a:ext cx="7128792" cy="2194560"/>
        </p:xfrm>
        <a:graphic>
          <a:graphicData uri="http://schemas.openxmlformats.org/drawingml/2006/table">
            <a:tbl>
              <a:tblPr firstRow="1" bandRow="1">
                <a:tableStyleId>{5C22544A-7EE6-4342-B048-85BDC9FD1C3A}</a:tableStyleId>
              </a:tblPr>
              <a:tblGrid>
                <a:gridCol w="5765934">
                  <a:extLst>
                    <a:ext uri="{9D8B030D-6E8A-4147-A177-3AD203B41FA5}">
                      <a16:colId xmlns:a16="http://schemas.microsoft.com/office/drawing/2014/main" val="2442170164"/>
                    </a:ext>
                  </a:extLst>
                </a:gridCol>
                <a:gridCol w="1362858">
                  <a:extLst>
                    <a:ext uri="{9D8B030D-6E8A-4147-A177-3AD203B41FA5}">
                      <a16:colId xmlns:a16="http://schemas.microsoft.com/office/drawing/2014/main" val="528215385"/>
                    </a:ext>
                  </a:extLst>
                </a:gridCol>
              </a:tblGrid>
              <a:tr h="358587">
                <a:tc gridSpan="2">
                  <a:txBody>
                    <a:bodyPr/>
                    <a:lstStyle/>
                    <a:p>
                      <a:r>
                        <a:rPr lang="en-GB" sz="1800" b="0" dirty="0" smtClean="0"/>
                        <a:t>Most popular adult activities</a:t>
                      </a:r>
                      <a:r>
                        <a:rPr lang="en-GB" sz="1800" b="0" baseline="0" dirty="0" smtClean="0"/>
                        <a:t> in the UK in 2017</a:t>
                      </a:r>
                      <a:endParaRPr lang="en-GB" sz="1800" dirty="0"/>
                    </a:p>
                  </a:txBody>
                  <a:tcPr>
                    <a:solidFill>
                      <a:schemeClr val="bg1">
                        <a:lumMod val="50000"/>
                      </a:schemeClr>
                    </a:solidFill>
                  </a:tcPr>
                </a:tc>
                <a:tc hMerge="1">
                  <a:txBody>
                    <a:bodyPr/>
                    <a:lstStyle/>
                    <a:p>
                      <a:endParaRPr lang="en-GB" dirty="0"/>
                    </a:p>
                  </a:txBody>
                  <a:tcPr/>
                </a:tc>
                <a:extLst>
                  <a:ext uri="{0D108BD9-81ED-4DB2-BD59-A6C34878D82A}">
                    <a16:rowId xmlns:a16="http://schemas.microsoft.com/office/drawing/2014/main" val="832271422"/>
                  </a:ext>
                </a:extLst>
              </a:tr>
              <a:tr h="3096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t>Walking</a:t>
                      </a:r>
                    </a:p>
                  </a:txBody>
                  <a:tcPr/>
                </a:tc>
                <a:tc>
                  <a:txBody>
                    <a:bodyPr/>
                    <a:lstStyle/>
                    <a:p>
                      <a:pPr algn="ctr"/>
                      <a:r>
                        <a:rPr lang="en-GB" sz="1800" dirty="0" smtClean="0"/>
                        <a:t>19.2 million</a:t>
                      </a:r>
                      <a:endParaRPr lang="en-GB" sz="1800" dirty="0"/>
                    </a:p>
                  </a:txBody>
                  <a:tcPr/>
                </a:tc>
                <a:extLst>
                  <a:ext uri="{0D108BD9-81ED-4DB2-BD59-A6C34878D82A}">
                    <a16:rowId xmlns:a16="http://schemas.microsoft.com/office/drawing/2014/main" val="738740690"/>
                  </a:ext>
                </a:extLst>
              </a:tr>
              <a:tr h="3096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t>Keep fit/yoga (including</a:t>
                      </a:r>
                      <a:r>
                        <a:rPr lang="en-GB" sz="1800" baseline="0" dirty="0" smtClean="0"/>
                        <a:t> aerobics and dance exercises)</a:t>
                      </a:r>
                      <a:endParaRPr lang="en-GB" sz="1800" dirty="0" smtClean="0"/>
                    </a:p>
                  </a:txBody>
                  <a:tcPr/>
                </a:tc>
                <a:tc>
                  <a:txBody>
                    <a:bodyPr/>
                    <a:lstStyle/>
                    <a:p>
                      <a:pPr algn="ctr"/>
                      <a:r>
                        <a:rPr lang="en-GB" sz="1800" dirty="0" smtClean="0"/>
                        <a:t>13.4 million</a:t>
                      </a:r>
                      <a:endParaRPr lang="en-GB" sz="1800" dirty="0"/>
                    </a:p>
                  </a:txBody>
                  <a:tcPr/>
                </a:tc>
                <a:extLst>
                  <a:ext uri="{0D108BD9-81ED-4DB2-BD59-A6C34878D82A}">
                    <a16:rowId xmlns:a16="http://schemas.microsoft.com/office/drawing/2014/main" val="3913639321"/>
                  </a:ext>
                </a:extLst>
              </a:tr>
              <a:tr h="309605">
                <a:tc>
                  <a:txBody>
                    <a:bodyPr/>
                    <a:lstStyle/>
                    <a:p>
                      <a:pPr algn="l"/>
                      <a:r>
                        <a:rPr lang="en-GB" sz="1800" dirty="0" smtClean="0"/>
                        <a:t>Swimming</a:t>
                      </a:r>
                      <a:endParaRPr lang="en-GB" sz="1800" dirty="0"/>
                    </a:p>
                  </a:txBody>
                  <a:tcPr/>
                </a:tc>
                <a:tc>
                  <a:txBody>
                    <a:bodyPr/>
                    <a:lstStyle/>
                    <a:p>
                      <a:pPr algn="ctr"/>
                      <a:r>
                        <a:rPr lang="en-GB" sz="1800" dirty="0" smtClean="0"/>
                        <a:t>4.5</a:t>
                      </a:r>
                      <a:r>
                        <a:rPr lang="en-GB" sz="1800" baseline="0" dirty="0" smtClean="0"/>
                        <a:t> million</a:t>
                      </a:r>
                      <a:endParaRPr lang="en-GB" sz="1800" dirty="0"/>
                    </a:p>
                  </a:txBody>
                  <a:tcPr/>
                </a:tc>
                <a:extLst>
                  <a:ext uri="{0D108BD9-81ED-4DB2-BD59-A6C34878D82A}">
                    <a16:rowId xmlns:a16="http://schemas.microsoft.com/office/drawing/2014/main" val="2060294039"/>
                  </a:ext>
                </a:extLst>
              </a:tr>
              <a:tr h="309605">
                <a:tc>
                  <a:txBody>
                    <a:bodyPr/>
                    <a:lstStyle/>
                    <a:p>
                      <a:pPr algn="l"/>
                      <a:r>
                        <a:rPr lang="en-GB" sz="1800" dirty="0" smtClean="0"/>
                        <a:t>Cycling</a:t>
                      </a:r>
                      <a:endParaRPr lang="en-GB" sz="1800" dirty="0"/>
                    </a:p>
                  </a:txBody>
                  <a:tcPr/>
                </a:tc>
                <a:tc>
                  <a:txBody>
                    <a:bodyPr/>
                    <a:lstStyle/>
                    <a:p>
                      <a:pPr algn="ctr"/>
                      <a:r>
                        <a:rPr lang="en-GB" sz="1800" dirty="0" smtClean="0"/>
                        <a:t>6.2</a:t>
                      </a:r>
                      <a:r>
                        <a:rPr lang="en-GB" sz="1800" baseline="0" dirty="0" smtClean="0"/>
                        <a:t> million</a:t>
                      </a:r>
                      <a:endParaRPr lang="en-GB" sz="1800" dirty="0"/>
                    </a:p>
                  </a:txBody>
                  <a:tcPr/>
                </a:tc>
                <a:extLst>
                  <a:ext uri="{0D108BD9-81ED-4DB2-BD59-A6C34878D82A}">
                    <a16:rowId xmlns:a16="http://schemas.microsoft.com/office/drawing/2014/main" val="2196264710"/>
                  </a:ext>
                </a:extLst>
              </a:tr>
              <a:tr h="309605">
                <a:tc>
                  <a:txBody>
                    <a:bodyPr/>
                    <a:lstStyle/>
                    <a:p>
                      <a:pPr algn="l"/>
                      <a:r>
                        <a:rPr lang="en-GB" sz="1800" dirty="0" smtClean="0"/>
                        <a:t>Racket</a:t>
                      </a:r>
                      <a:r>
                        <a:rPr lang="en-GB" sz="1800" baseline="0" dirty="0" smtClean="0"/>
                        <a:t> </a:t>
                      </a:r>
                      <a:r>
                        <a:rPr lang="en-GB" sz="1800" dirty="0" smtClean="0"/>
                        <a:t>sports</a:t>
                      </a:r>
                      <a:r>
                        <a:rPr lang="en-GB" sz="1800" baseline="0" dirty="0" smtClean="0"/>
                        <a:t> (tennis, badminton, and squash)</a:t>
                      </a:r>
                      <a:endParaRPr lang="en-GB" sz="1800" dirty="0"/>
                    </a:p>
                  </a:txBody>
                  <a:tcPr/>
                </a:tc>
                <a:tc>
                  <a:txBody>
                    <a:bodyPr/>
                    <a:lstStyle/>
                    <a:p>
                      <a:pPr algn="ctr"/>
                      <a:r>
                        <a:rPr lang="en-GB" sz="1800" dirty="0" smtClean="0"/>
                        <a:t>2.2 million</a:t>
                      </a:r>
                      <a:endParaRPr lang="en-GB" sz="1800" dirty="0"/>
                    </a:p>
                  </a:txBody>
                  <a:tcPr/>
                </a:tc>
                <a:extLst>
                  <a:ext uri="{0D108BD9-81ED-4DB2-BD59-A6C34878D82A}">
                    <a16:rowId xmlns:a16="http://schemas.microsoft.com/office/drawing/2014/main" val="3438089870"/>
                  </a:ext>
                </a:extLst>
              </a:tr>
            </a:tbl>
          </a:graphicData>
        </a:graphic>
      </p:graphicFrame>
      <p:pic>
        <p:nvPicPr>
          <p:cNvPr id="17" name="Picture 16" descr="Young family walking in park">
            <a:extLst>
              <a:ext uri="{FF2B5EF4-FFF2-40B4-BE49-F238E27FC236}">
                <a16:creationId xmlns:a16="http://schemas.microsoft.com/office/drawing/2014/main" id="{05645CB9-3DD5-4700-9632-E511EF943B5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916188" y="3920671"/>
            <a:ext cx="3114921" cy="2056512"/>
          </a:xfrm>
          <a:prstGeom prst="rect">
            <a:avLst/>
          </a:prstGeom>
        </p:spPr>
      </p:pic>
      <p:sp>
        <p:nvSpPr>
          <p:cNvPr id="8"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9" name="Rectangle 1"/>
          <p:cNvSpPr>
            <a:spLocks noChangeArrowheads="1"/>
          </p:cNvSpPr>
          <p:nvPr/>
        </p:nvSpPr>
        <p:spPr bwMode="auto">
          <a:xfrm>
            <a:off x="134471" y="3902859"/>
            <a:ext cx="3861465"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Lives Adult Survey 2017/18</a:t>
            </a:r>
            <a:endParaRPr lang="en-US" altLang="en-US" sz="1000" dirty="0"/>
          </a:p>
        </p:txBody>
      </p:sp>
    </p:spTree>
    <p:extLst>
      <p:ext uri="{BB962C8B-B14F-4D97-AF65-F5344CB8AC3E}">
        <p14:creationId xmlns:p14="http://schemas.microsoft.com/office/powerpoint/2010/main" val="6338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499"/>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EB9EB29-2953-491B-9FA2-A13B6B463228}"/>
              </a:ext>
            </a:extLst>
          </p:cNvPr>
          <p:cNvGrpSpPr/>
          <p:nvPr/>
        </p:nvGrpSpPr>
        <p:grpSpPr>
          <a:xfrm>
            <a:off x="79425" y="1340768"/>
            <a:ext cx="8836429" cy="3139321"/>
            <a:chOff x="74735" y="788739"/>
            <a:chExt cx="11781905" cy="4278722"/>
          </a:xfrm>
        </p:grpSpPr>
        <p:sp>
          <p:nvSpPr>
            <p:cNvPr id="4" name="TextBox 3"/>
            <p:cNvSpPr txBox="1"/>
            <p:nvPr/>
          </p:nvSpPr>
          <p:spPr>
            <a:xfrm>
              <a:off x="74735" y="788739"/>
              <a:ext cx="11781905" cy="4278722"/>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The rate of participation among people aged 16 and over is greater in those from higher socio-economic groups (more money) than those from lower socio-economic groups( less money).</a:t>
              </a: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p:txBody>
        </p:sp>
        <p:sp>
          <p:nvSpPr>
            <p:cNvPr id="16388" name="Rectangle 1"/>
            <p:cNvSpPr>
              <a:spLocks noChangeArrowheads="1"/>
            </p:cNvSpPr>
            <p:nvPr/>
          </p:nvSpPr>
          <p:spPr bwMode="auto">
            <a:xfrm>
              <a:off x="74735" y="788739"/>
              <a:ext cx="4549940" cy="545328"/>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Socio-economic groups</a:t>
              </a:r>
              <a:endParaRPr lang="en-US" altLang="en-US" sz="2000" dirty="0">
                <a:solidFill>
                  <a:srgbClr val="C00000"/>
                </a:solidFill>
              </a:endParaRPr>
            </a:p>
          </p:txBody>
        </p:sp>
      </p:grpSp>
      <p:graphicFrame>
        <p:nvGraphicFramePr>
          <p:cNvPr id="13" name="Table 12"/>
          <p:cNvGraphicFramePr>
            <a:graphicFrameLocks noGrp="1"/>
          </p:cNvGraphicFramePr>
          <p:nvPr>
            <p:extLst>
              <p:ext uri="{D42A27DB-BD31-4B8C-83A1-F6EECF244321}">
                <p14:modId xmlns:p14="http://schemas.microsoft.com/office/powerpoint/2010/main" val="2591530493"/>
              </p:ext>
            </p:extLst>
          </p:nvPr>
        </p:nvGraphicFramePr>
        <p:xfrm>
          <a:off x="295078" y="3123808"/>
          <a:ext cx="8309369" cy="1097280"/>
        </p:xfrm>
        <a:graphic>
          <a:graphicData uri="http://schemas.openxmlformats.org/drawingml/2006/table">
            <a:tbl>
              <a:tblPr firstRow="1" bandRow="1">
                <a:tableStyleId>{5C22544A-7EE6-4342-B048-85BDC9FD1C3A}</a:tableStyleId>
              </a:tblPr>
              <a:tblGrid>
                <a:gridCol w="3776986">
                  <a:extLst>
                    <a:ext uri="{9D8B030D-6E8A-4147-A177-3AD203B41FA5}">
                      <a16:colId xmlns:a16="http://schemas.microsoft.com/office/drawing/2014/main" val="2442170164"/>
                    </a:ext>
                  </a:extLst>
                </a:gridCol>
                <a:gridCol w="4532383">
                  <a:extLst>
                    <a:ext uri="{9D8B030D-6E8A-4147-A177-3AD203B41FA5}">
                      <a16:colId xmlns:a16="http://schemas.microsoft.com/office/drawing/2014/main" val="528215385"/>
                    </a:ext>
                  </a:extLst>
                </a:gridCol>
              </a:tblGrid>
              <a:tr h="353656">
                <a:tc gridSpan="2">
                  <a:txBody>
                    <a:bodyPr/>
                    <a:lstStyle/>
                    <a:p>
                      <a:pPr algn="ctr"/>
                      <a:r>
                        <a:rPr lang="en-GB" sz="1800" b="0" dirty="0" smtClean="0"/>
                        <a:t>Proportion of adults</a:t>
                      </a:r>
                      <a:r>
                        <a:rPr lang="en-GB" sz="1800" b="0" baseline="0" dirty="0" smtClean="0"/>
                        <a:t> who take part in at least one sport or physical activity</a:t>
                      </a:r>
                      <a:endParaRPr lang="en-GB" sz="1800" dirty="0"/>
                    </a:p>
                  </a:txBody>
                  <a:tcPr>
                    <a:solidFill>
                      <a:schemeClr val="bg1">
                        <a:lumMod val="50000"/>
                      </a:schemeClr>
                    </a:solidFill>
                  </a:tcPr>
                </a:tc>
                <a:tc hMerge="1">
                  <a:txBody>
                    <a:bodyPr/>
                    <a:lstStyle/>
                    <a:p>
                      <a:endParaRPr lang="en-GB" dirty="0"/>
                    </a:p>
                  </a:txBody>
                  <a:tcPr/>
                </a:tc>
                <a:extLst>
                  <a:ext uri="{0D108BD9-81ED-4DB2-BD59-A6C34878D82A}">
                    <a16:rowId xmlns:a16="http://schemas.microsoft.com/office/drawing/2014/main" val="832271422"/>
                  </a:ext>
                </a:extLst>
              </a:tr>
              <a:tr h="23402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Higher socio-economic groups</a:t>
                      </a:r>
                    </a:p>
                  </a:txBody>
                  <a:tcPr/>
                </a:tc>
                <a:tc>
                  <a:txBody>
                    <a:bodyPr/>
                    <a:lstStyle/>
                    <a:p>
                      <a:pPr algn="ctr"/>
                      <a:r>
                        <a:rPr lang="en-GB" sz="1800" dirty="0" smtClean="0"/>
                        <a:t>Manual</a:t>
                      </a:r>
                      <a:r>
                        <a:rPr lang="en-GB" sz="1800" baseline="0" dirty="0" smtClean="0"/>
                        <a:t> and unemployed socio-economic</a:t>
                      </a:r>
                      <a:endParaRPr lang="en-GB" sz="1800" dirty="0"/>
                    </a:p>
                  </a:txBody>
                  <a:tcPr/>
                </a:tc>
                <a:extLst>
                  <a:ext uri="{0D108BD9-81ED-4DB2-BD59-A6C34878D82A}">
                    <a16:rowId xmlns:a16="http://schemas.microsoft.com/office/drawing/2014/main" val="738740690"/>
                  </a:ext>
                </a:extLst>
              </a:tr>
              <a:tr h="234020">
                <a:tc>
                  <a:txBody>
                    <a:bodyPr/>
                    <a:lstStyle/>
                    <a:p>
                      <a:pPr algn="ctr"/>
                      <a:r>
                        <a:rPr lang="en-GB" sz="1800" dirty="0" smtClean="0"/>
                        <a:t>71%</a:t>
                      </a:r>
                      <a:endParaRPr lang="en-GB" sz="1800" dirty="0"/>
                    </a:p>
                  </a:txBody>
                  <a:tcPr/>
                </a:tc>
                <a:tc>
                  <a:txBody>
                    <a:bodyPr/>
                    <a:lstStyle/>
                    <a:p>
                      <a:pPr algn="ctr"/>
                      <a:r>
                        <a:rPr lang="en-GB" sz="1800" dirty="0" smtClean="0"/>
                        <a:t>54%</a:t>
                      </a:r>
                      <a:endParaRPr lang="en-GB" sz="1800" dirty="0"/>
                    </a:p>
                  </a:txBody>
                  <a:tcPr/>
                </a:tc>
                <a:extLst>
                  <a:ext uri="{0D108BD9-81ED-4DB2-BD59-A6C34878D82A}">
                    <a16:rowId xmlns:a16="http://schemas.microsoft.com/office/drawing/2014/main" val="3913639321"/>
                  </a:ext>
                </a:extLst>
              </a:tr>
            </a:tbl>
          </a:graphicData>
        </a:graphic>
      </p:graphicFrame>
      <p:sp>
        <p:nvSpPr>
          <p:cNvPr id="7"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8" name="Rectangle 1"/>
          <p:cNvSpPr>
            <a:spLocks noChangeArrowheads="1"/>
          </p:cNvSpPr>
          <p:nvPr/>
        </p:nvSpPr>
        <p:spPr bwMode="auto">
          <a:xfrm>
            <a:off x="62463" y="4509120"/>
            <a:ext cx="3861465"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Lives Adult Survey 2017/18</a:t>
            </a:r>
            <a:endParaRPr lang="en-US" altLang="en-US" sz="1000" dirty="0"/>
          </a:p>
        </p:txBody>
      </p:sp>
    </p:spTree>
    <p:extLst>
      <p:ext uri="{BB962C8B-B14F-4D97-AF65-F5344CB8AC3E}">
        <p14:creationId xmlns:p14="http://schemas.microsoft.com/office/powerpoint/2010/main" val="14499524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79425" y="1196755"/>
            <a:ext cx="8669039" cy="1944213"/>
            <a:chOff x="53846" y="1518161"/>
            <a:chExt cx="6522080" cy="3204840"/>
          </a:xfrm>
        </p:grpSpPr>
        <p:sp>
          <p:nvSpPr>
            <p:cNvPr id="3" name="TextBox 2"/>
            <p:cNvSpPr txBox="1"/>
            <p:nvPr/>
          </p:nvSpPr>
          <p:spPr>
            <a:xfrm>
              <a:off x="53846" y="1518161"/>
              <a:ext cx="6522080" cy="3204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800" dirty="0" smtClean="0"/>
            </a:p>
            <a:p>
              <a:endParaRPr lang="en-GB" sz="1800" dirty="0"/>
            </a:p>
            <a:p>
              <a:endParaRPr lang="en-GB" sz="1800" dirty="0" smtClean="0"/>
            </a:p>
            <a:p>
              <a:endParaRPr lang="en-GB" sz="1800" dirty="0"/>
            </a:p>
            <a:p>
              <a:endParaRPr lang="en-GB" sz="1800" dirty="0" smtClean="0"/>
            </a:p>
            <a:p>
              <a:endParaRPr lang="en-GB" sz="1800" dirty="0"/>
            </a:p>
            <a:p>
              <a:endParaRPr lang="en-GB" sz="1800" dirty="0" smtClean="0"/>
            </a:p>
            <a:p>
              <a:endParaRPr lang="en-GB" sz="1800" dirty="0"/>
            </a:p>
            <a:p>
              <a:endParaRPr lang="en-GB" sz="1800" dirty="0"/>
            </a:p>
          </p:txBody>
        </p:sp>
        <p:sp>
          <p:nvSpPr>
            <p:cNvPr id="16386" name="Rectangle 1"/>
            <p:cNvSpPr>
              <a:spLocks noChangeArrowheads="1"/>
            </p:cNvSpPr>
            <p:nvPr/>
          </p:nvSpPr>
          <p:spPr bwMode="auto">
            <a:xfrm>
              <a:off x="53846" y="1518162"/>
              <a:ext cx="3898136" cy="60880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a:solidFill>
                    <a:srgbClr val="C00000"/>
                  </a:solidFill>
                </a:rPr>
                <a:t>Participation by gender</a:t>
              </a:r>
            </a:p>
          </p:txBody>
        </p:sp>
      </p:grpSp>
      <p:pic>
        <p:nvPicPr>
          <p:cNvPr id="10" name="Picture 9" descr="CHILTERN HILLS, UK - 31ST AUGUST 2013: A large group of people hiking the Chiltern Hills during a bright summer day">
            <a:extLst>
              <a:ext uri="{FF2B5EF4-FFF2-40B4-BE49-F238E27FC236}">
                <a16:creationId xmlns:a16="http://schemas.microsoft.com/office/drawing/2014/main" id="{7A906BC4-8333-437E-9031-A240C50F867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932040" y="3277546"/>
            <a:ext cx="4064053" cy="2709368"/>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416976695"/>
              </p:ext>
            </p:extLst>
          </p:nvPr>
        </p:nvGraphicFramePr>
        <p:xfrm>
          <a:off x="179512" y="1861844"/>
          <a:ext cx="3600400" cy="1097280"/>
        </p:xfrm>
        <a:graphic>
          <a:graphicData uri="http://schemas.openxmlformats.org/drawingml/2006/table">
            <a:tbl>
              <a:tblPr firstRow="1" bandRow="1">
                <a:tableStyleId>{5C22544A-7EE6-4342-B048-85BDC9FD1C3A}</a:tableStyleId>
              </a:tblPr>
              <a:tblGrid>
                <a:gridCol w="1800200">
                  <a:extLst>
                    <a:ext uri="{9D8B030D-6E8A-4147-A177-3AD203B41FA5}">
                      <a16:colId xmlns:a16="http://schemas.microsoft.com/office/drawing/2014/main" val="2442170164"/>
                    </a:ext>
                  </a:extLst>
                </a:gridCol>
                <a:gridCol w="1800200">
                  <a:extLst>
                    <a:ext uri="{9D8B030D-6E8A-4147-A177-3AD203B41FA5}">
                      <a16:colId xmlns:a16="http://schemas.microsoft.com/office/drawing/2014/main" val="528215385"/>
                    </a:ext>
                  </a:extLst>
                </a:gridCol>
              </a:tblGrid>
              <a:tr h="358587">
                <a:tc gridSpan="2">
                  <a:txBody>
                    <a:bodyPr/>
                    <a:lstStyle/>
                    <a:p>
                      <a:r>
                        <a:rPr lang="en-GB" sz="1800" b="0" dirty="0" smtClean="0"/>
                        <a:t>Participate in </a:t>
                      </a:r>
                      <a:r>
                        <a:rPr lang="en-GB" sz="1800" b="0" baseline="0" dirty="0" smtClean="0"/>
                        <a:t>sport activities</a:t>
                      </a:r>
                      <a:endParaRPr lang="en-GB" sz="1800" dirty="0"/>
                    </a:p>
                  </a:txBody>
                  <a:tcPr>
                    <a:solidFill>
                      <a:schemeClr val="bg1">
                        <a:lumMod val="50000"/>
                      </a:schemeClr>
                    </a:solidFill>
                  </a:tcPr>
                </a:tc>
                <a:tc hMerge="1">
                  <a:txBody>
                    <a:bodyPr/>
                    <a:lstStyle/>
                    <a:p>
                      <a:endParaRPr lang="en-GB" dirty="0"/>
                    </a:p>
                  </a:txBody>
                  <a:tcPr/>
                </a:tc>
                <a:extLst>
                  <a:ext uri="{0D108BD9-81ED-4DB2-BD59-A6C34878D82A}">
                    <a16:rowId xmlns:a16="http://schemas.microsoft.com/office/drawing/2014/main" val="832271422"/>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Men</a:t>
                      </a:r>
                    </a:p>
                  </a:txBody>
                  <a:tcPr/>
                </a:tc>
                <a:tc>
                  <a:txBody>
                    <a:bodyPr/>
                    <a:lstStyle/>
                    <a:p>
                      <a:pPr algn="ctr"/>
                      <a:r>
                        <a:rPr lang="en-GB" sz="1800" dirty="0" smtClean="0"/>
                        <a:t>Women</a:t>
                      </a:r>
                      <a:endParaRPr lang="en-GB" sz="1800" dirty="0"/>
                    </a:p>
                  </a:txBody>
                  <a:tcPr/>
                </a:tc>
                <a:extLst>
                  <a:ext uri="{0D108BD9-81ED-4DB2-BD59-A6C34878D82A}">
                    <a16:rowId xmlns:a16="http://schemas.microsoft.com/office/drawing/2014/main" val="738740690"/>
                  </a:ext>
                </a:extLst>
              </a:tr>
              <a:tr h="309605">
                <a:tc>
                  <a:txBody>
                    <a:bodyPr/>
                    <a:lstStyle/>
                    <a:p>
                      <a:pPr algn="ctr"/>
                      <a:r>
                        <a:rPr lang="en-GB" sz="1800" dirty="0" smtClean="0"/>
                        <a:t>65%</a:t>
                      </a:r>
                      <a:endParaRPr lang="en-GB" sz="1800" dirty="0"/>
                    </a:p>
                  </a:txBody>
                  <a:tcPr/>
                </a:tc>
                <a:tc>
                  <a:txBody>
                    <a:bodyPr/>
                    <a:lstStyle/>
                    <a:p>
                      <a:pPr algn="ctr"/>
                      <a:r>
                        <a:rPr lang="en-GB" sz="1800" dirty="0" smtClean="0"/>
                        <a:t>60%</a:t>
                      </a:r>
                      <a:endParaRPr lang="en-GB" sz="1800" dirty="0"/>
                    </a:p>
                  </a:txBody>
                  <a:tcPr/>
                </a:tc>
                <a:extLst>
                  <a:ext uri="{0D108BD9-81ED-4DB2-BD59-A6C34878D82A}">
                    <a16:rowId xmlns:a16="http://schemas.microsoft.com/office/drawing/2014/main" val="3913639321"/>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3004664755"/>
              </p:ext>
            </p:extLst>
          </p:nvPr>
        </p:nvGraphicFramePr>
        <p:xfrm>
          <a:off x="4716016" y="1861844"/>
          <a:ext cx="3600896" cy="1097280"/>
        </p:xfrm>
        <a:graphic>
          <a:graphicData uri="http://schemas.openxmlformats.org/drawingml/2006/table">
            <a:tbl>
              <a:tblPr firstRow="1" bandRow="1">
                <a:tableStyleId>{5C22544A-7EE6-4342-B048-85BDC9FD1C3A}</a:tableStyleId>
              </a:tblPr>
              <a:tblGrid>
                <a:gridCol w="1944712">
                  <a:extLst>
                    <a:ext uri="{9D8B030D-6E8A-4147-A177-3AD203B41FA5}">
                      <a16:colId xmlns:a16="http://schemas.microsoft.com/office/drawing/2014/main" val="2442170164"/>
                    </a:ext>
                  </a:extLst>
                </a:gridCol>
                <a:gridCol w="1656184">
                  <a:extLst>
                    <a:ext uri="{9D8B030D-6E8A-4147-A177-3AD203B41FA5}">
                      <a16:colId xmlns:a16="http://schemas.microsoft.com/office/drawing/2014/main" val="528215385"/>
                    </a:ext>
                  </a:extLst>
                </a:gridCol>
              </a:tblGrid>
              <a:tr h="358587">
                <a:tc gridSpan="2">
                  <a:txBody>
                    <a:bodyPr/>
                    <a:lstStyle/>
                    <a:p>
                      <a:r>
                        <a:rPr lang="en-GB" sz="1800" b="0" dirty="0" smtClean="0"/>
                        <a:t>Participate in organised</a:t>
                      </a:r>
                      <a:r>
                        <a:rPr lang="en-GB" sz="1800" b="0" baseline="0" dirty="0" smtClean="0"/>
                        <a:t> competition</a:t>
                      </a:r>
                      <a:endParaRPr lang="en-GB" sz="1800" dirty="0"/>
                    </a:p>
                  </a:txBody>
                  <a:tcPr>
                    <a:solidFill>
                      <a:schemeClr val="bg1">
                        <a:lumMod val="50000"/>
                      </a:schemeClr>
                    </a:solidFill>
                  </a:tcPr>
                </a:tc>
                <a:tc hMerge="1">
                  <a:txBody>
                    <a:bodyPr/>
                    <a:lstStyle/>
                    <a:p>
                      <a:endParaRPr lang="en-GB" dirty="0"/>
                    </a:p>
                  </a:txBody>
                  <a:tcPr/>
                </a:tc>
                <a:extLst>
                  <a:ext uri="{0D108BD9-81ED-4DB2-BD59-A6C34878D82A}">
                    <a16:rowId xmlns:a16="http://schemas.microsoft.com/office/drawing/2014/main" val="832271422"/>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Men</a:t>
                      </a:r>
                    </a:p>
                  </a:txBody>
                  <a:tcPr/>
                </a:tc>
                <a:tc>
                  <a:txBody>
                    <a:bodyPr/>
                    <a:lstStyle/>
                    <a:p>
                      <a:pPr algn="ctr"/>
                      <a:r>
                        <a:rPr lang="en-GB" sz="1800" dirty="0" smtClean="0"/>
                        <a:t>Women</a:t>
                      </a:r>
                      <a:endParaRPr lang="en-GB" sz="1800" dirty="0"/>
                    </a:p>
                  </a:txBody>
                  <a:tcPr/>
                </a:tc>
                <a:extLst>
                  <a:ext uri="{0D108BD9-81ED-4DB2-BD59-A6C34878D82A}">
                    <a16:rowId xmlns:a16="http://schemas.microsoft.com/office/drawing/2014/main" val="738740690"/>
                  </a:ext>
                </a:extLst>
              </a:tr>
              <a:tr h="309605">
                <a:tc>
                  <a:txBody>
                    <a:bodyPr/>
                    <a:lstStyle/>
                    <a:p>
                      <a:pPr algn="ctr"/>
                      <a:r>
                        <a:rPr lang="en-GB" sz="1800" dirty="0" smtClean="0"/>
                        <a:t>40%</a:t>
                      </a:r>
                      <a:endParaRPr lang="en-GB" sz="1800" dirty="0"/>
                    </a:p>
                  </a:txBody>
                  <a:tcPr/>
                </a:tc>
                <a:tc>
                  <a:txBody>
                    <a:bodyPr/>
                    <a:lstStyle/>
                    <a:p>
                      <a:pPr algn="ctr"/>
                      <a:r>
                        <a:rPr lang="en-GB" sz="1800" dirty="0" smtClean="0"/>
                        <a:t>14%</a:t>
                      </a:r>
                      <a:endParaRPr lang="en-GB" sz="1800" dirty="0"/>
                    </a:p>
                  </a:txBody>
                  <a:tcPr/>
                </a:tc>
                <a:extLst>
                  <a:ext uri="{0D108BD9-81ED-4DB2-BD59-A6C34878D82A}">
                    <a16:rowId xmlns:a16="http://schemas.microsoft.com/office/drawing/2014/main" val="3913639321"/>
                  </a:ext>
                </a:extLst>
              </a:tr>
            </a:tbl>
          </a:graphicData>
        </a:graphic>
      </p:graphicFrame>
      <p:sp>
        <p:nvSpPr>
          <p:cNvPr id="12"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9" name="Rectangle 1"/>
          <p:cNvSpPr>
            <a:spLocks noChangeArrowheads="1"/>
          </p:cNvSpPr>
          <p:nvPr/>
        </p:nvSpPr>
        <p:spPr bwMode="auto">
          <a:xfrm>
            <a:off x="84877" y="3190503"/>
            <a:ext cx="3861465"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Lives Adult Survey 2017/18</a:t>
            </a:r>
            <a:endParaRPr lang="en-US" altLang="en-US" sz="1000" dirty="0"/>
          </a:p>
        </p:txBody>
      </p:sp>
    </p:spTree>
    <p:extLst>
      <p:ext uri="{BB962C8B-B14F-4D97-AF65-F5344CB8AC3E}">
        <p14:creationId xmlns:p14="http://schemas.microsoft.com/office/powerpoint/2010/main" val="19808055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500"/>
                            </p:stCondLst>
                            <p:childTnLst>
                              <p:par>
                                <p:cTn id="21" presetID="1" presetClass="entr" presetSubtype="0" fill="hold" nodeType="afterEffect">
                                  <p:stCondLst>
                                    <p:cond delay="0"/>
                                  </p:stCondLst>
                                  <p:childTnLst>
                                    <p:set>
                                      <p:cBhvr>
                                        <p:cTn id="22" dur="1" fill="hold">
                                          <p:stCondLst>
                                            <p:cond delay="49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EB9EB29-2953-491B-9FA2-A13B6B463228}"/>
              </a:ext>
            </a:extLst>
          </p:cNvPr>
          <p:cNvGrpSpPr/>
          <p:nvPr/>
        </p:nvGrpSpPr>
        <p:grpSpPr>
          <a:xfrm>
            <a:off x="79425" y="908721"/>
            <a:ext cx="8849508" cy="4392488"/>
            <a:chOff x="74735" y="3421678"/>
            <a:chExt cx="11799344" cy="4660965"/>
          </a:xfrm>
        </p:grpSpPr>
        <p:sp>
          <p:nvSpPr>
            <p:cNvPr id="4" name="TextBox 3"/>
            <p:cNvSpPr txBox="1"/>
            <p:nvPr/>
          </p:nvSpPr>
          <p:spPr>
            <a:xfrm>
              <a:off x="92174" y="3421678"/>
              <a:ext cx="11781905" cy="4660965"/>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proportion of adults taking part in at least one sport or physical activity </a:t>
              </a:r>
              <a:r>
                <a:rPr lang="en-GB" b="1" dirty="0">
                  <a:latin typeface="Arial" panose="020B0604020202020204" pitchFamily="34" charset="0"/>
                  <a:cs typeface="Arial" panose="020B0604020202020204" pitchFamily="34" charset="0"/>
                </a:rPr>
                <a:t>decreases with </a:t>
              </a:r>
              <a:r>
                <a:rPr lang="en-GB" b="1" dirty="0" smtClean="0">
                  <a:latin typeface="Arial" panose="020B0604020202020204" pitchFamily="34" charset="0"/>
                  <a:cs typeface="Arial" panose="020B0604020202020204" pitchFamily="34" charset="0"/>
                </a:rPr>
                <a:t>age (except </a:t>
              </a:r>
              <a:r>
                <a:rPr lang="en-GB" b="1" dirty="0">
                  <a:latin typeface="Arial" panose="020B0604020202020204" pitchFamily="34" charset="0"/>
                  <a:cs typeface="Arial" panose="020B0604020202020204" pitchFamily="34" charset="0"/>
                </a:rPr>
                <a:t>for </a:t>
              </a:r>
              <a:r>
                <a:rPr lang="en-GB" b="1" dirty="0" smtClean="0">
                  <a:latin typeface="Arial" panose="020B0604020202020204" pitchFamily="34" charset="0"/>
                  <a:cs typeface="Arial" panose="020B0604020202020204" pitchFamily="34" charset="0"/>
                </a:rPr>
                <a:t>walking</a:t>
              </a:r>
              <a:r>
                <a:rPr lang="en-GB" dirty="0" smtClean="0">
                  <a:latin typeface="Arial" panose="020B0604020202020204" pitchFamily="34" charset="0"/>
                  <a:cs typeface="Arial" panose="020B0604020202020204" pitchFamily="34" charset="0"/>
                </a:rPr>
                <a:t>)</a:t>
              </a:r>
            </a:p>
            <a:p>
              <a:pPr>
                <a:tabLst>
                  <a:tab pos="179388" algn="l"/>
                </a:tabLst>
                <a:defRPr/>
              </a:pPr>
              <a:endParaRPr lang="en-GB" dirty="0">
                <a:latin typeface="Arial" panose="020B0604020202020204" pitchFamily="34" charset="0"/>
                <a:cs typeface="Arial" panose="020B0604020202020204" pitchFamily="34" charset="0"/>
              </a:endParaRPr>
            </a:p>
            <a:p>
              <a:pPr>
                <a:tabLst>
                  <a:tab pos="179388" algn="l"/>
                </a:tabLst>
                <a:defRPr/>
              </a:pPr>
              <a:endParaRPr lang="en-GB" dirty="0" smtClean="0">
                <a:latin typeface="Arial" panose="020B0604020202020204" pitchFamily="34" charset="0"/>
                <a:cs typeface="Arial" panose="020B0604020202020204" pitchFamily="34" charset="0"/>
              </a:endParaRPr>
            </a:p>
            <a:p>
              <a:pPr>
                <a:tabLst>
                  <a:tab pos="179388" algn="l"/>
                </a:tabLst>
                <a:defRPr/>
              </a:pPr>
              <a:endParaRPr lang="en-GB" dirty="0">
                <a:latin typeface="Arial" panose="020B0604020202020204" pitchFamily="34" charset="0"/>
                <a:cs typeface="Arial" panose="020B0604020202020204" pitchFamily="34" charset="0"/>
              </a:endParaRPr>
            </a:p>
            <a:p>
              <a:pPr>
                <a:tabLst>
                  <a:tab pos="179388" algn="l"/>
                </a:tabLst>
                <a:defRPr/>
              </a:pPr>
              <a:endParaRPr lang="en-GB" dirty="0" smtClean="0">
                <a:latin typeface="Arial" panose="020B0604020202020204" pitchFamily="34" charset="0"/>
                <a:cs typeface="Arial" panose="020B0604020202020204" pitchFamily="34" charset="0"/>
              </a:endParaRPr>
            </a:p>
            <a:p>
              <a:pPr>
                <a:tabLst>
                  <a:tab pos="179388" algn="l"/>
                </a:tabLst>
                <a:defRPr/>
              </a:pPr>
              <a:endParaRPr lang="en-GB" dirty="0">
                <a:latin typeface="Arial" panose="020B0604020202020204" pitchFamily="34" charset="0"/>
                <a:cs typeface="Arial" panose="020B0604020202020204" pitchFamily="34" charset="0"/>
              </a:endParaRPr>
            </a:p>
            <a:p>
              <a:pPr>
                <a:tabLst>
                  <a:tab pos="179388" algn="l"/>
                </a:tabLst>
                <a:defRPr/>
              </a:pPr>
              <a:endParaRPr lang="en-GB" dirty="0" smtClean="0">
                <a:latin typeface="Arial" panose="020B0604020202020204" pitchFamily="34" charset="0"/>
                <a:cs typeface="Arial" panose="020B0604020202020204" pitchFamily="34" charset="0"/>
              </a:endParaRPr>
            </a:p>
            <a:p>
              <a:pPr>
                <a:tabLst>
                  <a:tab pos="179388" algn="l"/>
                </a:tabLst>
                <a:defRPr/>
              </a:pPr>
              <a:endParaRPr lang="en-GB" dirty="0" smtClean="0">
                <a:latin typeface="Arial" panose="020B0604020202020204" pitchFamily="34" charset="0"/>
                <a:cs typeface="Arial" panose="020B0604020202020204" pitchFamily="34" charset="0"/>
              </a:endParaRPr>
            </a:p>
            <a:p>
              <a:pPr>
                <a:tabLst>
                  <a:tab pos="179388" algn="l"/>
                </a:tabLst>
                <a:defRPr/>
              </a:pPr>
              <a:endParaRPr lang="en-GB" dirty="0">
                <a:latin typeface="Arial" panose="020B0604020202020204" pitchFamily="34" charset="0"/>
                <a:cs typeface="Arial" panose="020B0604020202020204" pitchFamily="34" charset="0"/>
              </a:endParaRPr>
            </a:p>
            <a:p>
              <a:pPr>
                <a:tabLst>
                  <a:tab pos="179388" algn="l"/>
                </a:tabLst>
                <a:defRPr/>
              </a:pPr>
              <a:endParaRPr lang="en-GB" dirty="0" smtClean="0">
                <a:latin typeface="Arial" panose="020B0604020202020204" pitchFamily="34" charset="0"/>
                <a:cs typeface="Arial" panose="020B0604020202020204" pitchFamily="34" charset="0"/>
              </a:endParaRPr>
            </a:p>
            <a:p>
              <a:pPr>
                <a:tabLst>
                  <a:tab pos="179388" algn="l"/>
                </a:tabLst>
                <a:defRPr/>
              </a:pPr>
              <a:endParaRPr lang="en-GB" dirty="0">
                <a:latin typeface="Arial" panose="020B0604020202020204" pitchFamily="34" charset="0"/>
                <a:cs typeface="Arial" panose="020B0604020202020204" pitchFamily="34" charset="0"/>
              </a:endParaRPr>
            </a:p>
            <a:p>
              <a:pPr>
                <a:tabLst>
                  <a:tab pos="179388" algn="l"/>
                </a:tabLst>
                <a:defRPr/>
              </a:pPr>
              <a:endParaRPr lang="en-GB" dirty="0" smtClean="0">
                <a:latin typeface="Arial" panose="020B0604020202020204" pitchFamily="34" charset="0"/>
                <a:cs typeface="Arial" panose="020B0604020202020204" pitchFamily="34" charset="0"/>
              </a:endParaRPr>
            </a:p>
            <a:p>
              <a:pPr>
                <a:tabLst>
                  <a:tab pos="179388" algn="l"/>
                </a:tabLst>
                <a:defRPr/>
              </a:pPr>
              <a:endParaRPr lang="en-GB" dirty="0">
                <a:latin typeface="Arial" panose="020B0604020202020204" pitchFamily="34" charset="0"/>
                <a:cs typeface="Arial" panose="020B0604020202020204" pitchFamily="34" charset="0"/>
              </a:endParaRPr>
            </a:p>
          </p:txBody>
        </p:sp>
        <p:sp>
          <p:nvSpPr>
            <p:cNvPr id="16388" name="Rectangle 1"/>
            <p:cNvSpPr>
              <a:spLocks noChangeArrowheads="1"/>
            </p:cNvSpPr>
            <p:nvPr/>
          </p:nvSpPr>
          <p:spPr bwMode="auto">
            <a:xfrm>
              <a:off x="74735" y="3421679"/>
              <a:ext cx="3493823" cy="412195"/>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a:solidFill>
                    <a:srgbClr val="C00000"/>
                  </a:solidFill>
                </a:rPr>
                <a:t>Participation by </a:t>
              </a:r>
              <a:r>
                <a:rPr lang="en-US" altLang="en-US" sz="2000" dirty="0" smtClean="0">
                  <a:solidFill>
                    <a:srgbClr val="C00000"/>
                  </a:solidFill>
                </a:rPr>
                <a:t>age</a:t>
              </a:r>
              <a:endParaRPr lang="en-US" altLang="en-US" sz="2000" dirty="0">
                <a:solidFill>
                  <a:srgbClr val="C00000"/>
                </a:solidFill>
              </a:endParaRPr>
            </a:p>
          </p:txBody>
        </p:sp>
      </p:grpSp>
      <p:graphicFrame>
        <p:nvGraphicFramePr>
          <p:cNvPr id="13" name="Table 12"/>
          <p:cNvGraphicFramePr>
            <a:graphicFrameLocks noGrp="1"/>
          </p:cNvGraphicFramePr>
          <p:nvPr>
            <p:extLst>
              <p:ext uri="{D42A27DB-BD31-4B8C-83A1-F6EECF244321}">
                <p14:modId xmlns:p14="http://schemas.microsoft.com/office/powerpoint/2010/main" val="3256488650"/>
              </p:ext>
            </p:extLst>
          </p:nvPr>
        </p:nvGraphicFramePr>
        <p:xfrm>
          <a:off x="395536" y="2273424"/>
          <a:ext cx="7776864" cy="1371600"/>
        </p:xfrm>
        <a:graphic>
          <a:graphicData uri="http://schemas.openxmlformats.org/drawingml/2006/table">
            <a:tbl>
              <a:tblPr firstRow="1" bandRow="1">
                <a:tableStyleId>{5C22544A-7EE6-4342-B048-85BDC9FD1C3A}</a:tableStyleId>
              </a:tblPr>
              <a:tblGrid>
                <a:gridCol w="4104456">
                  <a:extLst>
                    <a:ext uri="{9D8B030D-6E8A-4147-A177-3AD203B41FA5}">
                      <a16:colId xmlns:a16="http://schemas.microsoft.com/office/drawing/2014/main" val="2442170164"/>
                    </a:ext>
                  </a:extLst>
                </a:gridCol>
                <a:gridCol w="3672408">
                  <a:extLst>
                    <a:ext uri="{9D8B030D-6E8A-4147-A177-3AD203B41FA5}">
                      <a16:colId xmlns:a16="http://schemas.microsoft.com/office/drawing/2014/main" val="528215385"/>
                    </a:ext>
                  </a:extLst>
                </a:gridCol>
              </a:tblGrid>
              <a:tr h="532583">
                <a:tc gridSpan="2">
                  <a:txBody>
                    <a:bodyPr/>
                    <a:lstStyle/>
                    <a:p>
                      <a:pPr algn="ctr"/>
                      <a:r>
                        <a:rPr lang="en-GB" sz="1800" b="0" dirty="0" smtClean="0"/>
                        <a:t>Proportion of adults</a:t>
                      </a:r>
                      <a:r>
                        <a:rPr lang="en-GB" sz="1800" b="0" baseline="0" dirty="0" smtClean="0"/>
                        <a:t> who take part in at least one sport or physical activity </a:t>
                      </a:r>
                      <a:r>
                        <a:rPr lang="en-GB" sz="1800" baseline="0" dirty="0" smtClean="0"/>
                        <a:t>(in</a:t>
                      </a:r>
                      <a:r>
                        <a:rPr lang="en-GB" sz="1800" b="1" baseline="0" dirty="0" smtClean="0"/>
                        <a:t>c</a:t>
                      </a:r>
                      <a:r>
                        <a:rPr lang="en-GB" sz="1800" b="1" dirty="0" smtClean="0"/>
                        <a:t>luding walking</a:t>
                      </a:r>
                      <a:r>
                        <a:rPr lang="en-GB" sz="1800" dirty="0" smtClean="0"/>
                        <a:t>)</a:t>
                      </a:r>
                      <a:endParaRPr lang="en-GB" sz="1800" dirty="0"/>
                    </a:p>
                  </a:txBody>
                  <a:tcPr>
                    <a:solidFill>
                      <a:schemeClr val="bg1">
                        <a:lumMod val="50000"/>
                      </a:schemeClr>
                    </a:solidFill>
                  </a:tcPr>
                </a:tc>
                <a:tc hMerge="1">
                  <a:txBody>
                    <a:bodyPr/>
                    <a:lstStyle/>
                    <a:p>
                      <a:endParaRPr lang="en-GB" dirty="0"/>
                    </a:p>
                  </a:txBody>
                  <a:tcPr/>
                </a:tc>
                <a:extLst>
                  <a:ext uri="{0D108BD9-81ED-4DB2-BD59-A6C34878D82A}">
                    <a16:rowId xmlns:a16="http://schemas.microsoft.com/office/drawing/2014/main" val="832271422"/>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16-24 year olds</a:t>
                      </a:r>
                    </a:p>
                  </a:txBody>
                  <a:tcPr/>
                </a:tc>
                <a:tc>
                  <a:txBody>
                    <a:bodyPr/>
                    <a:lstStyle/>
                    <a:p>
                      <a:pPr algn="ctr"/>
                      <a:r>
                        <a:rPr lang="en-GB" sz="1800" dirty="0" smtClean="0"/>
                        <a:t>65-74 years</a:t>
                      </a:r>
                      <a:endParaRPr lang="en-GB" sz="1800" dirty="0"/>
                    </a:p>
                  </a:txBody>
                  <a:tcPr/>
                </a:tc>
                <a:extLst>
                  <a:ext uri="{0D108BD9-81ED-4DB2-BD59-A6C34878D82A}">
                    <a16:rowId xmlns:a16="http://schemas.microsoft.com/office/drawing/2014/main" val="738740690"/>
                  </a:ext>
                </a:extLst>
              </a:tr>
              <a:tr h="309605">
                <a:tc>
                  <a:txBody>
                    <a:bodyPr/>
                    <a:lstStyle/>
                    <a:p>
                      <a:pPr algn="ctr"/>
                      <a:r>
                        <a:rPr lang="en-GB" sz="1800" dirty="0" smtClean="0"/>
                        <a:t>84%</a:t>
                      </a:r>
                      <a:endParaRPr lang="en-GB" sz="1800" dirty="0"/>
                    </a:p>
                  </a:txBody>
                  <a:tcPr/>
                </a:tc>
                <a:tc>
                  <a:txBody>
                    <a:bodyPr/>
                    <a:lstStyle/>
                    <a:p>
                      <a:pPr algn="ctr"/>
                      <a:r>
                        <a:rPr lang="en-GB" sz="1800" dirty="0" smtClean="0"/>
                        <a:t>83%</a:t>
                      </a:r>
                      <a:endParaRPr lang="en-GB" sz="1800" dirty="0"/>
                    </a:p>
                  </a:txBody>
                  <a:tcPr/>
                </a:tc>
                <a:extLst>
                  <a:ext uri="{0D108BD9-81ED-4DB2-BD59-A6C34878D82A}">
                    <a16:rowId xmlns:a16="http://schemas.microsoft.com/office/drawing/2014/main" val="3913639321"/>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685845606"/>
              </p:ext>
            </p:extLst>
          </p:nvPr>
        </p:nvGraphicFramePr>
        <p:xfrm>
          <a:off x="395536" y="3857600"/>
          <a:ext cx="7776864" cy="1371600"/>
        </p:xfrm>
        <a:graphic>
          <a:graphicData uri="http://schemas.openxmlformats.org/drawingml/2006/table">
            <a:tbl>
              <a:tblPr firstRow="1" bandRow="1">
                <a:tableStyleId>{5C22544A-7EE6-4342-B048-85BDC9FD1C3A}</a:tableStyleId>
              </a:tblPr>
              <a:tblGrid>
                <a:gridCol w="3966201">
                  <a:extLst>
                    <a:ext uri="{9D8B030D-6E8A-4147-A177-3AD203B41FA5}">
                      <a16:colId xmlns:a16="http://schemas.microsoft.com/office/drawing/2014/main" val="2442170164"/>
                    </a:ext>
                  </a:extLst>
                </a:gridCol>
                <a:gridCol w="3810663">
                  <a:extLst>
                    <a:ext uri="{9D8B030D-6E8A-4147-A177-3AD203B41FA5}">
                      <a16:colId xmlns:a16="http://schemas.microsoft.com/office/drawing/2014/main" val="528215385"/>
                    </a:ext>
                  </a:extLst>
                </a:gridCol>
              </a:tblGrid>
              <a:tr h="532583">
                <a:tc gridSpan="2">
                  <a:txBody>
                    <a:bodyPr/>
                    <a:lstStyle/>
                    <a:p>
                      <a:pPr algn="ctr"/>
                      <a:r>
                        <a:rPr lang="en-GB" sz="1800" b="0" dirty="0" smtClean="0"/>
                        <a:t>Proportion of adults</a:t>
                      </a:r>
                      <a:r>
                        <a:rPr lang="en-GB" sz="1800" b="0" baseline="0" dirty="0" smtClean="0"/>
                        <a:t> who take part in at least one sport or physical activity </a:t>
                      </a:r>
                      <a:r>
                        <a:rPr lang="en-GB" sz="1800" baseline="0" dirty="0" smtClean="0"/>
                        <a:t>(</a:t>
                      </a:r>
                      <a:r>
                        <a:rPr lang="en-GB" sz="1800" b="1" baseline="0" dirty="0" smtClean="0"/>
                        <a:t>exc</a:t>
                      </a:r>
                      <a:r>
                        <a:rPr lang="en-GB" sz="1800" b="1" dirty="0" smtClean="0"/>
                        <a:t>luding walking</a:t>
                      </a:r>
                      <a:r>
                        <a:rPr lang="en-GB" sz="1800" dirty="0" smtClean="0"/>
                        <a:t>)</a:t>
                      </a:r>
                      <a:endParaRPr lang="en-GB" sz="1800" dirty="0"/>
                    </a:p>
                  </a:txBody>
                  <a:tcPr>
                    <a:solidFill>
                      <a:schemeClr val="bg1">
                        <a:lumMod val="50000"/>
                      </a:schemeClr>
                    </a:solidFill>
                  </a:tcPr>
                </a:tc>
                <a:tc hMerge="1">
                  <a:txBody>
                    <a:bodyPr/>
                    <a:lstStyle/>
                    <a:p>
                      <a:endParaRPr lang="en-GB" dirty="0"/>
                    </a:p>
                  </a:txBody>
                  <a:tcPr/>
                </a:tc>
                <a:extLst>
                  <a:ext uri="{0D108BD9-81ED-4DB2-BD59-A6C34878D82A}">
                    <a16:rowId xmlns:a16="http://schemas.microsoft.com/office/drawing/2014/main" val="832271422"/>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16-19 year olds</a:t>
                      </a:r>
                    </a:p>
                  </a:txBody>
                  <a:tcPr/>
                </a:tc>
                <a:tc>
                  <a:txBody>
                    <a:bodyPr/>
                    <a:lstStyle/>
                    <a:p>
                      <a:pPr algn="ctr"/>
                      <a:r>
                        <a:rPr lang="en-GB" sz="1800" dirty="0" smtClean="0"/>
                        <a:t>70+ years</a:t>
                      </a:r>
                      <a:endParaRPr lang="en-GB" sz="1800" dirty="0"/>
                    </a:p>
                  </a:txBody>
                  <a:tcPr/>
                </a:tc>
                <a:extLst>
                  <a:ext uri="{0D108BD9-81ED-4DB2-BD59-A6C34878D82A}">
                    <a16:rowId xmlns:a16="http://schemas.microsoft.com/office/drawing/2014/main" val="738740690"/>
                  </a:ext>
                </a:extLst>
              </a:tr>
              <a:tr h="309605">
                <a:tc>
                  <a:txBody>
                    <a:bodyPr/>
                    <a:lstStyle/>
                    <a:p>
                      <a:pPr algn="ctr"/>
                      <a:r>
                        <a:rPr lang="en-GB" sz="1800" dirty="0" smtClean="0"/>
                        <a:t>55%</a:t>
                      </a:r>
                      <a:endParaRPr lang="en-GB" sz="1800" dirty="0"/>
                    </a:p>
                  </a:txBody>
                  <a:tcPr/>
                </a:tc>
                <a:tc>
                  <a:txBody>
                    <a:bodyPr/>
                    <a:lstStyle/>
                    <a:p>
                      <a:pPr algn="ctr"/>
                      <a:r>
                        <a:rPr lang="en-GB" sz="1800" dirty="0" smtClean="0"/>
                        <a:t>19%</a:t>
                      </a:r>
                      <a:endParaRPr lang="en-GB" sz="1800" dirty="0"/>
                    </a:p>
                  </a:txBody>
                  <a:tcPr/>
                </a:tc>
                <a:extLst>
                  <a:ext uri="{0D108BD9-81ED-4DB2-BD59-A6C34878D82A}">
                    <a16:rowId xmlns:a16="http://schemas.microsoft.com/office/drawing/2014/main" val="3913639321"/>
                  </a:ext>
                </a:extLst>
              </a:tr>
            </a:tbl>
          </a:graphicData>
        </a:graphic>
      </p:graphicFrame>
      <p:sp>
        <p:nvSpPr>
          <p:cNvPr id="8"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9" name="Rectangle 1"/>
          <p:cNvSpPr>
            <a:spLocks noChangeArrowheads="1"/>
          </p:cNvSpPr>
          <p:nvPr/>
        </p:nvSpPr>
        <p:spPr bwMode="auto">
          <a:xfrm>
            <a:off x="62463" y="5343019"/>
            <a:ext cx="3861465"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Lives Adult Survey 2015/16</a:t>
            </a:r>
            <a:endParaRPr lang="en-US" altLang="en-US" sz="1000" dirty="0"/>
          </a:p>
        </p:txBody>
      </p:sp>
    </p:spTree>
    <p:extLst>
      <p:ext uri="{BB962C8B-B14F-4D97-AF65-F5344CB8AC3E}">
        <p14:creationId xmlns:p14="http://schemas.microsoft.com/office/powerpoint/2010/main" val="1660029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par>
                                <p:cTn id="12" presetID="10" presetClass="entr" presetSubtype="0"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79512" y="1196752"/>
            <a:ext cx="8856984" cy="3960440"/>
            <a:chOff x="53846" y="1518160"/>
            <a:chExt cx="6522080" cy="2320841"/>
          </a:xfrm>
        </p:grpSpPr>
        <p:sp>
          <p:nvSpPr>
            <p:cNvPr id="3" name="TextBox 2"/>
            <p:cNvSpPr txBox="1"/>
            <p:nvPr/>
          </p:nvSpPr>
          <p:spPr>
            <a:xfrm>
              <a:off x="53846" y="1518161"/>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518160"/>
              <a:ext cx="1219576" cy="23446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Gender</a:t>
              </a:r>
              <a:endParaRPr lang="en-US" altLang="en-US" sz="2000" dirty="0">
                <a:solidFill>
                  <a:srgbClr val="C00000"/>
                </a:solidFill>
              </a:endParaRPr>
            </a:p>
          </p:txBody>
        </p:sp>
      </p:grpSp>
      <p:graphicFrame>
        <p:nvGraphicFramePr>
          <p:cNvPr id="15" name="Table 14"/>
          <p:cNvGraphicFramePr>
            <a:graphicFrameLocks noGrp="1"/>
          </p:cNvGraphicFramePr>
          <p:nvPr>
            <p:extLst>
              <p:ext uri="{D42A27DB-BD31-4B8C-83A1-F6EECF244321}">
                <p14:modId xmlns:p14="http://schemas.microsoft.com/office/powerpoint/2010/main" val="2583380248"/>
              </p:ext>
            </p:extLst>
          </p:nvPr>
        </p:nvGraphicFramePr>
        <p:xfrm>
          <a:off x="320115" y="3284984"/>
          <a:ext cx="7924294" cy="1737360"/>
        </p:xfrm>
        <a:graphic>
          <a:graphicData uri="http://schemas.openxmlformats.org/drawingml/2006/table">
            <a:tbl>
              <a:tblPr firstRow="1" bandRow="1">
                <a:tableStyleId>{5C22544A-7EE6-4342-B048-85BDC9FD1C3A}</a:tableStyleId>
              </a:tblPr>
              <a:tblGrid>
                <a:gridCol w="921851">
                  <a:extLst>
                    <a:ext uri="{9D8B030D-6E8A-4147-A177-3AD203B41FA5}">
                      <a16:colId xmlns:a16="http://schemas.microsoft.com/office/drawing/2014/main" val="2442170164"/>
                    </a:ext>
                  </a:extLst>
                </a:gridCol>
                <a:gridCol w="3618066">
                  <a:extLst>
                    <a:ext uri="{9D8B030D-6E8A-4147-A177-3AD203B41FA5}">
                      <a16:colId xmlns:a16="http://schemas.microsoft.com/office/drawing/2014/main" val="520394247"/>
                    </a:ext>
                  </a:extLst>
                </a:gridCol>
                <a:gridCol w="3384377">
                  <a:extLst>
                    <a:ext uri="{9D8B030D-6E8A-4147-A177-3AD203B41FA5}">
                      <a16:colId xmlns:a16="http://schemas.microsoft.com/office/drawing/2014/main" val="4150504662"/>
                    </a:ext>
                  </a:extLst>
                </a:gridCol>
              </a:tblGrid>
              <a:tr h="347486">
                <a:tc gridSpan="3">
                  <a:txBody>
                    <a:bodyPr/>
                    <a:lstStyle/>
                    <a:p>
                      <a:pPr algn="ctr"/>
                      <a:r>
                        <a:rPr lang="en-GB" sz="1800" b="1" dirty="0" smtClean="0"/>
                        <a:t>2012</a:t>
                      </a:r>
                      <a:endParaRPr lang="en-GB" sz="1800" b="1" dirty="0"/>
                    </a:p>
                  </a:txBody>
                  <a:tcPr>
                    <a:solidFill>
                      <a:schemeClr val="bg1">
                        <a:lumMod val="5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832271422"/>
                  </a:ext>
                </a:extLst>
              </a:tr>
              <a:tr h="50211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Gender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Plays football as a member of a sports club</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aseline="0" dirty="0" smtClean="0"/>
                        <a:t>Takes part in organised competition</a:t>
                      </a:r>
                      <a:endParaRPr lang="en-GB" sz="1800" dirty="0" smtClean="0"/>
                    </a:p>
                  </a:txBody>
                  <a:tcPr/>
                </a:tc>
                <a:extLst>
                  <a:ext uri="{0D108BD9-81ED-4DB2-BD59-A6C34878D82A}">
                    <a16:rowId xmlns:a16="http://schemas.microsoft.com/office/drawing/2014/main" val="738740690"/>
                  </a:ext>
                </a:extLst>
              </a:tr>
              <a:tr h="300020">
                <a:tc>
                  <a:txBody>
                    <a:bodyPr/>
                    <a:lstStyle/>
                    <a:p>
                      <a:pPr algn="ctr"/>
                      <a:r>
                        <a:rPr lang="en-GB" sz="1800" dirty="0" smtClean="0"/>
                        <a:t>Female</a:t>
                      </a:r>
                      <a:endParaRPr lang="en-GB" sz="1800" dirty="0"/>
                    </a:p>
                  </a:txBody>
                  <a:tcPr>
                    <a:noFill/>
                  </a:tcPr>
                </a:tc>
                <a:tc>
                  <a:txBody>
                    <a:bodyPr/>
                    <a:lstStyle/>
                    <a:p>
                      <a:pPr algn="ctr"/>
                      <a:r>
                        <a:rPr lang="en-GB" sz="1800" dirty="0" smtClean="0"/>
                        <a:t>13.4%</a:t>
                      </a:r>
                      <a:endParaRPr lang="en-GB" sz="1800" dirty="0"/>
                    </a:p>
                  </a:txBody>
                  <a:tcPr>
                    <a:noFill/>
                  </a:tcPr>
                </a:tc>
                <a:tc>
                  <a:txBody>
                    <a:bodyPr/>
                    <a:lstStyle/>
                    <a:p>
                      <a:pPr algn="ctr"/>
                      <a:r>
                        <a:rPr lang="en-GB" sz="1800" dirty="0" smtClean="0"/>
                        <a:t>14.7%</a:t>
                      </a:r>
                      <a:endParaRPr lang="en-GB" sz="1800" dirty="0"/>
                    </a:p>
                  </a:txBody>
                  <a:tcPr>
                    <a:noFill/>
                  </a:tcPr>
                </a:tc>
                <a:extLst>
                  <a:ext uri="{0D108BD9-81ED-4DB2-BD59-A6C34878D82A}">
                    <a16:rowId xmlns:a16="http://schemas.microsoft.com/office/drawing/2014/main" val="3913639321"/>
                  </a:ext>
                </a:extLst>
              </a:tr>
              <a:tr h="300020">
                <a:tc>
                  <a:txBody>
                    <a:bodyPr/>
                    <a:lstStyle/>
                    <a:p>
                      <a:pPr algn="ctr"/>
                      <a:r>
                        <a:rPr lang="en-GB" sz="1800" dirty="0" smtClean="0"/>
                        <a:t>Male</a:t>
                      </a:r>
                      <a:endParaRPr lang="en-GB" sz="1800" dirty="0"/>
                    </a:p>
                  </a:txBody>
                  <a:tcPr>
                    <a:noFill/>
                  </a:tcPr>
                </a:tc>
                <a:tc>
                  <a:txBody>
                    <a:bodyPr/>
                    <a:lstStyle/>
                    <a:p>
                      <a:pPr algn="ctr"/>
                      <a:r>
                        <a:rPr lang="en-GB" sz="1800" dirty="0" smtClean="0"/>
                        <a:t>19.5%</a:t>
                      </a:r>
                      <a:endParaRPr lang="en-GB" sz="1800" dirty="0"/>
                    </a:p>
                  </a:txBody>
                  <a:tcPr>
                    <a:noFill/>
                  </a:tcPr>
                </a:tc>
                <a:tc>
                  <a:txBody>
                    <a:bodyPr/>
                    <a:lstStyle/>
                    <a:p>
                      <a:pPr algn="ctr"/>
                      <a:r>
                        <a:rPr lang="en-GB" sz="1800" dirty="0" smtClean="0"/>
                        <a:t>27.9%</a:t>
                      </a:r>
                      <a:endParaRPr lang="en-GB" sz="1800" dirty="0"/>
                    </a:p>
                  </a:txBody>
                  <a:tcPr>
                    <a:noFill/>
                  </a:tcPr>
                </a:tc>
                <a:extLst>
                  <a:ext uri="{0D108BD9-81ED-4DB2-BD59-A6C34878D82A}">
                    <a16:rowId xmlns:a16="http://schemas.microsoft.com/office/drawing/2014/main" val="3654801557"/>
                  </a:ext>
                </a:extLst>
              </a:tr>
            </a:tbl>
          </a:graphicData>
        </a:graphic>
      </p:graphicFrame>
      <p:sp>
        <p:nvSpPr>
          <p:cNvPr id="17" name="Title 1">
            <a:extLst>
              <a:ext uri="{FF2B5EF4-FFF2-40B4-BE49-F238E27FC236}">
                <a16:creationId xmlns:a16="http://schemas.microsoft.com/office/drawing/2014/main" id="{06717D0E-6E87-4346-9DDD-D0150D75B890}"/>
              </a:ext>
            </a:extLst>
          </p:cNvPr>
          <p:cNvSpPr txBox="1">
            <a:spLocks/>
          </p:cNvSpPr>
          <p:nvPr/>
        </p:nvSpPr>
        <p:spPr>
          <a:xfrm>
            <a:off x="179512" y="1957205"/>
            <a:ext cx="8496944" cy="1255771"/>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b="0" dirty="0" smtClean="0">
                <a:solidFill>
                  <a:schemeClr val="tx1"/>
                </a:solidFill>
              </a:rPr>
              <a:t>Data, analysis and evaluation</a:t>
            </a:r>
          </a:p>
          <a:p>
            <a:endParaRPr lang="en-GB" sz="1800" b="0" dirty="0" smtClean="0">
              <a:solidFill>
                <a:schemeClr val="tx1"/>
              </a:solidFill>
            </a:endParaRPr>
          </a:p>
          <a:p>
            <a:r>
              <a:rPr lang="en-GB" sz="1800" b="0" dirty="0" smtClean="0">
                <a:solidFill>
                  <a:schemeClr val="tx1"/>
                </a:solidFill>
              </a:rPr>
              <a:t>The table below shows the difference between </a:t>
            </a:r>
            <a:r>
              <a:rPr lang="en-GB" sz="1800" dirty="0" smtClean="0">
                <a:solidFill>
                  <a:schemeClr val="tx1"/>
                </a:solidFill>
              </a:rPr>
              <a:t>female and male </a:t>
            </a:r>
            <a:r>
              <a:rPr lang="en-GB" sz="1800" b="0" dirty="0" smtClean="0">
                <a:solidFill>
                  <a:schemeClr val="tx1"/>
                </a:solidFill>
              </a:rPr>
              <a:t>football clubs and registered players.</a:t>
            </a:r>
            <a:endParaRPr lang="en-GB" sz="1800" b="0" dirty="0">
              <a:solidFill>
                <a:schemeClr val="tx1"/>
              </a:solidFill>
            </a:endParaRPr>
          </a:p>
        </p:txBody>
      </p:sp>
      <p:sp>
        <p:nvSpPr>
          <p:cNvPr id="8"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9" name="Rectangle 1"/>
          <p:cNvSpPr>
            <a:spLocks noChangeArrowheads="1"/>
          </p:cNvSpPr>
          <p:nvPr/>
        </p:nvSpPr>
        <p:spPr bwMode="auto">
          <a:xfrm>
            <a:off x="189045" y="5199003"/>
            <a:ext cx="3230827"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Women's football fact sheet October 2012</a:t>
            </a:r>
            <a:endParaRPr lang="en-US" altLang="en-US" sz="1000" dirty="0"/>
          </a:p>
        </p:txBody>
      </p:sp>
    </p:spTree>
    <p:extLst>
      <p:ext uri="{BB962C8B-B14F-4D97-AF65-F5344CB8AC3E}">
        <p14:creationId xmlns:p14="http://schemas.microsoft.com/office/powerpoint/2010/main" val="35302153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isabled mature woman on wheelchair playing tennis on tennis court.">
            <a:extLst>
              <a:ext uri="{FF2B5EF4-FFF2-40B4-BE49-F238E27FC236}">
                <a16:creationId xmlns:a16="http://schemas.microsoft.com/office/drawing/2014/main" id="{FF58CA30-F326-4F3C-8420-EA6588EAFD3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370940" y="3573015"/>
            <a:ext cx="3492606" cy="2393475"/>
          </a:xfrm>
          <a:prstGeom prst="rect">
            <a:avLst/>
          </a:prstGeom>
        </p:spPr>
      </p:pic>
      <p:grpSp>
        <p:nvGrpSpPr>
          <p:cNvPr id="10" name="Group 9">
            <a:extLst>
              <a:ext uri="{FF2B5EF4-FFF2-40B4-BE49-F238E27FC236}">
                <a16:creationId xmlns:a16="http://schemas.microsoft.com/office/drawing/2014/main" id="{0EB9EB29-2953-491B-9FA2-A13B6B463228}"/>
              </a:ext>
            </a:extLst>
          </p:cNvPr>
          <p:cNvGrpSpPr/>
          <p:nvPr/>
        </p:nvGrpSpPr>
        <p:grpSpPr>
          <a:xfrm>
            <a:off x="108000" y="908717"/>
            <a:ext cx="8755546" cy="2585323"/>
            <a:chOff x="74736" y="3421679"/>
            <a:chExt cx="6432052" cy="2663411"/>
          </a:xfrm>
        </p:grpSpPr>
        <p:sp>
          <p:nvSpPr>
            <p:cNvPr id="11" name="TextBox 10"/>
            <p:cNvSpPr txBox="1"/>
            <p:nvPr/>
          </p:nvSpPr>
          <p:spPr>
            <a:xfrm>
              <a:off x="92175" y="3421679"/>
              <a:ext cx="6414613" cy="2663411"/>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defTabSz="806450">
                <a:defRPr/>
              </a:pPr>
              <a:endParaRPr lang="en-GB" dirty="0" smtClean="0">
                <a:cs typeface="Arial" panose="020B0604020202020204" pitchFamily="34" charset="0"/>
              </a:endParaRPr>
            </a:p>
            <a:p>
              <a:pPr defTabSz="806450">
                <a:defRPr/>
              </a:pPr>
              <a:endParaRPr lang="en-GB" dirty="0" smtClean="0">
                <a:latin typeface="Arial" panose="020B0604020202020204" pitchFamily="34" charset="0"/>
                <a:cs typeface="Arial" panose="020B0604020202020204" pitchFamily="34" charset="0"/>
              </a:endParaRPr>
            </a:p>
          </p:txBody>
        </p:sp>
        <p:sp>
          <p:nvSpPr>
            <p:cNvPr id="12" name="Rectangle 1"/>
            <p:cNvSpPr>
              <a:spLocks noChangeArrowheads="1"/>
            </p:cNvSpPr>
            <p:nvPr/>
          </p:nvSpPr>
          <p:spPr bwMode="auto">
            <a:xfrm>
              <a:off x="74736" y="3421679"/>
              <a:ext cx="1770679" cy="38048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Disability</a:t>
              </a:r>
              <a:endParaRPr lang="en-US" altLang="en-US" sz="1800" dirty="0">
                <a:solidFill>
                  <a:srgbClr val="C00000"/>
                </a:solidFill>
              </a:endParaRPr>
            </a:p>
          </p:txBody>
        </p:sp>
      </p:grpSp>
      <p:graphicFrame>
        <p:nvGraphicFramePr>
          <p:cNvPr id="13" name="Table 12"/>
          <p:cNvGraphicFramePr>
            <a:graphicFrameLocks noGrp="1"/>
          </p:cNvGraphicFramePr>
          <p:nvPr>
            <p:extLst>
              <p:ext uri="{D42A27DB-BD31-4B8C-83A1-F6EECF244321}">
                <p14:modId xmlns:p14="http://schemas.microsoft.com/office/powerpoint/2010/main" val="1952014234"/>
              </p:ext>
            </p:extLst>
          </p:nvPr>
        </p:nvGraphicFramePr>
        <p:xfrm>
          <a:off x="194358" y="1412776"/>
          <a:ext cx="8410090" cy="1371600"/>
        </p:xfrm>
        <a:graphic>
          <a:graphicData uri="http://schemas.openxmlformats.org/drawingml/2006/table">
            <a:tbl>
              <a:tblPr firstRow="1" bandRow="1">
                <a:tableStyleId>{5C22544A-7EE6-4342-B048-85BDC9FD1C3A}</a:tableStyleId>
              </a:tblPr>
              <a:tblGrid>
                <a:gridCol w="4316310">
                  <a:extLst>
                    <a:ext uri="{9D8B030D-6E8A-4147-A177-3AD203B41FA5}">
                      <a16:colId xmlns:a16="http://schemas.microsoft.com/office/drawing/2014/main" val="2442170164"/>
                    </a:ext>
                  </a:extLst>
                </a:gridCol>
                <a:gridCol w="4093780">
                  <a:extLst>
                    <a:ext uri="{9D8B030D-6E8A-4147-A177-3AD203B41FA5}">
                      <a16:colId xmlns:a16="http://schemas.microsoft.com/office/drawing/2014/main" val="528215385"/>
                    </a:ext>
                  </a:extLst>
                </a:gridCol>
              </a:tblGrid>
              <a:tr h="342618">
                <a:tc gridSpan="2">
                  <a:txBody>
                    <a:bodyPr/>
                    <a:lstStyle/>
                    <a:p>
                      <a:r>
                        <a:rPr lang="en-GB" sz="1800" b="0" dirty="0" smtClean="0"/>
                        <a:t>Proportion of adults</a:t>
                      </a:r>
                      <a:r>
                        <a:rPr lang="en-GB" sz="1800" b="0" baseline="0" dirty="0" smtClean="0"/>
                        <a:t> with a long term limiting illness or disability that played sport once a week</a:t>
                      </a:r>
                      <a:endParaRPr lang="en-GB" sz="1800" dirty="0"/>
                    </a:p>
                  </a:txBody>
                  <a:tcPr>
                    <a:solidFill>
                      <a:schemeClr val="bg1">
                        <a:lumMod val="50000"/>
                      </a:schemeClr>
                    </a:solidFill>
                  </a:tcPr>
                </a:tc>
                <a:tc hMerge="1">
                  <a:txBody>
                    <a:bodyPr/>
                    <a:lstStyle/>
                    <a:p>
                      <a:endParaRPr lang="en-GB" dirty="0"/>
                    </a:p>
                  </a:txBody>
                  <a:tcPr/>
                </a:tc>
                <a:extLst>
                  <a:ext uri="{0D108BD9-81ED-4DB2-BD59-A6C34878D82A}">
                    <a16:rowId xmlns:a16="http://schemas.microsoft.com/office/drawing/2014/main" val="832271422"/>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2015/16</a:t>
                      </a:r>
                    </a:p>
                  </a:txBody>
                  <a:tcPr/>
                </a:tc>
                <a:tc>
                  <a:txBody>
                    <a:bodyPr/>
                    <a:lstStyle/>
                    <a:p>
                      <a:pPr algn="ctr"/>
                      <a:r>
                        <a:rPr lang="en-GB" sz="1800" dirty="0" smtClean="0"/>
                        <a:t>2017/18</a:t>
                      </a:r>
                      <a:endParaRPr lang="en-GB" sz="1800" dirty="0"/>
                    </a:p>
                  </a:txBody>
                  <a:tcPr/>
                </a:tc>
                <a:extLst>
                  <a:ext uri="{0D108BD9-81ED-4DB2-BD59-A6C34878D82A}">
                    <a16:rowId xmlns:a16="http://schemas.microsoft.com/office/drawing/2014/main" val="738740690"/>
                  </a:ext>
                </a:extLst>
              </a:tr>
              <a:tr h="309605">
                <a:tc>
                  <a:txBody>
                    <a:bodyPr/>
                    <a:lstStyle/>
                    <a:p>
                      <a:pPr algn="ctr"/>
                      <a:r>
                        <a:rPr lang="en-GB" sz="1800" dirty="0" smtClean="0"/>
                        <a:t>60.9%</a:t>
                      </a:r>
                      <a:endParaRPr lang="en-GB" sz="1800" dirty="0"/>
                    </a:p>
                  </a:txBody>
                  <a:tcPr/>
                </a:tc>
                <a:tc>
                  <a:txBody>
                    <a:bodyPr/>
                    <a:lstStyle/>
                    <a:p>
                      <a:pPr algn="ctr"/>
                      <a:r>
                        <a:rPr lang="en-GB" sz="1800" dirty="0" smtClean="0"/>
                        <a:t>61.8% *</a:t>
                      </a:r>
                      <a:endParaRPr lang="en-GB" sz="1800" dirty="0"/>
                    </a:p>
                  </a:txBody>
                  <a:tcPr/>
                </a:tc>
                <a:extLst>
                  <a:ext uri="{0D108BD9-81ED-4DB2-BD59-A6C34878D82A}">
                    <a16:rowId xmlns:a16="http://schemas.microsoft.com/office/drawing/2014/main" val="3913639321"/>
                  </a:ext>
                </a:extLst>
              </a:tr>
            </a:tbl>
          </a:graphicData>
        </a:graphic>
      </p:graphicFrame>
      <p:sp>
        <p:nvSpPr>
          <p:cNvPr id="8"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2" name="TextBox 1"/>
          <p:cNvSpPr txBox="1"/>
          <p:nvPr/>
        </p:nvSpPr>
        <p:spPr>
          <a:xfrm>
            <a:off x="194358" y="3073321"/>
            <a:ext cx="4248472" cy="369332"/>
          </a:xfrm>
          <a:prstGeom prst="rect">
            <a:avLst/>
          </a:prstGeom>
          <a:noFill/>
        </p:spPr>
        <p:txBody>
          <a:bodyPr wrap="square" rtlCol="0">
            <a:spAutoFit/>
          </a:bodyPr>
          <a:lstStyle/>
          <a:p>
            <a:r>
              <a:rPr lang="en-GB" dirty="0" smtClean="0"/>
              <a:t>* compared to 81.6% without a disability.</a:t>
            </a:r>
            <a:endParaRPr lang="en-GB" dirty="0"/>
          </a:p>
        </p:txBody>
      </p:sp>
      <p:sp>
        <p:nvSpPr>
          <p:cNvPr id="9" name="Rectangle 1"/>
          <p:cNvSpPr>
            <a:spLocks noChangeArrowheads="1"/>
          </p:cNvSpPr>
          <p:nvPr/>
        </p:nvSpPr>
        <p:spPr bwMode="auto">
          <a:xfrm>
            <a:off x="107504" y="3525235"/>
            <a:ext cx="4684071"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Lives Adult Survey 2015/16 and 2017/18</a:t>
            </a:r>
            <a:endParaRPr lang="en-US" altLang="en-US" sz="1000" dirty="0"/>
          </a:p>
        </p:txBody>
      </p:sp>
    </p:spTree>
    <p:extLst>
      <p:ext uri="{BB962C8B-B14F-4D97-AF65-F5344CB8AC3E}">
        <p14:creationId xmlns:p14="http://schemas.microsoft.com/office/powerpoint/2010/main" val="23038044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500"/>
                            </p:stCondLst>
                            <p:childTnLst>
                              <p:par>
                                <p:cTn id="19" presetID="1" presetClass="entr" presetSubtype="0" fill="hold" nodeType="afterEffect">
                                  <p:stCondLst>
                                    <p:cond delay="0"/>
                                  </p:stCondLst>
                                  <p:childTnLst>
                                    <p:set>
                                      <p:cBhvr>
                                        <p:cTn id="20" dur="1" fill="hold">
                                          <p:stCondLst>
                                            <p:cond delay="499"/>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Young Arab Muslim woman working out in a Gym, Dubai, UAE">
            <a:extLst>
              <a:ext uri="{FF2B5EF4-FFF2-40B4-BE49-F238E27FC236}">
                <a16:creationId xmlns:a16="http://schemas.microsoft.com/office/drawing/2014/main" id="{5C414CE5-D581-492F-BD64-140C425C3409}"/>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508104" y="3789040"/>
            <a:ext cx="3370813" cy="2207401"/>
          </a:xfrm>
          <a:prstGeom prst="rect">
            <a:avLst/>
          </a:prstGeom>
        </p:spPr>
      </p:pic>
      <p:grpSp>
        <p:nvGrpSpPr>
          <p:cNvPr id="12" name="Group 11">
            <a:extLst>
              <a:ext uri="{FF2B5EF4-FFF2-40B4-BE49-F238E27FC236}">
                <a16:creationId xmlns:a16="http://schemas.microsoft.com/office/drawing/2014/main" id="{0EB9EB29-2953-491B-9FA2-A13B6B463228}"/>
              </a:ext>
            </a:extLst>
          </p:cNvPr>
          <p:cNvGrpSpPr/>
          <p:nvPr/>
        </p:nvGrpSpPr>
        <p:grpSpPr>
          <a:xfrm>
            <a:off x="140065" y="836708"/>
            <a:ext cx="8738852" cy="2862322"/>
            <a:chOff x="-358201" y="5956877"/>
            <a:chExt cx="6414613" cy="2948777"/>
          </a:xfrm>
        </p:grpSpPr>
        <p:sp>
          <p:nvSpPr>
            <p:cNvPr id="13" name="TextBox 12"/>
            <p:cNvSpPr txBox="1"/>
            <p:nvPr/>
          </p:nvSpPr>
          <p:spPr>
            <a:xfrm>
              <a:off x="-358201" y="5956877"/>
              <a:ext cx="6414613" cy="2948777"/>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defTabSz="806450">
                <a:defRPr/>
              </a:pPr>
              <a:endParaRPr lang="en-GB" dirty="0" smtClean="0">
                <a:cs typeface="Arial" panose="020B0604020202020204" pitchFamily="34" charset="0"/>
              </a:endParaRPr>
            </a:p>
            <a:p>
              <a:pPr defTabSz="806450">
                <a:defRPr/>
              </a:pPr>
              <a:r>
                <a:rPr lang="en-GB" dirty="0" smtClean="0">
                  <a:cs typeface="Arial" panose="020B0604020202020204" pitchFamily="34" charset="0"/>
                </a:rPr>
                <a:t>						        </a:t>
              </a:r>
              <a:endParaRPr lang="en-GB" sz="1600" dirty="0" smtClean="0">
                <a:cs typeface="Arial" panose="020B0604020202020204" pitchFamily="34" charset="0"/>
              </a:endParaRPr>
            </a:p>
            <a:p>
              <a:pPr defTabSz="806450">
                <a:defRPr/>
              </a:pPr>
              <a:endParaRPr lang="en-GB" dirty="0">
                <a:cs typeface="Arial" panose="020B0604020202020204" pitchFamily="34" charset="0"/>
              </a:endParaRPr>
            </a:p>
            <a:p>
              <a:pPr defTabSz="806450">
                <a:defRPr/>
              </a:pPr>
              <a:endParaRPr lang="en-GB" dirty="0" smtClean="0">
                <a:cs typeface="Arial" panose="020B0604020202020204" pitchFamily="34" charset="0"/>
              </a:endParaRPr>
            </a:p>
            <a:p>
              <a:pPr defTabSz="806450">
                <a:defRPr/>
              </a:pPr>
              <a:endParaRPr lang="en-GB" dirty="0">
                <a:cs typeface="Arial" panose="020B0604020202020204" pitchFamily="34" charset="0"/>
              </a:endParaRPr>
            </a:p>
            <a:p>
              <a:pPr defTabSz="806450">
                <a:defRPr/>
              </a:pPr>
              <a:endParaRPr lang="en-GB" dirty="0">
                <a:cs typeface="Arial" panose="020B0604020202020204" pitchFamily="34" charset="0"/>
              </a:endParaRPr>
            </a:p>
          </p:txBody>
        </p:sp>
        <p:sp>
          <p:nvSpPr>
            <p:cNvPr id="14" name="Rectangle 1"/>
            <p:cNvSpPr>
              <a:spLocks noChangeArrowheads="1"/>
            </p:cNvSpPr>
            <p:nvPr/>
          </p:nvSpPr>
          <p:spPr bwMode="auto">
            <a:xfrm>
              <a:off x="-358201" y="5956881"/>
              <a:ext cx="1441311" cy="38048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Ethnicity</a:t>
              </a:r>
              <a:endParaRPr lang="en-US" altLang="en-US" sz="1800" dirty="0">
                <a:solidFill>
                  <a:srgbClr val="C00000"/>
                </a:solidFill>
              </a:endParaRPr>
            </a:p>
          </p:txBody>
        </p:sp>
      </p:grpSp>
      <p:graphicFrame>
        <p:nvGraphicFramePr>
          <p:cNvPr id="15" name="Table 14"/>
          <p:cNvGraphicFramePr>
            <a:graphicFrameLocks noGrp="1"/>
          </p:cNvGraphicFramePr>
          <p:nvPr>
            <p:extLst>
              <p:ext uri="{D42A27DB-BD31-4B8C-83A1-F6EECF244321}">
                <p14:modId xmlns:p14="http://schemas.microsoft.com/office/powerpoint/2010/main" val="1385740056"/>
              </p:ext>
            </p:extLst>
          </p:nvPr>
        </p:nvGraphicFramePr>
        <p:xfrm>
          <a:off x="1439652" y="1389896"/>
          <a:ext cx="6048672" cy="1463040"/>
        </p:xfrm>
        <a:graphic>
          <a:graphicData uri="http://schemas.openxmlformats.org/drawingml/2006/table">
            <a:tbl>
              <a:tblPr firstRow="1" bandRow="1">
                <a:tableStyleId>{5C22544A-7EE6-4342-B048-85BDC9FD1C3A}</a:tableStyleId>
              </a:tblPr>
              <a:tblGrid>
                <a:gridCol w="3933474">
                  <a:extLst>
                    <a:ext uri="{9D8B030D-6E8A-4147-A177-3AD203B41FA5}">
                      <a16:colId xmlns:a16="http://schemas.microsoft.com/office/drawing/2014/main" val="1626599322"/>
                    </a:ext>
                  </a:extLst>
                </a:gridCol>
                <a:gridCol w="2115198">
                  <a:extLst>
                    <a:ext uri="{9D8B030D-6E8A-4147-A177-3AD203B41FA5}">
                      <a16:colId xmlns:a16="http://schemas.microsoft.com/office/drawing/2014/main" val="528215385"/>
                    </a:ext>
                  </a:extLst>
                </a:gridCol>
              </a:tblGrid>
              <a:tr h="342618">
                <a:tc gridSpan="2">
                  <a:txBody>
                    <a:bodyPr/>
                    <a:lstStyle/>
                    <a:p>
                      <a:pPr algn="ctr"/>
                      <a:r>
                        <a:rPr lang="en-GB" sz="1800" b="0" dirty="0" smtClean="0"/>
                        <a:t>Proportion of adults</a:t>
                      </a:r>
                      <a:r>
                        <a:rPr lang="en-GB" sz="1800" b="0" baseline="0" dirty="0" smtClean="0"/>
                        <a:t> who play sports once a week</a:t>
                      </a:r>
                      <a:endParaRPr lang="en-GB" sz="1800" dirty="0"/>
                    </a:p>
                  </a:txBody>
                  <a:tcPr>
                    <a:solidFill>
                      <a:schemeClr val="bg1">
                        <a:lumMod val="50000"/>
                      </a:schemeClr>
                    </a:solidFill>
                  </a:tcPr>
                </a:tc>
                <a:tc hMerge="1">
                  <a:txBody>
                    <a:bodyPr/>
                    <a:lstStyle/>
                    <a:p>
                      <a:endParaRPr lang="en-GB" dirty="0"/>
                    </a:p>
                  </a:txBody>
                  <a:tcPr/>
                </a:tc>
                <a:extLst>
                  <a:ext uri="{0D108BD9-81ED-4DB2-BD59-A6C34878D82A}">
                    <a16:rowId xmlns:a16="http://schemas.microsoft.com/office/drawing/2014/main" val="832271422"/>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smtClean="0"/>
                    </a:p>
                  </a:txBody>
                  <a:tcPr/>
                </a:tc>
                <a:tc>
                  <a:txBody>
                    <a:bodyPr/>
                    <a:lstStyle/>
                    <a:p>
                      <a:pPr algn="ctr"/>
                      <a:r>
                        <a:rPr lang="en-GB" sz="1800" dirty="0" smtClean="0"/>
                        <a:t>2017/2018</a:t>
                      </a:r>
                      <a:endParaRPr lang="en-GB" sz="1800" dirty="0"/>
                    </a:p>
                  </a:txBody>
                  <a:tcPr/>
                </a:tc>
                <a:extLst>
                  <a:ext uri="{0D108BD9-81ED-4DB2-BD59-A6C34878D82A}">
                    <a16:rowId xmlns:a16="http://schemas.microsoft.com/office/drawing/2014/main" val="454730437"/>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Black and other minority ethnic groups</a:t>
                      </a:r>
                    </a:p>
                  </a:txBody>
                  <a:tcPr/>
                </a:tc>
                <a:tc>
                  <a:txBody>
                    <a:bodyPr/>
                    <a:lstStyle/>
                    <a:p>
                      <a:pPr algn="ctr"/>
                      <a:r>
                        <a:rPr lang="en-GB" sz="1800" dirty="0" smtClean="0"/>
                        <a:t>57%</a:t>
                      </a:r>
                      <a:endParaRPr lang="en-GB" sz="1800" dirty="0"/>
                    </a:p>
                  </a:txBody>
                  <a:tcPr/>
                </a:tc>
                <a:extLst>
                  <a:ext uri="{0D108BD9-81ED-4DB2-BD59-A6C34878D82A}">
                    <a16:rowId xmlns:a16="http://schemas.microsoft.com/office/drawing/2014/main" val="738740690"/>
                  </a:ext>
                </a:extLst>
              </a:tr>
              <a:tr h="309605">
                <a:tc>
                  <a:txBody>
                    <a:bodyPr/>
                    <a:lstStyle/>
                    <a:p>
                      <a:pPr algn="ctr"/>
                      <a:r>
                        <a:rPr lang="en-GB" sz="1800" dirty="0" smtClean="0"/>
                        <a:t>White</a:t>
                      </a:r>
                      <a:r>
                        <a:rPr lang="en-GB" sz="1800" baseline="0" dirty="0" smtClean="0"/>
                        <a:t> British groups</a:t>
                      </a:r>
                      <a:endParaRPr lang="en-GB" sz="1800" dirty="0"/>
                    </a:p>
                  </a:txBody>
                  <a:tcPr/>
                </a:tc>
                <a:tc>
                  <a:txBody>
                    <a:bodyPr/>
                    <a:lstStyle/>
                    <a:p>
                      <a:pPr algn="ctr"/>
                      <a:r>
                        <a:rPr lang="en-GB" sz="1800" dirty="0" smtClean="0"/>
                        <a:t>63%</a:t>
                      </a:r>
                      <a:endParaRPr lang="en-GB" sz="1800" dirty="0"/>
                    </a:p>
                  </a:txBody>
                  <a:tcPr/>
                </a:tc>
                <a:extLst>
                  <a:ext uri="{0D108BD9-81ED-4DB2-BD59-A6C34878D82A}">
                    <a16:rowId xmlns:a16="http://schemas.microsoft.com/office/drawing/2014/main" val="3913639321"/>
                  </a:ext>
                </a:extLst>
              </a:tr>
            </a:tbl>
          </a:graphicData>
        </a:graphic>
      </p:graphicFrame>
      <p:sp>
        <p:nvSpPr>
          <p:cNvPr id="8"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9" name="TextBox 8"/>
          <p:cNvSpPr txBox="1"/>
          <p:nvPr/>
        </p:nvSpPr>
        <p:spPr>
          <a:xfrm>
            <a:off x="251520" y="2996952"/>
            <a:ext cx="8424936" cy="646331"/>
          </a:xfrm>
          <a:prstGeom prst="rect">
            <a:avLst/>
          </a:prstGeom>
          <a:noFill/>
        </p:spPr>
        <p:txBody>
          <a:bodyPr wrap="square" rtlCol="0">
            <a:spAutoFit/>
          </a:bodyPr>
          <a:lstStyle/>
          <a:p>
            <a:r>
              <a:rPr lang="en-GB" dirty="0" smtClean="0"/>
              <a:t>Among women, those from white backgrounds are more likely to take part in sport compared to those from Chinese, black and other ethnic backgrounds.</a:t>
            </a:r>
            <a:endParaRPr lang="en-GB" dirty="0"/>
          </a:p>
        </p:txBody>
      </p:sp>
      <p:sp>
        <p:nvSpPr>
          <p:cNvPr id="11" name="Rectangle 1"/>
          <p:cNvSpPr>
            <a:spLocks noChangeArrowheads="1"/>
          </p:cNvSpPr>
          <p:nvPr/>
        </p:nvSpPr>
        <p:spPr bwMode="auto">
          <a:xfrm>
            <a:off x="158396" y="3717032"/>
            <a:ext cx="3861465"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Lives Adult Survey 2017/18</a:t>
            </a:r>
            <a:endParaRPr lang="en-US" altLang="en-US" sz="1000" dirty="0"/>
          </a:p>
        </p:txBody>
      </p:sp>
    </p:spTree>
    <p:extLst>
      <p:ext uri="{BB962C8B-B14F-4D97-AF65-F5344CB8AC3E}">
        <p14:creationId xmlns:p14="http://schemas.microsoft.com/office/powerpoint/2010/main" val="38676697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49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10A0E43-6E40-4EA3-AEFB-7AF9C0FFB071}"/>
              </a:ext>
            </a:extLst>
          </p:cNvPr>
          <p:cNvSpPr txBox="1"/>
          <p:nvPr/>
        </p:nvSpPr>
        <p:spPr>
          <a:xfrm>
            <a:off x="142940" y="715918"/>
            <a:ext cx="8893556" cy="3970318"/>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400">
                <a:latin typeface="Arial" panose="020B0604020202020204" pitchFamily="34" charset="0"/>
                <a:cs typeface="Arial" panose="020B0604020202020204" pitchFamily="34" charset="0"/>
              </a:defRPr>
            </a:lvl1pPr>
          </a:lstStyle>
          <a:p>
            <a:pPr algn="ctr"/>
            <a:endParaRPr lang="en-GB" sz="1800" b="1" dirty="0" smtClean="0">
              <a:solidFill>
                <a:srgbClr val="0000FF"/>
              </a:solidFill>
            </a:endParaRPr>
          </a:p>
          <a:p>
            <a:pPr algn="ctr"/>
            <a:endParaRPr lang="en-GB" sz="1800" b="1" dirty="0">
              <a:solidFill>
                <a:srgbClr val="0000FF"/>
              </a:solidFill>
            </a:endParaRPr>
          </a:p>
          <a:p>
            <a:endParaRPr lang="en-GB" sz="1800" dirty="0" smtClean="0"/>
          </a:p>
          <a:p>
            <a:r>
              <a:rPr lang="en-GB" sz="1800" dirty="0" smtClean="0"/>
              <a:t>Activity levels are highest for people from mixed ethnicity - 71%</a:t>
            </a:r>
          </a:p>
          <a:p>
            <a:r>
              <a:rPr lang="en-GB" sz="1800" dirty="0" smtClean="0"/>
              <a:t>White British background is at 63%.</a:t>
            </a:r>
          </a:p>
          <a:p>
            <a:r>
              <a:rPr lang="en-GB" sz="1800" dirty="0" smtClean="0"/>
              <a:t>The lowest are for people from South Asian – 55%.</a:t>
            </a:r>
          </a:p>
          <a:p>
            <a:endParaRPr lang="en-GB" sz="1800" dirty="0" smtClean="0"/>
          </a:p>
          <a:p>
            <a:r>
              <a:rPr lang="en-GB" sz="1800" dirty="0" smtClean="0"/>
              <a:t>In basketball </a:t>
            </a:r>
            <a:r>
              <a:rPr lang="en-GB" sz="1800" dirty="0"/>
              <a:t>and cricket, more than a third are from a non-white background</a:t>
            </a:r>
            <a:r>
              <a:rPr lang="en-GB" sz="1800" dirty="0" smtClean="0"/>
              <a:t>.</a:t>
            </a:r>
          </a:p>
          <a:p>
            <a:endParaRPr lang="en-GB" sz="1800" dirty="0"/>
          </a:p>
          <a:p>
            <a:r>
              <a:rPr lang="en-GB" sz="1800" dirty="0" smtClean="0"/>
              <a:t>Badminton </a:t>
            </a:r>
            <a:r>
              <a:rPr lang="en-GB" sz="1800" dirty="0"/>
              <a:t>and football also have a higher than average proportion of players from a non-white background</a:t>
            </a:r>
            <a:r>
              <a:rPr lang="en-GB" sz="1800" dirty="0" smtClean="0"/>
              <a:t>.</a:t>
            </a:r>
          </a:p>
          <a:p>
            <a:endParaRPr lang="en-GB" sz="1800" dirty="0"/>
          </a:p>
          <a:p>
            <a:r>
              <a:rPr lang="en-GB" sz="1800" dirty="0" smtClean="0"/>
              <a:t>Non-white </a:t>
            </a:r>
            <a:r>
              <a:rPr lang="en-GB" sz="1800" dirty="0"/>
              <a:t>players make up a comparatively small share of cyclists and golfers</a:t>
            </a:r>
            <a:r>
              <a:rPr lang="en-GB" sz="1800" dirty="0" smtClean="0"/>
              <a:t>.</a:t>
            </a:r>
          </a:p>
          <a:p>
            <a:endParaRPr lang="en-GB" sz="1800" dirty="0"/>
          </a:p>
        </p:txBody>
      </p:sp>
      <p:sp>
        <p:nvSpPr>
          <p:cNvPr id="16" name="Rectangle 1"/>
          <p:cNvSpPr>
            <a:spLocks noChangeArrowheads="1"/>
          </p:cNvSpPr>
          <p:nvPr/>
        </p:nvSpPr>
        <p:spPr bwMode="auto">
          <a:xfrm>
            <a:off x="142940" y="716219"/>
            <a:ext cx="2630622" cy="40011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In sport in general</a:t>
            </a:r>
            <a:endParaRPr lang="en-US" altLang="en-US" sz="2000" dirty="0">
              <a:solidFill>
                <a:srgbClr val="C00000"/>
              </a:solidFill>
            </a:endParaRPr>
          </a:p>
        </p:txBody>
      </p:sp>
      <p:sp>
        <p:nvSpPr>
          <p:cNvPr id="5" name="Title 1">
            <a:extLst>
              <a:ext uri="{FF2B5EF4-FFF2-40B4-BE49-F238E27FC236}">
                <a16:creationId xmlns:a16="http://schemas.microsoft.com/office/drawing/2014/main" id="{AE5166CD-BE68-4112-A11F-84256A38F660}"/>
              </a:ext>
            </a:extLst>
          </p:cNvPr>
          <p:cNvSpPr txBox="1">
            <a:spLocks/>
          </p:cNvSpPr>
          <p:nvPr/>
        </p:nvSpPr>
        <p:spPr>
          <a:xfrm>
            <a:off x="108001" y="0"/>
            <a:ext cx="540010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Current trends in </a:t>
            </a:r>
            <a:r>
              <a:rPr lang="en-GB" sz="2800" dirty="0" smtClean="0"/>
              <a:t>participation</a:t>
            </a:r>
            <a:endParaRPr lang="en-GB" sz="2800" dirty="0">
              <a:solidFill>
                <a:srgbClr val="000000"/>
              </a:solidFill>
            </a:endParaRPr>
          </a:p>
        </p:txBody>
      </p:sp>
      <p:sp>
        <p:nvSpPr>
          <p:cNvPr id="6" name="Rectangle 1"/>
          <p:cNvSpPr>
            <a:spLocks noChangeArrowheads="1"/>
          </p:cNvSpPr>
          <p:nvPr/>
        </p:nvSpPr>
        <p:spPr bwMode="auto">
          <a:xfrm>
            <a:off x="142940" y="4725144"/>
            <a:ext cx="3861465"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Lives Adult Survey 2017/18</a:t>
            </a:r>
            <a:endParaRPr lang="en-US" altLang="en-US" sz="1000" dirty="0"/>
          </a:p>
        </p:txBody>
      </p:sp>
    </p:spTree>
    <p:extLst>
      <p:ext uri="{BB962C8B-B14F-4D97-AF65-F5344CB8AC3E}">
        <p14:creationId xmlns:p14="http://schemas.microsoft.com/office/powerpoint/2010/main" val="7617567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699792" y="1071036"/>
            <a:ext cx="6264696" cy="4806236"/>
          </a:xfrm>
        </p:spPr>
        <p:style>
          <a:lnRef idx="1">
            <a:schemeClr val="dk1"/>
          </a:lnRef>
          <a:fillRef idx="2">
            <a:schemeClr val="dk1"/>
          </a:fillRef>
          <a:effectRef idx="1">
            <a:schemeClr val="dk1"/>
          </a:effectRef>
          <a:fontRef idx="minor">
            <a:schemeClr val="dk1"/>
          </a:fontRef>
        </p:style>
        <p:txBody>
          <a:bodyPr>
            <a:noAutofit/>
          </a:bodyPr>
          <a:lstStyle/>
          <a:p>
            <a:pPr algn="l">
              <a:lnSpc>
                <a:spcPct val="80000"/>
              </a:lnSpc>
            </a:pPr>
            <a:r>
              <a:rPr lang="en-US" sz="1800" cap="all" dirty="0">
                <a:solidFill>
                  <a:schemeClr val="tx1"/>
                </a:solidFill>
                <a:latin typeface="Arial" panose="020B0604020202020204" pitchFamily="34" charset="0"/>
                <a:cs typeface="Arial" panose="020B0604020202020204" pitchFamily="34" charset="0"/>
              </a:rPr>
              <a:t>By the end of this topic you </a:t>
            </a:r>
            <a:r>
              <a:rPr lang="en-US" sz="1800" cap="all" dirty="0" smtClean="0">
                <a:solidFill>
                  <a:schemeClr val="tx1"/>
                </a:solidFill>
                <a:latin typeface="Arial" panose="020B0604020202020204" pitchFamily="34" charset="0"/>
                <a:cs typeface="Arial" panose="020B0604020202020204" pitchFamily="34" charset="0"/>
              </a:rPr>
              <a:t>should…</a:t>
            </a:r>
            <a:endParaRPr lang="en-US" sz="1800" cap="all" dirty="0">
              <a:solidFill>
                <a:schemeClr val="tx1"/>
              </a:solidFill>
              <a:latin typeface="Arial" panose="020B0604020202020204" pitchFamily="34" charset="0"/>
              <a:cs typeface="Arial" panose="020B0604020202020204" pitchFamily="34" charset="0"/>
            </a:endParaRPr>
          </a:p>
          <a:p>
            <a:pPr marL="214313" indent="-214313" algn="l">
              <a:spcBef>
                <a:spcPts val="300"/>
              </a:spcBef>
              <a:spcAft>
                <a:spcPts val="300"/>
              </a:spcAft>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Understand how different factors can affect participation, including: </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Age</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Gender</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Ethnicity</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Religion</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Culture</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Family</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Education</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Time </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Work Commitments</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Cost</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Disposable income</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Disability</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Opportunity</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Access</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Discrimination</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Environment / climate, media coverage, role models</a:t>
            </a:r>
          </a:p>
          <a:p>
            <a:pPr marL="214313" indent="-214313" algn="l">
              <a:spcBef>
                <a:spcPts val="300"/>
              </a:spcBef>
              <a:spcAft>
                <a:spcPts val="300"/>
              </a:spcAft>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Understand Strategies which can be used to improve participation:</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Promotion</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Provision</a:t>
            </a:r>
          </a:p>
          <a:p>
            <a:pPr marL="557213" lvl="1" indent="-214313" algn="l">
              <a:spcBef>
                <a:spcPts val="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access</a:t>
            </a:r>
          </a:p>
          <a:p>
            <a:pPr marL="214313" lvl="1" indent="-214313" algn="l">
              <a:spcBef>
                <a:spcPts val="300"/>
              </a:spcBef>
              <a:spcAft>
                <a:spcPts val="300"/>
              </a:spcAft>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Be able to apply examples from physical activity / sport to participation issues.</a:t>
            </a:r>
            <a:endParaRPr lang="en-US" sz="1400" b="1" dirty="0">
              <a:solidFill>
                <a:schemeClr val="tx1"/>
              </a:solidFill>
              <a:latin typeface="Arial" panose="020B0604020202020204" pitchFamily="34" charset="0"/>
              <a:cs typeface="Arial" panose="020B0604020202020204" pitchFamily="34" charset="0"/>
            </a:endParaRPr>
          </a:p>
        </p:txBody>
      </p:sp>
      <p:sp>
        <p:nvSpPr>
          <p:cNvPr id="10" name="Title 1">
            <a:extLst>
              <a:ext uri="{FF2B5EF4-FFF2-40B4-BE49-F238E27FC236}">
                <a16:creationId xmlns:a16="http://schemas.microsoft.com/office/drawing/2014/main" id="{43F6AC4B-1448-41C2-868D-F9A050A5A09C}"/>
              </a:ext>
            </a:extLst>
          </p:cNvPr>
          <p:cNvSpPr>
            <a:spLocks noGrp="1"/>
          </p:cNvSpPr>
          <p:nvPr>
            <p:ph type="ctrTitle"/>
          </p:nvPr>
        </p:nvSpPr>
        <p:spPr>
          <a:xfrm>
            <a:off x="35495" y="2356530"/>
            <a:ext cx="2664297" cy="989512"/>
          </a:xfrm>
        </p:spPr>
        <p:txBody>
          <a:bodyPr>
            <a:noAutofit/>
          </a:bodyPr>
          <a:lstStyle/>
          <a:p>
            <a:r>
              <a:rPr lang="en-US" sz="3200" cap="all" dirty="0"/>
              <a:t>Learning </a:t>
            </a:r>
            <a:br>
              <a:rPr lang="en-US" sz="3200" cap="all" dirty="0"/>
            </a:br>
            <a:r>
              <a:rPr lang="en-US" sz="3200" cap="all" dirty="0"/>
              <a:t>Outcomes</a:t>
            </a:r>
            <a:endParaRPr lang="en-US" sz="2800" cap="all" dirty="0"/>
          </a:p>
        </p:txBody>
      </p:sp>
      <p:sp>
        <p:nvSpPr>
          <p:cNvPr id="11" name="Rectangle 10"/>
          <p:cNvSpPr/>
          <p:nvPr/>
        </p:nvSpPr>
        <p:spPr>
          <a:xfrm>
            <a:off x="70941" y="98048"/>
            <a:ext cx="8887149" cy="738664"/>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2.1.a.  Engagement patterns of different social groups in physical activities and sports</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94246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4011" y="1291401"/>
            <a:ext cx="8336421" cy="2585323"/>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06717D0E-6E87-4346-9DDD-D0150D75B890}"/>
              </a:ext>
            </a:extLst>
          </p:cNvPr>
          <p:cNvSpPr txBox="1">
            <a:spLocks/>
          </p:cNvSpPr>
          <p:nvPr/>
        </p:nvSpPr>
        <p:spPr>
          <a:xfrm>
            <a:off x="108001" y="188640"/>
            <a:ext cx="893967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sp>
        <p:nvSpPr>
          <p:cNvPr id="7" name="Rectangle 1"/>
          <p:cNvSpPr>
            <a:spLocks noChangeArrowheads="1"/>
          </p:cNvSpPr>
          <p:nvPr/>
        </p:nvSpPr>
        <p:spPr bwMode="auto">
          <a:xfrm>
            <a:off x="124011" y="1268760"/>
            <a:ext cx="1080120" cy="40011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US" altLang="en-US" sz="2000" dirty="0" smtClean="0">
                <a:solidFill>
                  <a:srgbClr val="C00000"/>
                </a:solidFill>
              </a:rPr>
              <a:t>Age</a:t>
            </a:r>
            <a:endParaRPr lang="en-US" altLang="en-US" sz="2000" dirty="0">
              <a:solidFill>
                <a:srgbClr val="C0000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150192987"/>
              </p:ext>
            </p:extLst>
          </p:nvPr>
        </p:nvGraphicFramePr>
        <p:xfrm>
          <a:off x="691821" y="2020881"/>
          <a:ext cx="7200800" cy="1264103"/>
        </p:xfrm>
        <a:graphic>
          <a:graphicData uri="http://schemas.openxmlformats.org/drawingml/2006/table">
            <a:tbl>
              <a:tblPr firstRow="1" bandRow="1">
                <a:tableStyleId>{5C22544A-7EE6-4342-B048-85BDC9FD1C3A}</a:tableStyleId>
              </a:tblPr>
              <a:tblGrid>
                <a:gridCol w="3672408">
                  <a:extLst>
                    <a:ext uri="{9D8B030D-6E8A-4147-A177-3AD203B41FA5}">
                      <a16:colId xmlns:a16="http://schemas.microsoft.com/office/drawing/2014/main" val="2442170164"/>
                    </a:ext>
                  </a:extLst>
                </a:gridCol>
                <a:gridCol w="3528392">
                  <a:extLst>
                    <a:ext uri="{9D8B030D-6E8A-4147-A177-3AD203B41FA5}">
                      <a16:colId xmlns:a16="http://schemas.microsoft.com/office/drawing/2014/main" val="528215385"/>
                    </a:ext>
                  </a:extLst>
                </a:gridCol>
              </a:tblGrid>
              <a:tr h="532583">
                <a:tc gridSpan="2">
                  <a:txBody>
                    <a:bodyPr/>
                    <a:lstStyle/>
                    <a:p>
                      <a:pPr algn="ctr"/>
                      <a:r>
                        <a:rPr lang="en-GB" sz="1800" b="0" dirty="0" smtClean="0"/>
                        <a:t>Percentage</a:t>
                      </a:r>
                      <a:r>
                        <a:rPr lang="en-GB" sz="1800" b="0" baseline="0" dirty="0" smtClean="0"/>
                        <a:t> of participants taking part at least twice  a month by age</a:t>
                      </a:r>
                      <a:endParaRPr lang="en-GB" sz="1800" dirty="0"/>
                    </a:p>
                  </a:txBody>
                  <a:tcPr>
                    <a:solidFill>
                      <a:schemeClr val="bg1">
                        <a:lumMod val="50000"/>
                      </a:schemeClr>
                    </a:solidFill>
                  </a:tcPr>
                </a:tc>
                <a:tc hMerge="1">
                  <a:txBody>
                    <a:bodyPr/>
                    <a:lstStyle/>
                    <a:p>
                      <a:endParaRPr lang="en-GB" dirty="0"/>
                    </a:p>
                  </a:txBody>
                  <a:tcPr/>
                </a:tc>
                <a:extLst>
                  <a:ext uri="{0D108BD9-81ED-4DB2-BD59-A6C34878D82A}">
                    <a16:rowId xmlns:a16="http://schemas.microsoft.com/office/drawing/2014/main" val="832271422"/>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16-34 years old</a:t>
                      </a:r>
                    </a:p>
                  </a:txBody>
                  <a:tcPr/>
                </a:tc>
                <a:tc>
                  <a:txBody>
                    <a:bodyPr/>
                    <a:lstStyle/>
                    <a:p>
                      <a:pPr algn="ctr"/>
                      <a:r>
                        <a:rPr lang="en-GB" sz="1800" dirty="0" smtClean="0"/>
                        <a:t>35-54</a:t>
                      </a:r>
                      <a:r>
                        <a:rPr lang="en-GB" sz="1800" baseline="0" dirty="0" smtClean="0"/>
                        <a:t> </a:t>
                      </a:r>
                      <a:r>
                        <a:rPr lang="en-GB" sz="1800" dirty="0" smtClean="0"/>
                        <a:t>years old</a:t>
                      </a:r>
                      <a:endParaRPr lang="en-GB" sz="1800" dirty="0"/>
                    </a:p>
                  </a:txBody>
                  <a:tcPr/>
                </a:tc>
                <a:extLst>
                  <a:ext uri="{0D108BD9-81ED-4DB2-BD59-A6C34878D82A}">
                    <a16:rowId xmlns:a16="http://schemas.microsoft.com/office/drawing/2014/main" val="738740690"/>
                  </a:ext>
                </a:extLst>
              </a:tr>
              <a:tr h="309605">
                <a:tc>
                  <a:txBody>
                    <a:bodyPr/>
                    <a:lstStyle/>
                    <a:p>
                      <a:pPr algn="ctr"/>
                      <a:r>
                        <a:rPr lang="en-GB" sz="1800" dirty="0" smtClean="0"/>
                        <a:t>81.5%</a:t>
                      </a:r>
                      <a:endParaRPr lang="en-GB" sz="1800" dirty="0"/>
                    </a:p>
                  </a:txBody>
                  <a:tcPr/>
                </a:tc>
                <a:tc>
                  <a:txBody>
                    <a:bodyPr/>
                    <a:lstStyle/>
                    <a:p>
                      <a:pPr algn="ctr"/>
                      <a:r>
                        <a:rPr lang="en-GB" sz="1800" dirty="0" smtClean="0"/>
                        <a:t>78.4%</a:t>
                      </a:r>
                      <a:endParaRPr lang="en-GB" sz="1800" dirty="0"/>
                    </a:p>
                  </a:txBody>
                  <a:tcPr/>
                </a:tc>
                <a:extLst>
                  <a:ext uri="{0D108BD9-81ED-4DB2-BD59-A6C34878D82A}">
                    <a16:rowId xmlns:a16="http://schemas.microsoft.com/office/drawing/2014/main" val="3913639321"/>
                  </a:ext>
                </a:extLst>
              </a:tr>
            </a:tbl>
          </a:graphicData>
        </a:graphic>
      </p:graphicFrame>
      <p:sp>
        <p:nvSpPr>
          <p:cNvPr id="8" name="Rectangle 2">
            <a:extLst>
              <a:ext uri="{FF2B5EF4-FFF2-40B4-BE49-F238E27FC236}">
                <a16:creationId xmlns:a16="http://schemas.microsoft.com/office/drawing/2014/main" id="{293B99D7-28FB-47EB-A38B-5683463A7D80}"/>
              </a:ext>
            </a:extLst>
          </p:cNvPr>
          <p:cNvSpPr>
            <a:spLocks noChangeArrowheads="1"/>
          </p:cNvSpPr>
          <p:nvPr/>
        </p:nvSpPr>
        <p:spPr bwMode="auto">
          <a:xfrm>
            <a:off x="108000" y="4957718"/>
            <a:ext cx="8352431" cy="415498"/>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GB" altLang="en-US" sz="2000" dirty="0"/>
              <a:t>TASK: </a:t>
            </a:r>
            <a:r>
              <a:rPr lang="en-GB" sz="2000" dirty="0"/>
              <a:t>In pairs discuss what conclusions can we draw from this?</a:t>
            </a:r>
            <a:endParaRPr lang="en-GB" altLang="en-US" sz="2000" dirty="0"/>
          </a:p>
        </p:txBody>
      </p:sp>
      <p:sp>
        <p:nvSpPr>
          <p:cNvPr id="9" name="Rectangle 1"/>
          <p:cNvSpPr>
            <a:spLocks noChangeArrowheads="1"/>
          </p:cNvSpPr>
          <p:nvPr/>
        </p:nvSpPr>
        <p:spPr bwMode="auto">
          <a:xfrm>
            <a:off x="158396" y="3933056"/>
            <a:ext cx="3861465"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Lives Adult Survey 2017/18</a:t>
            </a:r>
            <a:endParaRPr lang="en-US" altLang="en-US" sz="1000" dirty="0"/>
          </a:p>
        </p:txBody>
      </p:sp>
    </p:spTree>
    <p:extLst>
      <p:ext uri="{BB962C8B-B14F-4D97-AF65-F5344CB8AC3E}">
        <p14:creationId xmlns:p14="http://schemas.microsoft.com/office/powerpoint/2010/main" val="1796029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4011" y="1291401"/>
            <a:ext cx="8336421" cy="433965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endPar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endPar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endPar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endPar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endPar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Font typeface="Arial" panose="020B0604020202020204" pitchFamily="34" charset="0"/>
              <a:buChar char="•"/>
              <a:defRPr/>
            </a:pP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defRPr/>
            </a:pP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06717D0E-6E87-4346-9DDD-D0150D75B890}"/>
              </a:ext>
            </a:extLst>
          </p:cNvPr>
          <p:cNvSpPr txBox="1">
            <a:spLocks/>
          </p:cNvSpPr>
          <p:nvPr/>
        </p:nvSpPr>
        <p:spPr>
          <a:xfrm>
            <a:off x="108001" y="188640"/>
            <a:ext cx="8939674"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sp>
        <p:nvSpPr>
          <p:cNvPr id="7" name="Rectangle 1"/>
          <p:cNvSpPr>
            <a:spLocks noChangeArrowheads="1"/>
          </p:cNvSpPr>
          <p:nvPr/>
        </p:nvSpPr>
        <p:spPr bwMode="auto">
          <a:xfrm>
            <a:off x="124011" y="1268760"/>
            <a:ext cx="1080120" cy="40011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US" altLang="en-US" sz="2000" dirty="0" smtClean="0">
                <a:solidFill>
                  <a:srgbClr val="C00000"/>
                </a:solidFill>
              </a:rPr>
              <a:t>Age</a:t>
            </a:r>
            <a:endParaRPr lang="en-US" altLang="en-US" sz="2000" dirty="0">
              <a:solidFill>
                <a:srgbClr val="C00000"/>
              </a:solidFill>
            </a:endParaRPr>
          </a:p>
        </p:txBody>
      </p:sp>
      <p:sp>
        <p:nvSpPr>
          <p:cNvPr id="3" name="TextBox 2"/>
          <p:cNvSpPr txBox="1"/>
          <p:nvPr/>
        </p:nvSpPr>
        <p:spPr>
          <a:xfrm>
            <a:off x="124011" y="1700808"/>
            <a:ext cx="8352431" cy="1323439"/>
          </a:xfrm>
          <a:prstGeom prst="rect">
            <a:avLst/>
          </a:prstGeom>
          <a:noFill/>
        </p:spPr>
        <p:txBody>
          <a:bodyPr wrap="square" rtlCol="0">
            <a:spAutoFit/>
          </a:bodyPr>
          <a:lstStyle/>
          <a:p>
            <a:pPr>
              <a:defRPr/>
            </a:pPr>
            <a:r>
              <a:rPr lang="en-GB" sz="1600" dirty="0">
                <a:latin typeface="Arial" panose="020B0604020202020204" pitchFamily="34" charset="0"/>
                <a:cs typeface="Arial" panose="020B0604020202020204" pitchFamily="34" charset="0"/>
              </a:rPr>
              <a:t>Average life expectancy has risen, so more and more people could participate.</a:t>
            </a:r>
          </a:p>
          <a:p>
            <a:pPr>
              <a:defRPr/>
            </a:pPr>
            <a:r>
              <a:rPr lang="en-GB" sz="1600" dirty="0">
                <a:latin typeface="Arial" panose="020B0604020202020204" pitchFamily="34" charset="0"/>
                <a:cs typeface="Arial" panose="020B0604020202020204" pitchFamily="34" charset="0"/>
              </a:rPr>
              <a:t>There is an increase in the number of teams for older people (veterans teams).</a:t>
            </a:r>
          </a:p>
          <a:p>
            <a:pPr>
              <a:defRPr/>
            </a:pPr>
            <a:r>
              <a:rPr lang="en-GB" sz="1600" dirty="0">
                <a:latin typeface="Arial" panose="020B0604020202020204" pitchFamily="34" charset="0"/>
                <a:cs typeface="Arial" panose="020B0604020202020204" pitchFamily="34" charset="0"/>
              </a:rPr>
              <a:t>Sport is often perceived as a ‘young person’s activity’.</a:t>
            </a:r>
          </a:p>
          <a:p>
            <a:pPr>
              <a:defRPr/>
            </a:pPr>
            <a:r>
              <a:rPr lang="en-GB" sz="1600" dirty="0">
                <a:latin typeface="Arial" panose="020B0604020202020204" pitchFamily="34" charset="0"/>
                <a:cs typeface="Arial" panose="020B0604020202020204" pitchFamily="34" charset="0"/>
              </a:rPr>
              <a:t>Some older people lack confidence to participate.</a:t>
            </a:r>
          </a:p>
          <a:p>
            <a:pPr>
              <a:defRPr/>
            </a:pPr>
            <a:r>
              <a:rPr lang="en-GB" sz="1600" dirty="0">
                <a:latin typeface="Arial" panose="020B0604020202020204" pitchFamily="34" charset="0"/>
                <a:cs typeface="Arial" panose="020B0604020202020204" pitchFamily="34" charset="0"/>
              </a:rPr>
              <a:t>Some older people’s participation may be affected by medical conditions or illness.</a:t>
            </a:r>
          </a:p>
        </p:txBody>
      </p:sp>
      <p:sp>
        <p:nvSpPr>
          <p:cNvPr id="4" name="TextBox 3"/>
          <p:cNvSpPr txBox="1"/>
          <p:nvPr/>
        </p:nvSpPr>
        <p:spPr>
          <a:xfrm>
            <a:off x="107504" y="3068960"/>
            <a:ext cx="5760640" cy="1077218"/>
          </a:xfrm>
          <a:prstGeom prst="rect">
            <a:avLst/>
          </a:prstGeom>
          <a:noFill/>
        </p:spPr>
        <p:txBody>
          <a:bodyPr wrap="square" rtlCol="0">
            <a:spAutoFit/>
          </a:bodyPr>
          <a:lstStyle/>
          <a:p>
            <a:pPr>
              <a:defRPr/>
            </a:pPr>
            <a:r>
              <a:rPr lang="en-GB" sz="1600" dirty="0">
                <a:latin typeface="Arial" panose="020B0604020202020204" pitchFamily="34" charset="0"/>
                <a:cs typeface="Arial" panose="020B0604020202020204" pitchFamily="34" charset="0"/>
              </a:rPr>
              <a:t>Some activities have age restrictions</a:t>
            </a:r>
          </a:p>
          <a:p>
            <a:pPr marL="557213" lvl="1" indent="-214313">
              <a:buFont typeface="Arial" panose="020B0604020202020204" pitchFamily="34" charset="0"/>
              <a:buChar char="•"/>
              <a:defRPr/>
            </a:pPr>
            <a:r>
              <a:rPr lang="en-GB" sz="1600" dirty="0">
                <a:latin typeface="Arial" panose="020B0604020202020204" pitchFamily="34" charset="0"/>
                <a:cs typeface="Arial" panose="020B0604020202020204" pitchFamily="34" charset="0"/>
              </a:rPr>
              <a:t>minimum age for London Marathon is 18 years</a:t>
            </a:r>
          </a:p>
          <a:p>
            <a:pPr marL="557213" lvl="1" indent="-214313">
              <a:buFont typeface="Arial" panose="020B0604020202020204" pitchFamily="34" charset="0"/>
              <a:buChar char="•"/>
              <a:defRPr/>
            </a:pPr>
            <a:r>
              <a:rPr lang="en-GB" sz="1600" dirty="0">
                <a:latin typeface="Arial" panose="020B0604020202020204" pitchFamily="34" charset="0"/>
                <a:cs typeface="Arial" panose="020B0604020202020204" pitchFamily="34" charset="0"/>
              </a:rPr>
              <a:t>minimum age is for Olympic snowboarding is 15 years</a:t>
            </a:r>
          </a:p>
          <a:p>
            <a:pPr marL="557213" lvl="1" indent="-214313">
              <a:buFont typeface="Arial" panose="020B0604020202020204" pitchFamily="34" charset="0"/>
              <a:buChar char="•"/>
              <a:defRPr/>
            </a:pPr>
            <a:r>
              <a:rPr lang="en-GB" sz="1600" dirty="0">
                <a:latin typeface="Arial" panose="020B0604020202020204" pitchFamily="34" charset="0"/>
                <a:cs typeface="Arial" panose="020B0604020202020204" pitchFamily="34" charset="0"/>
              </a:rPr>
              <a:t>Some fitness gyms have a minimum age restriction</a:t>
            </a:r>
            <a:r>
              <a:rPr lang="en-GB" sz="1600" dirty="0" smtClean="0">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p:txBody>
      </p:sp>
      <p:sp>
        <p:nvSpPr>
          <p:cNvPr id="5" name="TextBox 4"/>
          <p:cNvSpPr txBox="1"/>
          <p:nvPr/>
        </p:nvSpPr>
        <p:spPr>
          <a:xfrm>
            <a:off x="124011" y="4212377"/>
            <a:ext cx="8352431" cy="584775"/>
          </a:xfrm>
          <a:prstGeom prst="rect">
            <a:avLst/>
          </a:prstGeom>
          <a:noFill/>
        </p:spPr>
        <p:txBody>
          <a:bodyPr wrap="square" rtlCol="0">
            <a:spAutoFit/>
          </a:bodyPr>
          <a:lstStyle/>
          <a:p>
            <a:pPr>
              <a:defRPr/>
            </a:pPr>
            <a:r>
              <a:rPr lang="en-GB" sz="1600" dirty="0">
                <a:latin typeface="Arial" panose="020B0604020202020204" pitchFamily="34" charset="0"/>
                <a:cs typeface="Arial" panose="020B0604020202020204" pitchFamily="34" charset="0"/>
              </a:rPr>
              <a:t>Some NGBs have regulations that restrict the age gap between players (2 years etc.)</a:t>
            </a:r>
          </a:p>
          <a:p>
            <a:pPr marL="557213" lvl="1" indent="-214313">
              <a:buFont typeface="Arial" panose="020B0604020202020204" pitchFamily="34" charset="0"/>
              <a:buChar char="•"/>
              <a:defRPr/>
            </a:pPr>
            <a:r>
              <a:rPr lang="en-GB" sz="1600" dirty="0">
                <a:latin typeface="Arial" panose="020B0604020202020204" pitchFamily="34" charset="0"/>
                <a:cs typeface="Arial" panose="020B0604020202020204" pitchFamily="34" charset="0"/>
              </a:rPr>
              <a:t>In rugby players Under 12 years of age cannot ‘play up’.</a:t>
            </a:r>
          </a:p>
        </p:txBody>
      </p:sp>
      <p:sp>
        <p:nvSpPr>
          <p:cNvPr id="8" name="TextBox 7"/>
          <p:cNvSpPr txBox="1"/>
          <p:nvPr/>
        </p:nvSpPr>
        <p:spPr>
          <a:xfrm>
            <a:off x="124146" y="4860449"/>
            <a:ext cx="8352431" cy="584775"/>
          </a:xfrm>
          <a:prstGeom prst="rect">
            <a:avLst/>
          </a:prstGeom>
          <a:noFill/>
        </p:spPr>
        <p:txBody>
          <a:bodyPr wrap="square" rtlCol="0">
            <a:spAutoFit/>
          </a:bodyPr>
          <a:lstStyle/>
          <a:p>
            <a:pPr>
              <a:defRPr/>
            </a:pPr>
            <a:r>
              <a:rPr lang="en-GB" sz="1600" dirty="0">
                <a:latin typeface="Arial" panose="020B0604020202020204" pitchFamily="34" charset="0"/>
                <a:cs typeface="Arial" panose="020B0604020202020204" pitchFamily="34" charset="0"/>
              </a:rPr>
              <a:t>Many NGBs have developed adaptations of their sport that are suitable for older people</a:t>
            </a:r>
          </a:p>
          <a:p>
            <a:pPr marL="557213" lvl="1" indent="-214313">
              <a:buFont typeface="Arial" panose="020B0604020202020204" pitchFamily="34" charset="0"/>
              <a:buChar char="•"/>
              <a:defRPr/>
            </a:pPr>
            <a:r>
              <a:rPr lang="en-GB" sz="1600" dirty="0">
                <a:latin typeface="Arial" panose="020B0604020202020204" pitchFamily="34" charset="0"/>
                <a:cs typeface="Arial" panose="020B0604020202020204" pitchFamily="34" charset="0"/>
              </a:rPr>
              <a:t>Walking netball, walking basketball and walking football are </a:t>
            </a:r>
            <a:r>
              <a:rPr lang="en-GB" sz="1600" dirty="0" smtClean="0">
                <a:latin typeface="Arial" panose="020B0604020202020204" pitchFamily="34" charset="0"/>
                <a:cs typeface="Arial" panose="020B0604020202020204" pitchFamily="34" charset="0"/>
              </a:rPr>
              <a:t>examples.</a:t>
            </a:r>
            <a:endParaRPr lang="en-GB" sz="1600" dirty="0"/>
          </a:p>
        </p:txBody>
      </p:sp>
    </p:spTree>
    <p:extLst>
      <p:ext uri="{BB962C8B-B14F-4D97-AF65-F5344CB8AC3E}">
        <p14:creationId xmlns:p14="http://schemas.microsoft.com/office/powerpoint/2010/main" val="15684362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3" grpId="0"/>
      <p:bldP spid="4" grpId="0"/>
      <p:bldP spid="5"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62879" y="978611"/>
            <a:ext cx="8856984" cy="3818541"/>
            <a:chOff x="53846" y="1518161"/>
            <a:chExt cx="6522080" cy="2320840"/>
          </a:xfrm>
        </p:grpSpPr>
        <p:sp>
          <p:nvSpPr>
            <p:cNvPr id="3" name="TextBox 2"/>
            <p:cNvSpPr txBox="1"/>
            <p:nvPr/>
          </p:nvSpPr>
          <p:spPr>
            <a:xfrm>
              <a:off x="53846" y="1518161"/>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62509" y="1525092"/>
              <a:ext cx="1219576" cy="23446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Gender</a:t>
              </a:r>
              <a:endParaRPr lang="en-US" altLang="en-US" sz="2000" dirty="0">
                <a:solidFill>
                  <a:srgbClr val="C00000"/>
                </a:solidFill>
              </a:endParaRPr>
            </a:p>
          </p:txBody>
        </p:sp>
      </p:grpSp>
      <p:sp>
        <p:nvSpPr>
          <p:cNvPr id="11"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graphicFrame>
        <p:nvGraphicFramePr>
          <p:cNvPr id="15" name="Table 14"/>
          <p:cNvGraphicFramePr>
            <a:graphicFrameLocks noGrp="1"/>
          </p:cNvGraphicFramePr>
          <p:nvPr>
            <p:extLst>
              <p:ext uri="{D42A27DB-BD31-4B8C-83A1-F6EECF244321}">
                <p14:modId xmlns:p14="http://schemas.microsoft.com/office/powerpoint/2010/main" val="1432472022"/>
              </p:ext>
            </p:extLst>
          </p:nvPr>
        </p:nvGraphicFramePr>
        <p:xfrm>
          <a:off x="190463" y="2074958"/>
          <a:ext cx="4436707" cy="1130784"/>
        </p:xfrm>
        <a:graphic>
          <a:graphicData uri="http://schemas.openxmlformats.org/drawingml/2006/table">
            <a:tbl>
              <a:tblPr firstRow="1" bandRow="1">
                <a:tableStyleId>{5C22544A-7EE6-4342-B048-85BDC9FD1C3A}</a:tableStyleId>
              </a:tblPr>
              <a:tblGrid>
                <a:gridCol w="980324">
                  <a:extLst>
                    <a:ext uri="{9D8B030D-6E8A-4147-A177-3AD203B41FA5}">
                      <a16:colId xmlns:a16="http://schemas.microsoft.com/office/drawing/2014/main" val="2442170164"/>
                    </a:ext>
                  </a:extLst>
                </a:gridCol>
                <a:gridCol w="3456383">
                  <a:extLst>
                    <a:ext uri="{9D8B030D-6E8A-4147-A177-3AD203B41FA5}">
                      <a16:colId xmlns:a16="http://schemas.microsoft.com/office/drawing/2014/main" val="520394247"/>
                    </a:ext>
                  </a:extLst>
                </a:gridCol>
              </a:tblGrid>
              <a:tr h="39926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Gender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Member of a registered</a:t>
                      </a:r>
                      <a:r>
                        <a:rPr lang="en-GB" sz="1800" baseline="0" dirty="0" smtClean="0"/>
                        <a:t> team/club</a:t>
                      </a:r>
                      <a:endParaRPr lang="en-GB" sz="1800" dirty="0" smtClean="0"/>
                    </a:p>
                  </a:txBody>
                  <a:tcPr/>
                </a:tc>
                <a:extLst>
                  <a:ext uri="{0D108BD9-81ED-4DB2-BD59-A6C34878D82A}">
                    <a16:rowId xmlns:a16="http://schemas.microsoft.com/office/drawing/2014/main" val="738740690"/>
                  </a:ext>
                </a:extLst>
              </a:tr>
              <a:tr h="290837">
                <a:tc>
                  <a:txBody>
                    <a:bodyPr/>
                    <a:lstStyle/>
                    <a:p>
                      <a:pPr algn="ctr"/>
                      <a:r>
                        <a:rPr lang="en-GB" sz="1800" dirty="0" smtClean="0"/>
                        <a:t>Female</a:t>
                      </a:r>
                      <a:endParaRPr lang="en-GB" sz="1800" dirty="0"/>
                    </a:p>
                  </a:txBody>
                  <a:tcPr>
                    <a:noFill/>
                  </a:tcPr>
                </a:tc>
                <a:tc>
                  <a:txBody>
                    <a:bodyPr/>
                    <a:lstStyle/>
                    <a:p>
                      <a:pPr algn="ctr"/>
                      <a:r>
                        <a:rPr lang="en-GB" sz="1800" dirty="0" smtClean="0"/>
                        <a:t>13.4%</a:t>
                      </a:r>
                      <a:endParaRPr lang="en-GB" sz="1800" dirty="0"/>
                    </a:p>
                  </a:txBody>
                  <a:tcPr>
                    <a:noFill/>
                  </a:tcPr>
                </a:tc>
                <a:extLst>
                  <a:ext uri="{0D108BD9-81ED-4DB2-BD59-A6C34878D82A}">
                    <a16:rowId xmlns:a16="http://schemas.microsoft.com/office/drawing/2014/main" val="3913639321"/>
                  </a:ext>
                </a:extLst>
              </a:tr>
              <a:tr h="290837">
                <a:tc>
                  <a:txBody>
                    <a:bodyPr/>
                    <a:lstStyle/>
                    <a:p>
                      <a:pPr algn="ctr"/>
                      <a:r>
                        <a:rPr lang="en-GB" sz="1800" dirty="0" smtClean="0"/>
                        <a:t>Male</a:t>
                      </a:r>
                      <a:endParaRPr lang="en-GB" sz="1800" dirty="0"/>
                    </a:p>
                  </a:txBody>
                  <a:tcPr>
                    <a:noFill/>
                  </a:tcPr>
                </a:tc>
                <a:tc>
                  <a:txBody>
                    <a:bodyPr/>
                    <a:lstStyle/>
                    <a:p>
                      <a:pPr algn="ctr"/>
                      <a:r>
                        <a:rPr lang="en-GB" sz="1800" dirty="0" smtClean="0"/>
                        <a:t>19.5%</a:t>
                      </a:r>
                      <a:endParaRPr lang="en-GB" sz="1800" dirty="0"/>
                    </a:p>
                  </a:txBody>
                  <a:tcPr>
                    <a:noFill/>
                  </a:tcPr>
                </a:tc>
                <a:extLst>
                  <a:ext uri="{0D108BD9-81ED-4DB2-BD59-A6C34878D82A}">
                    <a16:rowId xmlns:a16="http://schemas.microsoft.com/office/drawing/2014/main" val="3654801557"/>
                  </a:ext>
                </a:extLst>
              </a:tr>
            </a:tbl>
          </a:graphicData>
        </a:graphic>
      </p:graphicFrame>
      <p:sp>
        <p:nvSpPr>
          <p:cNvPr id="17" name="Title 1">
            <a:extLst>
              <a:ext uri="{FF2B5EF4-FFF2-40B4-BE49-F238E27FC236}">
                <a16:creationId xmlns:a16="http://schemas.microsoft.com/office/drawing/2014/main" id="{06717D0E-6E87-4346-9DDD-D0150D75B890}"/>
              </a:ext>
            </a:extLst>
          </p:cNvPr>
          <p:cNvSpPr txBox="1">
            <a:spLocks/>
          </p:cNvSpPr>
          <p:nvPr/>
        </p:nvSpPr>
        <p:spPr>
          <a:xfrm>
            <a:off x="189045" y="1434122"/>
            <a:ext cx="7479299" cy="48271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dirty="0" smtClean="0">
                <a:solidFill>
                  <a:schemeClr val="tx1"/>
                </a:solidFill>
              </a:rPr>
              <a:t>Let’s look at some statistics for females and male football players</a:t>
            </a:r>
          </a:p>
        </p:txBody>
      </p:sp>
      <p:sp>
        <p:nvSpPr>
          <p:cNvPr id="8" name="Rectangle 2">
            <a:extLst>
              <a:ext uri="{FF2B5EF4-FFF2-40B4-BE49-F238E27FC236}">
                <a16:creationId xmlns:a16="http://schemas.microsoft.com/office/drawing/2014/main" id="{293B99D7-28FB-47EB-A38B-5683463A7D80}"/>
              </a:ext>
            </a:extLst>
          </p:cNvPr>
          <p:cNvSpPr>
            <a:spLocks noChangeArrowheads="1"/>
          </p:cNvSpPr>
          <p:nvPr/>
        </p:nvSpPr>
        <p:spPr bwMode="auto">
          <a:xfrm>
            <a:off x="179512" y="5533782"/>
            <a:ext cx="8856984" cy="40011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GB" altLang="en-US" sz="2000" dirty="0"/>
              <a:t>TASK: </a:t>
            </a:r>
            <a:r>
              <a:rPr lang="en-GB" altLang="en-US" sz="2000" dirty="0" smtClean="0"/>
              <a:t>What patterns do you notice in the data tables above?</a:t>
            </a:r>
            <a:endParaRPr lang="en-GB" altLang="en-US" sz="2000" dirty="0"/>
          </a:p>
        </p:txBody>
      </p:sp>
      <p:sp>
        <p:nvSpPr>
          <p:cNvPr id="9" name="Rectangle 1"/>
          <p:cNvSpPr>
            <a:spLocks noChangeArrowheads="1"/>
          </p:cNvSpPr>
          <p:nvPr/>
        </p:nvSpPr>
        <p:spPr bwMode="auto">
          <a:xfrm>
            <a:off x="35496" y="4797152"/>
            <a:ext cx="3230827"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Women's football fact sheet October 2012</a:t>
            </a:r>
            <a:endParaRPr lang="en-US" altLang="en-US" sz="1000" dirty="0"/>
          </a:p>
        </p:txBody>
      </p:sp>
      <p:graphicFrame>
        <p:nvGraphicFramePr>
          <p:cNvPr id="12" name="Table 11"/>
          <p:cNvGraphicFramePr>
            <a:graphicFrameLocks noGrp="1"/>
          </p:cNvGraphicFramePr>
          <p:nvPr>
            <p:extLst>
              <p:ext uri="{D42A27DB-BD31-4B8C-83A1-F6EECF244321}">
                <p14:modId xmlns:p14="http://schemas.microsoft.com/office/powerpoint/2010/main" val="2205711002"/>
              </p:ext>
            </p:extLst>
          </p:nvPr>
        </p:nvGraphicFramePr>
        <p:xfrm>
          <a:off x="4815610" y="2060848"/>
          <a:ext cx="3860846" cy="1130784"/>
        </p:xfrm>
        <a:graphic>
          <a:graphicData uri="http://schemas.openxmlformats.org/drawingml/2006/table">
            <a:tbl>
              <a:tblPr firstRow="1" bandRow="1">
                <a:tableStyleId>{5C22544A-7EE6-4342-B048-85BDC9FD1C3A}</a:tableStyleId>
              </a:tblPr>
              <a:tblGrid>
                <a:gridCol w="980526">
                  <a:extLst>
                    <a:ext uri="{9D8B030D-6E8A-4147-A177-3AD203B41FA5}">
                      <a16:colId xmlns:a16="http://schemas.microsoft.com/office/drawing/2014/main" val="2442170164"/>
                    </a:ext>
                  </a:extLst>
                </a:gridCol>
                <a:gridCol w="2880320">
                  <a:extLst>
                    <a:ext uri="{9D8B030D-6E8A-4147-A177-3AD203B41FA5}">
                      <a16:colId xmlns:a16="http://schemas.microsoft.com/office/drawing/2014/main" val="520394247"/>
                    </a:ext>
                  </a:extLst>
                </a:gridCol>
              </a:tblGrid>
              <a:tr h="39926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Gender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Plays at least</a:t>
                      </a:r>
                      <a:r>
                        <a:rPr lang="en-GB" sz="1800" baseline="0" dirty="0" smtClean="0"/>
                        <a:t> once a week</a:t>
                      </a:r>
                      <a:endParaRPr lang="en-GB" sz="1800" dirty="0" smtClean="0"/>
                    </a:p>
                  </a:txBody>
                  <a:tcPr/>
                </a:tc>
                <a:extLst>
                  <a:ext uri="{0D108BD9-81ED-4DB2-BD59-A6C34878D82A}">
                    <a16:rowId xmlns:a16="http://schemas.microsoft.com/office/drawing/2014/main" val="738740690"/>
                  </a:ext>
                </a:extLst>
              </a:tr>
              <a:tr h="290837">
                <a:tc>
                  <a:txBody>
                    <a:bodyPr/>
                    <a:lstStyle/>
                    <a:p>
                      <a:pPr algn="ctr"/>
                      <a:r>
                        <a:rPr lang="en-GB" sz="1800" dirty="0" smtClean="0"/>
                        <a:t>Female</a:t>
                      </a:r>
                      <a:endParaRPr lang="en-GB" sz="1800" dirty="0"/>
                    </a:p>
                  </a:txBody>
                  <a:tcPr>
                    <a:noFill/>
                  </a:tcPr>
                </a:tc>
                <a:tc>
                  <a:txBody>
                    <a:bodyPr/>
                    <a:lstStyle/>
                    <a:p>
                      <a:pPr algn="ctr"/>
                      <a:r>
                        <a:rPr lang="en-GB" sz="1800" dirty="0" smtClean="0"/>
                        <a:t>0.6%</a:t>
                      </a:r>
                      <a:endParaRPr lang="en-GB" sz="1800" dirty="0"/>
                    </a:p>
                  </a:txBody>
                  <a:tcPr>
                    <a:noFill/>
                  </a:tcPr>
                </a:tc>
                <a:extLst>
                  <a:ext uri="{0D108BD9-81ED-4DB2-BD59-A6C34878D82A}">
                    <a16:rowId xmlns:a16="http://schemas.microsoft.com/office/drawing/2014/main" val="3913639321"/>
                  </a:ext>
                </a:extLst>
              </a:tr>
              <a:tr h="290837">
                <a:tc>
                  <a:txBody>
                    <a:bodyPr/>
                    <a:lstStyle/>
                    <a:p>
                      <a:pPr algn="ctr"/>
                      <a:r>
                        <a:rPr lang="en-GB" sz="1800" dirty="0" smtClean="0"/>
                        <a:t>Male</a:t>
                      </a:r>
                      <a:endParaRPr lang="en-GB" sz="1800" dirty="0"/>
                    </a:p>
                  </a:txBody>
                  <a:tcPr>
                    <a:noFill/>
                  </a:tcPr>
                </a:tc>
                <a:tc>
                  <a:txBody>
                    <a:bodyPr/>
                    <a:lstStyle/>
                    <a:p>
                      <a:pPr algn="ctr"/>
                      <a:r>
                        <a:rPr lang="en-GB" sz="1800" dirty="0" smtClean="0"/>
                        <a:t>9.8%</a:t>
                      </a:r>
                      <a:endParaRPr lang="en-GB" sz="1800" dirty="0"/>
                    </a:p>
                  </a:txBody>
                  <a:tcPr>
                    <a:noFill/>
                  </a:tcPr>
                </a:tc>
                <a:extLst>
                  <a:ext uri="{0D108BD9-81ED-4DB2-BD59-A6C34878D82A}">
                    <a16:rowId xmlns:a16="http://schemas.microsoft.com/office/drawing/2014/main" val="3654801557"/>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127219408"/>
              </p:ext>
            </p:extLst>
          </p:nvPr>
        </p:nvGraphicFramePr>
        <p:xfrm>
          <a:off x="1719063" y="3429000"/>
          <a:ext cx="5544616" cy="1130784"/>
        </p:xfrm>
        <a:graphic>
          <a:graphicData uri="http://schemas.openxmlformats.org/drawingml/2006/table">
            <a:tbl>
              <a:tblPr firstRow="1" bandRow="1">
                <a:tableStyleId>{5C22544A-7EE6-4342-B048-85BDC9FD1C3A}</a:tableStyleId>
              </a:tblPr>
              <a:tblGrid>
                <a:gridCol w="1520298">
                  <a:extLst>
                    <a:ext uri="{9D8B030D-6E8A-4147-A177-3AD203B41FA5}">
                      <a16:colId xmlns:a16="http://schemas.microsoft.com/office/drawing/2014/main" val="2442170164"/>
                    </a:ext>
                  </a:extLst>
                </a:gridCol>
                <a:gridCol w="4024318">
                  <a:extLst>
                    <a:ext uri="{9D8B030D-6E8A-4147-A177-3AD203B41FA5}">
                      <a16:colId xmlns:a16="http://schemas.microsoft.com/office/drawing/2014/main" val="520394247"/>
                    </a:ext>
                  </a:extLst>
                </a:gridCol>
              </a:tblGrid>
              <a:tr h="39926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Gender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Receives coaching/tuition</a:t>
                      </a:r>
                      <a:r>
                        <a:rPr lang="en-GB" sz="1800" baseline="0" dirty="0" smtClean="0"/>
                        <a:t> in football</a:t>
                      </a:r>
                      <a:endParaRPr lang="en-GB" sz="1800" dirty="0" smtClean="0"/>
                    </a:p>
                  </a:txBody>
                  <a:tcPr/>
                </a:tc>
                <a:extLst>
                  <a:ext uri="{0D108BD9-81ED-4DB2-BD59-A6C34878D82A}">
                    <a16:rowId xmlns:a16="http://schemas.microsoft.com/office/drawing/2014/main" val="738740690"/>
                  </a:ext>
                </a:extLst>
              </a:tr>
              <a:tr h="290837">
                <a:tc>
                  <a:txBody>
                    <a:bodyPr/>
                    <a:lstStyle/>
                    <a:p>
                      <a:pPr algn="ctr"/>
                      <a:r>
                        <a:rPr lang="en-GB" sz="1800" dirty="0" smtClean="0"/>
                        <a:t>Female</a:t>
                      </a:r>
                      <a:endParaRPr lang="en-GB" sz="1800" dirty="0"/>
                    </a:p>
                  </a:txBody>
                  <a:tcPr>
                    <a:noFill/>
                  </a:tcPr>
                </a:tc>
                <a:tc>
                  <a:txBody>
                    <a:bodyPr/>
                    <a:lstStyle/>
                    <a:p>
                      <a:pPr algn="ctr"/>
                      <a:r>
                        <a:rPr lang="en-GB" sz="1800" dirty="0" smtClean="0"/>
                        <a:t>13.8%</a:t>
                      </a:r>
                      <a:endParaRPr lang="en-GB" sz="1800" dirty="0"/>
                    </a:p>
                  </a:txBody>
                  <a:tcPr>
                    <a:noFill/>
                  </a:tcPr>
                </a:tc>
                <a:extLst>
                  <a:ext uri="{0D108BD9-81ED-4DB2-BD59-A6C34878D82A}">
                    <a16:rowId xmlns:a16="http://schemas.microsoft.com/office/drawing/2014/main" val="3913639321"/>
                  </a:ext>
                </a:extLst>
              </a:tr>
              <a:tr h="290837">
                <a:tc>
                  <a:txBody>
                    <a:bodyPr/>
                    <a:lstStyle/>
                    <a:p>
                      <a:pPr algn="ctr"/>
                      <a:r>
                        <a:rPr lang="en-GB" sz="1800" dirty="0" smtClean="0"/>
                        <a:t>Male</a:t>
                      </a:r>
                      <a:endParaRPr lang="en-GB" sz="1800" dirty="0"/>
                    </a:p>
                  </a:txBody>
                  <a:tcPr>
                    <a:noFill/>
                  </a:tcPr>
                </a:tc>
                <a:tc>
                  <a:txBody>
                    <a:bodyPr/>
                    <a:lstStyle/>
                    <a:p>
                      <a:pPr algn="ctr"/>
                      <a:r>
                        <a:rPr lang="en-GB" sz="1800" dirty="0" smtClean="0"/>
                        <a:t>11.8%</a:t>
                      </a:r>
                      <a:endParaRPr lang="en-GB" sz="1800" dirty="0"/>
                    </a:p>
                  </a:txBody>
                  <a:tcPr>
                    <a:noFill/>
                  </a:tcPr>
                </a:tc>
                <a:extLst>
                  <a:ext uri="{0D108BD9-81ED-4DB2-BD59-A6C34878D82A}">
                    <a16:rowId xmlns:a16="http://schemas.microsoft.com/office/drawing/2014/main" val="3654801557"/>
                  </a:ext>
                </a:extLst>
              </a:tr>
            </a:tbl>
          </a:graphicData>
        </a:graphic>
      </p:graphicFrame>
    </p:spTree>
    <p:extLst>
      <p:ext uri="{BB962C8B-B14F-4D97-AF65-F5344CB8AC3E}">
        <p14:creationId xmlns:p14="http://schemas.microsoft.com/office/powerpoint/2010/main" val="22469457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8"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09210" y="1124744"/>
            <a:ext cx="8856984" cy="4737431"/>
            <a:chOff x="53846" y="1518160"/>
            <a:chExt cx="6522080" cy="2320841"/>
          </a:xfrm>
        </p:grpSpPr>
        <p:sp>
          <p:nvSpPr>
            <p:cNvPr id="3" name="TextBox 2"/>
            <p:cNvSpPr txBox="1"/>
            <p:nvPr/>
          </p:nvSpPr>
          <p:spPr>
            <a:xfrm>
              <a:off x="53846" y="1518161"/>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518160"/>
              <a:ext cx="1219576" cy="23446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Gender</a:t>
              </a:r>
              <a:endParaRPr lang="en-US" altLang="en-US" sz="2000" dirty="0">
                <a:solidFill>
                  <a:srgbClr val="C00000"/>
                </a:solidFill>
              </a:endParaRPr>
            </a:p>
          </p:txBody>
        </p:sp>
      </p:grpSp>
      <p:sp>
        <p:nvSpPr>
          <p:cNvPr id="11"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sp>
        <p:nvSpPr>
          <p:cNvPr id="17" name="Title 1">
            <a:extLst>
              <a:ext uri="{FF2B5EF4-FFF2-40B4-BE49-F238E27FC236}">
                <a16:creationId xmlns:a16="http://schemas.microsoft.com/office/drawing/2014/main" id="{06717D0E-6E87-4346-9DDD-D0150D75B890}"/>
              </a:ext>
            </a:extLst>
          </p:cNvPr>
          <p:cNvSpPr txBox="1">
            <a:spLocks/>
          </p:cNvSpPr>
          <p:nvPr/>
        </p:nvSpPr>
        <p:spPr>
          <a:xfrm>
            <a:off x="179512" y="2636912"/>
            <a:ext cx="4248472" cy="3225263"/>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dirty="0" smtClean="0">
                <a:solidFill>
                  <a:srgbClr val="B71E42"/>
                </a:solidFill>
              </a:rPr>
              <a:t>How many of these did you get?</a:t>
            </a:r>
          </a:p>
          <a:p>
            <a:r>
              <a:rPr lang="en-GB" sz="1800" dirty="0" smtClean="0">
                <a:solidFill>
                  <a:schemeClr val="tx1"/>
                </a:solidFill>
              </a:rPr>
              <a:t>Lack of time and childcare</a:t>
            </a:r>
          </a:p>
          <a:p>
            <a:r>
              <a:rPr lang="en-GB" sz="1800" dirty="0" smtClean="0">
                <a:solidFill>
                  <a:schemeClr val="tx1"/>
                </a:solidFill>
              </a:rPr>
              <a:t>Lack of self confidence</a:t>
            </a:r>
          </a:p>
          <a:p>
            <a:r>
              <a:rPr lang="en-GB" sz="1800" dirty="0" smtClean="0">
                <a:solidFill>
                  <a:schemeClr val="tx1"/>
                </a:solidFill>
              </a:rPr>
              <a:t>Personal safety</a:t>
            </a:r>
          </a:p>
          <a:p>
            <a:r>
              <a:rPr lang="en-GB" sz="1800" dirty="0" smtClean="0">
                <a:solidFill>
                  <a:schemeClr val="tx1"/>
                </a:solidFill>
              </a:rPr>
              <a:t>Parental and adult influence</a:t>
            </a:r>
          </a:p>
          <a:p>
            <a:r>
              <a:rPr lang="en-GB" sz="1800" dirty="0" smtClean="0">
                <a:solidFill>
                  <a:schemeClr val="tx1"/>
                </a:solidFill>
              </a:rPr>
              <a:t>Male dominated culture of sport</a:t>
            </a:r>
          </a:p>
          <a:p>
            <a:r>
              <a:rPr lang="en-GB" sz="1800" dirty="0" smtClean="0">
                <a:solidFill>
                  <a:schemeClr val="tx1"/>
                </a:solidFill>
              </a:rPr>
              <a:t>Funding</a:t>
            </a:r>
          </a:p>
          <a:p>
            <a:r>
              <a:rPr lang="en-GB" sz="1800" dirty="0" smtClean="0">
                <a:solidFill>
                  <a:schemeClr val="tx1"/>
                </a:solidFill>
              </a:rPr>
              <a:t>Body image</a:t>
            </a:r>
          </a:p>
          <a:p>
            <a:r>
              <a:rPr lang="en-GB" sz="1800" dirty="0" smtClean="0">
                <a:solidFill>
                  <a:schemeClr val="tx1"/>
                </a:solidFill>
              </a:rPr>
              <a:t>Lack of media exposure</a:t>
            </a:r>
          </a:p>
          <a:p>
            <a:r>
              <a:rPr lang="en-GB" sz="1800" dirty="0" smtClean="0">
                <a:solidFill>
                  <a:schemeClr val="tx1"/>
                </a:solidFill>
              </a:rPr>
              <a:t>Lack of role models</a:t>
            </a:r>
          </a:p>
          <a:p>
            <a:r>
              <a:rPr lang="en-GB" sz="1800" dirty="0" smtClean="0">
                <a:solidFill>
                  <a:schemeClr val="tx1"/>
                </a:solidFill>
              </a:rPr>
              <a:t>Sexism</a:t>
            </a:r>
          </a:p>
        </p:txBody>
      </p:sp>
      <p:sp>
        <p:nvSpPr>
          <p:cNvPr id="8" name="Rectangle 2">
            <a:extLst>
              <a:ext uri="{FF2B5EF4-FFF2-40B4-BE49-F238E27FC236}">
                <a16:creationId xmlns:a16="http://schemas.microsoft.com/office/drawing/2014/main" id="{293B99D7-28FB-47EB-A38B-5683463A7D80}"/>
              </a:ext>
            </a:extLst>
          </p:cNvPr>
          <p:cNvSpPr>
            <a:spLocks noChangeArrowheads="1"/>
          </p:cNvSpPr>
          <p:nvPr/>
        </p:nvSpPr>
        <p:spPr bwMode="auto">
          <a:xfrm>
            <a:off x="251520" y="2204864"/>
            <a:ext cx="8572365" cy="40011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GB" altLang="en-US" sz="2000" dirty="0"/>
              <a:t>TASK: </a:t>
            </a:r>
            <a:r>
              <a:rPr lang="en-GB" altLang="en-US" sz="2000" dirty="0" smtClean="0"/>
              <a:t>Make a list of barriers to women participating in sport</a:t>
            </a:r>
            <a:endParaRPr lang="en-GB" altLang="en-US" sz="2000" dirty="0"/>
          </a:p>
        </p:txBody>
      </p:sp>
      <p:sp>
        <p:nvSpPr>
          <p:cNvPr id="10" name="Title 1">
            <a:extLst>
              <a:ext uri="{FF2B5EF4-FFF2-40B4-BE49-F238E27FC236}">
                <a16:creationId xmlns:a16="http://schemas.microsoft.com/office/drawing/2014/main" id="{06717D0E-6E87-4346-9DDD-D0150D75B890}"/>
              </a:ext>
            </a:extLst>
          </p:cNvPr>
          <p:cNvSpPr txBox="1">
            <a:spLocks/>
          </p:cNvSpPr>
          <p:nvPr/>
        </p:nvSpPr>
        <p:spPr>
          <a:xfrm>
            <a:off x="251520" y="1772816"/>
            <a:ext cx="4968552" cy="385013"/>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dirty="0" smtClean="0">
                <a:solidFill>
                  <a:schemeClr val="tx1"/>
                </a:solidFill>
              </a:rPr>
              <a:t>Barriers to women playing sport are…</a:t>
            </a:r>
          </a:p>
        </p:txBody>
      </p:sp>
    </p:spTree>
    <p:extLst>
      <p:ext uri="{BB962C8B-B14F-4D97-AF65-F5344CB8AC3E}">
        <p14:creationId xmlns:p14="http://schemas.microsoft.com/office/powerpoint/2010/main" val="2971466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8" grpId="0" animBg="1"/>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79512" y="1124744"/>
            <a:ext cx="8856984" cy="4248472"/>
            <a:chOff x="53846" y="1518160"/>
            <a:chExt cx="6522080" cy="2320841"/>
          </a:xfrm>
        </p:grpSpPr>
        <p:sp>
          <p:nvSpPr>
            <p:cNvPr id="3" name="TextBox 2"/>
            <p:cNvSpPr txBox="1"/>
            <p:nvPr/>
          </p:nvSpPr>
          <p:spPr>
            <a:xfrm>
              <a:off x="53846" y="1518161"/>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518160"/>
              <a:ext cx="1219576" cy="23446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Gender</a:t>
              </a:r>
              <a:endParaRPr lang="en-US" altLang="en-US" sz="2000" dirty="0">
                <a:solidFill>
                  <a:srgbClr val="C00000"/>
                </a:solidFill>
              </a:endParaRPr>
            </a:p>
          </p:txBody>
        </p:sp>
      </p:grpSp>
      <p:sp>
        <p:nvSpPr>
          <p:cNvPr id="11"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sp>
        <p:nvSpPr>
          <p:cNvPr id="17" name="Title 1">
            <a:extLst>
              <a:ext uri="{FF2B5EF4-FFF2-40B4-BE49-F238E27FC236}">
                <a16:creationId xmlns:a16="http://schemas.microsoft.com/office/drawing/2014/main" id="{06717D0E-6E87-4346-9DDD-D0150D75B890}"/>
              </a:ext>
            </a:extLst>
          </p:cNvPr>
          <p:cNvSpPr txBox="1">
            <a:spLocks/>
          </p:cNvSpPr>
          <p:nvPr/>
        </p:nvSpPr>
        <p:spPr>
          <a:xfrm>
            <a:off x="289230" y="4221088"/>
            <a:ext cx="8496944" cy="1152128"/>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600" dirty="0" smtClean="0">
                <a:solidFill>
                  <a:schemeClr val="tx1"/>
                </a:solidFill>
              </a:rPr>
              <a:t>Many female sports have seen a rise in media coverage and ultimately popularity.</a:t>
            </a:r>
          </a:p>
          <a:p>
            <a:endParaRPr lang="en-GB" sz="1600" dirty="0" smtClean="0">
              <a:solidFill>
                <a:schemeClr val="tx1"/>
              </a:solidFill>
            </a:endParaRPr>
          </a:p>
          <a:p>
            <a:r>
              <a:rPr lang="en-GB" sz="1600" dirty="0" smtClean="0">
                <a:solidFill>
                  <a:schemeClr val="tx1"/>
                </a:solidFill>
              </a:rPr>
              <a:t>Opportunities for female officials and management roles within teams have grown too and there are a great deal more female presenters on TV.</a:t>
            </a:r>
          </a:p>
        </p:txBody>
      </p:sp>
      <p:sp>
        <p:nvSpPr>
          <p:cNvPr id="8" name="Rectangle 2">
            <a:extLst>
              <a:ext uri="{FF2B5EF4-FFF2-40B4-BE49-F238E27FC236}">
                <a16:creationId xmlns:a16="http://schemas.microsoft.com/office/drawing/2014/main" id="{293B99D7-28FB-47EB-A38B-5683463A7D80}"/>
              </a:ext>
            </a:extLst>
          </p:cNvPr>
          <p:cNvSpPr>
            <a:spLocks noChangeArrowheads="1"/>
          </p:cNvSpPr>
          <p:nvPr/>
        </p:nvSpPr>
        <p:spPr bwMode="auto">
          <a:xfrm>
            <a:off x="251520" y="5517232"/>
            <a:ext cx="8572365" cy="40011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GB" altLang="en-US" sz="2000" dirty="0"/>
              <a:t>TASK: </a:t>
            </a:r>
            <a:r>
              <a:rPr lang="en-GB" altLang="en-US" sz="2000" dirty="0" smtClean="0"/>
              <a:t>Which women’s sports have seen an increase in coverage?</a:t>
            </a:r>
            <a:endParaRPr lang="en-GB" altLang="en-US" sz="2000" dirty="0"/>
          </a:p>
        </p:txBody>
      </p:sp>
      <p:sp>
        <p:nvSpPr>
          <p:cNvPr id="10" name="Title 1">
            <a:extLst>
              <a:ext uri="{FF2B5EF4-FFF2-40B4-BE49-F238E27FC236}">
                <a16:creationId xmlns:a16="http://schemas.microsoft.com/office/drawing/2014/main" id="{06717D0E-6E87-4346-9DDD-D0150D75B890}"/>
              </a:ext>
            </a:extLst>
          </p:cNvPr>
          <p:cNvSpPr txBox="1">
            <a:spLocks/>
          </p:cNvSpPr>
          <p:nvPr/>
        </p:nvSpPr>
        <p:spPr>
          <a:xfrm>
            <a:off x="251519" y="1556792"/>
            <a:ext cx="8572365" cy="936104"/>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600" dirty="0" smtClean="0">
                <a:solidFill>
                  <a:schemeClr val="tx1"/>
                </a:solidFill>
              </a:rPr>
              <a:t>Women’s opportunities at elite level are growing all the time.  With an increase in the women's sport profile, sponsorship and financial gain is becoming more readily available.</a:t>
            </a:r>
          </a:p>
        </p:txBody>
      </p:sp>
      <p:pic>
        <p:nvPicPr>
          <p:cNvPr id="9" name="Picture 8" descr="Boxer practicing her punches at a boxing studio. Close up of a female boxer punching inside a boxing ring.">
            <a:extLst>
              <a:ext uri="{FF2B5EF4-FFF2-40B4-BE49-F238E27FC236}">
                <a16:creationId xmlns:a16="http://schemas.microsoft.com/office/drawing/2014/main" id="{00A71D2D-2B57-44AD-800C-4127F6CE230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10662" y="2492896"/>
            <a:ext cx="2328878" cy="1687726"/>
          </a:xfrm>
          <a:prstGeom prst="rect">
            <a:avLst/>
          </a:prstGeom>
        </p:spPr>
      </p:pic>
      <p:pic>
        <p:nvPicPr>
          <p:cNvPr id="12" name="Picture 11" descr="Young female journalist interviews man, focus on woman.">
            <a:extLst>
              <a:ext uri="{FF2B5EF4-FFF2-40B4-BE49-F238E27FC236}">
                <a16:creationId xmlns:a16="http://schemas.microsoft.com/office/drawing/2014/main" id="{7ECE34D5-B742-4A06-A2D2-DC0A38035192}"/>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109298" y="2492897"/>
            <a:ext cx="2365024" cy="1687476"/>
          </a:xfrm>
          <a:prstGeom prst="rect">
            <a:avLst/>
          </a:prstGeom>
        </p:spPr>
      </p:pic>
      <p:pic>
        <p:nvPicPr>
          <p:cNvPr id="13" name="Picture 12" descr="LONDON, ENGLAND - JULY 22, 2016: Brisitsh athlet Jessica Ennis-Hill , Madame Tussauds wax museum. It is a major tourist attraction in London">
            <a:extLst>
              <a:ext uri="{FF2B5EF4-FFF2-40B4-BE49-F238E27FC236}">
                <a16:creationId xmlns:a16="http://schemas.microsoft.com/office/drawing/2014/main" id="{8D221B38-7DB2-4ABE-9780-E883E7F43502}"/>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5944080" y="2492896"/>
            <a:ext cx="2372336" cy="1713544"/>
          </a:xfrm>
          <a:prstGeom prst="rect">
            <a:avLst/>
          </a:prstGeom>
        </p:spPr>
      </p:pic>
    </p:spTree>
    <p:extLst>
      <p:ext uri="{BB962C8B-B14F-4D97-AF65-F5344CB8AC3E}">
        <p14:creationId xmlns:p14="http://schemas.microsoft.com/office/powerpoint/2010/main" val="15895650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8" grpId="0" animBg="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79512" y="1052736"/>
            <a:ext cx="8856984" cy="3240360"/>
            <a:chOff x="53846" y="1518160"/>
            <a:chExt cx="6522080" cy="2320841"/>
          </a:xfrm>
        </p:grpSpPr>
        <p:sp>
          <p:nvSpPr>
            <p:cNvPr id="3" name="TextBox 2"/>
            <p:cNvSpPr txBox="1"/>
            <p:nvPr/>
          </p:nvSpPr>
          <p:spPr>
            <a:xfrm>
              <a:off x="53846" y="1518161"/>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518160"/>
              <a:ext cx="1219576" cy="23446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Gender</a:t>
              </a:r>
              <a:endParaRPr lang="en-US" altLang="en-US" sz="2000" dirty="0">
                <a:solidFill>
                  <a:srgbClr val="C00000"/>
                </a:solidFill>
              </a:endParaRPr>
            </a:p>
          </p:txBody>
        </p:sp>
      </p:grpSp>
      <p:sp>
        <p:nvSpPr>
          <p:cNvPr id="11"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sp>
        <p:nvSpPr>
          <p:cNvPr id="17" name="Title 1">
            <a:extLst>
              <a:ext uri="{FF2B5EF4-FFF2-40B4-BE49-F238E27FC236}">
                <a16:creationId xmlns:a16="http://schemas.microsoft.com/office/drawing/2014/main" id="{06717D0E-6E87-4346-9DDD-D0150D75B890}"/>
              </a:ext>
            </a:extLst>
          </p:cNvPr>
          <p:cNvSpPr txBox="1">
            <a:spLocks/>
          </p:cNvSpPr>
          <p:nvPr/>
        </p:nvSpPr>
        <p:spPr>
          <a:xfrm>
            <a:off x="179512" y="1453149"/>
            <a:ext cx="8712968" cy="111175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dirty="0" smtClean="0">
                <a:solidFill>
                  <a:schemeClr val="tx1"/>
                </a:solidFill>
              </a:rPr>
              <a:t>Applying examples from physical activity / sport to participation issues</a:t>
            </a:r>
          </a:p>
          <a:p>
            <a:endParaRPr lang="en-GB" sz="1800" b="0" dirty="0" smtClean="0">
              <a:solidFill>
                <a:schemeClr val="tx1"/>
              </a:solidFill>
            </a:endParaRPr>
          </a:p>
          <a:p>
            <a:r>
              <a:rPr lang="en-GB" sz="1800" b="0" dirty="0" smtClean="0">
                <a:solidFill>
                  <a:schemeClr val="tx1"/>
                </a:solidFill>
              </a:rPr>
              <a:t>The tables below show a summary of girls and boys who play sport in or outside school</a:t>
            </a:r>
            <a:endParaRPr lang="en-GB" sz="1800" b="0" dirty="0">
              <a:solidFill>
                <a:schemeClr val="tx1"/>
              </a:solidFill>
            </a:endParaRPr>
          </a:p>
        </p:txBody>
      </p:sp>
      <p:sp>
        <p:nvSpPr>
          <p:cNvPr id="8" name="Rectangle 2">
            <a:extLst>
              <a:ext uri="{FF2B5EF4-FFF2-40B4-BE49-F238E27FC236}">
                <a16:creationId xmlns:a16="http://schemas.microsoft.com/office/drawing/2014/main" id="{293B99D7-28FB-47EB-A38B-5683463A7D80}"/>
              </a:ext>
            </a:extLst>
          </p:cNvPr>
          <p:cNvSpPr>
            <a:spLocks noChangeArrowheads="1"/>
          </p:cNvSpPr>
          <p:nvPr/>
        </p:nvSpPr>
        <p:spPr bwMode="auto">
          <a:xfrm>
            <a:off x="179512" y="5157192"/>
            <a:ext cx="8856984" cy="40011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GB" altLang="en-US" sz="2000" dirty="0"/>
              <a:t>TASK: </a:t>
            </a:r>
            <a:r>
              <a:rPr lang="en-GB" altLang="en-US" sz="2000" dirty="0" smtClean="0"/>
              <a:t>What patterns do you notice in the data table above?</a:t>
            </a:r>
            <a:endParaRPr lang="en-GB" altLang="en-US" sz="2000" dirty="0"/>
          </a:p>
        </p:txBody>
      </p:sp>
      <p:graphicFrame>
        <p:nvGraphicFramePr>
          <p:cNvPr id="9" name="Table 8"/>
          <p:cNvGraphicFramePr>
            <a:graphicFrameLocks noGrp="1"/>
          </p:cNvGraphicFramePr>
          <p:nvPr>
            <p:extLst>
              <p:ext uri="{D42A27DB-BD31-4B8C-83A1-F6EECF244321}">
                <p14:modId xmlns:p14="http://schemas.microsoft.com/office/powerpoint/2010/main" val="480897764"/>
              </p:ext>
            </p:extLst>
          </p:nvPr>
        </p:nvGraphicFramePr>
        <p:xfrm>
          <a:off x="251520" y="2758048"/>
          <a:ext cx="4275885" cy="1463040"/>
        </p:xfrm>
        <a:graphic>
          <a:graphicData uri="http://schemas.openxmlformats.org/drawingml/2006/table">
            <a:tbl>
              <a:tblPr firstRow="1" bandRow="1">
                <a:tableStyleId>{5C22544A-7EE6-4342-B048-85BDC9FD1C3A}</a:tableStyleId>
              </a:tblPr>
              <a:tblGrid>
                <a:gridCol w="929005">
                  <a:extLst>
                    <a:ext uri="{9D8B030D-6E8A-4147-A177-3AD203B41FA5}">
                      <a16:colId xmlns:a16="http://schemas.microsoft.com/office/drawing/2014/main" val="1626599322"/>
                    </a:ext>
                  </a:extLst>
                </a:gridCol>
                <a:gridCol w="803592">
                  <a:extLst>
                    <a:ext uri="{9D8B030D-6E8A-4147-A177-3AD203B41FA5}">
                      <a16:colId xmlns:a16="http://schemas.microsoft.com/office/drawing/2014/main" val="2769028885"/>
                    </a:ext>
                  </a:extLst>
                </a:gridCol>
                <a:gridCol w="803592">
                  <a:extLst>
                    <a:ext uri="{9D8B030D-6E8A-4147-A177-3AD203B41FA5}">
                      <a16:colId xmlns:a16="http://schemas.microsoft.com/office/drawing/2014/main" val="2137371291"/>
                    </a:ext>
                  </a:extLst>
                </a:gridCol>
                <a:gridCol w="803592">
                  <a:extLst>
                    <a:ext uri="{9D8B030D-6E8A-4147-A177-3AD203B41FA5}">
                      <a16:colId xmlns:a16="http://schemas.microsoft.com/office/drawing/2014/main" val="3777460224"/>
                    </a:ext>
                  </a:extLst>
                </a:gridCol>
                <a:gridCol w="936104">
                  <a:extLst>
                    <a:ext uri="{9D8B030D-6E8A-4147-A177-3AD203B41FA5}">
                      <a16:colId xmlns:a16="http://schemas.microsoft.com/office/drawing/2014/main" val="3687739446"/>
                    </a:ext>
                  </a:extLst>
                </a:gridCol>
              </a:tblGrid>
              <a:tr h="342618">
                <a:tc gridSpan="5">
                  <a:txBody>
                    <a:bodyPr/>
                    <a:lstStyle/>
                    <a:p>
                      <a:pPr algn="ctr"/>
                      <a:r>
                        <a:rPr lang="en-GB" sz="1800" dirty="0" smtClean="0"/>
                        <a:t>5 to 10 year olds</a:t>
                      </a: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extLst>
                  <a:ext uri="{0D108BD9-81ED-4DB2-BD59-A6C34878D82A}">
                    <a16:rowId xmlns:a16="http://schemas.microsoft.com/office/drawing/2014/main" val="3455981795"/>
                  </a:ext>
                </a:extLst>
              </a:tr>
              <a:tr h="342618">
                <a:tc>
                  <a:txBody>
                    <a:bodyPr/>
                    <a:lstStyle/>
                    <a:p>
                      <a:pPr algn="ctr"/>
                      <a:r>
                        <a:rPr lang="en-GB" sz="1800" b="0" dirty="0" smtClean="0"/>
                        <a:t>Gender</a:t>
                      </a:r>
                      <a:endParaRPr lang="en-GB" sz="1800" dirty="0"/>
                    </a:p>
                  </a:txBody>
                  <a:tcPr>
                    <a:solidFill>
                      <a:schemeClr val="bg1">
                        <a:lumMod val="50000"/>
                      </a:schemeClr>
                    </a:solidFill>
                  </a:tcPr>
                </a:tc>
                <a:tc>
                  <a:txBody>
                    <a:bodyPr/>
                    <a:lstStyle/>
                    <a:p>
                      <a:pPr algn="ctr"/>
                      <a:r>
                        <a:rPr lang="en-GB" sz="1800" dirty="0" smtClean="0"/>
                        <a:t>2012</a:t>
                      </a:r>
                      <a:endParaRPr lang="en-GB" sz="1800" dirty="0"/>
                    </a:p>
                  </a:txBody>
                  <a:tcPr>
                    <a:solidFill>
                      <a:schemeClr val="bg1">
                        <a:lumMod val="50000"/>
                      </a:schemeClr>
                    </a:solidFill>
                  </a:tcPr>
                </a:tc>
                <a:tc>
                  <a:txBody>
                    <a:bodyPr/>
                    <a:lstStyle/>
                    <a:p>
                      <a:pPr algn="ctr"/>
                      <a:r>
                        <a:rPr lang="en-GB" sz="1800" dirty="0" smtClean="0"/>
                        <a:t>2013</a:t>
                      </a:r>
                      <a:endParaRPr lang="en-GB" sz="1800" dirty="0"/>
                    </a:p>
                  </a:txBody>
                  <a:tcPr>
                    <a:solidFill>
                      <a:schemeClr val="bg1">
                        <a:lumMod val="50000"/>
                      </a:schemeClr>
                    </a:solidFill>
                  </a:tcPr>
                </a:tc>
                <a:tc>
                  <a:txBody>
                    <a:bodyPr/>
                    <a:lstStyle/>
                    <a:p>
                      <a:pPr algn="ctr"/>
                      <a:r>
                        <a:rPr lang="en-GB" sz="1800" dirty="0" smtClean="0"/>
                        <a:t>2014</a:t>
                      </a:r>
                      <a:endParaRPr lang="en-GB" sz="1800" dirty="0"/>
                    </a:p>
                  </a:txBody>
                  <a:tcPr>
                    <a:solidFill>
                      <a:schemeClr val="bg1">
                        <a:lumMod val="50000"/>
                      </a:schemeClr>
                    </a:solidFill>
                  </a:tcPr>
                </a:tc>
                <a:tc>
                  <a:txBody>
                    <a:bodyPr/>
                    <a:lstStyle/>
                    <a:p>
                      <a:pPr algn="ctr"/>
                      <a:r>
                        <a:rPr lang="en-GB" sz="1800" dirty="0" smtClean="0"/>
                        <a:t>2015</a:t>
                      </a:r>
                      <a:endParaRPr lang="en-GB" sz="1800" dirty="0"/>
                    </a:p>
                  </a:txBody>
                  <a:tcPr>
                    <a:solidFill>
                      <a:schemeClr val="bg1">
                        <a:lumMod val="50000"/>
                      </a:schemeClr>
                    </a:solidFill>
                  </a:tcPr>
                </a:tc>
                <a:extLst>
                  <a:ext uri="{0D108BD9-81ED-4DB2-BD59-A6C34878D82A}">
                    <a16:rowId xmlns:a16="http://schemas.microsoft.com/office/drawing/2014/main" val="832271422"/>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Girls</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76.4%</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80.1%</a:t>
                      </a:r>
                    </a:p>
                  </a:txBody>
                  <a:tcPr/>
                </a:tc>
                <a:tc>
                  <a:txBody>
                    <a:bodyPr/>
                    <a:lstStyle/>
                    <a:p>
                      <a:pPr algn="ctr"/>
                      <a:r>
                        <a:rPr lang="en-GB" sz="1800" dirty="0" smtClean="0"/>
                        <a:t>77.2%</a:t>
                      </a:r>
                      <a:endParaRPr lang="en-GB" sz="1800" dirty="0"/>
                    </a:p>
                  </a:txBody>
                  <a:tcPr/>
                </a:tc>
                <a:tc>
                  <a:txBody>
                    <a:bodyPr/>
                    <a:lstStyle/>
                    <a:p>
                      <a:pPr algn="ctr"/>
                      <a:r>
                        <a:rPr lang="en-GB" sz="1800" dirty="0" smtClean="0"/>
                        <a:t>78.6%</a:t>
                      </a:r>
                      <a:endParaRPr lang="en-GB" sz="1800" dirty="0"/>
                    </a:p>
                  </a:txBody>
                  <a:tcPr/>
                </a:tc>
                <a:extLst>
                  <a:ext uri="{0D108BD9-81ED-4DB2-BD59-A6C34878D82A}">
                    <a16:rowId xmlns:a16="http://schemas.microsoft.com/office/drawing/2014/main" val="454730437"/>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Boys</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85.1%</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87.8%</a:t>
                      </a:r>
                    </a:p>
                  </a:txBody>
                  <a:tcPr/>
                </a:tc>
                <a:tc>
                  <a:txBody>
                    <a:bodyPr/>
                    <a:lstStyle/>
                    <a:p>
                      <a:pPr algn="ctr"/>
                      <a:r>
                        <a:rPr lang="en-GB" sz="1800" dirty="0" smtClean="0"/>
                        <a:t>84.8%</a:t>
                      </a:r>
                      <a:endParaRPr lang="en-GB" sz="1800" dirty="0"/>
                    </a:p>
                  </a:txBody>
                  <a:tcPr/>
                </a:tc>
                <a:tc>
                  <a:txBody>
                    <a:bodyPr/>
                    <a:lstStyle/>
                    <a:p>
                      <a:pPr algn="ctr"/>
                      <a:r>
                        <a:rPr lang="en-GB" sz="1800" dirty="0" smtClean="0"/>
                        <a:t>88.3%</a:t>
                      </a:r>
                      <a:endParaRPr lang="en-GB" sz="1800" dirty="0"/>
                    </a:p>
                  </a:txBody>
                  <a:tcPr/>
                </a:tc>
                <a:extLst>
                  <a:ext uri="{0D108BD9-81ED-4DB2-BD59-A6C34878D82A}">
                    <a16:rowId xmlns:a16="http://schemas.microsoft.com/office/drawing/2014/main" val="738740690"/>
                  </a:ext>
                </a:extLst>
              </a:tr>
            </a:tbl>
          </a:graphicData>
        </a:graphic>
      </p:graphicFrame>
      <p:sp>
        <p:nvSpPr>
          <p:cNvPr id="10" name="Rectangle 1"/>
          <p:cNvSpPr>
            <a:spLocks noChangeArrowheads="1"/>
          </p:cNvSpPr>
          <p:nvPr/>
        </p:nvSpPr>
        <p:spPr bwMode="auto">
          <a:xfrm>
            <a:off x="179512" y="4334907"/>
            <a:ext cx="3240360"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Taking part 2015/16 Annual Child Report</a:t>
            </a:r>
            <a:endParaRPr lang="en-US" altLang="en-US" sz="1000" dirty="0"/>
          </a:p>
        </p:txBody>
      </p:sp>
      <p:graphicFrame>
        <p:nvGraphicFramePr>
          <p:cNvPr id="12" name="Table 11"/>
          <p:cNvGraphicFramePr>
            <a:graphicFrameLocks noGrp="1"/>
          </p:cNvGraphicFramePr>
          <p:nvPr>
            <p:extLst>
              <p:ext uri="{D42A27DB-BD31-4B8C-83A1-F6EECF244321}">
                <p14:modId xmlns:p14="http://schemas.microsoft.com/office/powerpoint/2010/main" val="2118127464"/>
              </p:ext>
            </p:extLst>
          </p:nvPr>
        </p:nvGraphicFramePr>
        <p:xfrm>
          <a:off x="4716016" y="2757413"/>
          <a:ext cx="4275885" cy="1463040"/>
        </p:xfrm>
        <a:graphic>
          <a:graphicData uri="http://schemas.openxmlformats.org/drawingml/2006/table">
            <a:tbl>
              <a:tblPr firstRow="1" bandRow="1">
                <a:tableStyleId>{5C22544A-7EE6-4342-B048-85BDC9FD1C3A}</a:tableStyleId>
              </a:tblPr>
              <a:tblGrid>
                <a:gridCol w="929005">
                  <a:extLst>
                    <a:ext uri="{9D8B030D-6E8A-4147-A177-3AD203B41FA5}">
                      <a16:colId xmlns:a16="http://schemas.microsoft.com/office/drawing/2014/main" val="1626599322"/>
                    </a:ext>
                  </a:extLst>
                </a:gridCol>
                <a:gridCol w="803592">
                  <a:extLst>
                    <a:ext uri="{9D8B030D-6E8A-4147-A177-3AD203B41FA5}">
                      <a16:colId xmlns:a16="http://schemas.microsoft.com/office/drawing/2014/main" val="2769028885"/>
                    </a:ext>
                  </a:extLst>
                </a:gridCol>
                <a:gridCol w="803592">
                  <a:extLst>
                    <a:ext uri="{9D8B030D-6E8A-4147-A177-3AD203B41FA5}">
                      <a16:colId xmlns:a16="http://schemas.microsoft.com/office/drawing/2014/main" val="2137371291"/>
                    </a:ext>
                  </a:extLst>
                </a:gridCol>
                <a:gridCol w="803592">
                  <a:extLst>
                    <a:ext uri="{9D8B030D-6E8A-4147-A177-3AD203B41FA5}">
                      <a16:colId xmlns:a16="http://schemas.microsoft.com/office/drawing/2014/main" val="3777460224"/>
                    </a:ext>
                  </a:extLst>
                </a:gridCol>
                <a:gridCol w="936104">
                  <a:extLst>
                    <a:ext uri="{9D8B030D-6E8A-4147-A177-3AD203B41FA5}">
                      <a16:colId xmlns:a16="http://schemas.microsoft.com/office/drawing/2014/main" val="3687739446"/>
                    </a:ext>
                  </a:extLst>
                </a:gridCol>
              </a:tblGrid>
              <a:tr h="342618">
                <a:tc gridSpan="5">
                  <a:txBody>
                    <a:bodyPr/>
                    <a:lstStyle/>
                    <a:p>
                      <a:pPr algn="ctr"/>
                      <a:r>
                        <a:rPr lang="en-GB" sz="1800" dirty="0" smtClean="0"/>
                        <a:t>11 to 15 year olds</a:t>
                      </a: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extLst>
                  <a:ext uri="{0D108BD9-81ED-4DB2-BD59-A6C34878D82A}">
                    <a16:rowId xmlns:a16="http://schemas.microsoft.com/office/drawing/2014/main" val="3455981795"/>
                  </a:ext>
                </a:extLst>
              </a:tr>
              <a:tr h="342618">
                <a:tc>
                  <a:txBody>
                    <a:bodyPr/>
                    <a:lstStyle/>
                    <a:p>
                      <a:pPr algn="ctr"/>
                      <a:r>
                        <a:rPr lang="en-GB" sz="1800" b="0" dirty="0" smtClean="0"/>
                        <a:t>Gender</a:t>
                      </a:r>
                      <a:endParaRPr lang="en-GB" sz="1800" dirty="0"/>
                    </a:p>
                  </a:txBody>
                  <a:tcPr>
                    <a:solidFill>
                      <a:schemeClr val="bg1">
                        <a:lumMod val="50000"/>
                      </a:schemeClr>
                    </a:solidFill>
                  </a:tcPr>
                </a:tc>
                <a:tc>
                  <a:txBody>
                    <a:bodyPr/>
                    <a:lstStyle/>
                    <a:p>
                      <a:pPr algn="ctr"/>
                      <a:r>
                        <a:rPr lang="en-GB" sz="1800" dirty="0" smtClean="0"/>
                        <a:t>2012</a:t>
                      </a:r>
                      <a:endParaRPr lang="en-GB" sz="1800" dirty="0"/>
                    </a:p>
                  </a:txBody>
                  <a:tcPr>
                    <a:solidFill>
                      <a:schemeClr val="bg1">
                        <a:lumMod val="50000"/>
                      </a:schemeClr>
                    </a:solidFill>
                  </a:tcPr>
                </a:tc>
                <a:tc>
                  <a:txBody>
                    <a:bodyPr/>
                    <a:lstStyle/>
                    <a:p>
                      <a:pPr algn="ctr"/>
                      <a:r>
                        <a:rPr lang="en-GB" sz="1800" dirty="0" smtClean="0"/>
                        <a:t>2013</a:t>
                      </a:r>
                      <a:endParaRPr lang="en-GB" sz="1800" dirty="0"/>
                    </a:p>
                  </a:txBody>
                  <a:tcPr>
                    <a:solidFill>
                      <a:schemeClr val="bg1">
                        <a:lumMod val="50000"/>
                      </a:schemeClr>
                    </a:solidFill>
                  </a:tcPr>
                </a:tc>
                <a:tc>
                  <a:txBody>
                    <a:bodyPr/>
                    <a:lstStyle/>
                    <a:p>
                      <a:pPr algn="ctr"/>
                      <a:r>
                        <a:rPr lang="en-GB" sz="1800" dirty="0" smtClean="0"/>
                        <a:t>2014</a:t>
                      </a:r>
                      <a:endParaRPr lang="en-GB" sz="1800" dirty="0"/>
                    </a:p>
                  </a:txBody>
                  <a:tcPr>
                    <a:solidFill>
                      <a:schemeClr val="bg1">
                        <a:lumMod val="50000"/>
                      </a:schemeClr>
                    </a:solidFill>
                  </a:tcPr>
                </a:tc>
                <a:tc>
                  <a:txBody>
                    <a:bodyPr/>
                    <a:lstStyle/>
                    <a:p>
                      <a:pPr algn="ctr"/>
                      <a:r>
                        <a:rPr lang="en-GB" sz="1800" dirty="0" smtClean="0"/>
                        <a:t>2015</a:t>
                      </a:r>
                      <a:endParaRPr lang="en-GB" sz="1800" dirty="0"/>
                    </a:p>
                  </a:txBody>
                  <a:tcPr>
                    <a:solidFill>
                      <a:schemeClr val="bg1">
                        <a:lumMod val="50000"/>
                      </a:schemeClr>
                    </a:solidFill>
                  </a:tcPr>
                </a:tc>
                <a:extLst>
                  <a:ext uri="{0D108BD9-81ED-4DB2-BD59-A6C34878D82A}">
                    <a16:rowId xmlns:a16="http://schemas.microsoft.com/office/drawing/2014/main" val="832271422"/>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Girls</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92.5%</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94.9%</a:t>
                      </a:r>
                    </a:p>
                  </a:txBody>
                  <a:tcPr/>
                </a:tc>
                <a:tc>
                  <a:txBody>
                    <a:bodyPr/>
                    <a:lstStyle/>
                    <a:p>
                      <a:pPr algn="ctr"/>
                      <a:r>
                        <a:rPr lang="en-GB" sz="1800" dirty="0" smtClean="0"/>
                        <a:t>93.1%</a:t>
                      </a:r>
                      <a:endParaRPr lang="en-GB" sz="1800" dirty="0"/>
                    </a:p>
                  </a:txBody>
                  <a:tcPr/>
                </a:tc>
                <a:tc>
                  <a:txBody>
                    <a:bodyPr/>
                    <a:lstStyle/>
                    <a:p>
                      <a:pPr algn="ctr"/>
                      <a:r>
                        <a:rPr lang="en-GB" sz="1800" dirty="0" smtClean="0"/>
                        <a:t>95.5%</a:t>
                      </a:r>
                      <a:endParaRPr lang="en-GB" sz="1800" dirty="0"/>
                    </a:p>
                  </a:txBody>
                  <a:tcPr/>
                </a:tc>
                <a:extLst>
                  <a:ext uri="{0D108BD9-81ED-4DB2-BD59-A6C34878D82A}">
                    <a16:rowId xmlns:a16="http://schemas.microsoft.com/office/drawing/2014/main" val="454730437"/>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Boys</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97.2%</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98.5%</a:t>
                      </a:r>
                    </a:p>
                  </a:txBody>
                  <a:tcPr/>
                </a:tc>
                <a:tc>
                  <a:txBody>
                    <a:bodyPr/>
                    <a:lstStyle/>
                    <a:p>
                      <a:pPr algn="ctr"/>
                      <a:r>
                        <a:rPr lang="en-GB" sz="1800" dirty="0" smtClean="0"/>
                        <a:t>96.7%</a:t>
                      </a:r>
                      <a:endParaRPr lang="en-GB" sz="1800" dirty="0"/>
                    </a:p>
                  </a:txBody>
                  <a:tcPr/>
                </a:tc>
                <a:tc>
                  <a:txBody>
                    <a:bodyPr/>
                    <a:lstStyle/>
                    <a:p>
                      <a:pPr algn="ctr"/>
                      <a:r>
                        <a:rPr lang="en-GB" sz="1800" dirty="0" smtClean="0"/>
                        <a:t>96.0%</a:t>
                      </a:r>
                      <a:endParaRPr lang="en-GB" sz="1800" dirty="0"/>
                    </a:p>
                  </a:txBody>
                  <a:tcPr/>
                </a:tc>
                <a:extLst>
                  <a:ext uri="{0D108BD9-81ED-4DB2-BD59-A6C34878D82A}">
                    <a16:rowId xmlns:a16="http://schemas.microsoft.com/office/drawing/2014/main" val="738740690"/>
                  </a:ext>
                </a:extLst>
              </a:tr>
            </a:tbl>
          </a:graphicData>
        </a:graphic>
      </p:graphicFrame>
    </p:spTree>
    <p:extLst>
      <p:ext uri="{BB962C8B-B14F-4D97-AF65-F5344CB8AC3E}">
        <p14:creationId xmlns:p14="http://schemas.microsoft.com/office/powerpoint/2010/main" val="28926592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ppt_x"/>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8"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79512" y="1052736"/>
            <a:ext cx="8856984" cy="4248472"/>
            <a:chOff x="53846" y="1518160"/>
            <a:chExt cx="6522080" cy="2320840"/>
          </a:xfrm>
        </p:grpSpPr>
        <p:sp>
          <p:nvSpPr>
            <p:cNvPr id="3" name="TextBox 2"/>
            <p:cNvSpPr txBox="1"/>
            <p:nvPr/>
          </p:nvSpPr>
          <p:spPr>
            <a:xfrm>
              <a:off x="53846" y="1518160"/>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518160"/>
              <a:ext cx="2810327" cy="23446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Ethnicity, culture and religion</a:t>
              </a:r>
              <a:endParaRPr lang="en-US" altLang="en-US" sz="2000" dirty="0">
                <a:solidFill>
                  <a:srgbClr val="C00000"/>
                </a:solidFill>
              </a:endParaRPr>
            </a:p>
          </p:txBody>
        </p:sp>
      </p:grpSp>
      <p:sp>
        <p:nvSpPr>
          <p:cNvPr id="11"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sp>
        <p:nvSpPr>
          <p:cNvPr id="17" name="Title 1">
            <a:extLst>
              <a:ext uri="{FF2B5EF4-FFF2-40B4-BE49-F238E27FC236}">
                <a16:creationId xmlns:a16="http://schemas.microsoft.com/office/drawing/2014/main" id="{06717D0E-6E87-4346-9DDD-D0150D75B890}"/>
              </a:ext>
            </a:extLst>
          </p:cNvPr>
          <p:cNvSpPr txBox="1">
            <a:spLocks/>
          </p:cNvSpPr>
          <p:nvPr/>
        </p:nvSpPr>
        <p:spPr>
          <a:xfrm>
            <a:off x="179512" y="1628801"/>
            <a:ext cx="8712968" cy="68054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b="0" dirty="0" smtClean="0">
                <a:solidFill>
                  <a:schemeClr val="tx1"/>
                </a:solidFill>
              </a:rPr>
              <a:t>The number of both black and minority ethnic and white British adults playing sport is increasing. Taking up a sport or activity may be influenced by ethnic background e.g. cricket is very popular within Asian countries.</a:t>
            </a:r>
          </a:p>
        </p:txBody>
      </p:sp>
      <p:sp>
        <p:nvSpPr>
          <p:cNvPr id="8" name="Rectangle 2">
            <a:extLst>
              <a:ext uri="{FF2B5EF4-FFF2-40B4-BE49-F238E27FC236}">
                <a16:creationId xmlns:a16="http://schemas.microsoft.com/office/drawing/2014/main" id="{293B99D7-28FB-47EB-A38B-5683463A7D80}"/>
              </a:ext>
            </a:extLst>
          </p:cNvPr>
          <p:cNvSpPr>
            <a:spLocks noChangeArrowheads="1"/>
          </p:cNvSpPr>
          <p:nvPr/>
        </p:nvSpPr>
        <p:spPr bwMode="auto">
          <a:xfrm>
            <a:off x="216024" y="5610726"/>
            <a:ext cx="8892480"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600" dirty="0" smtClean="0"/>
              <a:t>TASK</a:t>
            </a:r>
            <a:r>
              <a:rPr lang="en-GB" altLang="en-US" sz="1600" dirty="0"/>
              <a:t>: </a:t>
            </a:r>
            <a:r>
              <a:rPr lang="en-GB" altLang="en-US" sz="1600" dirty="0" smtClean="0"/>
              <a:t>Explain why you think there are less black tennis players/golfers than footballers?</a:t>
            </a:r>
            <a:endParaRPr lang="en-GB" altLang="en-US" sz="1600" dirty="0"/>
          </a:p>
        </p:txBody>
      </p:sp>
      <p:sp>
        <p:nvSpPr>
          <p:cNvPr id="9" name="Rectangle 2">
            <a:extLst>
              <a:ext uri="{FF2B5EF4-FFF2-40B4-BE49-F238E27FC236}">
                <a16:creationId xmlns:a16="http://schemas.microsoft.com/office/drawing/2014/main" id="{293B99D7-28FB-47EB-A38B-5683463A7D80}"/>
              </a:ext>
            </a:extLst>
          </p:cNvPr>
          <p:cNvSpPr>
            <a:spLocks noChangeArrowheads="1"/>
          </p:cNvSpPr>
          <p:nvPr/>
        </p:nvSpPr>
        <p:spPr bwMode="auto">
          <a:xfrm>
            <a:off x="323528" y="2674655"/>
            <a:ext cx="5184576" cy="2554545"/>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600" dirty="0"/>
              <a:t>TASK: </a:t>
            </a:r>
            <a:r>
              <a:rPr lang="en-GB" altLang="en-US" sz="1600" dirty="0" smtClean="0"/>
              <a:t>Which country, culture and/or religion would you associate with the following sports?</a:t>
            </a:r>
          </a:p>
          <a:p>
            <a:r>
              <a:rPr lang="en-GB" altLang="en-US" sz="1600" dirty="0" smtClean="0"/>
              <a:t>Hockey</a:t>
            </a:r>
          </a:p>
          <a:p>
            <a:r>
              <a:rPr lang="en-GB" altLang="en-US" sz="1600" dirty="0" smtClean="0"/>
              <a:t>Cricket</a:t>
            </a:r>
          </a:p>
          <a:p>
            <a:r>
              <a:rPr lang="en-GB" altLang="en-US" sz="1600" dirty="0" smtClean="0"/>
              <a:t>Kabaddi</a:t>
            </a:r>
          </a:p>
          <a:p>
            <a:r>
              <a:rPr lang="en-GB" altLang="en-US" sz="1600" dirty="0" smtClean="0"/>
              <a:t>Basketball</a:t>
            </a:r>
          </a:p>
          <a:p>
            <a:r>
              <a:rPr lang="en-GB" altLang="en-US" sz="1600" dirty="0" smtClean="0"/>
              <a:t>Volleyball</a:t>
            </a:r>
          </a:p>
          <a:p>
            <a:r>
              <a:rPr lang="en-GB" altLang="en-US" sz="1600" dirty="0" smtClean="0"/>
              <a:t>Aussie rules football</a:t>
            </a:r>
          </a:p>
          <a:p>
            <a:r>
              <a:rPr lang="en-GB" altLang="en-US" sz="1600" dirty="0" smtClean="0"/>
              <a:t>Hurling</a:t>
            </a:r>
          </a:p>
          <a:p>
            <a:r>
              <a:rPr lang="en-GB" altLang="en-US" sz="1600" dirty="0" smtClean="0"/>
              <a:t>Curling</a:t>
            </a:r>
          </a:p>
        </p:txBody>
      </p:sp>
      <p:pic>
        <p:nvPicPr>
          <p:cNvPr id="10" name="Picture 9" descr="INCHEON - June 29:Nuchanart Maiwan kabaddi player from Thailand participates in an Asian Indoor and Martial Arts Games 2013 at Ansan Sangnoksu Gymnasium on June 29, 2013 in Incheon, South Korea.">
            <a:extLst>
              <a:ext uri="{FF2B5EF4-FFF2-40B4-BE49-F238E27FC236}">
                <a16:creationId xmlns:a16="http://schemas.microsoft.com/office/drawing/2014/main" id="{0C869AA5-394C-4C9E-A8D5-4DBA8C4EBCC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40877" y="2556469"/>
            <a:ext cx="3295619" cy="2554545"/>
          </a:xfrm>
          <a:prstGeom prst="rect">
            <a:avLst/>
          </a:prstGeom>
        </p:spPr>
      </p:pic>
    </p:spTree>
    <p:extLst>
      <p:ext uri="{BB962C8B-B14F-4D97-AF65-F5344CB8AC3E}">
        <p14:creationId xmlns:p14="http://schemas.microsoft.com/office/powerpoint/2010/main" val="20592221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1" presetClass="entr" presetSubtype="0" fill="hold" nodeType="afterEffect">
                                  <p:stCondLst>
                                    <p:cond delay="0"/>
                                  </p:stCondLst>
                                  <p:childTnLst>
                                    <p:set>
                                      <p:cBhvr>
                                        <p:cTn id="21" dur="1" fill="hold">
                                          <p:stCondLst>
                                            <p:cond delay="499"/>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54210" y="1055810"/>
            <a:ext cx="8856984" cy="3240360"/>
            <a:chOff x="53846" y="1518160"/>
            <a:chExt cx="6522080" cy="2320841"/>
          </a:xfrm>
        </p:grpSpPr>
        <p:sp>
          <p:nvSpPr>
            <p:cNvPr id="3" name="TextBox 2"/>
            <p:cNvSpPr txBox="1"/>
            <p:nvPr/>
          </p:nvSpPr>
          <p:spPr>
            <a:xfrm>
              <a:off x="53846" y="1518161"/>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518160"/>
              <a:ext cx="2810327" cy="28657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Ethnicity, culture and religion</a:t>
              </a:r>
              <a:endParaRPr lang="en-US" altLang="en-US" sz="2000" dirty="0">
                <a:solidFill>
                  <a:srgbClr val="C00000"/>
                </a:solidFill>
              </a:endParaRPr>
            </a:p>
          </p:txBody>
        </p:sp>
      </p:grpSp>
      <p:sp>
        <p:nvSpPr>
          <p:cNvPr id="11"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sp>
        <p:nvSpPr>
          <p:cNvPr id="17" name="Title 1">
            <a:extLst>
              <a:ext uri="{FF2B5EF4-FFF2-40B4-BE49-F238E27FC236}">
                <a16:creationId xmlns:a16="http://schemas.microsoft.com/office/drawing/2014/main" id="{06717D0E-6E87-4346-9DDD-D0150D75B890}"/>
              </a:ext>
            </a:extLst>
          </p:cNvPr>
          <p:cNvSpPr txBox="1">
            <a:spLocks/>
          </p:cNvSpPr>
          <p:nvPr/>
        </p:nvSpPr>
        <p:spPr>
          <a:xfrm>
            <a:off x="179512" y="1453149"/>
            <a:ext cx="8712968" cy="111175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dirty="0" smtClean="0">
                <a:solidFill>
                  <a:schemeClr val="tx1"/>
                </a:solidFill>
              </a:rPr>
              <a:t>Applying examples from physical activity / sport to participation issues</a:t>
            </a:r>
          </a:p>
          <a:p>
            <a:endParaRPr lang="en-GB" sz="1800" b="0" dirty="0" smtClean="0">
              <a:solidFill>
                <a:schemeClr val="tx1"/>
              </a:solidFill>
            </a:endParaRPr>
          </a:p>
          <a:p>
            <a:r>
              <a:rPr lang="en-GB" sz="1800" b="0" dirty="0" smtClean="0">
                <a:solidFill>
                  <a:schemeClr val="tx1"/>
                </a:solidFill>
              </a:rPr>
              <a:t>The tables below show a summary of ethnicity participation over 3 years</a:t>
            </a:r>
            <a:endParaRPr lang="en-GB" sz="1800" b="0" dirty="0">
              <a:solidFill>
                <a:schemeClr val="tx1"/>
              </a:solidFill>
            </a:endParaRPr>
          </a:p>
        </p:txBody>
      </p:sp>
      <p:sp>
        <p:nvSpPr>
          <p:cNvPr id="8" name="Rectangle 2">
            <a:extLst>
              <a:ext uri="{FF2B5EF4-FFF2-40B4-BE49-F238E27FC236}">
                <a16:creationId xmlns:a16="http://schemas.microsoft.com/office/drawing/2014/main" id="{293B99D7-28FB-47EB-A38B-5683463A7D80}"/>
              </a:ext>
            </a:extLst>
          </p:cNvPr>
          <p:cNvSpPr>
            <a:spLocks noChangeArrowheads="1"/>
          </p:cNvSpPr>
          <p:nvPr/>
        </p:nvSpPr>
        <p:spPr bwMode="auto">
          <a:xfrm>
            <a:off x="179512" y="5157192"/>
            <a:ext cx="8856984" cy="40011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GB" altLang="en-US" sz="2000" dirty="0"/>
              <a:t>TASK: </a:t>
            </a:r>
            <a:r>
              <a:rPr lang="en-GB" altLang="en-US" sz="2000" dirty="0" smtClean="0"/>
              <a:t>What patterns do you notice in the data table above?</a:t>
            </a:r>
            <a:endParaRPr lang="en-GB" altLang="en-US" sz="2000" dirty="0"/>
          </a:p>
        </p:txBody>
      </p:sp>
      <p:graphicFrame>
        <p:nvGraphicFramePr>
          <p:cNvPr id="9" name="Table 8"/>
          <p:cNvGraphicFramePr>
            <a:graphicFrameLocks noGrp="1"/>
          </p:cNvGraphicFramePr>
          <p:nvPr>
            <p:extLst>
              <p:ext uri="{D42A27DB-BD31-4B8C-83A1-F6EECF244321}">
                <p14:modId xmlns:p14="http://schemas.microsoft.com/office/powerpoint/2010/main" val="2002110052"/>
              </p:ext>
            </p:extLst>
          </p:nvPr>
        </p:nvGraphicFramePr>
        <p:xfrm>
          <a:off x="827584" y="2754190"/>
          <a:ext cx="3529224" cy="1097280"/>
        </p:xfrm>
        <a:graphic>
          <a:graphicData uri="http://schemas.openxmlformats.org/drawingml/2006/table">
            <a:tbl>
              <a:tblPr firstRow="1" bandRow="1">
                <a:tableStyleId>{5C22544A-7EE6-4342-B048-85BDC9FD1C3A}</a:tableStyleId>
              </a:tblPr>
              <a:tblGrid>
                <a:gridCol w="1019492">
                  <a:extLst>
                    <a:ext uri="{9D8B030D-6E8A-4147-A177-3AD203B41FA5}">
                      <a16:colId xmlns:a16="http://schemas.microsoft.com/office/drawing/2014/main" val="1626599322"/>
                    </a:ext>
                  </a:extLst>
                </a:gridCol>
                <a:gridCol w="1254866">
                  <a:extLst>
                    <a:ext uri="{9D8B030D-6E8A-4147-A177-3AD203B41FA5}">
                      <a16:colId xmlns:a16="http://schemas.microsoft.com/office/drawing/2014/main" val="2769028885"/>
                    </a:ext>
                  </a:extLst>
                </a:gridCol>
                <a:gridCol w="1254866">
                  <a:extLst>
                    <a:ext uri="{9D8B030D-6E8A-4147-A177-3AD203B41FA5}">
                      <a16:colId xmlns:a16="http://schemas.microsoft.com/office/drawing/2014/main" val="2137371291"/>
                    </a:ext>
                  </a:extLst>
                </a:gridCol>
              </a:tblGrid>
              <a:tr h="342618">
                <a:tc gridSpan="3">
                  <a:txBody>
                    <a:bodyPr/>
                    <a:lstStyle/>
                    <a:p>
                      <a:pPr algn="ctr"/>
                      <a:r>
                        <a:rPr lang="en-GB" sz="1800" dirty="0" smtClean="0"/>
                        <a:t>Black and ethnic</a:t>
                      </a:r>
                      <a:r>
                        <a:rPr lang="en-GB" sz="1800" baseline="0" dirty="0" smtClean="0"/>
                        <a:t> minority groups</a:t>
                      </a: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extLst>
                  <a:ext uri="{0D108BD9-81ED-4DB2-BD59-A6C34878D82A}">
                    <a16:rowId xmlns:a16="http://schemas.microsoft.com/office/drawing/2014/main" val="3455981795"/>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2015/16</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2016/17</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2017/18</a:t>
                      </a:r>
                    </a:p>
                  </a:txBody>
                  <a:tcPr/>
                </a:tc>
                <a:extLst>
                  <a:ext uri="{0D108BD9-81ED-4DB2-BD59-A6C34878D82A}">
                    <a16:rowId xmlns:a16="http://schemas.microsoft.com/office/drawing/2014/main" val="454730437"/>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71.6%</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70.4%</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71.4%</a:t>
                      </a:r>
                    </a:p>
                  </a:txBody>
                  <a:tcPr/>
                </a:tc>
                <a:extLst>
                  <a:ext uri="{0D108BD9-81ED-4DB2-BD59-A6C34878D82A}">
                    <a16:rowId xmlns:a16="http://schemas.microsoft.com/office/drawing/2014/main" val="738740690"/>
                  </a:ext>
                </a:extLst>
              </a:tr>
            </a:tbl>
          </a:graphicData>
        </a:graphic>
      </p:graphicFrame>
      <p:sp>
        <p:nvSpPr>
          <p:cNvPr id="13" name="Rectangle 1"/>
          <p:cNvSpPr>
            <a:spLocks noChangeArrowheads="1"/>
          </p:cNvSpPr>
          <p:nvPr/>
        </p:nvSpPr>
        <p:spPr bwMode="auto">
          <a:xfrm>
            <a:off x="156991" y="4365104"/>
            <a:ext cx="3861465" cy="24622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000" dirty="0" smtClean="0"/>
              <a:t>Source: Sport England – Active Lives Adult Survey 2017/18</a:t>
            </a:r>
            <a:endParaRPr lang="en-US" altLang="en-US" sz="1000" dirty="0"/>
          </a:p>
        </p:txBody>
      </p:sp>
      <p:graphicFrame>
        <p:nvGraphicFramePr>
          <p:cNvPr id="15" name="Table 14"/>
          <p:cNvGraphicFramePr>
            <a:graphicFrameLocks noGrp="1"/>
          </p:cNvGraphicFramePr>
          <p:nvPr>
            <p:extLst>
              <p:ext uri="{D42A27DB-BD31-4B8C-83A1-F6EECF244321}">
                <p14:modId xmlns:p14="http://schemas.microsoft.com/office/powerpoint/2010/main" val="548698195"/>
              </p:ext>
            </p:extLst>
          </p:nvPr>
        </p:nvGraphicFramePr>
        <p:xfrm>
          <a:off x="4883680" y="2756402"/>
          <a:ext cx="3360728" cy="1097280"/>
        </p:xfrm>
        <a:graphic>
          <a:graphicData uri="http://schemas.openxmlformats.org/drawingml/2006/table">
            <a:tbl>
              <a:tblPr firstRow="1" bandRow="1">
                <a:tableStyleId>{5C22544A-7EE6-4342-B048-85BDC9FD1C3A}</a:tableStyleId>
              </a:tblPr>
              <a:tblGrid>
                <a:gridCol w="1019492">
                  <a:extLst>
                    <a:ext uri="{9D8B030D-6E8A-4147-A177-3AD203B41FA5}">
                      <a16:colId xmlns:a16="http://schemas.microsoft.com/office/drawing/2014/main" val="1626599322"/>
                    </a:ext>
                  </a:extLst>
                </a:gridCol>
                <a:gridCol w="1254866">
                  <a:extLst>
                    <a:ext uri="{9D8B030D-6E8A-4147-A177-3AD203B41FA5}">
                      <a16:colId xmlns:a16="http://schemas.microsoft.com/office/drawing/2014/main" val="2769028885"/>
                    </a:ext>
                  </a:extLst>
                </a:gridCol>
                <a:gridCol w="1086370">
                  <a:extLst>
                    <a:ext uri="{9D8B030D-6E8A-4147-A177-3AD203B41FA5}">
                      <a16:colId xmlns:a16="http://schemas.microsoft.com/office/drawing/2014/main" val="2137371291"/>
                    </a:ext>
                  </a:extLst>
                </a:gridCol>
              </a:tblGrid>
              <a:tr h="342618">
                <a:tc gridSpan="3">
                  <a:txBody>
                    <a:bodyPr/>
                    <a:lstStyle/>
                    <a:p>
                      <a:pPr algn="ctr"/>
                      <a:r>
                        <a:rPr lang="en-GB" sz="1800" dirty="0" smtClean="0"/>
                        <a:t>White British</a:t>
                      </a:r>
                      <a:r>
                        <a:rPr lang="en-GB" sz="1800" baseline="0" dirty="0" smtClean="0"/>
                        <a:t> groups</a:t>
                      </a: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tc hMerge="1">
                  <a:txBody>
                    <a:bodyPr/>
                    <a:lstStyle/>
                    <a:p>
                      <a:pPr algn="ctr"/>
                      <a:endParaRPr lang="en-GB" sz="1800" dirty="0"/>
                    </a:p>
                  </a:txBody>
                  <a:tcPr>
                    <a:solidFill>
                      <a:schemeClr val="bg1">
                        <a:lumMod val="50000"/>
                      </a:schemeClr>
                    </a:solidFill>
                  </a:tcPr>
                </a:tc>
                <a:extLst>
                  <a:ext uri="{0D108BD9-81ED-4DB2-BD59-A6C34878D82A}">
                    <a16:rowId xmlns:a16="http://schemas.microsoft.com/office/drawing/2014/main" val="3455981795"/>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2015/16</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2016/17</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2017/18</a:t>
                      </a:r>
                    </a:p>
                  </a:txBody>
                  <a:tcPr/>
                </a:tc>
                <a:extLst>
                  <a:ext uri="{0D108BD9-81ED-4DB2-BD59-A6C34878D82A}">
                    <a16:rowId xmlns:a16="http://schemas.microsoft.com/office/drawing/2014/main" val="454730437"/>
                  </a:ext>
                </a:extLst>
              </a:tr>
              <a:tr h="3096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78.4%</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78.5%</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78.9%</a:t>
                      </a:r>
                    </a:p>
                  </a:txBody>
                  <a:tcPr/>
                </a:tc>
                <a:extLst>
                  <a:ext uri="{0D108BD9-81ED-4DB2-BD59-A6C34878D82A}">
                    <a16:rowId xmlns:a16="http://schemas.microsoft.com/office/drawing/2014/main" val="738740690"/>
                  </a:ext>
                </a:extLst>
              </a:tr>
            </a:tbl>
          </a:graphicData>
        </a:graphic>
      </p:graphicFrame>
    </p:spTree>
    <p:extLst>
      <p:ext uri="{BB962C8B-B14F-4D97-AF65-F5344CB8AC3E}">
        <p14:creationId xmlns:p14="http://schemas.microsoft.com/office/powerpoint/2010/main" val="26795559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ppt_x"/>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8"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0EB9EB29-2953-491B-9FA2-A13B6B463228}"/>
              </a:ext>
            </a:extLst>
          </p:cNvPr>
          <p:cNvGrpSpPr/>
          <p:nvPr/>
        </p:nvGrpSpPr>
        <p:grpSpPr>
          <a:xfrm>
            <a:off x="140064" y="908720"/>
            <a:ext cx="8738852" cy="4093428"/>
            <a:chOff x="-358202" y="5655988"/>
            <a:chExt cx="6414614" cy="3420995"/>
          </a:xfrm>
        </p:grpSpPr>
        <p:sp>
          <p:nvSpPr>
            <p:cNvPr id="13" name="TextBox 12"/>
            <p:cNvSpPr txBox="1"/>
            <p:nvPr/>
          </p:nvSpPr>
          <p:spPr>
            <a:xfrm>
              <a:off x="-358201" y="5655988"/>
              <a:ext cx="6414613" cy="3420995"/>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defTabSz="806450">
                <a:defRPr/>
              </a:pPr>
              <a:r>
                <a:rPr lang="en-GB" sz="1600" dirty="0" smtClean="0">
                  <a:cs typeface="Arial" panose="020B0604020202020204" pitchFamily="34" charset="0"/>
                </a:rPr>
                <a:t>You are more likely to participate in sport if your parents do.</a:t>
              </a:r>
            </a:p>
            <a:p>
              <a:pPr defTabSz="806450">
                <a:defRPr/>
              </a:pPr>
              <a:r>
                <a:rPr lang="en-GB" sz="1600" dirty="0" smtClean="0">
                  <a:cs typeface="Arial" panose="020B0604020202020204" pitchFamily="34" charset="0"/>
                </a:rPr>
                <a:t>You are less likely to participate if there is little interest shown by your family.</a:t>
              </a:r>
            </a:p>
            <a:p>
              <a:pPr defTabSz="806450">
                <a:defRPr/>
              </a:pPr>
              <a:endParaRPr lang="en-GB" sz="1600" dirty="0" smtClean="0">
                <a:cs typeface="Arial" panose="020B0604020202020204" pitchFamily="34" charset="0"/>
              </a:endParaRPr>
            </a:p>
            <a:p>
              <a:pPr defTabSz="806450">
                <a:defRPr/>
              </a:pPr>
              <a:r>
                <a:rPr lang="en-GB" sz="1600" dirty="0" smtClean="0">
                  <a:cs typeface="Arial" panose="020B0604020202020204" pitchFamily="34" charset="0"/>
                </a:rPr>
                <a:t>Family support is crucial:</a:t>
              </a:r>
            </a:p>
            <a:p>
              <a:pPr marL="285750" indent="-285750" defTabSz="806450">
                <a:buFont typeface="Arial" panose="020B0604020202020204" pitchFamily="34" charset="0"/>
                <a:buChar char="•"/>
                <a:defRPr/>
              </a:pPr>
              <a:r>
                <a:rPr lang="en-GB" sz="1600" dirty="0" smtClean="0">
                  <a:cs typeface="Arial" panose="020B0604020202020204" pitchFamily="34" charset="0"/>
                </a:rPr>
                <a:t>Transport</a:t>
              </a:r>
            </a:p>
            <a:p>
              <a:pPr marL="285750" indent="-285750" defTabSz="806450">
                <a:buFont typeface="Arial" panose="020B0604020202020204" pitchFamily="34" charset="0"/>
                <a:buChar char="•"/>
                <a:defRPr/>
              </a:pPr>
              <a:r>
                <a:rPr lang="en-GB" sz="1600" dirty="0" smtClean="0">
                  <a:cs typeface="Arial" panose="020B0604020202020204" pitchFamily="34" charset="0"/>
                </a:rPr>
                <a:t>Equipment/kit costs</a:t>
              </a:r>
            </a:p>
            <a:p>
              <a:pPr marL="285750" indent="-285750" defTabSz="806450">
                <a:buFont typeface="Arial" panose="020B0604020202020204" pitchFamily="34" charset="0"/>
                <a:buChar char="•"/>
                <a:defRPr/>
              </a:pPr>
              <a:r>
                <a:rPr lang="en-GB" sz="1600" dirty="0" smtClean="0">
                  <a:cs typeface="Arial" panose="020B0604020202020204" pitchFamily="34" charset="0"/>
                </a:rPr>
                <a:t>Membership/match fees</a:t>
              </a:r>
            </a:p>
            <a:p>
              <a:pPr marL="285750" indent="-285750" defTabSz="806450">
                <a:buFont typeface="Arial" panose="020B0604020202020204" pitchFamily="34" charset="0"/>
                <a:buChar char="•"/>
                <a:defRPr/>
              </a:pPr>
              <a:r>
                <a:rPr lang="en-GB" sz="1600" dirty="0" smtClean="0">
                  <a:cs typeface="Arial" panose="020B0604020202020204" pitchFamily="34" charset="0"/>
                </a:rPr>
                <a:t>Teaching sporting etiquette/sportsmanship</a:t>
              </a:r>
            </a:p>
            <a:p>
              <a:pPr defTabSz="806450">
                <a:defRPr/>
              </a:pPr>
              <a:endParaRPr lang="en-GB" sz="1600" dirty="0" smtClean="0">
                <a:cs typeface="Arial" panose="020B0604020202020204" pitchFamily="34" charset="0"/>
              </a:endParaRPr>
            </a:p>
            <a:p>
              <a:pPr defTabSz="806450">
                <a:defRPr/>
              </a:pPr>
              <a:r>
                <a:rPr lang="en-GB" sz="1600" dirty="0" smtClean="0">
                  <a:cs typeface="Arial" panose="020B0604020202020204" pitchFamily="34" charset="0"/>
                </a:rPr>
                <a:t>Negative influences might include:</a:t>
              </a:r>
            </a:p>
            <a:p>
              <a:pPr marL="285750" indent="-285750" defTabSz="806450">
                <a:buFont typeface="Arial" panose="020B0604020202020204" pitchFamily="34" charset="0"/>
                <a:buChar char="•"/>
                <a:defRPr/>
              </a:pPr>
              <a:r>
                <a:rPr lang="en-GB" sz="1600" dirty="0" smtClean="0">
                  <a:cs typeface="Arial" panose="020B0604020202020204" pitchFamily="34" charset="0"/>
                </a:rPr>
                <a:t>Poor sportsmanship/deviance</a:t>
              </a:r>
            </a:p>
            <a:p>
              <a:pPr marL="285750" indent="-285750" defTabSz="806450">
                <a:buFont typeface="Arial" panose="020B0604020202020204" pitchFamily="34" charset="0"/>
                <a:buChar char="•"/>
                <a:defRPr/>
              </a:pPr>
              <a:r>
                <a:rPr lang="en-GB" sz="1600" dirty="0" smtClean="0">
                  <a:cs typeface="Arial" panose="020B0604020202020204" pitchFamily="34" charset="0"/>
                </a:rPr>
                <a:t>Unrealistic expectations</a:t>
              </a:r>
            </a:p>
            <a:p>
              <a:pPr marL="285750" indent="-285750" defTabSz="806450">
                <a:buFont typeface="Arial" panose="020B0604020202020204" pitchFamily="34" charset="0"/>
                <a:buChar char="•"/>
                <a:defRPr/>
              </a:pPr>
              <a:r>
                <a:rPr lang="en-GB" sz="1600" dirty="0" smtClean="0">
                  <a:cs typeface="Arial" panose="020B0604020202020204" pitchFamily="34" charset="0"/>
                </a:rPr>
                <a:t>Placing undue pressures on children</a:t>
              </a:r>
            </a:p>
            <a:p>
              <a:pPr marL="285750" indent="-285750" defTabSz="806450">
                <a:buFont typeface="Arial" panose="020B0604020202020204" pitchFamily="34" charset="0"/>
                <a:buChar char="•"/>
                <a:defRPr/>
              </a:pPr>
              <a:r>
                <a:rPr lang="en-GB" sz="1600" dirty="0" smtClean="0">
                  <a:cs typeface="Arial" panose="020B0604020202020204" pitchFamily="34" charset="0"/>
                </a:rPr>
                <a:t>Keeping children away from peers to gain higher levels of competitions.</a:t>
              </a:r>
            </a:p>
          </p:txBody>
        </p:sp>
        <p:sp>
          <p:nvSpPr>
            <p:cNvPr id="14" name="Rectangle 1"/>
            <p:cNvSpPr>
              <a:spLocks noChangeArrowheads="1"/>
            </p:cNvSpPr>
            <p:nvPr/>
          </p:nvSpPr>
          <p:spPr bwMode="auto">
            <a:xfrm>
              <a:off x="-358202" y="5655988"/>
              <a:ext cx="821801" cy="30866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Family</a:t>
              </a:r>
              <a:endParaRPr lang="en-US" altLang="en-US" sz="1800" dirty="0">
                <a:solidFill>
                  <a:srgbClr val="C00000"/>
                </a:solidFill>
              </a:endParaRPr>
            </a:p>
          </p:txBody>
        </p:sp>
      </p:grpSp>
      <p:sp>
        <p:nvSpPr>
          <p:cNvPr id="6" name="Rectangle 2">
            <a:extLst>
              <a:ext uri="{FF2B5EF4-FFF2-40B4-BE49-F238E27FC236}">
                <a16:creationId xmlns:a16="http://schemas.microsoft.com/office/drawing/2014/main" id="{293B99D7-28FB-47EB-A38B-5683463A7D80}"/>
              </a:ext>
            </a:extLst>
          </p:cNvPr>
          <p:cNvSpPr>
            <a:spLocks noChangeArrowheads="1"/>
          </p:cNvSpPr>
          <p:nvPr/>
        </p:nvSpPr>
        <p:spPr bwMode="auto">
          <a:xfrm>
            <a:off x="140064" y="5157192"/>
            <a:ext cx="8392376" cy="830997"/>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600" dirty="0" smtClean="0"/>
              <a:t>TASKS</a:t>
            </a:r>
          </a:p>
          <a:p>
            <a:r>
              <a:rPr lang="en-GB" altLang="en-US" sz="1600" dirty="0" smtClean="0"/>
              <a:t>Are there any ‘sporting families’ at your school?</a:t>
            </a:r>
          </a:p>
          <a:p>
            <a:r>
              <a:rPr lang="en-GB" altLang="en-US" sz="1600" dirty="0" smtClean="0"/>
              <a:t>Explain how your family may have affected your involvement in your chosen sport…</a:t>
            </a:r>
            <a:endParaRPr lang="en-GB" altLang="en-US" sz="1600" dirty="0"/>
          </a:p>
        </p:txBody>
      </p:sp>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grpSp>
        <p:nvGrpSpPr>
          <p:cNvPr id="8" name="Group 7">
            <a:extLst>
              <a:ext uri="{FF2B5EF4-FFF2-40B4-BE49-F238E27FC236}">
                <a16:creationId xmlns:a16="http://schemas.microsoft.com/office/drawing/2014/main" id="{CC0760D2-7356-49B1-AD04-C21C8826E8D0}"/>
              </a:ext>
            </a:extLst>
          </p:cNvPr>
          <p:cNvGrpSpPr/>
          <p:nvPr/>
        </p:nvGrpSpPr>
        <p:grpSpPr>
          <a:xfrm>
            <a:off x="6588225" y="2931532"/>
            <a:ext cx="2232248" cy="2009636"/>
            <a:chOff x="6586302" y="3374002"/>
            <a:chExt cx="2260296" cy="1922567"/>
          </a:xfrm>
        </p:grpSpPr>
        <p:pic>
          <p:nvPicPr>
            <p:cNvPr id="9" name="Picture 8" descr="KYIV, UKRAINE - SEPTEMBER 10, 2013: Gary Neville, assistant manager for the England national football team, walks on before FIFA World Cup 2014 qualifier game against Ukraine at NSC Olympic stadium">
              <a:extLst>
                <a:ext uri="{FF2B5EF4-FFF2-40B4-BE49-F238E27FC236}">
                  <a16:creationId xmlns:a16="http://schemas.microsoft.com/office/drawing/2014/main" id="{F56550CE-7956-4FB3-8261-DAA8514DA080}"/>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6586302" y="3374002"/>
              <a:ext cx="2246562" cy="1922567"/>
            </a:xfrm>
            <a:prstGeom prst="rect">
              <a:avLst/>
            </a:prstGeom>
          </p:spPr>
        </p:pic>
        <p:sp>
          <p:nvSpPr>
            <p:cNvPr id="10" name="TextBox 9">
              <a:extLst>
                <a:ext uri="{FF2B5EF4-FFF2-40B4-BE49-F238E27FC236}">
                  <a16:creationId xmlns:a16="http://schemas.microsoft.com/office/drawing/2014/main" id="{9F2524FD-9AB3-437E-8C49-9EEE40B98364}"/>
                </a:ext>
              </a:extLst>
            </p:cNvPr>
            <p:cNvSpPr txBox="1"/>
            <p:nvPr/>
          </p:nvSpPr>
          <p:spPr>
            <a:xfrm>
              <a:off x="7557471" y="4611991"/>
              <a:ext cx="1289127" cy="684578"/>
            </a:xfrm>
            <a:prstGeom prst="rect">
              <a:avLst/>
            </a:prstGeom>
            <a:solidFill>
              <a:srgbClr val="FFFF00"/>
            </a:solidFill>
          </p:spPr>
          <p:txBody>
            <a:bodyPr wrap="square" rtlCol="0">
              <a:spAutoFit/>
            </a:bodyPr>
            <a:lstStyle/>
            <a:p>
              <a:r>
                <a:rPr lang="en-GB" sz="1350" i="1" dirty="0">
                  <a:latin typeface="Arial" panose="020B0604020202020204" pitchFamily="34" charset="0"/>
                  <a:cs typeface="Arial" panose="020B0604020202020204" pitchFamily="34" charset="0"/>
                </a:rPr>
                <a:t>Tracey Neville</a:t>
              </a:r>
            </a:p>
            <a:p>
              <a:r>
                <a:rPr lang="en-GB" sz="1350" i="1" dirty="0">
                  <a:latin typeface="Arial" panose="020B0604020202020204" pitchFamily="34" charset="0"/>
                  <a:cs typeface="Arial" panose="020B0604020202020204" pitchFamily="34" charset="0"/>
                </a:rPr>
                <a:t>Gary Neville</a:t>
              </a:r>
            </a:p>
            <a:p>
              <a:r>
                <a:rPr lang="en-GB" sz="1350" i="1" dirty="0">
                  <a:latin typeface="Arial" panose="020B0604020202020204" pitchFamily="34" charset="0"/>
                  <a:cs typeface="Arial" panose="020B0604020202020204" pitchFamily="34" charset="0"/>
                </a:rPr>
                <a:t>Phil Neville</a:t>
              </a:r>
            </a:p>
          </p:txBody>
        </p:sp>
      </p:grpSp>
      <p:grpSp>
        <p:nvGrpSpPr>
          <p:cNvPr id="15" name="Group 14">
            <a:extLst>
              <a:ext uri="{FF2B5EF4-FFF2-40B4-BE49-F238E27FC236}">
                <a16:creationId xmlns:a16="http://schemas.microsoft.com/office/drawing/2014/main" id="{1382BB04-64E2-4AF4-B735-97955BBAD644}"/>
              </a:ext>
            </a:extLst>
          </p:cNvPr>
          <p:cNvGrpSpPr/>
          <p:nvPr/>
        </p:nvGrpSpPr>
        <p:grpSpPr>
          <a:xfrm>
            <a:off x="6588220" y="1028796"/>
            <a:ext cx="2232252" cy="1755907"/>
            <a:chOff x="6372538" y="1402595"/>
            <a:chExt cx="2446018" cy="1821222"/>
          </a:xfrm>
        </p:grpSpPr>
        <p:pic>
          <p:nvPicPr>
            <p:cNvPr id="16" name="Picture 15" descr="LONDON, ENGLAND - MAY 28, 2016: Owen Farrell of Saracens poses for a photo following the Aviva Premiership final match between Saracens and Exeter Chiefs at Twickenham Stadium.">
              <a:extLst>
                <a:ext uri="{FF2B5EF4-FFF2-40B4-BE49-F238E27FC236}">
                  <a16:creationId xmlns:a16="http://schemas.microsoft.com/office/drawing/2014/main" id="{66627B7F-DF25-4EFE-8EC4-0E0C65F43178}"/>
                </a:ext>
              </a:extLst>
            </p:cNvPr>
            <p:cNvPicPr/>
            <p:nvPr/>
          </p:nvPicPr>
          <p:blipFill rotWithShape="1">
            <a:blip r:embed="rId3" cstate="print">
              <a:extLst>
                <a:ext uri="{28A0092B-C50C-407E-A947-70E740481C1C}">
                  <a14:useLocalDpi xmlns:a14="http://schemas.microsoft.com/office/drawing/2010/main" val="0"/>
                </a:ext>
              </a:extLst>
            </a:blip>
            <a:srcRect l="22664"/>
            <a:stretch/>
          </p:blipFill>
          <p:spPr>
            <a:xfrm>
              <a:off x="6372538" y="1402595"/>
              <a:ext cx="2432448" cy="1816935"/>
            </a:xfrm>
            <a:prstGeom prst="rect">
              <a:avLst/>
            </a:prstGeom>
          </p:spPr>
        </p:pic>
        <p:sp>
          <p:nvSpPr>
            <p:cNvPr id="17" name="TextBox 16">
              <a:extLst>
                <a:ext uri="{FF2B5EF4-FFF2-40B4-BE49-F238E27FC236}">
                  <a16:creationId xmlns:a16="http://schemas.microsoft.com/office/drawing/2014/main" id="{7E2F9A3F-E622-4C4C-96DB-7D688F5CE178}"/>
                </a:ext>
              </a:extLst>
            </p:cNvPr>
            <p:cNvSpPr txBox="1"/>
            <p:nvPr/>
          </p:nvSpPr>
          <p:spPr>
            <a:xfrm>
              <a:off x="7519112" y="2697096"/>
              <a:ext cx="1299444" cy="526721"/>
            </a:xfrm>
            <a:prstGeom prst="rect">
              <a:avLst/>
            </a:prstGeom>
            <a:solidFill>
              <a:srgbClr val="FFFF00"/>
            </a:solidFill>
          </p:spPr>
          <p:txBody>
            <a:bodyPr wrap="square" rtlCol="0">
              <a:spAutoFit/>
            </a:bodyPr>
            <a:lstStyle/>
            <a:p>
              <a:r>
                <a:rPr lang="en-GB" sz="1350" i="1" dirty="0">
                  <a:latin typeface="Arial" panose="020B0604020202020204" pitchFamily="34" charset="0"/>
                  <a:cs typeface="Arial" panose="020B0604020202020204" pitchFamily="34" charset="0"/>
                </a:rPr>
                <a:t>Andy Farrell</a:t>
              </a:r>
            </a:p>
            <a:p>
              <a:r>
                <a:rPr lang="en-GB" sz="1350" i="1" dirty="0">
                  <a:latin typeface="Arial" panose="020B0604020202020204" pitchFamily="34" charset="0"/>
                  <a:cs typeface="Arial" panose="020B0604020202020204" pitchFamily="34" charset="0"/>
                </a:rPr>
                <a:t>Owen Farrell</a:t>
              </a:r>
            </a:p>
          </p:txBody>
        </p:sp>
      </p:grpSp>
      <p:grpSp>
        <p:nvGrpSpPr>
          <p:cNvPr id="18" name="Group 17">
            <a:extLst>
              <a:ext uri="{FF2B5EF4-FFF2-40B4-BE49-F238E27FC236}">
                <a16:creationId xmlns:a16="http://schemas.microsoft.com/office/drawing/2014/main" id="{94D0F783-F3BF-4577-A043-89D835CA2D4D}"/>
              </a:ext>
            </a:extLst>
          </p:cNvPr>
          <p:cNvGrpSpPr/>
          <p:nvPr/>
        </p:nvGrpSpPr>
        <p:grpSpPr>
          <a:xfrm>
            <a:off x="4427986" y="2060848"/>
            <a:ext cx="1800198" cy="2575638"/>
            <a:chOff x="4335443" y="2240864"/>
            <a:chExt cx="1656183" cy="2648527"/>
          </a:xfrm>
        </p:grpSpPr>
        <p:sp>
          <p:nvSpPr>
            <p:cNvPr id="19" name="TextBox 18">
              <a:extLst>
                <a:ext uri="{FF2B5EF4-FFF2-40B4-BE49-F238E27FC236}">
                  <a16:creationId xmlns:a16="http://schemas.microsoft.com/office/drawing/2014/main" id="{91D45719-45BD-49B5-BEFE-5987A1C812C6}"/>
                </a:ext>
              </a:extLst>
            </p:cNvPr>
            <p:cNvSpPr txBox="1"/>
            <p:nvPr/>
          </p:nvSpPr>
          <p:spPr>
            <a:xfrm>
              <a:off x="4335443" y="3726303"/>
              <a:ext cx="1656183" cy="1163088"/>
            </a:xfrm>
            <a:prstGeom prst="rect">
              <a:avLst/>
            </a:prstGeom>
            <a:solidFill>
              <a:srgbClr val="FFFF00"/>
            </a:solidFill>
          </p:spPr>
          <p:txBody>
            <a:bodyPr wrap="square" rtlCol="0">
              <a:spAutoFit/>
            </a:bodyPr>
            <a:lstStyle/>
            <a:p>
              <a:r>
                <a:rPr lang="en-GB" sz="1350" i="1" dirty="0">
                  <a:latin typeface="Arial" panose="020B0604020202020204" pitchFamily="34" charset="0"/>
                  <a:cs typeface="Arial" panose="020B0604020202020204" pitchFamily="34" charset="0"/>
                </a:rPr>
                <a:t>Harry Redknapp</a:t>
              </a:r>
            </a:p>
            <a:p>
              <a:r>
                <a:rPr lang="en-GB" sz="1350" i="1" dirty="0">
                  <a:latin typeface="Arial" panose="020B0604020202020204" pitchFamily="34" charset="0"/>
                  <a:cs typeface="Arial" panose="020B0604020202020204" pitchFamily="34" charset="0"/>
                </a:rPr>
                <a:t>Jamie Redknapp</a:t>
              </a:r>
            </a:p>
            <a:p>
              <a:r>
                <a:rPr lang="en-GB" sz="1350" i="1" dirty="0">
                  <a:latin typeface="Arial" panose="020B0604020202020204" pitchFamily="34" charset="0"/>
                  <a:cs typeface="Arial" panose="020B0604020202020204" pitchFamily="34" charset="0"/>
                </a:rPr>
                <a:t>Frank Lampard snr</a:t>
              </a:r>
            </a:p>
            <a:p>
              <a:r>
                <a:rPr lang="en-GB" sz="1350" i="1" dirty="0">
                  <a:latin typeface="Arial" panose="020B0604020202020204" pitchFamily="34" charset="0"/>
                  <a:cs typeface="Arial" panose="020B0604020202020204" pitchFamily="34" charset="0"/>
                </a:rPr>
                <a:t>Frank Lampard jnr</a:t>
              </a:r>
            </a:p>
            <a:p>
              <a:r>
                <a:rPr lang="en-GB" sz="1350" i="1" dirty="0">
                  <a:latin typeface="Arial" panose="020B0604020202020204" pitchFamily="34" charset="0"/>
                  <a:cs typeface="Arial" panose="020B0604020202020204" pitchFamily="34" charset="0"/>
                </a:rPr>
                <a:t>All one family!</a:t>
              </a:r>
            </a:p>
          </p:txBody>
        </p:sp>
        <p:pic>
          <p:nvPicPr>
            <p:cNvPr id="20" name="Picture 19" descr="LONDON ENGLAND 25 August 2011. Tottenham's manager Harry Redknapp during the UEFA Europa league match between Tottenham Hotspurs and Hearts. Played at White Hart Lane.">
              <a:extLst>
                <a:ext uri="{FF2B5EF4-FFF2-40B4-BE49-F238E27FC236}">
                  <a16:creationId xmlns:a16="http://schemas.microsoft.com/office/drawing/2014/main" id="{A23566F1-E855-4BBC-8B0A-1AB5858E31C6}"/>
                </a:ext>
              </a:extLst>
            </p:cNvPr>
            <p:cNvPicPr/>
            <p:nvPr/>
          </p:nvPicPr>
          <p:blipFill rotWithShape="1">
            <a:blip r:embed="rId4" cstate="print">
              <a:extLst>
                <a:ext uri="{28A0092B-C50C-407E-A947-70E740481C1C}">
                  <a14:useLocalDpi xmlns:a14="http://schemas.microsoft.com/office/drawing/2010/main" val="0"/>
                </a:ext>
              </a:extLst>
            </a:blip>
            <a:srcRect b="38548"/>
            <a:stretch/>
          </p:blipFill>
          <p:spPr>
            <a:xfrm>
              <a:off x="4335443" y="2240864"/>
              <a:ext cx="1656183" cy="1485439"/>
            </a:xfrm>
            <a:prstGeom prst="rect">
              <a:avLst/>
            </a:prstGeom>
          </p:spPr>
        </p:pic>
      </p:grpSp>
    </p:spTree>
    <p:extLst>
      <p:ext uri="{BB962C8B-B14F-4D97-AF65-F5344CB8AC3E}">
        <p14:creationId xmlns:p14="http://schemas.microsoft.com/office/powerpoint/2010/main" val="34767003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0EB9EB29-2953-491B-9FA2-A13B6B463228}"/>
              </a:ext>
            </a:extLst>
          </p:cNvPr>
          <p:cNvGrpSpPr/>
          <p:nvPr/>
        </p:nvGrpSpPr>
        <p:grpSpPr>
          <a:xfrm>
            <a:off x="140065" y="1207780"/>
            <a:ext cx="6160127" cy="4093428"/>
            <a:chOff x="-358201" y="5905921"/>
            <a:chExt cx="4521742" cy="3420996"/>
          </a:xfrm>
        </p:grpSpPr>
        <p:sp>
          <p:nvSpPr>
            <p:cNvPr id="13" name="TextBox 12"/>
            <p:cNvSpPr txBox="1"/>
            <p:nvPr/>
          </p:nvSpPr>
          <p:spPr>
            <a:xfrm>
              <a:off x="-358201" y="5905921"/>
              <a:ext cx="4521742" cy="3420996"/>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defTabSz="806450">
                <a:defRPr/>
              </a:pPr>
              <a:r>
                <a:rPr lang="en-GB" sz="1600" dirty="0" smtClean="0">
                  <a:cs typeface="Arial" panose="020B0604020202020204" pitchFamily="34" charset="0"/>
                </a:rPr>
                <a:t>Friends and peers can greatly influence you.</a:t>
              </a:r>
            </a:p>
            <a:p>
              <a:pPr defTabSz="806450">
                <a:defRPr/>
              </a:pPr>
              <a:r>
                <a:rPr lang="en-GB" sz="1600" dirty="0" smtClean="0">
                  <a:cs typeface="Arial" panose="020B0604020202020204" pitchFamily="34" charset="0"/>
                </a:rPr>
                <a:t>They can influence whether you participate or reject physical activity, instead persuading you to go to the cinema, smoke, drink, alcohol, take drugs, etc.</a:t>
              </a:r>
            </a:p>
            <a:p>
              <a:pPr defTabSz="806450">
                <a:defRPr/>
              </a:pPr>
              <a:r>
                <a:rPr lang="en-GB" sz="1600" dirty="0" smtClean="0">
                  <a:cs typeface="Arial" panose="020B0604020202020204" pitchFamily="34" charset="0"/>
                </a:rPr>
                <a:t>They can influence what sport or physical activity you take up, asking you to attend a pilates class with them.</a:t>
              </a:r>
            </a:p>
            <a:p>
              <a:pPr defTabSz="806450">
                <a:defRPr/>
              </a:pPr>
              <a:r>
                <a:rPr lang="en-GB" sz="1600" dirty="0" smtClean="0">
                  <a:cs typeface="Arial" panose="020B0604020202020204" pitchFamily="34" charset="0"/>
                </a:rPr>
                <a:t>They can influence whether you continue participating in later life, giving you a lift to a swimming pool or booking a health spa weekend for you both.</a:t>
              </a:r>
            </a:p>
            <a:p>
              <a:pPr defTabSz="806450">
                <a:defRPr/>
              </a:pPr>
              <a:r>
                <a:rPr lang="en-GB" sz="1600" dirty="0" smtClean="0">
                  <a:cs typeface="Arial" panose="020B0604020202020204" pitchFamily="34" charset="0"/>
                </a:rPr>
                <a:t>Falling out with a friend or the peer group can make you change your interests in sport or stop altogether.</a:t>
              </a:r>
            </a:p>
            <a:p>
              <a:pPr defTabSz="806450">
                <a:defRPr/>
              </a:pPr>
              <a:endParaRPr lang="en-GB" sz="1600" dirty="0">
                <a:cs typeface="Arial" panose="020B0604020202020204" pitchFamily="34" charset="0"/>
              </a:endParaRPr>
            </a:p>
            <a:p>
              <a:pPr defTabSz="806450">
                <a:defRPr/>
              </a:pPr>
              <a:r>
                <a:rPr lang="en-GB" sz="1600" b="1" dirty="0" smtClean="0">
                  <a:cs typeface="Arial" panose="020B0604020202020204" pitchFamily="34" charset="0"/>
                </a:rPr>
                <a:t>Peer pressure </a:t>
              </a:r>
              <a:r>
                <a:rPr lang="en-GB" sz="1600" dirty="0" smtClean="0">
                  <a:cs typeface="Arial" panose="020B0604020202020204" pitchFamily="34" charset="0"/>
                </a:rPr>
                <a:t>makes you want to do what others do or don’t do.</a:t>
              </a:r>
            </a:p>
            <a:p>
              <a:pPr defTabSz="806450">
                <a:defRPr/>
              </a:pPr>
              <a:r>
                <a:rPr lang="en-GB" sz="1600" dirty="0" smtClean="0">
                  <a:cs typeface="Arial" panose="020B0604020202020204" pitchFamily="34" charset="0"/>
                </a:rPr>
                <a:t>It is very powerful in relation to children’s attitudes.</a:t>
              </a:r>
            </a:p>
          </p:txBody>
        </p:sp>
        <p:sp>
          <p:nvSpPr>
            <p:cNvPr id="14" name="Rectangle 1"/>
            <p:cNvSpPr>
              <a:spLocks noChangeArrowheads="1"/>
            </p:cNvSpPr>
            <p:nvPr/>
          </p:nvSpPr>
          <p:spPr bwMode="auto">
            <a:xfrm>
              <a:off x="-358201" y="5905921"/>
              <a:ext cx="1350364" cy="30866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Friends/Peers</a:t>
              </a:r>
              <a:endParaRPr lang="en-US" altLang="en-US" sz="1800" dirty="0">
                <a:solidFill>
                  <a:srgbClr val="C00000"/>
                </a:solidFill>
              </a:endParaRPr>
            </a:p>
          </p:txBody>
        </p:sp>
      </p:grpSp>
      <p:sp>
        <p:nvSpPr>
          <p:cNvPr id="6" name="Rectangle 2">
            <a:extLst>
              <a:ext uri="{FF2B5EF4-FFF2-40B4-BE49-F238E27FC236}">
                <a16:creationId xmlns:a16="http://schemas.microsoft.com/office/drawing/2014/main" id="{293B99D7-28FB-47EB-A38B-5683463A7D80}"/>
              </a:ext>
            </a:extLst>
          </p:cNvPr>
          <p:cNvSpPr>
            <a:spLocks noChangeArrowheads="1"/>
          </p:cNvSpPr>
          <p:nvPr/>
        </p:nvSpPr>
        <p:spPr bwMode="auto">
          <a:xfrm>
            <a:off x="572112" y="5610726"/>
            <a:ext cx="7888320"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600" dirty="0" smtClean="0"/>
              <a:t> When you participate in sport or physical activity who do you participate with?</a:t>
            </a:r>
            <a:endParaRPr lang="en-GB" altLang="en-US" sz="1600" dirty="0"/>
          </a:p>
        </p:txBody>
      </p:sp>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pic>
        <p:nvPicPr>
          <p:cNvPr id="21" name="Picture 20" descr="Fun time with friends. Group of cheerful young people playing with soccer ball on the beach">
            <a:extLst>
              <a:ext uri="{FF2B5EF4-FFF2-40B4-BE49-F238E27FC236}">
                <a16:creationId xmlns:a16="http://schemas.microsoft.com/office/drawing/2014/main" id="{968F8BEA-15FC-4C7E-B9D0-032EEA219290}"/>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6374830" y="2019422"/>
            <a:ext cx="2661170" cy="2417690"/>
          </a:xfrm>
          <a:prstGeom prst="rect">
            <a:avLst/>
          </a:prstGeom>
        </p:spPr>
      </p:pic>
    </p:spTree>
    <p:extLst>
      <p:ext uri="{BB962C8B-B14F-4D97-AF65-F5344CB8AC3E}">
        <p14:creationId xmlns:p14="http://schemas.microsoft.com/office/powerpoint/2010/main" val="25432735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499"/>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0EB9EB29-2953-491B-9FA2-A13B6B463228}"/>
              </a:ext>
            </a:extLst>
          </p:cNvPr>
          <p:cNvGrpSpPr/>
          <p:nvPr/>
        </p:nvGrpSpPr>
        <p:grpSpPr>
          <a:xfrm>
            <a:off x="140064" y="1124743"/>
            <a:ext cx="4503944" cy="4832092"/>
            <a:chOff x="-358202" y="5603279"/>
            <a:chExt cx="5939794" cy="3537003"/>
          </a:xfrm>
        </p:grpSpPr>
        <p:sp>
          <p:nvSpPr>
            <p:cNvPr id="13" name="TextBox 12"/>
            <p:cNvSpPr txBox="1"/>
            <p:nvPr/>
          </p:nvSpPr>
          <p:spPr>
            <a:xfrm>
              <a:off x="-358201" y="5603279"/>
              <a:ext cx="5939793" cy="3537003"/>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defTabSz="806450">
                <a:defRPr/>
              </a:pPr>
              <a:r>
                <a:rPr lang="en-GB" sz="1600" dirty="0" smtClean="0">
                  <a:cs typeface="Arial" panose="020B0604020202020204" pitchFamily="34" charset="0"/>
                </a:rPr>
                <a:t>Sport is encouraged to all regardless of disability.</a:t>
              </a:r>
            </a:p>
            <a:p>
              <a:pPr defTabSz="806450">
                <a:defRPr/>
              </a:pPr>
              <a:r>
                <a:rPr lang="en-GB" sz="1600" dirty="0" smtClean="0">
                  <a:cs typeface="Arial" panose="020B0604020202020204" pitchFamily="34" charset="0"/>
                </a:rPr>
                <a:t>Performers with disabilities often compete against similar groups or can be mixed with able-bodied performers.</a:t>
              </a:r>
            </a:p>
            <a:p>
              <a:pPr defTabSz="806450">
                <a:defRPr/>
              </a:pPr>
              <a:endParaRPr lang="en-GB" sz="1600" dirty="0">
                <a:cs typeface="Arial" panose="020B0604020202020204" pitchFamily="34" charset="0"/>
              </a:endParaRPr>
            </a:p>
            <a:p>
              <a:pPr defTabSz="806450">
                <a:defRPr/>
              </a:pPr>
              <a:r>
                <a:rPr lang="en-GB" sz="1600" dirty="0" smtClean="0">
                  <a:cs typeface="Arial" panose="020B0604020202020204" pitchFamily="34" charset="0"/>
                </a:rPr>
                <a:t>More disabled people are taking part in sport – 17% in 2015 are playing sport regularly, up from around 15% in 2005/06.</a:t>
              </a:r>
            </a:p>
            <a:p>
              <a:pPr defTabSz="806450">
                <a:defRPr/>
              </a:pPr>
              <a:endParaRPr lang="en-GB" sz="1600" dirty="0">
                <a:cs typeface="Arial" panose="020B0604020202020204" pitchFamily="34" charset="0"/>
              </a:endParaRPr>
            </a:p>
            <a:p>
              <a:pPr defTabSz="806450">
                <a:defRPr/>
              </a:pPr>
              <a:r>
                <a:rPr lang="en-GB" sz="1600" dirty="0" smtClean="0">
                  <a:cs typeface="Arial" panose="020B0604020202020204" pitchFamily="34" charset="0"/>
                </a:rPr>
                <a:t>Participation rates have increased since 2012 London Paralympic Games, but overall those with a disability show a comparatively low percentage in participation.</a:t>
              </a:r>
            </a:p>
            <a:p>
              <a:pPr defTabSz="806450">
                <a:defRPr/>
              </a:pPr>
              <a:endParaRPr lang="en-GB" sz="1600" dirty="0">
                <a:cs typeface="Arial" panose="020B0604020202020204" pitchFamily="34" charset="0"/>
              </a:endParaRPr>
            </a:p>
            <a:p>
              <a:pPr defTabSz="806450">
                <a:defRPr/>
              </a:pPr>
              <a:r>
                <a:rPr lang="en-GB" sz="1600" dirty="0" smtClean="0">
                  <a:cs typeface="Arial" panose="020B0604020202020204" pitchFamily="34" charset="0"/>
                </a:rPr>
                <a:t>This may be due to the lack of adapted equipment, access, clubs, discrimination and/or a lack of confidence.</a:t>
              </a:r>
            </a:p>
          </p:txBody>
        </p:sp>
        <p:sp>
          <p:nvSpPr>
            <p:cNvPr id="14" name="Rectangle 1"/>
            <p:cNvSpPr>
              <a:spLocks noChangeArrowheads="1"/>
            </p:cNvSpPr>
            <p:nvPr/>
          </p:nvSpPr>
          <p:spPr bwMode="auto">
            <a:xfrm>
              <a:off x="-358202" y="5603280"/>
              <a:ext cx="1856341" cy="270344"/>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Disability</a:t>
              </a:r>
              <a:endParaRPr lang="en-US" altLang="en-US" sz="1800" dirty="0">
                <a:solidFill>
                  <a:srgbClr val="C00000"/>
                </a:solidFill>
              </a:endParaRPr>
            </a:p>
          </p:txBody>
        </p:sp>
      </p:grpSp>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116632"/>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pic>
        <p:nvPicPr>
          <p:cNvPr id="23" name="Picture 22" descr="Disabled sport men in action while playing indoor basketball at a basketball court">
            <a:extLst>
              <a:ext uri="{FF2B5EF4-FFF2-40B4-BE49-F238E27FC236}">
                <a16:creationId xmlns:a16="http://schemas.microsoft.com/office/drawing/2014/main" id="{2588A6A3-B258-4DD4-A307-5289B9AE265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41081" y="644458"/>
            <a:ext cx="2966607" cy="192044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7805" y="4378431"/>
            <a:ext cx="2494559" cy="1642857"/>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0657" y="2448272"/>
            <a:ext cx="2060848" cy="2060848"/>
          </a:xfrm>
          <a:prstGeom prst="rect">
            <a:avLst/>
          </a:prstGeom>
        </p:spPr>
      </p:pic>
    </p:spTree>
    <p:extLst>
      <p:ext uri="{BB962C8B-B14F-4D97-AF65-F5344CB8AC3E}">
        <p14:creationId xmlns:p14="http://schemas.microsoft.com/office/powerpoint/2010/main" val="33686162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79512" y="1484784"/>
            <a:ext cx="8856984" cy="3960440"/>
            <a:chOff x="53846" y="1518160"/>
            <a:chExt cx="6522080" cy="2320841"/>
          </a:xfrm>
        </p:grpSpPr>
        <p:sp>
          <p:nvSpPr>
            <p:cNvPr id="3" name="TextBox 2"/>
            <p:cNvSpPr txBox="1"/>
            <p:nvPr/>
          </p:nvSpPr>
          <p:spPr>
            <a:xfrm>
              <a:off x="53846" y="1518161"/>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518160"/>
              <a:ext cx="1219576" cy="23446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Disability</a:t>
              </a:r>
              <a:endParaRPr lang="en-US" altLang="en-US" sz="2000" dirty="0">
                <a:solidFill>
                  <a:srgbClr val="C00000"/>
                </a:solidFill>
              </a:endParaRPr>
            </a:p>
          </p:txBody>
        </p:sp>
      </p:grpSp>
      <p:sp>
        <p:nvSpPr>
          <p:cNvPr id="11"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graphicFrame>
        <p:nvGraphicFramePr>
          <p:cNvPr id="15" name="Table 14"/>
          <p:cNvGraphicFramePr>
            <a:graphicFrameLocks noGrp="1"/>
          </p:cNvGraphicFramePr>
          <p:nvPr>
            <p:extLst>
              <p:ext uri="{D42A27DB-BD31-4B8C-83A1-F6EECF244321}">
                <p14:modId xmlns:p14="http://schemas.microsoft.com/office/powerpoint/2010/main" val="2254338632"/>
              </p:ext>
            </p:extLst>
          </p:nvPr>
        </p:nvGraphicFramePr>
        <p:xfrm>
          <a:off x="3563888" y="1787318"/>
          <a:ext cx="5112567" cy="3200400"/>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3204665959"/>
                    </a:ext>
                  </a:extLst>
                </a:gridCol>
                <a:gridCol w="1872208">
                  <a:extLst>
                    <a:ext uri="{9D8B030D-6E8A-4147-A177-3AD203B41FA5}">
                      <a16:colId xmlns:a16="http://schemas.microsoft.com/office/drawing/2014/main" val="2442170164"/>
                    </a:ext>
                  </a:extLst>
                </a:gridCol>
                <a:gridCol w="1728191">
                  <a:extLst>
                    <a:ext uri="{9D8B030D-6E8A-4147-A177-3AD203B41FA5}">
                      <a16:colId xmlns:a16="http://schemas.microsoft.com/office/drawing/2014/main" val="528215385"/>
                    </a:ext>
                  </a:extLst>
                </a:gridCol>
              </a:tblGrid>
              <a:tr h="501167">
                <a:tc>
                  <a:txBody>
                    <a:bodyPr/>
                    <a:lstStyle/>
                    <a:p>
                      <a:pPr algn="ctr"/>
                      <a:endParaRPr lang="en-GB" sz="1800" b="1" dirty="0"/>
                    </a:p>
                  </a:txBody>
                  <a:tcPr>
                    <a:solidFill>
                      <a:schemeClr val="bg1">
                        <a:lumMod val="50000"/>
                      </a:schemeClr>
                    </a:solidFill>
                  </a:tcPr>
                </a:tc>
                <a:tc>
                  <a:txBody>
                    <a:bodyPr/>
                    <a:lstStyle/>
                    <a:p>
                      <a:pPr algn="ctr"/>
                      <a:r>
                        <a:rPr lang="en-GB" sz="1800" b="1" dirty="0" smtClean="0"/>
                        <a:t>Participants with disabilities</a:t>
                      </a:r>
                      <a:endParaRPr lang="en-GB" sz="1800" b="1" dirty="0"/>
                    </a:p>
                  </a:txBody>
                  <a:tcPr>
                    <a:solidFill>
                      <a:schemeClr val="bg1">
                        <a:lumMod val="50000"/>
                      </a:schemeClr>
                    </a:solidFill>
                  </a:tcPr>
                </a:tc>
                <a:tc>
                  <a:txBody>
                    <a:bodyPr/>
                    <a:lstStyle/>
                    <a:p>
                      <a:pPr algn="ctr"/>
                      <a:r>
                        <a:rPr lang="en-GB" sz="1800" dirty="0" smtClean="0"/>
                        <a:t>Able bodied</a:t>
                      </a:r>
                      <a:r>
                        <a:rPr lang="en-GB" sz="1800" baseline="0" dirty="0" smtClean="0"/>
                        <a:t> participants</a:t>
                      </a:r>
                      <a:endParaRPr lang="en-GB" sz="1800" dirty="0"/>
                    </a:p>
                  </a:txBody>
                  <a:tcPr>
                    <a:solidFill>
                      <a:schemeClr val="bg1">
                        <a:lumMod val="50000"/>
                      </a:schemeClr>
                    </a:solidFill>
                  </a:tcPr>
                </a:tc>
                <a:extLst>
                  <a:ext uri="{0D108BD9-81ED-4DB2-BD59-A6C34878D82A}">
                    <a16:rowId xmlns:a16="http://schemas.microsoft.com/office/drawing/2014/main" val="832271422"/>
                  </a:ext>
                </a:extLst>
              </a:tr>
              <a:tr h="35353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2005/2006</a:t>
                      </a:r>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15.1%</a:t>
                      </a:r>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37.8%</a:t>
                      </a:r>
                    </a:p>
                  </a:txBody>
                  <a:tcPr>
                    <a:solidFill>
                      <a:schemeClr val="accent1">
                        <a:lumMod val="40000"/>
                        <a:lumOff val="60000"/>
                      </a:schemeClr>
                    </a:solidFill>
                  </a:tcPr>
                </a:tc>
                <a:extLst>
                  <a:ext uri="{0D108BD9-81ED-4DB2-BD59-A6C34878D82A}">
                    <a16:rowId xmlns:a16="http://schemas.microsoft.com/office/drawing/2014/main" val="738740690"/>
                  </a:ext>
                </a:extLst>
              </a:tr>
              <a:tr h="347810">
                <a:tc>
                  <a:txBody>
                    <a:bodyPr/>
                    <a:lstStyle/>
                    <a:p>
                      <a:pPr algn="ctr"/>
                      <a:r>
                        <a:rPr lang="en-GB" sz="1800" dirty="0" smtClean="0"/>
                        <a:t>2006/2007</a:t>
                      </a:r>
                      <a:endParaRPr lang="en-GB" sz="1800" dirty="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16.7%</a:t>
                      </a:r>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39.3%</a:t>
                      </a:r>
                    </a:p>
                  </a:txBody>
                  <a:tcPr>
                    <a:solidFill>
                      <a:schemeClr val="accent1">
                        <a:lumMod val="40000"/>
                        <a:lumOff val="60000"/>
                      </a:schemeClr>
                    </a:solidFill>
                  </a:tcPr>
                </a:tc>
                <a:extLst>
                  <a:ext uri="{0D108BD9-81ED-4DB2-BD59-A6C34878D82A}">
                    <a16:rowId xmlns:a16="http://schemas.microsoft.com/office/drawing/2014/main" val="3913639321"/>
                  </a:ext>
                </a:extLst>
              </a:tr>
              <a:tr h="360040">
                <a:tc>
                  <a:txBody>
                    <a:bodyPr/>
                    <a:lstStyle/>
                    <a:p>
                      <a:pPr algn="ctr"/>
                      <a:r>
                        <a:rPr lang="en-GB" sz="1800" dirty="0" smtClean="0"/>
                        <a:t>2007/2008</a:t>
                      </a:r>
                      <a:endParaRPr lang="en-GB" sz="1800" dirty="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16.2%</a:t>
                      </a:r>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39.2%</a:t>
                      </a:r>
                    </a:p>
                  </a:txBody>
                  <a:tcPr>
                    <a:solidFill>
                      <a:schemeClr val="accent1">
                        <a:lumMod val="40000"/>
                        <a:lumOff val="60000"/>
                      </a:schemeClr>
                    </a:solidFill>
                  </a:tcPr>
                </a:tc>
                <a:extLst>
                  <a:ext uri="{0D108BD9-81ED-4DB2-BD59-A6C34878D82A}">
                    <a16:rowId xmlns:a16="http://schemas.microsoft.com/office/drawing/2014/main" val="3654801557"/>
                  </a:ext>
                </a:extLst>
              </a:tr>
              <a:tr h="360040">
                <a:tc>
                  <a:txBody>
                    <a:bodyPr/>
                    <a:lstStyle/>
                    <a:p>
                      <a:pPr algn="ctr"/>
                      <a:r>
                        <a:rPr lang="en-GB" sz="1800" dirty="0" smtClean="0"/>
                        <a:t>2008/2009</a:t>
                      </a:r>
                      <a:endParaRPr lang="en-GB" sz="1800" dirty="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16.3%</a:t>
                      </a:r>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38.9%</a:t>
                      </a:r>
                    </a:p>
                  </a:txBody>
                  <a:tcPr>
                    <a:solidFill>
                      <a:schemeClr val="accent1">
                        <a:lumMod val="40000"/>
                        <a:lumOff val="60000"/>
                      </a:schemeClr>
                    </a:solidFill>
                  </a:tcPr>
                </a:tc>
                <a:extLst>
                  <a:ext uri="{0D108BD9-81ED-4DB2-BD59-A6C34878D82A}">
                    <a16:rowId xmlns:a16="http://schemas.microsoft.com/office/drawing/2014/main" val="2080914031"/>
                  </a:ext>
                </a:extLst>
              </a:tr>
              <a:tr h="360040">
                <a:tc>
                  <a:txBody>
                    <a:bodyPr/>
                    <a:lstStyle/>
                    <a:p>
                      <a:pPr algn="ctr"/>
                      <a:r>
                        <a:rPr lang="en-GB" sz="1800" dirty="0" smtClean="0"/>
                        <a:t>2009/2010</a:t>
                      </a:r>
                      <a:endParaRPr lang="en-GB" sz="1800" dirty="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17.7%</a:t>
                      </a:r>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37.7%</a:t>
                      </a:r>
                    </a:p>
                  </a:txBody>
                  <a:tcPr>
                    <a:solidFill>
                      <a:schemeClr val="accent1">
                        <a:lumMod val="40000"/>
                        <a:lumOff val="60000"/>
                      </a:schemeClr>
                    </a:solidFill>
                  </a:tcPr>
                </a:tc>
                <a:extLst>
                  <a:ext uri="{0D108BD9-81ED-4DB2-BD59-A6C34878D82A}">
                    <a16:rowId xmlns:a16="http://schemas.microsoft.com/office/drawing/2014/main" val="3022107986"/>
                  </a:ext>
                </a:extLst>
              </a:tr>
              <a:tr h="360040">
                <a:tc>
                  <a:txBody>
                    <a:bodyPr/>
                    <a:lstStyle/>
                    <a:p>
                      <a:pPr algn="ctr"/>
                      <a:r>
                        <a:rPr lang="en-GB" sz="1800" dirty="0" smtClean="0"/>
                        <a:t>2010/2011</a:t>
                      </a:r>
                      <a:endParaRPr lang="en-GB" sz="1800" dirty="0"/>
                    </a:p>
                  </a:txBody>
                  <a:tcPr>
                    <a:solidFill>
                      <a:schemeClr val="accent1">
                        <a:lumMod val="40000"/>
                        <a:lumOff val="60000"/>
                      </a:schemeClr>
                    </a:solidFill>
                  </a:tcPr>
                </a:tc>
                <a:tc>
                  <a:txBody>
                    <a:bodyPr/>
                    <a:lstStyle/>
                    <a:p>
                      <a:pPr algn="ctr"/>
                      <a:r>
                        <a:rPr lang="en-GB" sz="1800" dirty="0" smtClean="0"/>
                        <a:t>18.3%</a:t>
                      </a:r>
                      <a:endParaRPr lang="en-GB" sz="1800" dirty="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39.4%</a:t>
                      </a:r>
                    </a:p>
                  </a:txBody>
                  <a:tcPr>
                    <a:solidFill>
                      <a:schemeClr val="accent1">
                        <a:lumMod val="40000"/>
                        <a:lumOff val="60000"/>
                      </a:schemeClr>
                    </a:solidFill>
                  </a:tcPr>
                </a:tc>
                <a:extLst>
                  <a:ext uri="{0D108BD9-81ED-4DB2-BD59-A6C34878D82A}">
                    <a16:rowId xmlns:a16="http://schemas.microsoft.com/office/drawing/2014/main" val="3686867021"/>
                  </a:ext>
                </a:extLst>
              </a:tr>
              <a:tr h="360040">
                <a:tc>
                  <a:txBody>
                    <a:bodyPr/>
                    <a:lstStyle/>
                    <a:p>
                      <a:pPr algn="ctr"/>
                      <a:r>
                        <a:rPr lang="en-GB" sz="1800" dirty="0" smtClean="0"/>
                        <a:t>2011/2012</a:t>
                      </a:r>
                      <a:endParaRPr lang="en-GB" sz="1800" dirty="0"/>
                    </a:p>
                  </a:txBody>
                  <a:tcPr>
                    <a:solidFill>
                      <a:schemeClr val="accent1">
                        <a:lumMod val="40000"/>
                        <a:lumOff val="60000"/>
                      </a:schemeClr>
                    </a:solidFill>
                  </a:tcPr>
                </a:tc>
                <a:tc>
                  <a:txBody>
                    <a:bodyPr/>
                    <a:lstStyle/>
                    <a:p>
                      <a:pPr algn="ctr"/>
                      <a:r>
                        <a:rPr lang="en-GB" sz="1800" dirty="0" smtClean="0"/>
                        <a:t>18.5%</a:t>
                      </a:r>
                      <a:endParaRPr lang="en-GB" sz="1800" dirty="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t>39.2%</a:t>
                      </a:r>
                    </a:p>
                  </a:txBody>
                  <a:tcPr>
                    <a:solidFill>
                      <a:schemeClr val="accent1">
                        <a:lumMod val="40000"/>
                        <a:lumOff val="60000"/>
                      </a:schemeClr>
                    </a:solidFill>
                  </a:tcPr>
                </a:tc>
                <a:extLst>
                  <a:ext uri="{0D108BD9-81ED-4DB2-BD59-A6C34878D82A}">
                    <a16:rowId xmlns:a16="http://schemas.microsoft.com/office/drawing/2014/main" val="485568524"/>
                  </a:ext>
                </a:extLst>
              </a:tr>
            </a:tbl>
          </a:graphicData>
        </a:graphic>
      </p:graphicFrame>
      <p:sp>
        <p:nvSpPr>
          <p:cNvPr id="17" name="Title 1">
            <a:extLst>
              <a:ext uri="{FF2B5EF4-FFF2-40B4-BE49-F238E27FC236}">
                <a16:creationId xmlns:a16="http://schemas.microsoft.com/office/drawing/2014/main" id="{06717D0E-6E87-4346-9DDD-D0150D75B890}"/>
              </a:ext>
            </a:extLst>
          </p:cNvPr>
          <p:cNvSpPr txBox="1">
            <a:spLocks/>
          </p:cNvSpPr>
          <p:nvPr/>
        </p:nvSpPr>
        <p:spPr>
          <a:xfrm>
            <a:off x="323528" y="2420888"/>
            <a:ext cx="2952328" cy="2376264"/>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dirty="0" smtClean="0">
                <a:solidFill>
                  <a:schemeClr val="tx1"/>
                </a:solidFill>
              </a:rPr>
              <a:t>Exam question (3 marks)</a:t>
            </a:r>
          </a:p>
          <a:p>
            <a:endParaRPr lang="en-GB" sz="1800" dirty="0">
              <a:solidFill>
                <a:schemeClr val="tx1"/>
              </a:solidFill>
            </a:endParaRPr>
          </a:p>
          <a:p>
            <a:r>
              <a:rPr lang="en-GB" sz="1800" dirty="0" smtClean="0">
                <a:solidFill>
                  <a:schemeClr val="tx1"/>
                </a:solidFill>
              </a:rPr>
              <a:t>Assess the trends in participation in sport from 2005/2006 until 2011/2012.</a:t>
            </a:r>
          </a:p>
        </p:txBody>
      </p:sp>
    </p:spTree>
    <p:extLst>
      <p:ext uri="{BB962C8B-B14F-4D97-AF65-F5344CB8AC3E}">
        <p14:creationId xmlns:p14="http://schemas.microsoft.com/office/powerpoint/2010/main" val="4539090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09210" y="1196752"/>
            <a:ext cx="8856984" cy="4680518"/>
            <a:chOff x="53846" y="1518161"/>
            <a:chExt cx="6522080" cy="2320840"/>
          </a:xfrm>
        </p:grpSpPr>
        <p:sp>
          <p:nvSpPr>
            <p:cNvPr id="3" name="TextBox 2"/>
            <p:cNvSpPr txBox="1"/>
            <p:nvPr/>
          </p:nvSpPr>
          <p:spPr>
            <a:xfrm>
              <a:off x="53846" y="1518161"/>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518161"/>
              <a:ext cx="5182444" cy="198395"/>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Reasons for participation in sport and physical activity</a:t>
              </a:r>
            </a:p>
          </p:txBody>
        </p:sp>
      </p:grpSp>
      <p:sp>
        <p:nvSpPr>
          <p:cNvPr id="11"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83671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Factors affecting participation in physical activity and sport</a:t>
            </a:r>
            <a:endParaRPr lang="en-GB" sz="2800" dirty="0"/>
          </a:p>
        </p:txBody>
      </p:sp>
      <p:sp>
        <p:nvSpPr>
          <p:cNvPr id="17" name="Title 1">
            <a:extLst>
              <a:ext uri="{FF2B5EF4-FFF2-40B4-BE49-F238E27FC236}">
                <a16:creationId xmlns:a16="http://schemas.microsoft.com/office/drawing/2014/main" id="{06717D0E-6E87-4346-9DDD-D0150D75B890}"/>
              </a:ext>
            </a:extLst>
          </p:cNvPr>
          <p:cNvSpPr txBox="1">
            <a:spLocks/>
          </p:cNvSpPr>
          <p:nvPr/>
        </p:nvSpPr>
        <p:spPr>
          <a:xfrm>
            <a:off x="289230" y="2492896"/>
            <a:ext cx="4770809" cy="2592288"/>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dirty="0" smtClean="0">
                <a:solidFill>
                  <a:schemeClr val="tx1"/>
                </a:solidFill>
              </a:rPr>
              <a:t>There are 5 reasons for participation in physical activity and sport:</a:t>
            </a:r>
          </a:p>
          <a:p>
            <a:endParaRPr lang="en-GB" sz="1800" dirty="0" smtClean="0">
              <a:solidFill>
                <a:schemeClr val="tx1"/>
              </a:solidFill>
            </a:endParaRPr>
          </a:p>
          <a:p>
            <a:pPr marL="342900" indent="-342900">
              <a:buAutoNum type="arabicPeriod"/>
            </a:pPr>
            <a:r>
              <a:rPr lang="en-GB" sz="1800" dirty="0" smtClean="0">
                <a:solidFill>
                  <a:srgbClr val="FF0000"/>
                </a:solidFill>
              </a:rPr>
              <a:t>M</a:t>
            </a:r>
            <a:r>
              <a:rPr lang="en-GB" sz="1800" dirty="0" smtClean="0">
                <a:solidFill>
                  <a:schemeClr val="tx1"/>
                </a:solidFill>
              </a:rPr>
              <a:t>edia coverage</a:t>
            </a:r>
          </a:p>
          <a:p>
            <a:pPr marL="342900" indent="-342900">
              <a:buAutoNum type="arabicPeriod"/>
            </a:pPr>
            <a:r>
              <a:rPr lang="en-GB" sz="1800" dirty="0" smtClean="0">
                <a:solidFill>
                  <a:srgbClr val="FF0000"/>
                </a:solidFill>
              </a:rPr>
              <a:t>E</a:t>
            </a:r>
            <a:r>
              <a:rPr lang="en-GB" sz="1800" dirty="0" smtClean="0">
                <a:solidFill>
                  <a:schemeClr val="tx1"/>
                </a:solidFill>
              </a:rPr>
              <a:t>nvironment and climate</a:t>
            </a:r>
          </a:p>
          <a:p>
            <a:pPr marL="342900" indent="-342900">
              <a:buAutoNum type="arabicPeriod"/>
            </a:pPr>
            <a:r>
              <a:rPr lang="en-GB" sz="1800" dirty="0" smtClean="0">
                <a:solidFill>
                  <a:srgbClr val="FF0000"/>
                </a:solidFill>
              </a:rPr>
              <a:t>T</a:t>
            </a:r>
            <a:r>
              <a:rPr lang="en-GB" sz="1800" dirty="0" smtClean="0">
                <a:solidFill>
                  <a:schemeClr val="tx1"/>
                </a:solidFill>
              </a:rPr>
              <a:t>ime</a:t>
            </a:r>
          </a:p>
          <a:p>
            <a:pPr marL="342900" indent="-342900">
              <a:buAutoNum type="arabicPeriod"/>
            </a:pPr>
            <a:r>
              <a:rPr lang="en-GB" sz="1800" dirty="0" smtClean="0">
                <a:solidFill>
                  <a:srgbClr val="FF0000"/>
                </a:solidFill>
              </a:rPr>
              <a:t>R</a:t>
            </a:r>
            <a:r>
              <a:rPr lang="en-GB" sz="1800" dirty="0" smtClean="0">
                <a:solidFill>
                  <a:schemeClr val="tx1"/>
                </a:solidFill>
              </a:rPr>
              <a:t>esources</a:t>
            </a:r>
          </a:p>
          <a:p>
            <a:pPr marL="342900" indent="-342900">
              <a:buAutoNum type="arabicPeriod"/>
            </a:pPr>
            <a:r>
              <a:rPr lang="en-GB" sz="1800" dirty="0" smtClean="0">
                <a:solidFill>
                  <a:srgbClr val="FF0000"/>
                </a:solidFill>
              </a:rPr>
              <a:t>R</a:t>
            </a:r>
            <a:r>
              <a:rPr lang="en-GB" sz="1800" dirty="0" smtClean="0">
                <a:solidFill>
                  <a:schemeClr val="tx1"/>
                </a:solidFill>
              </a:rPr>
              <a:t>ole models</a:t>
            </a:r>
          </a:p>
        </p:txBody>
      </p:sp>
      <p:sp>
        <p:nvSpPr>
          <p:cNvPr id="8" name="Rectangle 2">
            <a:extLst>
              <a:ext uri="{FF2B5EF4-FFF2-40B4-BE49-F238E27FC236}">
                <a16:creationId xmlns:a16="http://schemas.microsoft.com/office/drawing/2014/main" id="{293B99D7-28FB-47EB-A38B-5683463A7D80}"/>
              </a:ext>
            </a:extLst>
          </p:cNvPr>
          <p:cNvSpPr>
            <a:spLocks noChangeArrowheads="1"/>
          </p:cNvSpPr>
          <p:nvPr/>
        </p:nvSpPr>
        <p:spPr bwMode="auto">
          <a:xfrm>
            <a:off x="109210" y="1844824"/>
            <a:ext cx="6192688" cy="40011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GB" altLang="en-US" sz="2000" dirty="0"/>
              <a:t>TASK: </a:t>
            </a:r>
            <a:r>
              <a:rPr lang="en-GB" altLang="en-US" sz="2000" dirty="0" smtClean="0"/>
              <a:t>Identify 3 reasons for taking part in sport</a:t>
            </a:r>
            <a:endParaRPr lang="en-GB" altLang="en-US" sz="2000" dirty="0"/>
          </a:p>
        </p:txBody>
      </p:sp>
      <p:sp>
        <p:nvSpPr>
          <p:cNvPr id="12" name="TextBox 11"/>
          <p:cNvSpPr txBox="1"/>
          <p:nvPr/>
        </p:nvSpPr>
        <p:spPr>
          <a:xfrm>
            <a:off x="4499992" y="3217183"/>
            <a:ext cx="4137484" cy="2516073"/>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GB" sz="1350" dirty="0">
                <a:latin typeface="Arial" panose="020B0604020202020204" pitchFamily="34" charset="0"/>
                <a:cs typeface="Arial" panose="020B0604020202020204" pitchFamily="34" charset="0"/>
              </a:rPr>
              <a:t>Can you create </a:t>
            </a:r>
            <a:r>
              <a:rPr lang="en-GB" sz="1350" dirty="0" smtClean="0">
                <a:latin typeface="Arial" panose="020B0604020202020204" pitchFamily="34" charset="0"/>
                <a:cs typeface="Arial" panose="020B0604020202020204" pitchFamily="34" charset="0"/>
              </a:rPr>
              <a:t>an acronym </a:t>
            </a:r>
            <a:r>
              <a:rPr lang="en-GB" sz="1350" dirty="0">
                <a:latin typeface="Arial" panose="020B0604020202020204" pitchFamily="34" charset="0"/>
                <a:cs typeface="Arial" panose="020B0604020202020204" pitchFamily="34" charset="0"/>
              </a:rPr>
              <a:t>to remember these?</a:t>
            </a:r>
          </a:p>
          <a:p>
            <a:endParaRPr lang="en-GB" sz="1350" dirty="0">
              <a:latin typeface="Arial" panose="020B0604020202020204" pitchFamily="34" charset="0"/>
              <a:cs typeface="Arial" panose="020B0604020202020204" pitchFamily="34" charset="0"/>
            </a:endParaRPr>
          </a:p>
          <a:p>
            <a:r>
              <a:rPr lang="en-GB" sz="1350" dirty="0">
                <a:latin typeface="Arial" panose="020B0604020202020204" pitchFamily="34" charset="0"/>
                <a:cs typeface="Arial" panose="020B0604020202020204" pitchFamily="34" charset="0"/>
              </a:rPr>
              <a:t>Example:</a:t>
            </a:r>
          </a:p>
          <a:p>
            <a:endParaRPr lang="en-GB" sz="1350" dirty="0">
              <a:latin typeface="Arial" panose="020B0604020202020204" pitchFamily="34" charset="0"/>
              <a:cs typeface="Arial" panose="020B0604020202020204" pitchFamily="34" charset="0"/>
            </a:endParaRPr>
          </a:p>
          <a:p>
            <a:r>
              <a:rPr lang="en-GB" b="1" u="sng" dirty="0">
                <a:solidFill>
                  <a:srgbClr val="C00000"/>
                </a:solidFill>
                <a:latin typeface="Arial" panose="020B0604020202020204" pitchFamily="34" charset="0"/>
                <a:cs typeface="Arial" panose="020B0604020202020204" pitchFamily="34" charset="0"/>
              </a:rPr>
              <a:t>M</a:t>
            </a:r>
            <a:r>
              <a:rPr lang="en-GB" sz="1350" dirty="0">
                <a:latin typeface="Arial" panose="020B0604020202020204" pitchFamily="34" charset="0"/>
                <a:cs typeface="Arial" panose="020B0604020202020204" pitchFamily="34" charset="0"/>
              </a:rPr>
              <a:t> - My </a:t>
            </a:r>
          </a:p>
          <a:p>
            <a:r>
              <a:rPr lang="en-GB" b="1" u="sng" dirty="0">
                <a:solidFill>
                  <a:srgbClr val="C00000"/>
                </a:solidFill>
                <a:latin typeface="Arial" panose="020B0604020202020204" pitchFamily="34" charset="0"/>
                <a:cs typeface="Arial" panose="020B0604020202020204" pitchFamily="34" charset="0"/>
              </a:rPr>
              <a:t>E </a:t>
            </a:r>
            <a:r>
              <a:rPr lang="en-GB" sz="1350" dirty="0">
                <a:latin typeface="Arial" panose="020B0604020202020204" pitchFamily="34" charset="0"/>
                <a:cs typeface="Arial" panose="020B0604020202020204" pitchFamily="34" charset="0"/>
              </a:rPr>
              <a:t>- Elephant </a:t>
            </a:r>
          </a:p>
          <a:p>
            <a:r>
              <a:rPr lang="en-GB" b="1" u="sng" dirty="0">
                <a:solidFill>
                  <a:srgbClr val="C00000"/>
                </a:solidFill>
                <a:latin typeface="Arial" panose="020B0604020202020204" pitchFamily="34" charset="0"/>
                <a:cs typeface="Arial" panose="020B0604020202020204" pitchFamily="34" charset="0"/>
              </a:rPr>
              <a:t>T</a:t>
            </a:r>
            <a:r>
              <a:rPr lang="en-GB" sz="1350" dirty="0">
                <a:latin typeface="Arial" panose="020B0604020202020204" pitchFamily="34" charset="0"/>
                <a:cs typeface="Arial" panose="020B0604020202020204" pitchFamily="34" charset="0"/>
              </a:rPr>
              <a:t> - Trains </a:t>
            </a:r>
          </a:p>
          <a:p>
            <a:r>
              <a:rPr lang="en-GB" b="1" u="sng" dirty="0">
                <a:solidFill>
                  <a:srgbClr val="C00000"/>
                </a:solidFill>
                <a:latin typeface="Arial" panose="020B0604020202020204" pitchFamily="34" charset="0"/>
                <a:cs typeface="Arial" panose="020B0604020202020204" pitchFamily="34" charset="0"/>
              </a:rPr>
              <a:t>R</a:t>
            </a:r>
            <a:r>
              <a:rPr lang="en-GB" sz="1350" dirty="0">
                <a:latin typeface="Arial" panose="020B0604020202020204" pitchFamily="34" charset="0"/>
                <a:cs typeface="Arial" panose="020B0604020202020204" pitchFamily="34" charset="0"/>
              </a:rPr>
              <a:t> - Racing </a:t>
            </a:r>
          </a:p>
          <a:p>
            <a:r>
              <a:rPr lang="en-GB" b="1" u="sng" dirty="0">
                <a:solidFill>
                  <a:srgbClr val="C00000"/>
                </a:solidFill>
                <a:latin typeface="Arial" panose="020B0604020202020204" pitchFamily="34" charset="0"/>
                <a:cs typeface="Arial" panose="020B0604020202020204" pitchFamily="34" charset="0"/>
              </a:rPr>
              <a:t>R</a:t>
            </a:r>
            <a:r>
              <a:rPr lang="en-GB" sz="1350" dirty="0">
                <a:latin typeface="Arial" panose="020B0604020202020204" pitchFamily="34" charset="0"/>
                <a:cs typeface="Arial" panose="020B0604020202020204" pitchFamily="34" charset="0"/>
              </a:rPr>
              <a:t> - Rabbits</a:t>
            </a:r>
          </a:p>
          <a:p>
            <a:endParaRPr lang="en-US" sz="1350" dirty="0">
              <a:latin typeface="Arial" panose="020B0604020202020204" pitchFamily="34" charset="0"/>
              <a:cs typeface="Arial" panose="020B0604020202020204" pitchFamily="34" charset="0"/>
            </a:endParaRPr>
          </a:p>
        </p:txBody>
      </p:sp>
      <p:pic>
        <p:nvPicPr>
          <p:cNvPr id="13" name="Picture 12" descr="Rabbits with the jump competition rabbit-hop the rabbit hop is the new sport for kids they learn to work patiently with animals">
            <a:extLst>
              <a:ext uri="{FF2B5EF4-FFF2-40B4-BE49-F238E27FC236}">
                <a16:creationId xmlns:a16="http://schemas.microsoft.com/office/drawing/2014/main" id="{11F46A02-2F94-4418-A732-5036B8B8F10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868145" y="3617293"/>
            <a:ext cx="2736276" cy="2043955"/>
          </a:xfrm>
          <a:prstGeom prst="rect">
            <a:avLst/>
          </a:prstGeom>
        </p:spPr>
      </p:pic>
    </p:spTree>
    <p:extLst>
      <p:ext uri="{BB962C8B-B14F-4D97-AF65-F5344CB8AC3E}">
        <p14:creationId xmlns:p14="http://schemas.microsoft.com/office/powerpoint/2010/main" val="21644027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500"/>
                            </p:stCondLst>
                            <p:childTnLst>
                              <p:par>
                                <p:cTn id="24" presetID="1" presetClass="entr" presetSubtype="0" fill="hold" nodeType="afterEffect">
                                  <p:stCondLst>
                                    <p:cond delay="0"/>
                                  </p:stCondLst>
                                  <p:childTnLst>
                                    <p:set>
                                      <p:cBhvr>
                                        <p:cTn id="25" dur="1" fill="hold">
                                          <p:stCondLst>
                                            <p:cond delay="499"/>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8" grpId="0"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0EB9EB29-2953-491B-9FA2-A13B6B463228}"/>
              </a:ext>
            </a:extLst>
          </p:cNvPr>
          <p:cNvGrpSpPr/>
          <p:nvPr/>
        </p:nvGrpSpPr>
        <p:grpSpPr>
          <a:xfrm>
            <a:off x="179512" y="805557"/>
            <a:ext cx="8738851" cy="4999708"/>
            <a:chOff x="-358202" y="5794875"/>
            <a:chExt cx="6414613" cy="1569028"/>
          </a:xfrm>
        </p:grpSpPr>
        <p:sp>
          <p:nvSpPr>
            <p:cNvPr id="13" name="TextBox 12"/>
            <p:cNvSpPr txBox="1"/>
            <p:nvPr/>
          </p:nvSpPr>
          <p:spPr>
            <a:xfrm>
              <a:off x="-358202" y="5794875"/>
              <a:ext cx="6414613" cy="1569028"/>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defTabSz="806450">
                <a:defRPr/>
              </a:pPr>
              <a:endParaRPr lang="en-GB" sz="1600" dirty="0" smtClean="0">
                <a:cs typeface="Arial" panose="020B0604020202020204" pitchFamily="34" charset="0"/>
              </a:endParaRPr>
            </a:p>
            <a:p>
              <a:pPr defTabSz="806450">
                <a:defRPr/>
              </a:pPr>
              <a:endParaRPr lang="en-GB" sz="1600" dirty="0">
                <a:cs typeface="Arial" panose="020B0604020202020204" pitchFamily="34" charset="0"/>
              </a:endParaRPr>
            </a:p>
            <a:p>
              <a:pPr defTabSz="806450">
                <a:defRPr/>
              </a:pPr>
              <a:endParaRPr lang="en-GB" sz="1600" dirty="0" smtClean="0">
                <a:cs typeface="Arial" panose="020B0604020202020204" pitchFamily="34" charset="0"/>
              </a:endParaRPr>
            </a:p>
            <a:p>
              <a:pPr defTabSz="806450">
                <a:defRPr/>
              </a:pPr>
              <a:endParaRPr lang="en-GB" sz="1600" dirty="0">
                <a:cs typeface="Arial" panose="020B0604020202020204" pitchFamily="34" charset="0"/>
              </a:endParaRPr>
            </a:p>
            <a:p>
              <a:pPr defTabSz="806450">
                <a:defRPr/>
              </a:pPr>
              <a:endParaRPr lang="en-GB" sz="1600" dirty="0" smtClean="0">
                <a:cs typeface="Arial" panose="020B0604020202020204" pitchFamily="34" charset="0"/>
              </a:endParaRPr>
            </a:p>
          </p:txBody>
        </p:sp>
        <p:sp>
          <p:nvSpPr>
            <p:cNvPr id="14" name="Rectangle 1"/>
            <p:cNvSpPr>
              <a:spLocks noChangeArrowheads="1"/>
            </p:cNvSpPr>
            <p:nvPr/>
          </p:nvSpPr>
          <p:spPr bwMode="auto">
            <a:xfrm>
              <a:off x="-358202" y="5796431"/>
              <a:ext cx="1849971" cy="115905"/>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Media coverage</a:t>
              </a:r>
              <a:endParaRPr lang="en-US" altLang="en-US" sz="1800" dirty="0">
                <a:solidFill>
                  <a:srgbClr val="C00000"/>
                </a:solidFill>
              </a:endParaRPr>
            </a:p>
          </p:txBody>
        </p:sp>
      </p:grpSp>
      <p:sp>
        <p:nvSpPr>
          <p:cNvPr id="6"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72008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sp>
        <p:nvSpPr>
          <p:cNvPr id="7" name="Rectangle 2">
            <a:extLst>
              <a:ext uri="{FF2B5EF4-FFF2-40B4-BE49-F238E27FC236}">
                <a16:creationId xmlns:a16="http://schemas.microsoft.com/office/drawing/2014/main" id="{293B99D7-28FB-47EB-A38B-5683463A7D80}"/>
              </a:ext>
            </a:extLst>
          </p:cNvPr>
          <p:cNvSpPr>
            <a:spLocks noChangeArrowheads="1"/>
          </p:cNvSpPr>
          <p:nvPr/>
        </p:nvSpPr>
        <p:spPr bwMode="auto">
          <a:xfrm>
            <a:off x="179512" y="1333217"/>
            <a:ext cx="8568952" cy="1015663"/>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2000" dirty="0"/>
              <a:t>TASK: </a:t>
            </a:r>
            <a:r>
              <a:rPr lang="en-GB" altLang="en-US" sz="2000" dirty="0" smtClean="0"/>
              <a:t>Discuss the importance/influence of media on sport today and come up with an example of how media coverage affects participation rates in a certain sport</a:t>
            </a:r>
            <a:endParaRPr lang="en-GB" altLang="en-US" sz="2000" dirty="0"/>
          </a:p>
        </p:txBody>
      </p:sp>
      <p:sp>
        <p:nvSpPr>
          <p:cNvPr id="2" name="TextBox 1"/>
          <p:cNvSpPr txBox="1"/>
          <p:nvPr/>
        </p:nvSpPr>
        <p:spPr>
          <a:xfrm>
            <a:off x="179512" y="2420888"/>
            <a:ext cx="8568952" cy="3416320"/>
          </a:xfrm>
          <a:prstGeom prst="rect">
            <a:avLst/>
          </a:prstGeom>
          <a:noFill/>
        </p:spPr>
        <p:txBody>
          <a:bodyPr wrap="square" rtlCol="0">
            <a:spAutoFit/>
          </a:bodyPr>
          <a:lstStyle/>
          <a:p>
            <a:pPr defTabSz="806450">
              <a:defRPr/>
            </a:pPr>
            <a:r>
              <a:rPr lang="en-GB" dirty="0">
                <a:cs typeface="Arial" panose="020B0604020202020204" pitchFamily="34" charset="0"/>
              </a:rPr>
              <a:t>Other possible reasons people do not get involved in sport (barriers to participation)</a:t>
            </a:r>
          </a:p>
          <a:p>
            <a:pPr marL="285750" indent="-285750" defTabSz="806450">
              <a:buFont typeface="Arial" panose="020B0604020202020204" pitchFamily="34" charset="0"/>
              <a:buChar char="•"/>
              <a:defRPr/>
            </a:pPr>
            <a:r>
              <a:rPr lang="en-GB" dirty="0">
                <a:cs typeface="Arial" panose="020B0604020202020204" pitchFamily="34" charset="0"/>
              </a:rPr>
              <a:t>Media coverage – some sports get a great deal more media coverage than others which makes them more popular e.g. football vs hockey</a:t>
            </a:r>
          </a:p>
          <a:p>
            <a:pPr marL="285750" indent="-285750" defTabSz="806450">
              <a:buFont typeface="Arial" panose="020B0604020202020204" pitchFamily="34" charset="0"/>
              <a:buChar char="•"/>
              <a:defRPr/>
            </a:pPr>
            <a:r>
              <a:rPr lang="en-GB" dirty="0">
                <a:cs typeface="Arial" panose="020B0604020202020204" pitchFamily="34" charset="0"/>
              </a:rPr>
              <a:t>Male sport still dominates although there is much more interest in women’s sport in recent years due to increased success e.g. GB women’s football reaching the quarter final of the 2012 Olympic Games</a:t>
            </a:r>
          </a:p>
          <a:p>
            <a:pPr marL="285750" indent="-285750" defTabSz="806450">
              <a:buFont typeface="Arial" panose="020B0604020202020204" pitchFamily="34" charset="0"/>
              <a:buChar char="•"/>
              <a:defRPr/>
            </a:pPr>
            <a:r>
              <a:rPr lang="en-GB" dirty="0">
                <a:cs typeface="Arial" panose="020B0604020202020204" pitchFamily="34" charset="0"/>
              </a:rPr>
              <a:t>The media can stimulate participation in sports e.g. huge increase in tennis participation during Wimbledon as people watch it on TV and want to participate themselves</a:t>
            </a:r>
          </a:p>
          <a:p>
            <a:pPr marL="285750" indent="-285750" defTabSz="806450">
              <a:buFont typeface="Arial" panose="020B0604020202020204" pitchFamily="34" charset="0"/>
              <a:buChar char="•"/>
              <a:defRPr/>
            </a:pPr>
            <a:r>
              <a:rPr lang="en-GB" dirty="0">
                <a:cs typeface="Arial" panose="020B0604020202020204" pitchFamily="34" charset="0"/>
              </a:rPr>
              <a:t>Our interest is especially increased when the media highlights the success of UK sports people e.g. lots of interest in cycling after the success in the 2012 Olympic Games when 6 world track records were achieved.</a:t>
            </a:r>
          </a:p>
        </p:txBody>
      </p:sp>
    </p:spTree>
    <p:extLst>
      <p:ext uri="{BB962C8B-B14F-4D97-AF65-F5344CB8AC3E}">
        <p14:creationId xmlns:p14="http://schemas.microsoft.com/office/powerpoint/2010/main" val="3017585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0EB9EB29-2953-491B-9FA2-A13B6B463228}"/>
              </a:ext>
            </a:extLst>
          </p:cNvPr>
          <p:cNvGrpSpPr/>
          <p:nvPr/>
        </p:nvGrpSpPr>
        <p:grpSpPr>
          <a:xfrm>
            <a:off x="140064" y="1145639"/>
            <a:ext cx="8738851" cy="3291473"/>
            <a:chOff x="-358202" y="5853990"/>
            <a:chExt cx="6414613" cy="2855117"/>
          </a:xfrm>
        </p:grpSpPr>
        <p:sp>
          <p:nvSpPr>
            <p:cNvPr id="13" name="TextBox 12"/>
            <p:cNvSpPr txBox="1"/>
            <p:nvPr/>
          </p:nvSpPr>
          <p:spPr>
            <a:xfrm>
              <a:off x="-358202" y="5853990"/>
              <a:ext cx="6414613" cy="2855117"/>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defTabSz="806450">
                <a:defRPr/>
              </a:pPr>
              <a:endParaRPr lang="en-GB" dirty="0" smtClean="0">
                <a:latin typeface="Arial" panose="020B0604020202020204" pitchFamily="34" charset="0"/>
                <a:cs typeface="Arial" panose="020B0604020202020204" pitchFamily="34" charset="0"/>
              </a:endParaRPr>
            </a:p>
            <a:p>
              <a:pPr defTabSz="806450">
                <a:defRPr/>
              </a:pPr>
              <a:endParaRPr lang="en-GB" dirty="0">
                <a:latin typeface="Arial" panose="020B0604020202020204" pitchFamily="34" charset="0"/>
                <a:cs typeface="Arial" panose="020B0604020202020204" pitchFamily="34" charset="0"/>
              </a:endParaRPr>
            </a:p>
            <a:p>
              <a:pPr defTabSz="806450">
                <a:defRPr/>
              </a:pPr>
              <a:endParaRPr lang="en-GB" dirty="0" smtClean="0">
                <a:latin typeface="Arial" panose="020B0604020202020204" pitchFamily="34" charset="0"/>
                <a:cs typeface="Arial" panose="020B0604020202020204" pitchFamily="34" charset="0"/>
              </a:endParaRPr>
            </a:p>
            <a:p>
              <a:pPr defTabSz="806450">
                <a:defRPr/>
              </a:pPr>
              <a:endParaRPr lang="en-GB" dirty="0">
                <a:latin typeface="Arial" panose="020B0604020202020204" pitchFamily="34" charset="0"/>
                <a:cs typeface="Arial" panose="020B0604020202020204" pitchFamily="34" charset="0"/>
              </a:endParaRPr>
            </a:p>
            <a:p>
              <a:pPr defTabSz="806450">
                <a:defRPr/>
              </a:pPr>
              <a:endParaRPr lang="en-GB" dirty="0" smtClean="0">
                <a:latin typeface="Arial" panose="020B0604020202020204" pitchFamily="34" charset="0"/>
                <a:cs typeface="Arial" panose="020B0604020202020204" pitchFamily="34" charset="0"/>
              </a:endParaRPr>
            </a:p>
            <a:p>
              <a:pPr defTabSz="806450">
                <a:defRPr/>
              </a:pPr>
              <a:endParaRPr lang="en-GB" dirty="0">
                <a:latin typeface="Arial" panose="020B0604020202020204" pitchFamily="34" charset="0"/>
                <a:cs typeface="Arial" panose="020B0604020202020204" pitchFamily="34" charset="0"/>
              </a:endParaRPr>
            </a:p>
            <a:p>
              <a:pPr defTabSz="806450">
                <a:defRPr/>
              </a:pPr>
              <a:endParaRPr lang="en-GB" dirty="0" smtClean="0">
                <a:latin typeface="Arial" panose="020B0604020202020204" pitchFamily="34" charset="0"/>
                <a:cs typeface="Arial" panose="020B0604020202020204" pitchFamily="34" charset="0"/>
              </a:endParaRPr>
            </a:p>
            <a:p>
              <a:pPr defTabSz="806450">
                <a:defRPr/>
              </a:pPr>
              <a:endParaRPr lang="en-GB" dirty="0">
                <a:latin typeface="Arial" panose="020B0604020202020204" pitchFamily="34" charset="0"/>
                <a:cs typeface="Arial" panose="020B0604020202020204" pitchFamily="34" charset="0"/>
              </a:endParaRPr>
            </a:p>
            <a:p>
              <a:pPr defTabSz="806450">
                <a:defRPr/>
              </a:pPr>
              <a:endParaRPr lang="en-GB" dirty="0" smtClean="0">
                <a:latin typeface="Arial" panose="020B0604020202020204" pitchFamily="34" charset="0"/>
                <a:cs typeface="Arial" panose="020B0604020202020204" pitchFamily="34" charset="0"/>
              </a:endParaRPr>
            </a:p>
            <a:p>
              <a:pPr defTabSz="806450">
                <a:defRPr/>
              </a:pPr>
              <a:endParaRPr lang="en-GB" dirty="0">
                <a:latin typeface="Arial" panose="020B0604020202020204" pitchFamily="34" charset="0"/>
                <a:cs typeface="Arial" panose="020B0604020202020204" pitchFamily="34" charset="0"/>
              </a:endParaRPr>
            </a:p>
            <a:p>
              <a:pPr defTabSz="806450">
                <a:defRPr/>
              </a:pPr>
              <a:endParaRPr lang="en-GB" dirty="0">
                <a:latin typeface="Arial" panose="020B0604020202020204" pitchFamily="34" charset="0"/>
                <a:cs typeface="Arial" panose="020B0604020202020204" pitchFamily="34" charset="0"/>
              </a:endParaRPr>
            </a:p>
          </p:txBody>
        </p:sp>
        <p:sp>
          <p:nvSpPr>
            <p:cNvPr id="14" name="Rectangle 1"/>
            <p:cNvSpPr>
              <a:spLocks noChangeArrowheads="1"/>
            </p:cNvSpPr>
            <p:nvPr/>
          </p:nvSpPr>
          <p:spPr bwMode="auto">
            <a:xfrm>
              <a:off x="-358202" y="5853990"/>
              <a:ext cx="1667502" cy="30866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Media coverage</a:t>
              </a:r>
              <a:endParaRPr lang="en-US" altLang="en-US" sz="1800" dirty="0">
                <a:solidFill>
                  <a:srgbClr val="C00000"/>
                </a:solidFill>
              </a:endParaRPr>
            </a:p>
          </p:txBody>
        </p:sp>
      </p:grpSp>
      <p:sp>
        <p:nvSpPr>
          <p:cNvPr id="6" name="Title 1">
            <a:extLst>
              <a:ext uri="{FF2B5EF4-FFF2-40B4-BE49-F238E27FC236}">
                <a16:creationId xmlns:a16="http://schemas.microsoft.com/office/drawing/2014/main" id="{06717D0E-6E87-4346-9DDD-D0150D75B890}"/>
              </a:ext>
            </a:extLst>
          </p:cNvPr>
          <p:cNvSpPr txBox="1">
            <a:spLocks/>
          </p:cNvSpPr>
          <p:nvPr/>
        </p:nvSpPr>
        <p:spPr>
          <a:xfrm>
            <a:off x="35496" y="44624"/>
            <a:ext cx="8640960" cy="72008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sp>
        <p:nvSpPr>
          <p:cNvPr id="7" name="Rectangle 2">
            <a:extLst>
              <a:ext uri="{FF2B5EF4-FFF2-40B4-BE49-F238E27FC236}">
                <a16:creationId xmlns:a16="http://schemas.microsoft.com/office/drawing/2014/main" id="{293B99D7-28FB-47EB-A38B-5683463A7D80}"/>
              </a:ext>
            </a:extLst>
          </p:cNvPr>
          <p:cNvSpPr>
            <a:spLocks noChangeArrowheads="1"/>
          </p:cNvSpPr>
          <p:nvPr/>
        </p:nvSpPr>
        <p:spPr bwMode="auto">
          <a:xfrm>
            <a:off x="1989209" y="4861211"/>
            <a:ext cx="5040560" cy="40011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2000" dirty="0" smtClean="0"/>
              <a:t>Tennis example – why did this happen?</a:t>
            </a:r>
            <a:endParaRPr lang="en-GB" altLang="en-US" sz="2000" dirty="0"/>
          </a:p>
        </p:txBody>
      </p:sp>
      <p:graphicFrame>
        <p:nvGraphicFramePr>
          <p:cNvPr id="2" name="Table 1"/>
          <p:cNvGraphicFramePr>
            <a:graphicFrameLocks noGrp="1"/>
          </p:cNvGraphicFramePr>
          <p:nvPr>
            <p:extLst>
              <p:ext uri="{D42A27DB-BD31-4B8C-83A1-F6EECF244321}">
                <p14:modId xmlns:p14="http://schemas.microsoft.com/office/powerpoint/2010/main" val="1323243847"/>
              </p:ext>
            </p:extLst>
          </p:nvPr>
        </p:nvGraphicFramePr>
        <p:xfrm>
          <a:off x="827584" y="1802120"/>
          <a:ext cx="7560840" cy="2346960"/>
        </p:xfrm>
        <a:graphic>
          <a:graphicData uri="http://schemas.openxmlformats.org/drawingml/2006/table">
            <a:tbl>
              <a:tblPr firstRow="1" bandRow="1">
                <a:tableStyleId>{5C22544A-7EE6-4342-B048-85BDC9FD1C3A}</a:tableStyleId>
              </a:tblPr>
              <a:tblGrid>
                <a:gridCol w="7560840">
                  <a:extLst>
                    <a:ext uri="{9D8B030D-6E8A-4147-A177-3AD203B41FA5}">
                      <a16:colId xmlns:a16="http://schemas.microsoft.com/office/drawing/2014/main" val="570952021"/>
                    </a:ext>
                  </a:extLst>
                </a:gridCol>
              </a:tblGrid>
              <a:tr h="370840">
                <a:tc>
                  <a:txBody>
                    <a:bodyPr/>
                    <a:lstStyle/>
                    <a:p>
                      <a:pPr algn="ctr"/>
                      <a:r>
                        <a:rPr lang="en-GB" dirty="0" smtClean="0"/>
                        <a:t>In the News</a:t>
                      </a:r>
                    </a:p>
                    <a:p>
                      <a:endParaRPr lang="en-GB" dirty="0" smtClean="0"/>
                    </a:p>
                    <a:p>
                      <a:r>
                        <a:rPr lang="en-GB" dirty="0" smtClean="0"/>
                        <a:t>In</a:t>
                      </a:r>
                      <a:r>
                        <a:rPr lang="en-GB" baseline="0" dirty="0" smtClean="0"/>
                        <a:t> the year that Andy Murray won Wimbledon (2013) there was a FALL in the number of people who played tennis at least once a week.</a:t>
                      </a:r>
                    </a:p>
                    <a:p>
                      <a:endParaRPr lang="en-GB" baseline="0" dirty="0" smtClean="0"/>
                    </a:p>
                    <a:p>
                      <a:r>
                        <a:rPr lang="en-GB" baseline="0" dirty="0" smtClean="0"/>
                        <a:t>Sport England’s Active People Survey found that 406,000 people played in the year 2013 – a fall of 39,000 on the previous 12 month period.</a:t>
                      </a:r>
                    </a:p>
                    <a:p>
                      <a:r>
                        <a:rPr lang="en-GB" sz="1100" baseline="0" dirty="0" smtClean="0"/>
                        <a:t>(PE second edition by J. Honeybourne)</a:t>
                      </a:r>
                    </a:p>
                    <a:p>
                      <a:endParaRPr lang="en-GB" sz="1100" dirty="0"/>
                    </a:p>
                  </a:txBody>
                  <a:tcPr>
                    <a:solidFill>
                      <a:schemeClr val="accent1"/>
                    </a:solidFill>
                  </a:tcPr>
                </a:tc>
                <a:extLst>
                  <a:ext uri="{0D108BD9-81ED-4DB2-BD59-A6C34878D82A}">
                    <a16:rowId xmlns:a16="http://schemas.microsoft.com/office/drawing/2014/main" val="3129914175"/>
                  </a:ext>
                </a:extLst>
              </a:tr>
            </a:tbl>
          </a:graphicData>
        </a:graphic>
      </p:graphicFrame>
    </p:spTree>
    <p:extLst>
      <p:ext uri="{BB962C8B-B14F-4D97-AF65-F5344CB8AC3E}">
        <p14:creationId xmlns:p14="http://schemas.microsoft.com/office/powerpoint/2010/main" val="1626622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79512" y="836714"/>
            <a:ext cx="8856984" cy="5040558"/>
            <a:chOff x="53846" y="1518161"/>
            <a:chExt cx="6522080" cy="2320840"/>
          </a:xfrm>
        </p:grpSpPr>
        <p:sp>
          <p:nvSpPr>
            <p:cNvPr id="3" name="TextBox 2"/>
            <p:cNvSpPr txBox="1"/>
            <p:nvPr/>
          </p:nvSpPr>
          <p:spPr>
            <a:xfrm>
              <a:off x="53846" y="1518161"/>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520671"/>
              <a:ext cx="1696801" cy="234467"/>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Media coverage</a:t>
              </a:r>
              <a:endParaRPr lang="en-US" altLang="en-US" sz="2000" dirty="0">
                <a:solidFill>
                  <a:srgbClr val="C00000"/>
                </a:solidFill>
              </a:endParaRPr>
            </a:p>
          </p:txBody>
        </p:sp>
      </p:grpSp>
      <p:sp>
        <p:nvSpPr>
          <p:cNvPr id="11" name="Title 1">
            <a:extLst>
              <a:ext uri="{FF2B5EF4-FFF2-40B4-BE49-F238E27FC236}">
                <a16:creationId xmlns:a16="http://schemas.microsoft.com/office/drawing/2014/main" id="{06717D0E-6E87-4346-9DDD-D0150D75B890}"/>
              </a:ext>
            </a:extLst>
          </p:cNvPr>
          <p:cNvSpPr txBox="1">
            <a:spLocks/>
          </p:cNvSpPr>
          <p:nvPr/>
        </p:nvSpPr>
        <p:spPr>
          <a:xfrm>
            <a:off x="35496" y="44623"/>
            <a:ext cx="6696744" cy="57606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graphicFrame>
        <p:nvGraphicFramePr>
          <p:cNvPr id="15" name="Table 14"/>
          <p:cNvGraphicFramePr>
            <a:graphicFrameLocks noGrp="1"/>
          </p:cNvGraphicFramePr>
          <p:nvPr>
            <p:extLst>
              <p:ext uri="{D42A27DB-BD31-4B8C-83A1-F6EECF244321}">
                <p14:modId xmlns:p14="http://schemas.microsoft.com/office/powerpoint/2010/main" val="1292453354"/>
              </p:ext>
            </p:extLst>
          </p:nvPr>
        </p:nvGraphicFramePr>
        <p:xfrm>
          <a:off x="337802" y="3026513"/>
          <a:ext cx="8482669" cy="2706743"/>
        </p:xfrm>
        <a:graphic>
          <a:graphicData uri="http://schemas.openxmlformats.org/drawingml/2006/table">
            <a:tbl>
              <a:tblPr firstRow="1" bandRow="1">
                <a:tableStyleId>{5C22544A-7EE6-4342-B048-85BDC9FD1C3A}</a:tableStyleId>
              </a:tblPr>
              <a:tblGrid>
                <a:gridCol w="4234198">
                  <a:extLst>
                    <a:ext uri="{9D8B030D-6E8A-4147-A177-3AD203B41FA5}">
                      <a16:colId xmlns:a16="http://schemas.microsoft.com/office/drawing/2014/main" val="2442170164"/>
                    </a:ext>
                  </a:extLst>
                </a:gridCol>
                <a:gridCol w="4248471">
                  <a:extLst>
                    <a:ext uri="{9D8B030D-6E8A-4147-A177-3AD203B41FA5}">
                      <a16:colId xmlns:a16="http://schemas.microsoft.com/office/drawing/2014/main" val="528215385"/>
                    </a:ext>
                  </a:extLst>
                </a:gridCol>
              </a:tblGrid>
              <a:tr h="512183">
                <a:tc>
                  <a:txBody>
                    <a:bodyPr/>
                    <a:lstStyle/>
                    <a:p>
                      <a:pPr algn="ctr"/>
                      <a:r>
                        <a:rPr lang="en-GB" sz="1800" b="1" dirty="0" smtClean="0"/>
                        <a:t>Positive</a:t>
                      </a:r>
                      <a:r>
                        <a:rPr lang="en-GB" sz="1800" b="1" baseline="0" dirty="0" smtClean="0"/>
                        <a:t> affects of media on sport</a:t>
                      </a:r>
                      <a:endParaRPr lang="en-GB" sz="1800" b="1" dirty="0"/>
                    </a:p>
                  </a:txBody>
                  <a:tcPr>
                    <a:solidFill>
                      <a:schemeClr val="bg1">
                        <a:lumMod val="50000"/>
                      </a:schemeClr>
                    </a:solidFill>
                  </a:tcPr>
                </a:tc>
                <a:tc>
                  <a:txBody>
                    <a:bodyPr/>
                    <a:lstStyle/>
                    <a:p>
                      <a:pPr algn="ctr"/>
                      <a:r>
                        <a:rPr lang="en-GB" sz="1800" dirty="0" smtClean="0"/>
                        <a:t>Negative</a:t>
                      </a:r>
                      <a:r>
                        <a:rPr lang="en-GB" sz="1800" baseline="0" dirty="0" smtClean="0"/>
                        <a:t> affects of media on sport</a:t>
                      </a:r>
                      <a:endParaRPr lang="en-GB" sz="1800" dirty="0"/>
                    </a:p>
                  </a:txBody>
                  <a:tcPr>
                    <a:solidFill>
                      <a:schemeClr val="bg1">
                        <a:lumMod val="50000"/>
                      </a:schemeClr>
                    </a:solidFill>
                  </a:tcPr>
                </a:tc>
                <a:extLst>
                  <a:ext uri="{0D108BD9-81ED-4DB2-BD59-A6C34878D82A}">
                    <a16:rowId xmlns:a16="http://schemas.microsoft.com/office/drawing/2014/main" val="832271422"/>
                  </a:ext>
                </a:extLst>
              </a:tr>
              <a:tr h="33138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smtClean="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smtClean="0"/>
                    </a:p>
                  </a:txBody>
                  <a:tcPr>
                    <a:solidFill>
                      <a:schemeClr val="accent1">
                        <a:lumMod val="40000"/>
                        <a:lumOff val="60000"/>
                      </a:schemeClr>
                    </a:solidFill>
                  </a:tcPr>
                </a:tc>
                <a:extLst>
                  <a:ext uri="{0D108BD9-81ED-4DB2-BD59-A6C34878D82A}">
                    <a16:rowId xmlns:a16="http://schemas.microsoft.com/office/drawing/2014/main" val="738740690"/>
                  </a:ext>
                </a:extLst>
              </a:tr>
              <a:tr h="33138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smtClean="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smtClean="0"/>
                    </a:p>
                  </a:txBody>
                  <a:tcPr>
                    <a:solidFill>
                      <a:schemeClr val="accent1">
                        <a:lumMod val="40000"/>
                        <a:lumOff val="60000"/>
                      </a:schemeClr>
                    </a:solidFill>
                  </a:tcPr>
                </a:tc>
                <a:extLst>
                  <a:ext uri="{0D108BD9-81ED-4DB2-BD59-A6C34878D82A}">
                    <a16:rowId xmlns:a16="http://schemas.microsoft.com/office/drawing/2014/main" val="3913639321"/>
                  </a:ext>
                </a:extLst>
              </a:tr>
              <a:tr h="33138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smtClean="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smtClean="0"/>
                    </a:p>
                  </a:txBody>
                  <a:tcPr>
                    <a:solidFill>
                      <a:schemeClr val="accent1">
                        <a:lumMod val="40000"/>
                        <a:lumOff val="60000"/>
                      </a:schemeClr>
                    </a:solidFill>
                  </a:tcPr>
                </a:tc>
                <a:extLst>
                  <a:ext uri="{0D108BD9-81ED-4DB2-BD59-A6C34878D82A}">
                    <a16:rowId xmlns:a16="http://schemas.microsoft.com/office/drawing/2014/main" val="2080914031"/>
                  </a:ext>
                </a:extLst>
              </a:tr>
              <a:tr h="331385">
                <a:tc>
                  <a:txBody>
                    <a:bodyPr/>
                    <a:lstStyle/>
                    <a:p>
                      <a:pPr algn="ctr"/>
                      <a:endParaRPr lang="en-GB" sz="1800" dirty="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smtClean="0"/>
                    </a:p>
                  </a:txBody>
                  <a:tcPr>
                    <a:solidFill>
                      <a:schemeClr val="accent1">
                        <a:lumMod val="40000"/>
                        <a:lumOff val="60000"/>
                      </a:schemeClr>
                    </a:solidFill>
                  </a:tcPr>
                </a:tc>
                <a:extLst>
                  <a:ext uri="{0D108BD9-81ED-4DB2-BD59-A6C34878D82A}">
                    <a16:rowId xmlns:a16="http://schemas.microsoft.com/office/drawing/2014/main" val="485568524"/>
                  </a:ext>
                </a:extLst>
              </a:tr>
              <a:tr h="331385">
                <a:tc>
                  <a:txBody>
                    <a:bodyPr/>
                    <a:lstStyle/>
                    <a:p>
                      <a:pPr algn="ctr"/>
                      <a:endParaRPr lang="en-GB" sz="1800" dirty="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smtClean="0"/>
                    </a:p>
                  </a:txBody>
                  <a:tcPr>
                    <a:solidFill>
                      <a:schemeClr val="accent1">
                        <a:lumMod val="40000"/>
                        <a:lumOff val="60000"/>
                      </a:schemeClr>
                    </a:solidFill>
                  </a:tcPr>
                </a:tc>
                <a:extLst>
                  <a:ext uri="{0D108BD9-81ED-4DB2-BD59-A6C34878D82A}">
                    <a16:rowId xmlns:a16="http://schemas.microsoft.com/office/drawing/2014/main" val="3925357063"/>
                  </a:ext>
                </a:extLst>
              </a:tr>
              <a:tr h="331385">
                <a:tc>
                  <a:txBody>
                    <a:bodyPr/>
                    <a:lstStyle/>
                    <a:p>
                      <a:pPr algn="ctr"/>
                      <a:endParaRPr lang="en-GB" sz="1800" dirty="0"/>
                    </a:p>
                  </a:txBody>
                  <a:tcPr>
                    <a:solidFill>
                      <a:schemeClr val="accent1">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dirty="0" smtClean="0"/>
                    </a:p>
                  </a:txBody>
                  <a:tcPr>
                    <a:solidFill>
                      <a:schemeClr val="accent1">
                        <a:lumMod val="40000"/>
                        <a:lumOff val="60000"/>
                      </a:schemeClr>
                    </a:solidFill>
                  </a:tcPr>
                </a:tc>
                <a:extLst>
                  <a:ext uri="{0D108BD9-81ED-4DB2-BD59-A6C34878D82A}">
                    <a16:rowId xmlns:a16="http://schemas.microsoft.com/office/drawing/2014/main" val="81557471"/>
                  </a:ext>
                </a:extLst>
              </a:tr>
            </a:tbl>
          </a:graphicData>
        </a:graphic>
      </p:graphicFrame>
      <p:sp>
        <p:nvSpPr>
          <p:cNvPr id="17" name="Title 1">
            <a:extLst>
              <a:ext uri="{FF2B5EF4-FFF2-40B4-BE49-F238E27FC236}">
                <a16:creationId xmlns:a16="http://schemas.microsoft.com/office/drawing/2014/main" id="{06717D0E-6E87-4346-9DDD-D0150D75B890}"/>
              </a:ext>
            </a:extLst>
          </p:cNvPr>
          <p:cNvSpPr txBox="1">
            <a:spLocks/>
          </p:cNvSpPr>
          <p:nvPr/>
        </p:nvSpPr>
        <p:spPr>
          <a:xfrm>
            <a:off x="337802" y="1412776"/>
            <a:ext cx="8482669" cy="1512168"/>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dirty="0" smtClean="0">
                <a:solidFill>
                  <a:schemeClr val="tx1"/>
                </a:solidFill>
              </a:rPr>
              <a:t>Extension task:  </a:t>
            </a:r>
            <a:r>
              <a:rPr lang="en-GB" sz="1800" b="0" dirty="0" smtClean="0">
                <a:solidFill>
                  <a:schemeClr val="tx1"/>
                </a:solidFill>
              </a:rPr>
              <a:t>to be prepared for the exam it’s helpful if you learn a summary of how the media can affect participation in sport.</a:t>
            </a:r>
          </a:p>
          <a:p>
            <a:endParaRPr lang="en-GB" sz="1800" b="0" dirty="0">
              <a:solidFill>
                <a:schemeClr val="tx1"/>
              </a:solidFill>
            </a:endParaRPr>
          </a:p>
          <a:p>
            <a:r>
              <a:rPr lang="en-GB" sz="1800" b="0" dirty="0" smtClean="0">
                <a:solidFill>
                  <a:schemeClr val="tx1"/>
                </a:solidFill>
              </a:rPr>
              <a:t>Create a list of both the positive and negative affects of the media on participation in sport.</a:t>
            </a:r>
            <a:endParaRPr lang="en-GB" sz="1800" dirty="0" smtClean="0">
              <a:solidFill>
                <a:schemeClr val="tx1"/>
              </a:solidFill>
            </a:endParaRPr>
          </a:p>
        </p:txBody>
      </p:sp>
    </p:spTree>
    <p:extLst>
      <p:ext uri="{BB962C8B-B14F-4D97-AF65-F5344CB8AC3E}">
        <p14:creationId xmlns:p14="http://schemas.microsoft.com/office/powerpoint/2010/main" val="7687368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A2A57652-818A-469A-BC18-7F9668926A23}"/>
              </a:ext>
            </a:extLst>
          </p:cNvPr>
          <p:cNvGraphicFramePr>
            <a:graphicFrameLocks noGrp="1"/>
          </p:cNvGraphicFramePr>
          <p:nvPr>
            <p:extLst>
              <p:ext uri="{D42A27DB-BD31-4B8C-83A1-F6EECF244321}">
                <p14:modId xmlns:p14="http://schemas.microsoft.com/office/powerpoint/2010/main" val="2525682442"/>
              </p:ext>
            </p:extLst>
          </p:nvPr>
        </p:nvGraphicFramePr>
        <p:xfrm>
          <a:off x="179512" y="1771651"/>
          <a:ext cx="8856984" cy="3097509"/>
        </p:xfrm>
        <a:graphic>
          <a:graphicData uri="http://schemas.openxmlformats.org/drawingml/2006/table">
            <a:tbl>
              <a:tblPr firstRow="1" firstCol="1" bandRow="1">
                <a:tableStyleId>{5C22544A-7EE6-4342-B048-85BDC9FD1C3A}</a:tableStyleId>
              </a:tblPr>
              <a:tblGrid>
                <a:gridCol w="8856984">
                  <a:extLst>
                    <a:ext uri="{9D8B030D-6E8A-4147-A177-3AD203B41FA5}">
                      <a16:colId xmlns:a16="http://schemas.microsoft.com/office/drawing/2014/main" val="1824065583"/>
                    </a:ext>
                  </a:extLst>
                </a:gridCol>
              </a:tblGrid>
              <a:tr h="496104">
                <a:tc>
                  <a:txBody>
                    <a:bodyPr/>
                    <a:lstStyle/>
                    <a:p>
                      <a:pPr marL="0" algn="ctr" defTabSz="914400" rtl="0" eaLnBrk="1" latinLnBrk="0" hangingPunct="1">
                        <a:lnSpc>
                          <a:spcPct val="100000"/>
                        </a:lnSpc>
                        <a:spcAft>
                          <a:spcPts val="0"/>
                        </a:spcAft>
                      </a:pPr>
                      <a:r>
                        <a:rPr lang="en-GB" sz="1800" b="1" kern="1200" dirty="0">
                          <a:solidFill>
                            <a:srgbClr val="FFFF00"/>
                          </a:solidFill>
                          <a:effectLst/>
                          <a:latin typeface="Arial" panose="020B0604020202020204" pitchFamily="34" charset="0"/>
                          <a:ea typeface="+mn-ea"/>
                          <a:cs typeface="Arial" panose="020B0604020202020204" pitchFamily="34" charset="0"/>
                        </a:rPr>
                        <a:t>POSITIVE aspects of the Media</a:t>
                      </a:r>
                    </a:p>
                  </a:txBody>
                  <a:tcPr marL="45405" marR="45405" marT="108000" marB="108000" anchor="ctr">
                    <a:solidFill>
                      <a:schemeClr val="bg1">
                        <a:lumMod val="50000"/>
                      </a:schemeClr>
                    </a:solidFill>
                  </a:tcPr>
                </a:tc>
                <a:extLst>
                  <a:ext uri="{0D108BD9-81ED-4DB2-BD59-A6C34878D82A}">
                    <a16:rowId xmlns:a16="http://schemas.microsoft.com/office/drawing/2014/main" val="1283482884"/>
                  </a:ext>
                </a:extLst>
              </a:tr>
              <a:tr h="2601405">
                <a:tc>
                  <a:txBody>
                    <a:bodyPr/>
                    <a:lstStyle/>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promotes or encourages sport and exercise, and increases interest through sports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coverage</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promotes healthy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living</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can motivate through role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models</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promotional campaigns or public service broadcasting or through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advertising</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provide a wide variety of sports, including minority and novel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sports</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will create funds and sponsorship that can be used to encourage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activity</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gives information about healthy lifestyles and fitness, e.g. via the internet or new training methods.</a:t>
                      </a:r>
                    </a:p>
                  </a:txBody>
                  <a:tcPr marL="45405" marR="45405" marT="108000" marB="108000">
                    <a:solidFill>
                      <a:schemeClr val="accent1">
                        <a:lumMod val="60000"/>
                        <a:lumOff val="40000"/>
                      </a:schemeClr>
                    </a:solidFill>
                  </a:tcPr>
                </a:tc>
                <a:extLst>
                  <a:ext uri="{0D108BD9-81ED-4DB2-BD59-A6C34878D82A}">
                    <a16:rowId xmlns:a16="http://schemas.microsoft.com/office/drawing/2014/main" val="3685272300"/>
                  </a:ext>
                </a:extLst>
              </a:tr>
            </a:tbl>
          </a:graphicData>
        </a:graphic>
      </p:graphicFrame>
      <p:sp>
        <p:nvSpPr>
          <p:cNvPr id="3" name="Title 1">
            <a:extLst>
              <a:ext uri="{FF2B5EF4-FFF2-40B4-BE49-F238E27FC236}">
                <a16:creationId xmlns:a16="http://schemas.microsoft.com/office/drawing/2014/main" id="{06717D0E-6E87-4346-9DDD-D0150D75B890}"/>
              </a:ext>
            </a:extLst>
          </p:cNvPr>
          <p:cNvSpPr txBox="1">
            <a:spLocks/>
          </p:cNvSpPr>
          <p:nvPr/>
        </p:nvSpPr>
        <p:spPr>
          <a:xfrm>
            <a:off x="35496" y="44623"/>
            <a:ext cx="6696744" cy="57606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spTree>
    <p:extLst>
      <p:ext uri="{BB962C8B-B14F-4D97-AF65-F5344CB8AC3E}">
        <p14:creationId xmlns:p14="http://schemas.microsoft.com/office/powerpoint/2010/main" val="38500328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A2A57652-818A-469A-BC18-7F9668926A23}"/>
              </a:ext>
            </a:extLst>
          </p:cNvPr>
          <p:cNvGraphicFramePr>
            <a:graphicFrameLocks noGrp="1"/>
          </p:cNvGraphicFramePr>
          <p:nvPr>
            <p:extLst>
              <p:ext uri="{D42A27DB-BD31-4B8C-83A1-F6EECF244321}">
                <p14:modId xmlns:p14="http://schemas.microsoft.com/office/powerpoint/2010/main" val="1995496086"/>
              </p:ext>
            </p:extLst>
          </p:nvPr>
        </p:nvGraphicFramePr>
        <p:xfrm>
          <a:off x="179512" y="1238250"/>
          <a:ext cx="8856984" cy="4356000"/>
        </p:xfrm>
        <a:graphic>
          <a:graphicData uri="http://schemas.openxmlformats.org/drawingml/2006/table">
            <a:tbl>
              <a:tblPr firstRow="1" firstCol="1" bandRow="1">
                <a:tableStyleId>{5C22544A-7EE6-4342-B048-85BDC9FD1C3A}</a:tableStyleId>
              </a:tblPr>
              <a:tblGrid>
                <a:gridCol w="8856984">
                  <a:extLst>
                    <a:ext uri="{9D8B030D-6E8A-4147-A177-3AD203B41FA5}">
                      <a16:colId xmlns:a16="http://schemas.microsoft.com/office/drawing/2014/main" val="739250365"/>
                    </a:ext>
                  </a:extLst>
                </a:gridCol>
              </a:tblGrid>
              <a:tr h="561118">
                <a:tc>
                  <a:txBody>
                    <a:bodyPr/>
                    <a:lstStyle/>
                    <a:p>
                      <a:pPr algn="ctr">
                        <a:lnSpc>
                          <a:spcPct val="100000"/>
                        </a:lnSpc>
                        <a:spcAft>
                          <a:spcPts val="0"/>
                        </a:spcAft>
                      </a:pPr>
                      <a:r>
                        <a:rPr lang="en-GB" sz="1800" dirty="0">
                          <a:solidFill>
                            <a:srgbClr val="FFFF00"/>
                          </a:solidFill>
                          <a:effectLst/>
                          <a:latin typeface="Arial" panose="020B0604020202020204" pitchFamily="34" charset="0"/>
                          <a:cs typeface="Arial" panose="020B0604020202020204" pitchFamily="34" charset="0"/>
                        </a:rPr>
                        <a:t>NEGATIVE aspects of the Media</a:t>
                      </a:r>
                      <a:endParaRPr lang="en-GB" sz="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txBody>
                  <a:tcPr marL="45405" marR="45405" marT="108000" marB="108000" anchor="ctr">
                    <a:solidFill>
                      <a:schemeClr val="bg1">
                        <a:lumMod val="50000"/>
                      </a:schemeClr>
                    </a:solidFill>
                  </a:tcPr>
                </a:tc>
                <a:extLst>
                  <a:ext uri="{0D108BD9-81ED-4DB2-BD59-A6C34878D82A}">
                    <a16:rowId xmlns:a16="http://schemas.microsoft.com/office/drawing/2014/main" val="1283482884"/>
                  </a:ext>
                </a:extLst>
              </a:tr>
              <a:tr h="3794882">
                <a:tc>
                  <a:txBody>
                    <a:bodyPr/>
                    <a:lstStyle/>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may encourage or reinforce unhealthy or inactive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lifestyle</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may show negative role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models</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too much passive watching and listening to media</a:t>
                      </a: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discourages activity, causing the 'couch potato'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syndrome</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minority sports (those in which few people participate) are often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under-represented</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women's sports are under-represented or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misrepresented</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disability sport is under-represented or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misrepresented</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older performers are often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under-represented</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can make people feel inadequate by not having the ability or skill or the 'sporty' body </a:t>
                      </a:r>
                      <a:r>
                        <a:rPr lang="en-GB" sz="1400" b="1" kern="1200" spc="-10" dirty="0" smtClean="0">
                          <a:solidFill>
                            <a:schemeClr val="lt1"/>
                          </a:solidFill>
                          <a:effectLst/>
                          <a:latin typeface="Arial" panose="020B0604020202020204" pitchFamily="34" charset="0"/>
                          <a:ea typeface="+mn-ea"/>
                          <a:cs typeface="Arial" panose="020B0604020202020204" pitchFamily="34" charset="0"/>
                        </a:rPr>
                        <a:t>image</a:t>
                      </a:r>
                      <a:endParaRPr lang="en-GB" sz="1400" b="1" kern="1200" spc="-10" dirty="0">
                        <a:solidFill>
                          <a:schemeClr val="lt1"/>
                        </a:solidFill>
                        <a:effectLst/>
                        <a:latin typeface="Arial" panose="020B0604020202020204" pitchFamily="34" charset="0"/>
                        <a:ea typeface="+mn-ea"/>
                        <a:cs typeface="Arial" panose="020B0604020202020204" pitchFamily="34" charset="0"/>
                      </a:endParaRPr>
                    </a:p>
                    <a:p>
                      <a:pPr marL="468000" lvl="0" indent="-342900" algn="l" defTabSz="914400" rtl="0" eaLnBrk="1" latinLnBrk="0" hangingPunct="1">
                        <a:lnSpc>
                          <a:spcPct val="120000"/>
                        </a:lnSpc>
                        <a:spcAft>
                          <a:spcPts val="600"/>
                        </a:spcAft>
                        <a:buFont typeface="Symbol" panose="05050102010706020507" pitchFamily="18" charset="2"/>
                        <a:buChar char=""/>
                        <a:tabLst>
                          <a:tab pos="178435" algn="l"/>
                        </a:tabLst>
                      </a:pPr>
                      <a:r>
                        <a:rPr lang="en-GB" sz="1400" b="1" kern="1200" spc="-10" dirty="0">
                          <a:solidFill>
                            <a:schemeClr val="lt1"/>
                          </a:solidFill>
                          <a:effectLst/>
                          <a:latin typeface="Arial" panose="020B0604020202020204" pitchFamily="34" charset="0"/>
                          <a:ea typeface="+mn-ea"/>
                          <a:cs typeface="Arial" panose="020B0604020202020204" pitchFamily="34" charset="0"/>
                        </a:rPr>
                        <a:t>might show the dangers of participation or (high) risk of injury that might put people off participation.</a:t>
                      </a:r>
                    </a:p>
                  </a:txBody>
                  <a:tcPr marL="45405" marR="45405" marT="108000" marB="108000">
                    <a:solidFill>
                      <a:schemeClr val="accent1">
                        <a:lumMod val="60000"/>
                        <a:lumOff val="40000"/>
                      </a:schemeClr>
                    </a:solidFill>
                  </a:tcPr>
                </a:tc>
                <a:extLst>
                  <a:ext uri="{0D108BD9-81ED-4DB2-BD59-A6C34878D82A}">
                    <a16:rowId xmlns:a16="http://schemas.microsoft.com/office/drawing/2014/main" val="3685272300"/>
                  </a:ext>
                </a:extLst>
              </a:tr>
            </a:tbl>
          </a:graphicData>
        </a:graphic>
      </p:graphicFrame>
      <p:sp>
        <p:nvSpPr>
          <p:cNvPr id="3" name="Title 1">
            <a:extLst>
              <a:ext uri="{FF2B5EF4-FFF2-40B4-BE49-F238E27FC236}">
                <a16:creationId xmlns:a16="http://schemas.microsoft.com/office/drawing/2014/main" id="{06717D0E-6E87-4346-9DDD-D0150D75B890}"/>
              </a:ext>
            </a:extLst>
          </p:cNvPr>
          <p:cNvSpPr txBox="1">
            <a:spLocks/>
          </p:cNvSpPr>
          <p:nvPr/>
        </p:nvSpPr>
        <p:spPr>
          <a:xfrm>
            <a:off x="35496" y="44623"/>
            <a:ext cx="6696744" cy="57606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spTree>
    <p:extLst>
      <p:ext uri="{BB962C8B-B14F-4D97-AF65-F5344CB8AC3E}">
        <p14:creationId xmlns:p14="http://schemas.microsoft.com/office/powerpoint/2010/main" val="14421131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40064" y="908721"/>
            <a:ext cx="8608400" cy="1631216"/>
            <a:chOff x="140064" y="908721"/>
            <a:chExt cx="8608400" cy="1631216"/>
          </a:xfrm>
        </p:grpSpPr>
        <p:sp>
          <p:nvSpPr>
            <p:cNvPr id="13" name="TextBox 12"/>
            <p:cNvSpPr txBox="1"/>
            <p:nvPr/>
          </p:nvSpPr>
          <p:spPr>
            <a:xfrm>
              <a:off x="140064" y="908721"/>
              <a:ext cx="8608400" cy="1631216"/>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defTabSz="806450">
                <a:defRPr/>
              </a:pPr>
              <a:r>
                <a:rPr lang="en-GB" sz="1600" b="1" dirty="0" smtClean="0">
                  <a:cs typeface="Arial" panose="020B0604020202020204" pitchFamily="34" charset="0"/>
                </a:rPr>
                <a:t>Environment and climate </a:t>
              </a:r>
              <a:r>
                <a:rPr lang="en-GB" sz="1600" dirty="0" smtClean="0">
                  <a:cs typeface="Arial" panose="020B0604020202020204" pitchFamily="34" charset="0"/>
                </a:rPr>
                <a:t>– this can dictate which sports/activities people take part in e.g. if you live in an area that receives regular snow and has hills, then you are more likely to ski than someone who doesn’t.</a:t>
              </a:r>
            </a:p>
            <a:p>
              <a:pPr defTabSz="806450">
                <a:defRPr/>
              </a:pPr>
              <a:endParaRPr lang="en-GB" sz="1600" dirty="0" smtClean="0">
                <a:cs typeface="Arial" panose="020B0604020202020204" pitchFamily="34" charset="0"/>
              </a:endParaRPr>
            </a:p>
          </p:txBody>
        </p:sp>
        <p:sp>
          <p:nvSpPr>
            <p:cNvPr id="14" name="Rectangle 1"/>
            <p:cNvSpPr>
              <a:spLocks noChangeArrowheads="1"/>
            </p:cNvSpPr>
            <p:nvPr/>
          </p:nvSpPr>
          <p:spPr bwMode="auto">
            <a:xfrm>
              <a:off x="140064" y="908724"/>
              <a:ext cx="3279809" cy="352543"/>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Environment and climate</a:t>
              </a:r>
              <a:endParaRPr lang="en-US" altLang="en-US" sz="1800" dirty="0">
                <a:solidFill>
                  <a:srgbClr val="C00000"/>
                </a:solidFill>
              </a:endParaRPr>
            </a:p>
          </p:txBody>
        </p:sp>
      </p:grpSp>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44624"/>
            <a:ext cx="6696744" cy="72008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pic>
        <p:nvPicPr>
          <p:cNvPr id="8" name="Picture 7" descr="Two young ladies surfers running into the sea with surf boards">
            <a:extLst>
              <a:ext uri="{FF2B5EF4-FFF2-40B4-BE49-F238E27FC236}">
                <a16:creationId xmlns:a16="http://schemas.microsoft.com/office/drawing/2014/main" id="{8FFEDE10-21C8-4753-8B9B-2C7F832CFFA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45508" y="2698295"/>
            <a:ext cx="4138460" cy="2962953"/>
          </a:xfrm>
          <a:prstGeom prst="rect">
            <a:avLst/>
          </a:prstGeom>
        </p:spPr>
      </p:pic>
      <p:pic>
        <p:nvPicPr>
          <p:cNvPr id="9" name="Picture 8" descr="Group of young children learning to practice skiing on a ski slope in Poiana Brasov resort, in winter season, in Romania">
            <a:extLst>
              <a:ext uri="{FF2B5EF4-FFF2-40B4-BE49-F238E27FC236}">
                <a16:creationId xmlns:a16="http://schemas.microsoft.com/office/drawing/2014/main" id="{104E0C8C-A5BD-450A-8E2B-F70DA7D9B178}"/>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4441278" y="2698295"/>
            <a:ext cx="4283748" cy="2962953"/>
          </a:xfrm>
          <a:prstGeom prst="rect">
            <a:avLst/>
          </a:prstGeom>
        </p:spPr>
      </p:pic>
    </p:spTree>
    <p:extLst>
      <p:ext uri="{BB962C8B-B14F-4D97-AF65-F5344CB8AC3E}">
        <p14:creationId xmlns:p14="http://schemas.microsoft.com/office/powerpoint/2010/main" val="37557718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05605" y="908762"/>
            <a:ext cx="8536492" cy="4801314"/>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p:txBody>
      </p:sp>
      <p:sp>
        <p:nvSpPr>
          <p:cNvPr id="14" name="Rectangle 1"/>
          <p:cNvSpPr>
            <a:spLocks noChangeArrowheads="1"/>
          </p:cNvSpPr>
          <p:nvPr/>
        </p:nvSpPr>
        <p:spPr bwMode="auto">
          <a:xfrm>
            <a:off x="140066" y="908762"/>
            <a:ext cx="3351814" cy="369332"/>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Cost / disposable income</a:t>
            </a:r>
            <a:endParaRPr lang="en-US" altLang="en-US" sz="1800" dirty="0">
              <a:solidFill>
                <a:srgbClr val="C00000"/>
              </a:solidFill>
            </a:endParaRPr>
          </a:p>
        </p:txBody>
      </p:sp>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44624"/>
            <a:ext cx="6696744" cy="72008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3199" r="14372"/>
          <a:stretch/>
        </p:blipFill>
        <p:spPr>
          <a:xfrm>
            <a:off x="6300192" y="2227807"/>
            <a:ext cx="2145095" cy="1967463"/>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27587"/>
          <a:stretch/>
        </p:blipFill>
        <p:spPr>
          <a:xfrm>
            <a:off x="1491665" y="3852405"/>
            <a:ext cx="2143368" cy="1808843"/>
          </a:xfrm>
          <a:prstGeom prst="rect">
            <a:avLst/>
          </a:prstGeom>
        </p:spPr>
      </p:pic>
      <p:sp>
        <p:nvSpPr>
          <p:cNvPr id="4" name="TextBox 3"/>
          <p:cNvSpPr txBox="1"/>
          <p:nvPr/>
        </p:nvSpPr>
        <p:spPr>
          <a:xfrm>
            <a:off x="219469" y="2134894"/>
            <a:ext cx="3193007" cy="1754326"/>
          </a:xfrm>
          <a:prstGeom prst="rect">
            <a:avLst/>
          </a:prstGeom>
          <a:noFill/>
        </p:spPr>
        <p:txBody>
          <a:bodyPr wrap="square" rtlCol="0">
            <a:spAutoFit/>
          </a:bodyPr>
          <a:lstStyle/>
          <a:p>
            <a:pPr defTabSz="806450">
              <a:defRPr/>
            </a:pPr>
            <a:r>
              <a:rPr lang="en-GB" b="1" dirty="0" smtClean="0">
                <a:cs typeface="Arial" panose="020B0604020202020204" pitchFamily="34" charset="0"/>
              </a:rPr>
              <a:t>Examples</a:t>
            </a:r>
            <a:endParaRPr lang="en-GB" b="1" dirty="0">
              <a:cs typeface="Arial" panose="020B0604020202020204" pitchFamily="34" charset="0"/>
            </a:endParaRPr>
          </a:p>
          <a:p>
            <a:pPr defTabSz="806450">
              <a:defRPr/>
            </a:pPr>
            <a:endParaRPr lang="en-GB" b="1" dirty="0">
              <a:cs typeface="Arial" panose="020B0604020202020204" pitchFamily="34" charset="0"/>
            </a:endParaRPr>
          </a:p>
          <a:p>
            <a:pPr defTabSz="806450">
              <a:defRPr/>
            </a:pPr>
            <a:r>
              <a:rPr lang="en-GB" dirty="0">
                <a:cs typeface="Arial" panose="020B0604020202020204" pitchFamily="34" charset="0"/>
              </a:rPr>
              <a:t>You need access to horses for</a:t>
            </a:r>
            <a:r>
              <a:rPr lang="en-GB" dirty="0" smtClean="0">
                <a:cs typeface="Arial" panose="020B0604020202020204" pitchFamily="34" charset="0"/>
              </a:rPr>
              <a:t>:</a:t>
            </a:r>
          </a:p>
          <a:p>
            <a:pPr marL="285750" indent="-285750" defTabSz="806450">
              <a:buFont typeface="Arial" panose="020B0604020202020204" pitchFamily="34" charset="0"/>
              <a:buChar char="•"/>
              <a:defRPr/>
            </a:pPr>
            <a:r>
              <a:rPr lang="en-GB" dirty="0" smtClean="0">
                <a:cs typeface="Arial" panose="020B0604020202020204" pitchFamily="34" charset="0"/>
              </a:rPr>
              <a:t>polo</a:t>
            </a:r>
          </a:p>
          <a:p>
            <a:pPr marL="285750" indent="-285750" defTabSz="806450">
              <a:buFont typeface="Arial" panose="020B0604020202020204" pitchFamily="34" charset="0"/>
              <a:buChar char="•"/>
              <a:defRPr/>
            </a:pPr>
            <a:r>
              <a:rPr lang="en-GB" dirty="0" smtClean="0">
                <a:cs typeface="Arial" panose="020B0604020202020204" pitchFamily="34" charset="0"/>
              </a:rPr>
              <a:t>show </a:t>
            </a:r>
            <a:r>
              <a:rPr lang="en-GB" dirty="0">
                <a:cs typeface="Arial" panose="020B0604020202020204" pitchFamily="34" charset="0"/>
              </a:rPr>
              <a:t>jumping</a:t>
            </a:r>
          </a:p>
          <a:p>
            <a:pPr marL="285750" indent="-285750" defTabSz="806450">
              <a:buFont typeface="Arial" panose="020B0604020202020204" pitchFamily="34" charset="0"/>
              <a:buChar char="•"/>
              <a:defRPr/>
            </a:pPr>
            <a:r>
              <a:rPr lang="en-GB" dirty="0">
                <a:cs typeface="Arial" panose="020B0604020202020204" pitchFamily="34" charset="0"/>
              </a:rPr>
              <a:t>point to point</a:t>
            </a:r>
            <a:r>
              <a:rPr lang="en-GB" dirty="0" smtClean="0">
                <a:cs typeface="Arial" panose="020B0604020202020204" pitchFamily="34" charset="0"/>
              </a:rPr>
              <a:t>.</a:t>
            </a:r>
            <a:endParaRPr lang="en-GB" dirty="0">
              <a:cs typeface="Arial" panose="020B0604020202020204" pitchFamily="34" charset="0"/>
            </a:endParaRPr>
          </a:p>
        </p:txBody>
      </p:sp>
      <p:sp>
        <p:nvSpPr>
          <p:cNvPr id="9" name="TextBox 8"/>
          <p:cNvSpPr txBox="1"/>
          <p:nvPr/>
        </p:nvSpPr>
        <p:spPr>
          <a:xfrm>
            <a:off x="3851920" y="2636912"/>
            <a:ext cx="3446522" cy="2308324"/>
          </a:xfrm>
          <a:prstGeom prst="rect">
            <a:avLst/>
          </a:prstGeom>
          <a:noFill/>
        </p:spPr>
        <p:txBody>
          <a:bodyPr wrap="square" rtlCol="0">
            <a:spAutoFit/>
          </a:bodyPr>
          <a:lstStyle/>
          <a:p>
            <a:pPr defTabSz="806450">
              <a:defRPr/>
            </a:pPr>
            <a:r>
              <a:rPr lang="en-GB" dirty="0" smtClean="0">
                <a:cs typeface="Arial" panose="020B0604020202020204" pitchFamily="34" charset="0"/>
              </a:rPr>
              <a:t>Kit </a:t>
            </a:r>
            <a:r>
              <a:rPr lang="en-GB" dirty="0">
                <a:cs typeface="Arial" panose="020B0604020202020204" pitchFamily="34" charset="0"/>
              </a:rPr>
              <a:t>can be expensive for:</a:t>
            </a:r>
          </a:p>
          <a:p>
            <a:pPr marL="285750" indent="-285750" defTabSz="806450">
              <a:buFont typeface="Arial" panose="020B0604020202020204" pitchFamily="34" charset="0"/>
              <a:buChar char="•"/>
              <a:defRPr/>
            </a:pPr>
            <a:r>
              <a:rPr lang="en-GB" dirty="0">
                <a:cs typeface="Arial" panose="020B0604020202020204" pitchFamily="34" charset="0"/>
              </a:rPr>
              <a:t>ice hockey</a:t>
            </a:r>
          </a:p>
          <a:p>
            <a:pPr marL="285750" indent="-285750" defTabSz="806450">
              <a:buFont typeface="Arial" panose="020B0604020202020204" pitchFamily="34" charset="0"/>
              <a:buChar char="•"/>
              <a:defRPr/>
            </a:pPr>
            <a:r>
              <a:rPr lang="en-GB" dirty="0">
                <a:cs typeface="Arial" panose="020B0604020202020204" pitchFamily="34" charset="0"/>
              </a:rPr>
              <a:t>golf</a:t>
            </a:r>
          </a:p>
          <a:p>
            <a:pPr marL="285750" indent="-285750" defTabSz="806450">
              <a:buFont typeface="Arial" panose="020B0604020202020204" pitchFamily="34" charset="0"/>
              <a:buChar char="•"/>
              <a:defRPr/>
            </a:pPr>
            <a:r>
              <a:rPr lang="en-GB" dirty="0">
                <a:cs typeface="Arial" panose="020B0604020202020204" pitchFamily="34" charset="0"/>
              </a:rPr>
              <a:t>Archery.</a:t>
            </a:r>
          </a:p>
          <a:p>
            <a:pPr defTabSz="806450">
              <a:defRPr/>
            </a:pPr>
            <a:endParaRPr lang="en-GB" dirty="0">
              <a:cs typeface="Arial" panose="020B0604020202020204" pitchFamily="34" charset="0"/>
            </a:endParaRPr>
          </a:p>
          <a:p>
            <a:pPr defTabSz="806450">
              <a:defRPr/>
            </a:pPr>
            <a:endParaRPr lang="en-GB" dirty="0" smtClean="0">
              <a:cs typeface="Arial" panose="020B0604020202020204" pitchFamily="34" charset="0"/>
            </a:endParaRPr>
          </a:p>
          <a:p>
            <a:pPr defTabSz="806450">
              <a:defRPr/>
            </a:pPr>
            <a:r>
              <a:rPr lang="en-GB" dirty="0" smtClean="0">
                <a:cs typeface="Arial" panose="020B0604020202020204" pitchFamily="34" charset="0"/>
              </a:rPr>
              <a:t>Memberships </a:t>
            </a:r>
            <a:r>
              <a:rPr lang="en-GB" dirty="0">
                <a:cs typeface="Arial" panose="020B0604020202020204" pitchFamily="34" charset="0"/>
              </a:rPr>
              <a:t>can be expensive for</a:t>
            </a:r>
          </a:p>
          <a:p>
            <a:pPr marL="285750" indent="-285750" defTabSz="806450">
              <a:buFont typeface="Arial" panose="020B0604020202020204" pitchFamily="34" charset="0"/>
              <a:buChar char="•"/>
              <a:defRPr/>
            </a:pPr>
            <a:r>
              <a:rPr lang="en-GB" dirty="0">
                <a:cs typeface="Arial" panose="020B0604020202020204" pitchFamily="34" charset="0"/>
              </a:rPr>
              <a:t>private golf clubs.</a:t>
            </a:r>
          </a:p>
        </p:txBody>
      </p:sp>
      <p:sp>
        <p:nvSpPr>
          <p:cNvPr id="10" name="TextBox 9"/>
          <p:cNvSpPr txBox="1"/>
          <p:nvPr/>
        </p:nvSpPr>
        <p:spPr>
          <a:xfrm>
            <a:off x="116001" y="1342509"/>
            <a:ext cx="8272423" cy="646331"/>
          </a:xfrm>
          <a:prstGeom prst="rect">
            <a:avLst/>
          </a:prstGeom>
          <a:noFill/>
        </p:spPr>
        <p:txBody>
          <a:bodyPr wrap="square" rtlCol="0">
            <a:spAutoFit/>
          </a:bodyPr>
          <a:lstStyle/>
          <a:p>
            <a:pPr defTabSz="806450">
              <a:defRPr/>
            </a:pPr>
            <a:r>
              <a:rPr lang="en-GB" b="1" dirty="0">
                <a:cs typeface="Arial" panose="020B0604020202020204" pitchFamily="34" charset="0"/>
              </a:rPr>
              <a:t>Cost</a:t>
            </a:r>
          </a:p>
          <a:p>
            <a:pPr defTabSz="806450">
              <a:defRPr/>
            </a:pPr>
            <a:r>
              <a:rPr lang="en-GB" dirty="0">
                <a:cs typeface="Arial" panose="020B0604020202020204" pitchFamily="34" charset="0"/>
              </a:rPr>
              <a:t>Some activities/equipment/kit are too costly for everyone to be able to participate</a:t>
            </a:r>
            <a:r>
              <a:rPr lang="en-GB" dirty="0" smtClean="0">
                <a:cs typeface="Arial" panose="020B0604020202020204" pitchFamily="34" charset="0"/>
              </a:rPr>
              <a:t>.</a:t>
            </a:r>
            <a:endParaRPr lang="en-GB" dirty="0">
              <a:cs typeface="Arial" panose="020B0604020202020204" pitchFamily="34" charset="0"/>
            </a:endParaRPr>
          </a:p>
        </p:txBody>
      </p:sp>
    </p:spTree>
    <p:extLst>
      <p:ext uri="{BB962C8B-B14F-4D97-AF65-F5344CB8AC3E}">
        <p14:creationId xmlns:p14="http://schemas.microsoft.com/office/powerpoint/2010/main" val="31156972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44624"/>
            <a:ext cx="6696744" cy="72008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grpSp>
        <p:nvGrpSpPr>
          <p:cNvPr id="5" name="Group 4"/>
          <p:cNvGrpSpPr/>
          <p:nvPr/>
        </p:nvGrpSpPr>
        <p:grpSpPr>
          <a:xfrm>
            <a:off x="105605" y="908762"/>
            <a:ext cx="8536492" cy="5000340"/>
            <a:chOff x="105605" y="908762"/>
            <a:chExt cx="8536492" cy="4801314"/>
          </a:xfrm>
        </p:grpSpPr>
        <p:sp>
          <p:nvSpPr>
            <p:cNvPr id="13" name="TextBox 12"/>
            <p:cNvSpPr txBox="1"/>
            <p:nvPr/>
          </p:nvSpPr>
          <p:spPr>
            <a:xfrm>
              <a:off x="105605" y="908762"/>
              <a:ext cx="8536492" cy="4801314"/>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p:txBody>
        </p:sp>
        <p:sp>
          <p:nvSpPr>
            <p:cNvPr id="14" name="Rectangle 1"/>
            <p:cNvSpPr>
              <a:spLocks noChangeArrowheads="1"/>
            </p:cNvSpPr>
            <p:nvPr/>
          </p:nvSpPr>
          <p:spPr bwMode="auto">
            <a:xfrm>
              <a:off x="107504" y="908762"/>
              <a:ext cx="1911654" cy="369332"/>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Discrimination</a:t>
              </a:r>
              <a:endParaRPr lang="en-US" altLang="en-US" sz="1800" dirty="0">
                <a:solidFill>
                  <a:srgbClr val="C00000"/>
                </a:solidFill>
              </a:endParaRPr>
            </a:p>
          </p:txBody>
        </p:sp>
        <p:sp>
          <p:nvSpPr>
            <p:cNvPr id="12" name="TextBox 11"/>
            <p:cNvSpPr txBox="1"/>
            <p:nvPr/>
          </p:nvSpPr>
          <p:spPr>
            <a:xfrm>
              <a:off x="109234" y="1293482"/>
              <a:ext cx="7703126" cy="3634974"/>
            </a:xfrm>
            <a:prstGeom prst="rect">
              <a:avLst/>
            </a:prstGeom>
            <a:noFill/>
          </p:spPr>
          <p:txBody>
            <a:bodyPr wrap="square" rtlCol="0">
              <a:spAutoFit/>
            </a:bodyPr>
            <a:lstStyle/>
            <a:p>
              <a:pPr defTabSz="806450">
                <a:defRPr/>
              </a:pPr>
              <a:r>
                <a:rPr lang="en-GB" sz="1600" b="1" dirty="0">
                  <a:cs typeface="Arial" panose="020B0604020202020204" pitchFamily="34" charset="0"/>
                </a:rPr>
                <a:t>Discrimination </a:t>
              </a:r>
              <a:r>
                <a:rPr lang="en-GB" sz="1600" dirty="0">
                  <a:cs typeface="Arial" panose="020B0604020202020204" pitchFamily="34" charset="0"/>
                </a:rPr>
                <a:t>may prevent certain people from participating in a sports activity, due to:</a:t>
              </a:r>
            </a:p>
            <a:p>
              <a:pPr defTabSz="806450">
                <a:defRPr/>
              </a:pPr>
              <a:endParaRPr lang="en-GB" sz="1600" dirty="0">
                <a:cs typeface="Arial" panose="020B0604020202020204" pitchFamily="34" charset="0"/>
              </a:endParaRPr>
            </a:p>
            <a:p>
              <a:pPr defTabSz="806450">
                <a:defRPr/>
              </a:pPr>
              <a:r>
                <a:rPr lang="en-GB" sz="1600" dirty="0">
                  <a:cs typeface="Arial" panose="020B0604020202020204" pitchFamily="34" charset="0"/>
                </a:rPr>
                <a:t>Race/colour:</a:t>
              </a:r>
            </a:p>
            <a:p>
              <a:pPr marL="285750" indent="-285750" defTabSz="806450">
                <a:buFont typeface="Arial" panose="020B0604020202020204" pitchFamily="34" charset="0"/>
                <a:buChar char="•"/>
                <a:defRPr/>
              </a:pPr>
              <a:r>
                <a:rPr lang="en-GB" sz="1600" dirty="0">
                  <a:cs typeface="Arial" panose="020B0604020202020204" pitchFamily="34" charset="0"/>
                </a:rPr>
                <a:t>in some countries certain ethnic minorities are prevented from joining clubs</a:t>
              </a:r>
              <a:r>
                <a:rPr lang="en-GB" sz="1600" dirty="0" smtClean="0">
                  <a:cs typeface="Arial" panose="020B0604020202020204" pitchFamily="34" charset="0"/>
                </a:rPr>
                <a:t>.</a:t>
              </a:r>
            </a:p>
            <a:p>
              <a:pPr defTabSz="806450">
                <a:defRPr/>
              </a:pPr>
              <a:endParaRPr lang="en-GB" sz="1600" dirty="0">
                <a:cs typeface="Arial" panose="020B0604020202020204" pitchFamily="34" charset="0"/>
              </a:endParaRPr>
            </a:p>
            <a:p>
              <a:pPr defTabSz="806450">
                <a:defRPr/>
              </a:pPr>
              <a:r>
                <a:rPr lang="en-GB" sz="1600" dirty="0" smtClean="0">
                  <a:cs typeface="Arial" panose="020B0604020202020204" pitchFamily="34" charset="0"/>
                </a:rPr>
                <a:t>Gender:</a:t>
              </a:r>
            </a:p>
            <a:p>
              <a:pPr marL="285750" indent="-285750" defTabSz="806450">
                <a:buFont typeface="Arial" panose="020B0604020202020204" pitchFamily="34" charset="0"/>
                <a:buChar char="•"/>
                <a:defRPr/>
              </a:pPr>
              <a:r>
                <a:rPr lang="en-GB" sz="1600" dirty="0" smtClean="0">
                  <a:cs typeface="Arial" panose="020B0604020202020204" pitchFamily="34" charset="0"/>
                </a:rPr>
                <a:t>golf clubs not allowing women to participate at certain times or not at all</a:t>
              </a:r>
            </a:p>
            <a:p>
              <a:pPr marL="285750" indent="-285750" defTabSz="806450">
                <a:buFont typeface="Arial" panose="020B0604020202020204" pitchFamily="34" charset="0"/>
                <a:buChar char="•"/>
                <a:defRPr/>
              </a:pPr>
              <a:r>
                <a:rPr lang="en-GB" sz="1600" dirty="0" smtClean="0">
                  <a:cs typeface="Arial" panose="020B0604020202020204" pitchFamily="34" charset="0"/>
                </a:rPr>
                <a:t>leisure centres having female only fitness classes.</a:t>
              </a:r>
            </a:p>
            <a:p>
              <a:pPr defTabSz="806450">
                <a:defRPr/>
              </a:pPr>
              <a:endParaRPr lang="en-GB" sz="1600" dirty="0" smtClean="0">
                <a:cs typeface="Arial" panose="020B0604020202020204" pitchFamily="34" charset="0"/>
              </a:endParaRPr>
            </a:p>
            <a:p>
              <a:pPr defTabSz="806450">
                <a:defRPr/>
              </a:pPr>
              <a:r>
                <a:rPr lang="en-GB" sz="1600" dirty="0" smtClean="0">
                  <a:cs typeface="Arial" panose="020B0604020202020204" pitchFamily="34" charset="0"/>
                </a:rPr>
                <a:t>Disability:</a:t>
              </a:r>
            </a:p>
            <a:p>
              <a:pPr marL="285750" indent="-285750" defTabSz="806450">
                <a:buFont typeface="Arial" panose="020B0604020202020204" pitchFamily="34" charset="0"/>
                <a:buChar char="•"/>
                <a:defRPr/>
              </a:pPr>
              <a:r>
                <a:rPr lang="en-GB" sz="1600" dirty="0" smtClean="0">
                  <a:cs typeface="Arial" panose="020B0604020202020204" pitchFamily="34" charset="0"/>
                </a:rPr>
                <a:t>people with disabilities not being allowed to join certain clubs.</a:t>
              </a:r>
            </a:p>
            <a:p>
              <a:pPr defTabSz="806450">
                <a:defRPr/>
              </a:pPr>
              <a:endParaRPr lang="en-GB" sz="1600" dirty="0" smtClean="0">
                <a:cs typeface="Arial" panose="020B0604020202020204" pitchFamily="34" charset="0"/>
              </a:endParaRPr>
            </a:p>
            <a:p>
              <a:pPr defTabSz="806450">
                <a:defRPr/>
              </a:pPr>
              <a:r>
                <a:rPr lang="en-GB" sz="1600" dirty="0" smtClean="0">
                  <a:cs typeface="Arial" panose="020B0604020202020204" pitchFamily="34" charset="0"/>
                </a:rPr>
                <a:t>Age:</a:t>
              </a:r>
            </a:p>
            <a:p>
              <a:pPr marL="285750" indent="-285750" defTabSz="806450">
                <a:buFont typeface="Arial" panose="020B0604020202020204" pitchFamily="34" charset="0"/>
                <a:buChar char="•"/>
                <a:defRPr/>
              </a:pPr>
              <a:r>
                <a:rPr lang="en-GB" sz="1600" dirty="0" smtClean="0">
                  <a:cs typeface="Arial" panose="020B0604020202020204" pitchFamily="34" charset="0"/>
                </a:rPr>
                <a:t>clubs making an upper age limit for membership to prevent</a:t>
              </a:r>
            </a:p>
            <a:p>
              <a:pPr defTabSz="806450">
                <a:defRPr/>
              </a:pPr>
              <a:r>
                <a:rPr lang="en-GB" sz="1600" dirty="0">
                  <a:cs typeface="Arial" panose="020B0604020202020204" pitchFamily="34" charset="0"/>
                </a:rPr>
                <a:t> </a:t>
              </a:r>
              <a:r>
                <a:rPr lang="en-GB" sz="1600" dirty="0" smtClean="0">
                  <a:cs typeface="Arial" panose="020B0604020202020204" pitchFamily="34" charset="0"/>
                </a:rPr>
                <a:t>     older people joining.</a:t>
              </a:r>
              <a:endParaRPr lang="en-GB" sz="1600" dirty="0">
                <a:cs typeface="Arial" panose="020B0604020202020204" pitchFamily="34" charset="0"/>
              </a:endParaRPr>
            </a:p>
          </p:txBody>
        </p:sp>
      </p:grpSp>
      <p:pic>
        <p:nvPicPr>
          <p:cNvPr id="15" name="Picture 14" descr="Drawing of football players, a sketch of a hand-drawn vector illustration">
            <a:extLst>
              <a:ext uri="{FF2B5EF4-FFF2-40B4-BE49-F238E27FC236}">
                <a16:creationId xmlns:a16="http://schemas.microsoft.com/office/drawing/2014/main" id="{AA6DCBC6-C5EA-48A2-A738-B553CDD3AB62}"/>
              </a:ext>
            </a:extLst>
          </p:cNvPr>
          <p:cNvPicPr/>
          <p:nvPr/>
        </p:nvPicPr>
        <p:blipFill rotWithShape="1">
          <a:blip r:embed="rId2" cstate="print">
            <a:extLst>
              <a:ext uri="{28A0092B-C50C-407E-A947-70E740481C1C}">
                <a14:useLocalDpi xmlns:a14="http://schemas.microsoft.com/office/drawing/2010/main" val="0"/>
              </a:ext>
            </a:extLst>
          </a:blip>
          <a:srcRect l="7771" r="5936"/>
          <a:stretch/>
        </p:blipFill>
        <p:spPr>
          <a:xfrm>
            <a:off x="5729124" y="3429000"/>
            <a:ext cx="2791998" cy="2331553"/>
          </a:xfrm>
          <a:prstGeom prst="rect">
            <a:avLst/>
          </a:prstGeom>
          <a:solidFill>
            <a:schemeClr val="accent1"/>
          </a:solidFill>
        </p:spPr>
      </p:pic>
    </p:spTree>
    <p:extLst>
      <p:ext uri="{BB962C8B-B14F-4D97-AF65-F5344CB8AC3E}">
        <p14:creationId xmlns:p14="http://schemas.microsoft.com/office/powerpoint/2010/main" val="9624794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0EB9EB29-2953-491B-9FA2-A13B6B463228}"/>
              </a:ext>
            </a:extLst>
          </p:cNvPr>
          <p:cNvGrpSpPr/>
          <p:nvPr/>
        </p:nvGrpSpPr>
        <p:grpSpPr>
          <a:xfrm>
            <a:off x="212072" y="1052732"/>
            <a:ext cx="8453013" cy="2277545"/>
            <a:chOff x="-320378" y="5697299"/>
            <a:chExt cx="3992210" cy="653310"/>
          </a:xfrm>
        </p:grpSpPr>
        <p:sp>
          <p:nvSpPr>
            <p:cNvPr id="13" name="TextBox 12"/>
            <p:cNvSpPr txBox="1"/>
            <p:nvPr/>
          </p:nvSpPr>
          <p:spPr>
            <a:xfrm>
              <a:off x="-320378" y="5697299"/>
              <a:ext cx="3992210" cy="65331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defTabSz="806450">
                <a:defRPr/>
              </a:pPr>
              <a:r>
                <a:rPr lang="en-GB" dirty="0" smtClean="0">
                  <a:cs typeface="Arial" panose="020B0604020202020204" pitchFamily="34" charset="0"/>
                </a:rPr>
                <a:t>Work commitments can get in the way of finding enough time for sport.</a:t>
              </a:r>
            </a:p>
            <a:p>
              <a:pPr defTabSz="806450">
                <a:defRPr/>
              </a:pPr>
              <a:endParaRPr lang="en-GB" b="1" dirty="0">
                <a:cs typeface="Arial" panose="020B0604020202020204" pitchFamily="34" charset="0"/>
              </a:endParaRPr>
            </a:p>
            <a:p>
              <a:pPr defTabSz="806450">
                <a:defRPr/>
              </a:pPr>
              <a:r>
                <a:rPr lang="en-GB" dirty="0" smtClean="0">
                  <a:cs typeface="Arial" panose="020B0604020202020204" pitchFamily="34" charset="0"/>
                </a:rPr>
                <a:t>Travel time to and from work may reduce time available for participating.</a:t>
              </a:r>
            </a:p>
            <a:p>
              <a:pPr defTabSz="806450">
                <a:defRPr/>
              </a:pPr>
              <a:endParaRPr lang="en-GB" b="1" dirty="0">
                <a:cs typeface="Arial" panose="020B0604020202020204" pitchFamily="34" charset="0"/>
              </a:endParaRPr>
            </a:p>
            <a:p>
              <a:pPr defTabSz="806450">
                <a:defRPr/>
              </a:pPr>
              <a:r>
                <a:rPr lang="en-GB" dirty="0" smtClean="0">
                  <a:cs typeface="Arial" panose="020B0604020202020204" pitchFamily="34" charset="0"/>
                </a:rPr>
                <a:t>Family commitments may reduce the time available for parents to participate.</a:t>
              </a:r>
            </a:p>
            <a:p>
              <a:pPr defTabSz="806450">
                <a:defRPr/>
              </a:pPr>
              <a:endParaRPr lang="en-GB" sz="1600" dirty="0" smtClean="0">
                <a:cs typeface="Arial" panose="020B0604020202020204" pitchFamily="34" charset="0"/>
              </a:endParaRPr>
            </a:p>
          </p:txBody>
        </p:sp>
        <p:sp>
          <p:nvSpPr>
            <p:cNvPr id="14" name="Rectangle 1"/>
            <p:cNvSpPr>
              <a:spLocks noChangeArrowheads="1"/>
            </p:cNvSpPr>
            <p:nvPr/>
          </p:nvSpPr>
          <p:spPr bwMode="auto">
            <a:xfrm>
              <a:off x="-320377" y="5697302"/>
              <a:ext cx="625899" cy="105942"/>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TIME</a:t>
              </a:r>
              <a:endParaRPr lang="en-US" altLang="en-US" sz="1800" dirty="0">
                <a:solidFill>
                  <a:srgbClr val="C00000"/>
                </a:solidFill>
              </a:endParaRPr>
            </a:p>
          </p:txBody>
        </p:sp>
      </p:grpSp>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44624"/>
            <a:ext cx="6696744" cy="72008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pic>
        <p:nvPicPr>
          <p:cNvPr id="9" name="Picture 8" descr="Tired woman hiding face behind clock at table in office. Time management concept">
            <a:extLst>
              <a:ext uri="{FF2B5EF4-FFF2-40B4-BE49-F238E27FC236}">
                <a16:creationId xmlns:a16="http://schemas.microsoft.com/office/drawing/2014/main" id="{E7A6FBF1-6056-4710-8F99-10A25599D660}"/>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076056" y="3429000"/>
            <a:ext cx="3589030" cy="2525614"/>
          </a:xfrm>
          <a:prstGeom prst="rect">
            <a:avLst/>
          </a:prstGeom>
        </p:spPr>
      </p:pic>
    </p:spTree>
    <p:extLst>
      <p:ext uri="{BB962C8B-B14F-4D97-AF65-F5344CB8AC3E}">
        <p14:creationId xmlns:p14="http://schemas.microsoft.com/office/powerpoint/2010/main" val="37327190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0EB9EB29-2953-491B-9FA2-A13B6B463228}"/>
              </a:ext>
            </a:extLst>
          </p:cNvPr>
          <p:cNvGrpSpPr/>
          <p:nvPr/>
        </p:nvGrpSpPr>
        <p:grpSpPr>
          <a:xfrm>
            <a:off x="212073" y="1052747"/>
            <a:ext cx="8464383" cy="2016213"/>
            <a:chOff x="-320378" y="5697299"/>
            <a:chExt cx="3837306" cy="609167"/>
          </a:xfrm>
        </p:grpSpPr>
        <p:sp>
          <p:nvSpPr>
            <p:cNvPr id="13" name="TextBox 12"/>
            <p:cNvSpPr txBox="1"/>
            <p:nvPr/>
          </p:nvSpPr>
          <p:spPr>
            <a:xfrm>
              <a:off x="-320378" y="5697299"/>
              <a:ext cx="3837306" cy="609167"/>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defTabSz="806450">
                <a:defRPr/>
              </a:pPr>
              <a:r>
                <a:rPr lang="en-GB" sz="1600" dirty="0" smtClean="0">
                  <a:cs typeface="Arial" panose="020B0604020202020204" pitchFamily="34" charset="0"/>
                </a:rPr>
                <a:t>You may not have appropriate sports clubs or facilities near you which may prevent you from participating.</a:t>
              </a:r>
            </a:p>
            <a:p>
              <a:pPr defTabSz="806450">
                <a:defRPr/>
              </a:pPr>
              <a:endParaRPr lang="en-GB" sz="1600" dirty="0" smtClean="0">
                <a:cs typeface="Arial" panose="020B0604020202020204" pitchFamily="34" charset="0"/>
              </a:endParaRPr>
            </a:p>
            <a:p>
              <a:pPr defTabSz="806450">
                <a:defRPr/>
              </a:pPr>
              <a:r>
                <a:rPr lang="en-GB" sz="1600" dirty="0" smtClean="0">
                  <a:cs typeface="Arial" panose="020B0604020202020204" pitchFamily="34" charset="0"/>
                </a:rPr>
                <a:t>Some local authorities provide transport to help increase participation e.g. buses to leisure centres for elderly people.</a:t>
              </a:r>
            </a:p>
            <a:p>
              <a:pPr defTabSz="806450">
                <a:defRPr/>
              </a:pPr>
              <a:endParaRPr lang="en-GB" sz="1600" dirty="0" smtClean="0">
                <a:cs typeface="Arial" panose="020B0604020202020204" pitchFamily="34" charset="0"/>
              </a:endParaRPr>
            </a:p>
          </p:txBody>
        </p:sp>
        <p:sp>
          <p:nvSpPr>
            <p:cNvPr id="14" name="Rectangle 1"/>
            <p:cNvSpPr>
              <a:spLocks noChangeArrowheads="1"/>
            </p:cNvSpPr>
            <p:nvPr/>
          </p:nvSpPr>
          <p:spPr bwMode="auto">
            <a:xfrm>
              <a:off x="-320377" y="5697302"/>
              <a:ext cx="1420197" cy="105942"/>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Opportunity / Access</a:t>
              </a:r>
              <a:endParaRPr lang="en-US" altLang="en-US" sz="1800" dirty="0">
                <a:solidFill>
                  <a:srgbClr val="C00000"/>
                </a:solidFill>
              </a:endParaRPr>
            </a:p>
          </p:txBody>
        </p:sp>
      </p:grpSp>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44624"/>
            <a:ext cx="6696744" cy="72008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pic>
        <p:nvPicPr>
          <p:cNvPr id="8" name="Picture 7" descr="&quot;Field closed&quot; sign blocking access to a field in a park outside">
            <a:extLst>
              <a:ext uri="{FF2B5EF4-FFF2-40B4-BE49-F238E27FC236}">
                <a16:creationId xmlns:a16="http://schemas.microsoft.com/office/drawing/2014/main" id="{98BB5EE1-5E7E-467B-B629-7B3922BE0D9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788024" y="3140968"/>
            <a:ext cx="3881977" cy="2812558"/>
          </a:xfrm>
          <a:prstGeom prst="rect">
            <a:avLst/>
          </a:prstGeom>
        </p:spPr>
      </p:pic>
    </p:spTree>
    <p:extLst>
      <p:ext uri="{BB962C8B-B14F-4D97-AF65-F5344CB8AC3E}">
        <p14:creationId xmlns:p14="http://schemas.microsoft.com/office/powerpoint/2010/main" val="31187645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8F34B47-82FC-4EFD-AD12-33F20B209330}"/>
              </a:ext>
            </a:extLst>
          </p:cNvPr>
          <p:cNvGrpSpPr/>
          <p:nvPr/>
        </p:nvGrpSpPr>
        <p:grpSpPr>
          <a:xfrm>
            <a:off x="109210" y="765928"/>
            <a:ext cx="8927287" cy="4175240"/>
            <a:chOff x="53846" y="1048407"/>
            <a:chExt cx="6522080" cy="2320840"/>
          </a:xfrm>
        </p:grpSpPr>
        <p:sp>
          <p:nvSpPr>
            <p:cNvPr id="3" name="TextBox 2"/>
            <p:cNvSpPr txBox="1"/>
            <p:nvPr/>
          </p:nvSpPr>
          <p:spPr>
            <a:xfrm>
              <a:off x="53846" y="1048407"/>
              <a:ext cx="6522080" cy="232084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defPPr>
                <a:defRPr lang="en-US"/>
              </a:defPPr>
              <a:lvl1pPr>
                <a:defRPr sz="1350">
                  <a:latin typeface="Arial" panose="020B0604020202020204" pitchFamily="34" charset="0"/>
                  <a:cs typeface="Arial" panose="020B0604020202020204" pitchFamily="34" charset="0"/>
                </a:defRPr>
              </a:lvl1p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sz="1400" dirty="0"/>
            </a:p>
          </p:txBody>
        </p:sp>
        <p:sp>
          <p:nvSpPr>
            <p:cNvPr id="16386" name="Rectangle 1"/>
            <p:cNvSpPr>
              <a:spLocks noChangeArrowheads="1"/>
            </p:cNvSpPr>
            <p:nvPr/>
          </p:nvSpPr>
          <p:spPr bwMode="auto">
            <a:xfrm>
              <a:off x="53846" y="1048407"/>
              <a:ext cx="1576978" cy="222404"/>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C00000"/>
                  </a:solidFill>
                </a:rPr>
                <a:t>Role models</a:t>
              </a:r>
            </a:p>
          </p:txBody>
        </p:sp>
      </p:grpSp>
      <p:sp>
        <p:nvSpPr>
          <p:cNvPr id="11" name="Title 1">
            <a:extLst>
              <a:ext uri="{FF2B5EF4-FFF2-40B4-BE49-F238E27FC236}">
                <a16:creationId xmlns:a16="http://schemas.microsoft.com/office/drawing/2014/main" id="{06717D0E-6E87-4346-9DDD-D0150D75B890}"/>
              </a:ext>
            </a:extLst>
          </p:cNvPr>
          <p:cNvSpPr txBox="1">
            <a:spLocks/>
          </p:cNvSpPr>
          <p:nvPr/>
        </p:nvSpPr>
        <p:spPr>
          <a:xfrm>
            <a:off x="35496" y="44624"/>
            <a:ext cx="6696744" cy="648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Reasons people get involved in sport</a:t>
            </a:r>
            <a:endParaRPr lang="en-GB" sz="2800" dirty="0"/>
          </a:p>
        </p:txBody>
      </p:sp>
      <p:sp>
        <p:nvSpPr>
          <p:cNvPr id="17" name="Title 1">
            <a:extLst>
              <a:ext uri="{FF2B5EF4-FFF2-40B4-BE49-F238E27FC236}">
                <a16:creationId xmlns:a16="http://schemas.microsoft.com/office/drawing/2014/main" id="{06717D0E-6E87-4346-9DDD-D0150D75B890}"/>
              </a:ext>
            </a:extLst>
          </p:cNvPr>
          <p:cNvSpPr txBox="1">
            <a:spLocks/>
          </p:cNvSpPr>
          <p:nvPr/>
        </p:nvSpPr>
        <p:spPr>
          <a:xfrm>
            <a:off x="171144" y="1268760"/>
            <a:ext cx="8649328" cy="208823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b="0" dirty="0" smtClean="0">
                <a:solidFill>
                  <a:schemeClr val="tx1"/>
                </a:solidFill>
              </a:rPr>
              <a:t>Like parents, other significant others can influence whether you participate in sport.</a:t>
            </a:r>
          </a:p>
          <a:p>
            <a:endParaRPr lang="en-GB" sz="1800" b="0" dirty="0" smtClean="0">
              <a:solidFill>
                <a:schemeClr val="tx1"/>
              </a:solidFill>
            </a:endParaRPr>
          </a:p>
          <a:p>
            <a:r>
              <a:rPr lang="en-GB" sz="1800" b="0" dirty="0" smtClean="0">
                <a:solidFill>
                  <a:schemeClr val="tx1"/>
                </a:solidFill>
              </a:rPr>
              <a:t>These may include:</a:t>
            </a:r>
          </a:p>
          <a:p>
            <a:pPr marL="285750" indent="-285750">
              <a:buFont typeface="Arial" panose="020B0604020202020204" pitchFamily="34" charset="0"/>
              <a:buChar char="•"/>
            </a:pPr>
            <a:r>
              <a:rPr lang="en-GB" sz="1800" b="0" dirty="0" smtClean="0">
                <a:solidFill>
                  <a:schemeClr val="tx1"/>
                </a:solidFill>
              </a:rPr>
              <a:t>High level performers you have seen or read about in the media</a:t>
            </a:r>
          </a:p>
          <a:p>
            <a:pPr marL="285750" indent="-285750">
              <a:buFont typeface="Arial" panose="020B0604020202020204" pitchFamily="34" charset="0"/>
              <a:buChar char="•"/>
            </a:pPr>
            <a:r>
              <a:rPr lang="en-GB" sz="1800" b="0" dirty="0" smtClean="0">
                <a:solidFill>
                  <a:schemeClr val="tx1"/>
                </a:solidFill>
              </a:rPr>
              <a:t>Players in an older team at your club</a:t>
            </a:r>
          </a:p>
          <a:p>
            <a:pPr marL="285750" indent="-285750">
              <a:buFont typeface="Arial" panose="020B0604020202020204" pitchFamily="34" charset="0"/>
              <a:buChar char="•"/>
            </a:pPr>
            <a:r>
              <a:rPr lang="en-GB" sz="1800" b="0" dirty="0" smtClean="0">
                <a:solidFill>
                  <a:schemeClr val="tx1"/>
                </a:solidFill>
              </a:rPr>
              <a:t>PE teachers</a:t>
            </a:r>
          </a:p>
          <a:p>
            <a:pPr marL="285750" indent="-285750">
              <a:buFont typeface="Arial" panose="020B0604020202020204" pitchFamily="34" charset="0"/>
              <a:buChar char="•"/>
            </a:pPr>
            <a:r>
              <a:rPr lang="en-GB" sz="1800" b="0" dirty="0" smtClean="0">
                <a:solidFill>
                  <a:schemeClr val="tx1"/>
                </a:solidFill>
              </a:rPr>
              <a:t>Sports coaches who visit your school to coach specific sports activities.</a:t>
            </a:r>
          </a:p>
        </p:txBody>
      </p:sp>
      <p:sp>
        <p:nvSpPr>
          <p:cNvPr id="8" name="Rectangle 2">
            <a:extLst>
              <a:ext uri="{FF2B5EF4-FFF2-40B4-BE49-F238E27FC236}">
                <a16:creationId xmlns:a16="http://schemas.microsoft.com/office/drawing/2014/main" id="{293B99D7-28FB-47EB-A38B-5683463A7D80}"/>
              </a:ext>
            </a:extLst>
          </p:cNvPr>
          <p:cNvSpPr>
            <a:spLocks noChangeArrowheads="1"/>
          </p:cNvSpPr>
          <p:nvPr/>
        </p:nvSpPr>
        <p:spPr bwMode="auto">
          <a:xfrm>
            <a:off x="171144" y="5085184"/>
            <a:ext cx="4459212" cy="830997"/>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600" dirty="0" smtClean="0"/>
              <a:t>TASK: Make a list of sporting role models. </a:t>
            </a:r>
          </a:p>
          <a:p>
            <a:r>
              <a:rPr lang="en-GB" altLang="en-US" sz="1600" dirty="0" smtClean="0"/>
              <a:t>Indicate if they are positive or negative.</a:t>
            </a:r>
          </a:p>
          <a:p>
            <a:r>
              <a:rPr lang="en-GB" altLang="en-US" sz="1600" dirty="0" smtClean="0"/>
              <a:t>Explain the reasons for your choices.</a:t>
            </a:r>
          </a:p>
        </p:txBody>
      </p:sp>
      <p:pic>
        <p:nvPicPr>
          <p:cNvPr id="10" name="Picture 9" descr="Lance Armstrong on Champs Elysees in Paris 2004">
            <a:extLst>
              <a:ext uri="{FF2B5EF4-FFF2-40B4-BE49-F238E27FC236}">
                <a16:creationId xmlns:a16="http://schemas.microsoft.com/office/drawing/2014/main" id="{AA06D589-4D80-4B72-A0E9-DD00ECE4BFE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805260" y="3429000"/>
            <a:ext cx="3231236" cy="2520280"/>
          </a:xfrm>
          <a:prstGeom prst="rect">
            <a:avLst/>
          </a:prstGeom>
        </p:spPr>
      </p:pic>
      <p:sp>
        <p:nvSpPr>
          <p:cNvPr id="14" name="Title 1">
            <a:extLst>
              <a:ext uri="{FF2B5EF4-FFF2-40B4-BE49-F238E27FC236}">
                <a16:creationId xmlns:a16="http://schemas.microsoft.com/office/drawing/2014/main" id="{06717D0E-6E87-4346-9DDD-D0150D75B890}"/>
              </a:ext>
            </a:extLst>
          </p:cNvPr>
          <p:cNvSpPr txBox="1">
            <a:spLocks/>
          </p:cNvSpPr>
          <p:nvPr/>
        </p:nvSpPr>
        <p:spPr>
          <a:xfrm>
            <a:off x="119793" y="3698111"/>
            <a:ext cx="5697000" cy="1044731"/>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1800" b="0" dirty="0" smtClean="0">
                <a:solidFill>
                  <a:schemeClr val="tx1"/>
                </a:solidFill>
              </a:rPr>
              <a:t>The behaviour/actions of some role models might be negative, which can cause problems if their followers copy their negative behaviours when they participate.</a:t>
            </a:r>
          </a:p>
        </p:txBody>
      </p:sp>
    </p:spTree>
    <p:extLst>
      <p:ext uri="{BB962C8B-B14F-4D97-AF65-F5344CB8AC3E}">
        <p14:creationId xmlns:p14="http://schemas.microsoft.com/office/powerpoint/2010/main" val="7389269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499"/>
                                          </p:stCondLst>
                                        </p:cTn>
                                        <p:tgtEl>
                                          <p:spTgt spid="10"/>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8" grpId="0" animBg="1"/>
      <p:bldP spid="1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0EB9EB29-2953-491B-9FA2-A13B6B463228}"/>
              </a:ext>
            </a:extLst>
          </p:cNvPr>
          <p:cNvGrpSpPr/>
          <p:nvPr/>
        </p:nvGrpSpPr>
        <p:grpSpPr>
          <a:xfrm>
            <a:off x="212071" y="1052733"/>
            <a:ext cx="8536392" cy="3477876"/>
            <a:chOff x="-320379" y="5697299"/>
            <a:chExt cx="4483918" cy="997623"/>
          </a:xfrm>
        </p:grpSpPr>
        <p:sp>
          <p:nvSpPr>
            <p:cNvPr id="13" name="TextBox 12"/>
            <p:cNvSpPr txBox="1"/>
            <p:nvPr/>
          </p:nvSpPr>
          <p:spPr>
            <a:xfrm>
              <a:off x="-320379" y="5697299"/>
              <a:ext cx="4483918" cy="997623"/>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defTabSz="806450">
                <a:defRPr/>
              </a:pPr>
              <a:r>
                <a:rPr lang="en-GB" dirty="0" smtClean="0">
                  <a:cs typeface="Arial" panose="020B0604020202020204" pitchFamily="34" charset="0"/>
                </a:rPr>
                <a:t>The </a:t>
              </a:r>
              <a:r>
                <a:rPr lang="en-GB" b="1" dirty="0" smtClean="0">
                  <a:cs typeface="Arial" panose="020B0604020202020204" pitchFamily="34" charset="0"/>
                </a:rPr>
                <a:t>three </a:t>
              </a:r>
              <a:r>
                <a:rPr lang="en-GB" dirty="0" smtClean="0">
                  <a:cs typeface="Arial" panose="020B0604020202020204" pitchFamily="34" charset="0"/>
                </a:rPr>
                <a:t>important factors that can deliver successful strategies for improving participation are:</a:t>
              </a:r>
            </a:p>
            <a:p>
              <a:pPr defTabSz="806450">
                <a:defRPr/>
              </a:pPr>
              <a:endParaRPr lang="en-GB" dirty="0">
                <a:cs typeface="Arial" panose="020B0604020202020204" pitchFamily="34" charset="0"/>
              </a:endParaRPr>
            </a:p>
            <a:p>
              <a:pPr marL="342900" indent="-342900" defTabSz="806450">
                <a:buAutoNum type="arabicPeriod"/>
                <a:defRPr/>
              </a:pPr>
              <a:r>
                <a:rPr lang="en-GB" sz="2000" b="1" dirty="0" smtClean="0">
                  <a:cs typeface="Arial" panose="020B0604020202020204" pitchFamily="34" charset="0"/>
                </a:rPr>
                <a:t>Promotion</a:t>
              </a:r>
              <a:r>
                <a:rPr lang="en-GB" dirty="0" smtClean="0">
                  <a:cs typeface="Arial" panose="020B0604020202020204" pitchFamily="34" charset="0"/>
                </a:rPr>
                <a:t> or convincing people they should take up sport</a:t>
              </a:r>
            </a:p>
            <a:p>
              <a:pPr marL="342900" indent="-342900" defTabSz="806450">
                <a:buAutoNum type="arabicPeriod"/>
                <a:defRPr/>
              </a:pPr>
              <a:endParaRPr lang="en-GB" dirty="0" smtClean="0">
                <a:cs typeface="Arial" panose="020B0604020202020204" pitchFamily="34" charset="0"/>
              </a:endParaRPr>
            </a:p>
            <a:p>
              <a:pPr marL="342900" indent="-342900" defTabSz="806450">
                <a:buAutoNum type="arabicPeriod"/>
                <a:defRPr/>
              </a:pPr>
              <a:r>
                <a:rPr lang="en-GB" sz="2000" b="1" dirty="0" smtClean="0">
                  <a:cs typeface="Arial" panose="020B0604020202020204" pitchFamily="34" charset="0"/>
                </a:rPr>
                <a:t>Provision</a:t>
              </a:r>
              <a:r>
                <a:rPr lang="en-GB" dirty="0" smtClean="0">
                  <a:cs typeface="Arial" panose="020B0604020202020204" pitchFamily="34" charset="0"/>
                </a:rPr>
                <a:t> of facilities, equipment, coaching etc.</a:t>
              </a:r>
            </a:p>
            <a:p>
              <a:pPr marL="342900" indent="-342900" defTabSz="806450">
                <a:buAutoNum type="arabicPeriod"/>
                <a:defRPr/>
              </a:pPr>
              <a:endParaRPr lang="en-GB" dirty="0" smtClean="0">
                <a:cs typeface="Arial" panose="020B0604020202020204" pitchFamily="34" charset="0"/>
              </a:endParaRPr>
            </a:p>
            <a:p>
              <a:pPr marL="342900" indent="-342900" defTabSz="806450">
                <a:buAutoNum type="arabicPeriod"/>
                <a:defRPr/>
              </a:pPr>
              <a:r>
                <a:rPr lang="en-GB" sz="2000" b="1" dirty="0" smtClean="0">
                  <a:cs typeface="Arial" panose="020B0604020202020204" pitchFamily="34" charset="0"/>
                </a:rPr>
                <a:t>Access</a:t>
              </a:r>
              <a:r>
                <a:rPr lang="en-GB" dirty="0" smtClean="0">
                  <a:cs typeface="Arial" panose="020B0604020202020204" pitchFamily="34" charset="0"/>
                </a:rPr>
                <a:t> or giving people opportunity to participate by making it easier for them to engage in sport.</a:t>
              </a:r>
            </a:p>
            <a:p>
              <a:pPr marL="342900" indent="-342900" defTabSz="806450">
                <a:buAutoNum type="arabicPeriod"/>
                <a:defRPr/>
              </a:pPr>
              <a:endParaRPr lang="en-GB" dirty="0" smtClean="0">
                <a:cs typeface="Arial" panose="020B0604020202020204" pitchFamily="34" charset="0"/>
              </a:endParaRPr>
            </a:p>
          </p:txBody>
        </p:sp>
        <p:sp>
          <p:nvSpPr>
            <p:cNvPr id="14" name="Rectangle 1"/>
            <p:cNvSpPr>
              <a:spLocks noChangeArrowheads="1"/>
            </p:cNvSpPr>
            <p:nvPr/>
          </p:nvSpPr>
          <p:spPr bwMode="auto">
            <a:xfrm>
              <a:off x="-320377" y="5697302"/>
              <a:ext cx="2214494" cy="105942"/>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Promotion, provision and access</a:t>
              </a:r>
              <a:endParaRPr lang="en-US" altLang="en-US" sz="1800" dirty="0">
                <a:solidFill>
                  <a:srgbClr val="C00000"/>
                </a:solidFill>
              </a:endParaRPr>
            </a:p>
          </p:txBody>
        </p:sp>
      </p:grpSp>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44624"/>
            <a:ext cx="7344816" cy="576064"/>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Strategies to get people involved in sport</a:t>
            </a:r>
            <a:endParaRPr lang="en-GB" sz="2800" dirty="0"/>
          </a:p>
        </p:txBody>
      </p:sp>
    </p:spTree>
    <p:extLst>
      <p:ext uri="{BB962C8B-B14F-4D97-AF65-F5344CB8AC3E}">
        <p14:creationId xmlns:p14="http://schemas.microsoft.com/office/powerpoint/2010/main" val="26591060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0EB9EB29-2953-491B-9FA2-A13B6B463228}"/>
              </a:ext>
            </a:extLst>
          </p:cNvPr>
          <p:cNvGrpSpPr/>
          <p:nvPr/>
        </p:nvGrpSpPr>
        <p:grpSpPr>
          <a:xfrm>
            <a:off x="212071" y="1052736"/>
            <a:ext cx="8536392" cy="4370428"/>
            <a:chOff x="-320379" y="5697299"/>
            <a:chExt cx="4483918" cy="1253650"/>
          </a:xfrm>
        </p:grpSpPr>
        <p:sp>
          <p:nvSpPr>
            <p:cNvPr id="13" name="TextBox 12"/>
            <p:cNvSpPr txBox="1"/>
            <p:nvPr/>
          </p:nvSpPr>
          <p:spPr>
            <a:xfrm>
              <a:off x="-320379" y="5697299"/>
              <a:ext cx="4483918" cy="1253650"/>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defTabSz="806450">
                <a:defRPr/>
              </a:pPr>
              <a:r>
                <a:rPr lang="en-GB" dirty="0" smtClean="0">
                  <a:cs typeface="Arial" panose="020B0604020202020204" pitchFamily="34" charset="0"/>
                </a:rPr>
                <a:t>More</a:t>
              </a:r>
              <a:r>
                <a:rPr lang="en-GB" b="1" dirty="0">
                  <a:cs typeface="Arial" panose="020B0604020202020204" pitchFamily="34" charset="0"/>
                </a:rPr>
                <a:t> </a:t>
              </a:r>
              <a:r>
                <a:rPr lang="en-GB" sz="2000" b="1" dirty="0" smtClean="0">
                  <a:cs typeface="Arial" panose="020B0604020202020204" pitchFamily="34" charset="0"/>
                </a:rPr>
                <a:t>information/education</a:t>
              </a:r>
              <a:r>
                <a:rPr lang="en-GB" b="1" dirty="0" smtClean="0">
                  <a:cs typeface="Arial" panose="020B0604020202020204" pitchFamily="34" charset="0"/>
                </a:rPr>
                <a:t> </a:t>
              </a:r>
              <a:r>
                <a:rPr lang="en-GB" dirty="0" smtClean="0">
                  <a:cs typeface="Arial" panose="020B0604020202020204" pitchFamily="34" charset="0"/>
                </a:rPr>
                <a:t>on the benefits of regular sports participation </a:t>
              </a:r>
            </a:p>
            <a:p>
              <a:pPr defTabSz="806450">
                <a:defRPr/>
              </a:pPr>
              <a:r>
                <a:rPr lang="en-GB" dirty="0" smtClean="0">
                  <a:cs typeface="Arial" panose="020B0604020202020204" pitchFamily="34" charset="0"/>
                </a:rPr>
                <a:t>e.g. TV advertising to show benefits of regular exercise or e.g. This Girl Can/advertising local clubs on the radio or Change 4 Life.</a:t>
              </a:r>
            </a:p>
            <a:p>
              <a:pPr defTabSz="806450">
                <a:defRPr/>
              </a:pPr>
              <a:endParaRPr lang="en-GB" dirty="0">
                <a:cs typeface="Arial" panose="020B0604020202020204" pitchFamily="34" charset="0"/>
              </a:endParaRPr>
            </a:p>
            <a:p>
              <a:pPr defTabSz="806450">
                <a:defRPr/>
              </a:pPr>
              <a:r>
                <a:rPr lang="en-GB" sz="2000" b="1" dirty="0" smtClean="0">
                  <a:cs typeface="Arial" panose="020B0604020202020204" pitchFamily="34" charset="0"/>
                </a:rPr>
                <a:t>Regular opportunities </a:t>
              </a:r>
              <a:r>
                <a:rPr lang="en-GB" dirty="0" smtClean="0">
                  <a:cs typeface="Arial" panose="020B0604020202020204" pitchFamily="34" charset="0"/>
                </a:rPr>
                <a:t>for coaching/instructing to enable more frequent participation e.g. fitness instructors available across the working day and evening.</a:t>
              </a:r>
            </a:p>
            <a:p>
              <a:pPr defTabSz="806450">
                <a:defRPr/>
              </a:pPr>
              <a:endParaRPr lang="en-GB" dirty="0">
                <a:cs typeface="Arial" panose="020B0604020202020204" pitchFamily="34" charset="0"/>
              </a:endParaRPr>
            </a:p>
            <a:p>
              <a:pPr defTabSz="806450">
                <a:defRPr/>
              </a:pPr>
              <a:r>
                <a:rPr lang="en-GB" sz="2000" b="1" dirty="0" smtClean="0">
                  <a:cs typeface="Arial" panose="020B0604020202020204" pitchFamily="34" charset="0"/>
                </a:rPr>
                <a:t>More facilities </a:t>
              </a:r>
              <a:r>
                <a:rPr lang="en-GB" dirty="0" smtClean="0">
                  <a:cs typeface="Arial" panose="020B0604020202020204" pitchFamily="34" charset="0"/>
                </a:rPr>
                <a:t>available for regular participation e.g. ensuring that each community is served by a leisure centre.</a:t>
              </a:r>
            </a:p>
            <a:p>
              <a:pPr defTabSz="806450">
                <a:defRPr/>
              </a:pPr>
              <a:endParaRPr lang="en-GB" dirty="0">
                <a:cs typeface="Arial" panose="020B0604020202020204" pitchFamily="34" charset="0"/>
              </a:endParaRPr>
            </a:p>
            <a:p>
              <a:pPr defTabSz="806450">
                <a:defRPr/>
              </a:pPr>
              <a:r>
                <a:rPr lang="en-GB" sz="2000" b="1" dirty="0" smtClean="0">
                  <a:cs typeface="Arial" panose="020B0604020202020204" pitchFamily="34" charset="0"/>
                </a:rPr>
                <a:t>Facilities available for longer </a:t>
              </a:r>
              <a:r>
                <a:rPr lang="en-GB" dirty="0" smtClean="0">
                  <a:cs typeface="Arial" panose="020B0604020202020204" pitchFamily="34" charset="0"/>
                </a:rPr>
                <a:t>during the day to enable regular participation e.g. local swimming baths open early morning and close late evening.</a:t>
              </a:r>
            </a:p>
            <a:p>
              <a:pPr defTabSz="806450">
                <a:defRPr/>
              </a:pPr>
              <a:endParaRPr lang="en-GB" dirty="0" smtClean="0">
                <a:cs typeface="Arial" panose="020B0604020202020204" pitchFamily="34" charset="0"/>
              </a:endParaRPr>
            </a:p>
          </p:txBody>
        </p:sp>
        <p:sp>
          <p:nvSpPr>
            <p:cNvPr id="14" name="Rectangle 1"/>
            <p:cNvSpPr>
              <a:spLocks noChangeArrowheads="1"/>
            </p:cNvSpPr>
            <p:nvPr/>
          </p:nvSpPr>
          <p:spPr bwMode="auto">
            <a:xfrm>
              <a:off x="-320377" y="5697302"/>
              <a:ext cx="3160087" cy="105942"/>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Information, opportunities, facilities and availability</a:t>
              </a:r>
              <a:endParaRPr lang="en-US" altLang="en-US" sz="1800" dirty="0">
                <a:solidFill>
                  <a:srgbClr val="C00000"/>
                </a:solidFill>
              </a:endParaRPr>
            </a:p>
          </p:txBody>
        </p:sp>
      </p:grpSp>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44624"/>
            <a:ext cx="7344816" cy="576064"/>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Strategies to get people involved in sport</a:t>
            </a:r>
            <a:endParaRPr lang="en-GB" sz="2800" dirty="0"/>
          </a:p>
        </p:txBody>
      </p:sp>
    </p:spTree>
    <p:extLst>
      <p:ext uri="{BB962C8B-B14F-4D97-AF65-F5344CB8AC3E}">
        <p14:creationId xmlns:p14="http://schemas.microsoft.com/office/powerpoint/2010/main" val="326682165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0EB9EB29-2953-491B-9FA2-A13B6B463228}"/>
              </a:ext>
            </a:extLst>
          </p:cNvPr>
          <p:cNvGrpSpPr/>
          <p:nvPr/>
        </p:nvGrpSpPr>
        <p:grpSpPr>
          <a:xfrm>
            <a:off x="212071" y="692696"/>
            <a:ext cx="8536392" cy="5262978"/>
            <a:chOff x="-320379" y="5594020"/>
            <a:chExt cx="4483918" cy="1509676"/>
          </a:xfrm>
        </p:grpSpPr>
        <p:sp>
          <p:nvSpPr>
            <p:cNvPr id="13" name="TextBox 12"/>
            <p:cNvSpPr txBox="1"/>
            <p:nvPr/>
          </p:nvSpPr>
          <p:spPr>
            <a:xfrm>
              <a:off x="-320379" y="5594020"/>
              <a:ext cx="4483918" cy="1509676"/>
            </a:xfrm>
            <a:prstGeom prst="rect">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defTabSz="806450">
                <a:defRPr/>
              </a:pPr>
              <a:r>
                <a:rPr lang="en-GB" dirty="0" smtClean="0">
                  <a:cs typeface="Arial" panose="020B0604020202020204" pitchFamily="34" charset="0"/>
                </a:rPr>
                <a:t>More</a:t>
              </a:r>
              <a:r>
                <a:rPr lang="en-GB" b="1" dirty="0" smtClean="0">
                  <a:cs typeface="Arial" panose="020B0604020202020204" pitchFamily="34" charset="0"/>
                </a:rPr>
                <a:t> </a:t>
              </a:r>
              <a:r>
                <a:rPr lang="en-GB" sz="2000" b="1" dirty="0" smtClean="0">
                  <a:cs typeface="Arial" panose="020B0604020202020204" pitchFamily="34" charset="0"/>
                </a:rPr>
                <a:t>accessible facilities</a:t>
              </a:r>
              <a:r>
                <a:rPr lang="en-GB" b="1" dirty="0" smtClean="0">
                  <a:cs typeface="Arial" panose="020B0604020202020204" pitchFamily="34" charset="0"/>
                </a:rPr>
                <a:t> </a:t>
              </a:r>
              <a:r>
                <a:rPr lang="en-GB" dirty="0" smtClean="0">
                  <a:cs typeface="Arial" panose="020B0604020202020204" pitchFamily="34" charset="0"/>
                </a:rPr>
                <a:t>or more </a:t>
              </a:r>
              <a:r>
                <a:rPr lang="en-GB" sz="2000" b="1" dirty="0" smtClean="0">
                  <a:cs typeface="Arial" panose="020B0604020202020204" pitchFamily="34" charset="0"/>
                </a:rPr>
                <a:t>localised</a:t>
              </a:r>
              <a:r>
                <a:rPr lang="en-GB" b="1" dirty="0" smtClean="0">
                  <a:cs typeface="Arial" panose="020B0604020202020204" pitchFamily="34" charset="0"/>
                </a:rPr>
                <a:t> </a:t>
              </a:r>
              <a:r>
                <a:rPr lang="en-GB" dirty="0" smtClean="0">
                  <a:cs typeface="Arial" panose="020B0604020202020204" pitchFamily="34" charset="0"/>
                </a:rPr>
                <a:t>facilities or </a:t>
              </a:r>
              <a:r>
                <a:rPr lang="en-GB" sz="2000" b="1" dirty="0" smtClean="0">
                  <a:cs typeface="Arial" panose="020B0604020202020204" pitchFamily="34" charset="0"/>
                </a:rPr>
                <a:t>better transport </a:t>
              </a:r>
              <a:r>
                <a:rPr lang="en-GB" dirty="0" smtClean="0">
                  <a:cs typeface="Arial" panose="020B0604020202020204" pitchFamily="34" charset="0"/>
                </a:rPr>
                <a:t>arrangements to access facilities e.g. facilities have wheelchair ramps or a (free) local bus service is provided.</a:t>
              </a:r>
            </a:p>
            <a:p>
              <a:pPr defTabSz="806450">
                <a:defRPr/>
              </a:pPr>
              <a:endParaRPr lang="en-GB" dirty="0">
                <a:cs typeface="Arial" panose="020B0604020202020204" pitchFamily="34" charset="0"/>
              </a:endParaRPr>
            </a:p>
            <a:p>
              <a:pPr defTabSz="806450">
                <a:defRPr/>
              </a:pPr>
              <a:r>
                <a:rPr lang="en-GB" sz="2000" b="1" dirty="0" smtClean="0">
                  <a:cs typeface="Arial" panose="020B0604020202020204" pitchFamily="34" charset="0"/>
                </a:rPr>
                <a:t>Cheaper facilities </a:t>
              </a:r>
              <a:r>
                <a:rPr lang="en-GB" dirty="0" smtClean="0">
                  <a:cs typeface="Arial" panose="020B0604020202020204" pitchFamily="34" charset="0"/>
                </a:rPr>
                <a:t>for sport or concessions for more adults to be involved e.g. the local leisure centres give concessions for the elderly or give cut price admission for regular users.</a:t>
              </a:r>
            </a:p>
            <a:p>
              <a:pPr defTabSz="806450">
                <a:defRPr/>
              </a:pPr>
              <a:endParaRPr lang="en-GB" dirty="0">
                <a:cs typeface="Arial" panose="020B0604020202020204" pitchFamily="34" charset="0"/>
              </a:endParaRPr>
            </a:p>
            <a:p>
              <a:pPr defTabSz="806450">
                <a:defRPr/>
              </a:pPr>
              <a:r>
                <a:rPr lang="en-GB" dirty="0" smtClean="0">
                  <a:cs typeface="Arial" panose="020B0604020202020204" pitchFamily="34" charset="0"/>
                </a:rPr>
                <a:t>Introduction of </a:t>
              </a:r>
              <a:r>
                <a:rPr lang="en-GB" sz="2000" b="1" dirty="0" smtClean="0">
                  <a:cs typeface="Arial" panose="020B0604020202020204" pitchFamily="34" charset="0"/>
                </a:rPr>
                <a:t>adapted games </a:t>
              </a:r>
              <a:r>
                <a:rPr lang="en-GB" dirty="0" smtClean="0">
                  <a:cs typeface="Arial" panose="020B0604020202020204" pitchFamily="34" charset="0"/>
                </a:rPr>
                <a:t>e.g. walking football, walking basketball, touch rugby for adults.</a:t>
              </a:r>
            </a:p>
            <a:p>
              <a:pPr defTabSz="806450">
                <a:defRPr/>
              </a:pPr>
              <a:endParaRPr lang="en-GB" dirty="0">
                <a:cs typeface="Arial" panose="020B0604020202020204" pitchFamily="34" charset="0"/>
              </a:endParaRPr>
            </a:p>
            <a:p>
              <a:pPr defTabSz="806450">
                <a:defRPr/>
              </a:pPr>
              <a:r>
                <a:rPr lang="en-GB" dirty="0" smtClean="0">
                  <a:cs typeface="Arial" panose="020B0604020202020204" pitchFamily="34" charset="0"/>
                </a:rPr>
                <a:t>Activities/sessions for </a:t>
              </a:r>
              <a:r>
                <a:rPr lang="en-GB" sz="2000" b="1" dirty="0" smtClean="0">
                  <a:cs typeface="Arial" panose="020B0604020202020204" pitchFamily="34" charset="0"/>
                </a:rPr>
                <a:t>adults only </a:t>
              </a:r>
              <a:r>
                <a:rPr lang="en-GB" dirty="0" smtClean="0">
                  <a:cs typeface="Arial" panose="020B0604020202020204" pitchFamily="34" charset="0"/>
                </a:rPr>
                <a:t>or age-group sessions e.g. adult/40 plus/50 plus fitness classes.</a:t>
              </a:r>
            </a:p>
            <a:p>
              <a:pPr defTabSz="806450">
                <a:defRPr/>
              </a:pPr>
              <a:endParaRPr lang="en-GB" dirty="0">
                <a:cs typeface="Arial" panose="020B0604020202020204" pitchFamily="34" charset="0"/>
              </a:endParaRPr>
            </a:p>
            <a:p>
              <a:pPr defTabSz="806450">
                <a:defRPr/>
              </a:pPr>
              <a:r>
                <a:rPr lang="en-GB" dirty="0" smtClean="0">
                  <a:cs typeface="Arial" panose="020B0604020202020204" pitchFamily="34" charset="0"/>
                </a:rPr>
                <a:t>Provision for childcare e.g. gyms that </a:t>
              </a:r>
              <a:r>
                <a:rPr lang="en-GB" sz="2000" b="1" dirty="0" smtClean="0">
                  <a:cs typeface="Arial" panose="020B0604020202020204" pitchFamily="34" charset="0"/>
                </a:rPr>
                <a:t>provide childcare/nursery/playgroup/youth group </a:t>
              </a:r>
              <a:r>
                <a:rPr lang="en-GB" dirty="0" smtClean="0">
                  <a:cs typeface="Arial" panose="020B0604020202020204" pitchFamily="34" charset="0"/>
                </a:rPr>
                <a:t>so that parents can exercise.</a:t>
              </a:r>
            </a:p>
          </p:txBody>
        </p:sp>
        <p:sp>
          <p:nvSpPr>
            <p:cNvPr id="14" name="Rectangle 1"/>
            <p:cNvSpPr>
              <a:spLocks noChangeArrowheads="1"/>
            </p:cNvSpPr>
            <p:nvPr/>
          </p:nvSpPr>
          <p:spPr bwMode="auto">
            <a:xfrm>
              <a:off x="-320377" y="5594023"/>
              <a:ext cx="2138847" cy="105942"/>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Facilities, adaption and childcare</a:t>
              </a:r>
              <a:endParaRPr lang="en-US" altLang="en-US" sz="1800" dirty="0">
                <a:solidFill>
                  <a:srgbClr val="C00000"/>
                </a:solidFill>
              </a:endParaRPr>
            </a:p>
          </p:txBody>
        </p:sp>
      </p:grpSp>
      <p:sp>
        <p:nvSpPr>
          <p:cNvPr id="7" name="Title 1">
            <a:extLst>
              <a:ext uri="{FF2B5EF4-FFF2-40B4-BE49-F238E27FC236}">
                <a16:creationId xmlns:a16="http://schemas.microsoft.com/office/drawing/2014/main" id="{06717D0E-6E87-4346-9DDD-D0150D75B890}"/>
              </a:ext>
            </a:extLst>
          </p:cNvPr>
          <p:cNvSpPr txBox="1">
            <a:spLocks/>
          </p:cNvSpPr>
          <p:nvPr/>
        </p:nvSpPr>
        <p:spPr>
          <a:xfrm>
            <a:off x="35496" y="44624"/>
            <a:ext cx="7344816" cy="576064"/>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smtClean="0"/>
              <a:t>Strategies to get people involved in sport</a:t>
            </a:r>
            <a:endParaRPr lang="en-GB" sz="2800" dirty="0"/>
          </a:p>
        </p:txBody>
      </p:sp>
    </p:spTree>
    <p:extLst>
      <p:ext uri="{BB962C8B-B14F-4D97-AF65-F5344CB8AC3E}">
        <p14:creationId xmlns:p14="http://schemas.microsoft.com/office/powerpoint/2010/main" val="41208811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93356960"/>
              </p:ext>
            </p:extLst>
          </p:nvPr>
        </p:nvGraphicFramePr>
        <p:xfrm>
          <a:off x="1091084" y="1331476"/>
          <a:ext cx="7009308" cy="454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a:extLst>
              <a:ext uri="{FF2B5EF4-FFF2-40B4-BE49-F238E27FC236}">
                <a16:creationId xmlns:a16="http://schemas.microsoft.com/office/drawing/2014/main" id="{2408C872-4C67-440D-8BE9-84A081F1140A}"/>
              </a:ext>
            </a:extLst>
          </p:cNvPr>
          <p:cNvSpPr txBox="1">
            <a:spLocks/>
          </p:cNvSpPr>
          <p:nvPr/>
        </p:nvSpPr>
        <p:spPr>
          <a:xfrm>
            <a:off x="108001" y="0"/>
            <a:ext cx="4103960" cy="692696"/>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Participation </a:t>
            </a:r>
            <a:r>
              <a:rPr lang="en-GB" sz="2800" dirty="0" smtClean="0"/>
              <a:t>rates</a:t>
            </a:r>
            <a:endParaRPr lang="en-US" sz="2800" dirty="0"/>
          </a:p>
        </p:txBody>
      </p:sp>
      <p:sp>
        <p:nvSpPr>
          <p:cNvPr id="6" name="Rectangle 1"/>
          <p:cNvSpPr>
            <a:spLocks noChangeArrowheads="1"/>
          </p:cNvSpPr>
          <p:nvPr/>
        </p:nvSpPr>
        <p:spPr bwMode="auto">
          <a:xfrm>
            <a:off x="212075" y="827420"/>
            <a:ext cx="2055669" cy="369332"/>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US" altLang="en-US" sz="1800" dirty="0" smtClean="0">
                <a:solidFill>
                  <a:srgbClr val="C00000"/>
                </a:solidFill>
              </a:rPr>
              <a:t>Extension task</a:t>
            </a:r>
            <a:endParaRPr lang="en-US" altLang="en-US" sz="1800" dirty="0">
              <a:solidFill>
                <a:srgbClr val="C00000"/>
              </a:solidFill>
            </a:endParaRPr>
          </a:p>
        </p:txBody>
      </p:sp>
    </p:spTree>
    <p:extLst>
      <p:ext uri="{BB962C8B-B14F-4D97-AF65-F5344CB8AC3E}">
        <p14:creationId xmlns:p14="http://schemas.microsoft.com/office/powerpoint/2010/main" val="1135813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m"/>
          <p:cNvSpPr>
            <a:spLocks noChangeArrowheads="1"/>
          </p:cNvSpPr>
          <p:nvPr/>
        </p:nvSpPr>
        <p:spPr bwMode="auto">
          <a:xfrm>
            <a:off x="395536" y="2636912"/>
            <a:ext cx="8280920" cy="3312368"/>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a:t>
            </a:r>
            <a:r>
              <a:rPr lang="en-GB" sz="600" dirty="0">
                <a:effectLst/>
                <a:latin typeface="Arial"/>
                <a:ea typeface="Calibri"/>
                <a:cs typeface="Times New Roman"/>
              </a:rPr>
              <a:t>. 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2" name="Table 1">
            <a:extLst>
              <a:ext uri="{FF2B5EF4-FFF2-40B4-BE49-F238E27FC236}">
                <a16:creationId xmlns:a16="http://schemas.microsoft.com/office/drawing/2014/main" id="{1B430E34-3A2A-44A0-9A1A-541C14A6BA77}"/>
              </a:ext>
            </a:extLst>
          </p:cNvPr>
          <p:cNvGraphicFramePr>
            <a:graphicFrameLocks noGrp="1"/>
          </p:cNvGraphicFramePr>
          <p:nvPr>
            <p:extLst>
              <p:ext uri="{D42A27DB-BD31-4B8C-83A1-F6EECF244321}">
                <p14:modId xmlns:p14="http://schemas.microsoft.com/office/powerpoint/2010/main" val="3323988432"/>
              </p:ext>
            </p:extLst>
          </p:nvPr>
        </p:nvGraphicFramePr>
        <p:xfrm>
          <a:off x="683568" y="4053009"/>
          <a:ext cx="7992888" cy="1656184"/>
        </p:xfrm>
        <a:graphic>
          <a:graphicData uri="http://schemas.openxmlformats.org/drawingml/2006/table">
            <a:tbl>
              <a:tblPr>
                <a:tableStyleId>{5C22544A-7EE6-4342-B048-85BDC9FD1C3A}</a:tableStyleId>
              </a:tblPr>
              <a:tblGrid>
                <a:gridCol w="4104456">
                  <a:extLst>
                    <a:ext uri="{9D8B030D-6E8A-4147-A177-3AD203B41FA5}">
                      <a16:colId xmlns:a16="http://schemas.microsoft.com/office/drawing/2014/main" val="4206808019"/>
                    </a:ext>
                  </a:extLst>
                </a:gridCol>
                <a:gridCol w="3888432">
                  <a:extLst>
                    <a:ext uri="{9D8B030D-6E8A-4147-A177-3AD203B41FA5}">
                      <a16:colId xmlns:a16="http://schemas.microsoft.com/office/drawing/2014/main" val="2631267483"/>
                    </a:ext>
                  </a:extLst>
                </a:gridCol>
              </a:tblGrid>
              <a:tr h="1656184">
                <a:tc>
                  <a:txBody>
                    <a:bodyPr/>
                    <a:lstStyle/>
                    <a:p>
                      <a:pPr marL="72000" indent="-72000">
                        <a:lnSpc>
                          <a:spcPct val="100000"/>
                        </a:lnSpc>
                        <a:spcAft>
                          <a:spcPts val="30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5 &gt; </a:t>
                      </a:r>
                      <a:r>
                        <a:rPr lang="en-US" sz="600" dirty="0">
                          <a:solidFill>
                            <a:schemeClr val="tx1"/>
                          </a:solidFill>
                          <a:effectLst/>
                          <a:latin typeface="Arial" panose="020B0604020202020204" pitchFamily="34" charset="0"/>
                          <a:ea typeface="Calibri"/>
                          <a:cs typeface="Arial" panose="020B0604020202020204" pitchFamily="34" charset="0"/>
                        </a:rPr>
                        <a:t>Young family walking in park</a:t>
                      </a:r>
                      <a:r>
                        <a:rPr lang="en-GB" sz="600" dirty="0">
                          <a:solidFill>
                            <a:schemeClr val="tx1"/>
                          </a:solidFill>
                          <a:effectLst/>
                          <a:latin typeface="Arial" panose="020B0604020202020204" pitchFamily="34" charset="0"/>
                          <a:ea typeface="Calibri"/>
                          <a:cs typeface="Arial" panose="020B0604020202020204" pitchFamily="34" charset="0"/>
                        </a:rPr>
                        <a:t> / Monkey Business Images / Shutterstock.com</a:t>
                      </a:r>
                    </a:p>
                    <a:p>
                      <a:pPr marL="72000" indent="-72000">
                        <a:lnSpc>
                          <a:spcPct val="100000"/>
                        </a:lnSpc>
                        <a:spcAft>
                          <a:spcPts val="30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6 &gt; </a:t>
                      </a:r>
                      <a:r>
                        <a:rPr lang="en-US" sz="600" dirty="0">
                          <a:solidFill>
                            <a:schemeClr val="tx1"/>
                          </a:solidFill>
                          <a:effectLst/>
                          <a:latin typeface="Arial" panose="020B0604020202020204" pitchFamily="34" charset="0"/>
                          <a:ea typeface="Calibri"/>
                          <a:cs typeface="Arial" panose="020B0604020202020204" pitchFamily="34" charset="0"/>
                        </a:rPr>
                        <a:t>A large group of people hiking the Chiltern Hills during a bright summer day</a:t>
                      </a:r>
                      <a:r>
                        <a:rPr lang="en-GB" sz="600" dirty="0">
                          <a:solidFill>
                            <a:schemeClr val="tx1"/>
                          </a:solidFill>
                          <a:effectLst/>
                          <a:latin typeface="Arial" panose="020B0604020202020204" pitchFamily="34" charset="0"/>
                          <a:ea typeface="Calibri"/>
                          <a:cs typeface="Arial" panose="020B0604020202020204" pitchFamily="34" charset="0"/>
                        </a:rPr>
                        <a:t> / mikecphoto </a:t>
                      </a:r>
                      <a:r>
                        <a:rPr lang="en-GB" sz="600" dirty="0">
                          <a:solidFill>
                            <a:schemeClr val="tx1"/>
                          </a:solidFill>
                          <a:latin typeface="Arial" panose="020B0604020202020204" pitchFamily="34" charset="0"/>
                          <a:ea typeface="Calibri"/>
                          <a:cs typeface="Arial" panose="020B0604020202020204" pitchFamily="34" charset="0"/>
                        </a:rPr>
                        <a:t>/ Shutterstock.com / ED</a:t>
                      </a:r>
                    </a:p>
                    <a:p>
                      <a:pPr marL="72000" indent="-72000">
                        <a:lnSpc>
                          <a:spcPct val="100000"/>
                        </a:lnSpc>
                        <a:spcAft>
                          <a:spcPts val="30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8 &gt; </a:t>
                      </a:r>
                      <a:r>
                        <a:rPr lang="en-US" sz="600" dirty="0">
                          <a:solidFill>
                            <a:schemeClr val="tx1"/>
                          </a:solidFill>
                          <a:effectLst/>
                          <a:latin typeface="Arial" panose="020B0604020202020204" pitchFamily="34" charset="0"/>
                          <a:ea typeface="Calibri"/>
                          <a:cs typeface="Arial" panose="020B0604020202020204" pitchFamily="34" charset="0"/>
                        </a:rPr>
                        <a:t>Disabled mature woman on wheelchair playing tennis on tennis court</a:t>
                      </a:r>
                      <a:r>
                        <a:rPr lang="en-GB" sz="600" dirty="0">
                          <a:solidFill>
                            <a:schemeClr val="tx1"/>
                          </a:solidFill>
                          <a:effectLst/>
                          <a:latin typeface="Arial" panose="020B0604020202020204" pitchFamily="34" charset="0"/>
                          <a:ea typeface="Calibri"/>
                          <a:cs typeface="Arial" panose="020B0604020202020204" pitchFamily="34" charset="0"/>
                        </a:rPr>
                        <a:t> / Nejron Photo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72000" indent="-72000">
                        <a:lnSpc>
                          <a:spcPct val="100000"/>
                        </a:lnSpc>
                        <a:spcAft>
                          <a:spcPts val="30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9 &gt; </a:t>
                      </a:r>
                      <a:r>
                        <a:rPr lang="en-US" sz="600" dirty="0">
                          <a:solidFill>
                            <a:schemeClr val="tx1"/>
                          </a:solidFill>
                          <a:latin typeface="Arial" panose="020B0604020202020204" pitchFamily="34" charset="0"/>
                          <a:ea typeface="Calibri"/>
                          <a:cs typeface="Arial" panose="020B0604020202020204" pitchFamily="34" charset="0"/>
                        </a:rPr>
                        <a:t>Young arab muslim woman working out in a Gym Dubai UAE</a:t>
                      </a:r>
                      <a:r>
                        <a:rPr lang="en-GB" sz="600" dirty="0">
                          <a:solidFill>
                            <a:schemeClr val="tx1"/>
                          </a:solidFill>
                          <a:latin typeface="Arial" panose="020B0604020202020204" pitchFamily="34" charset="0"/>
                          <a:ea typeface="Calibri"/>
                          <a:cs typeface="Arial" panose="020B0604020202020204" pitchFamily="34" charset="0"/>
                        </a:rPr>
                        <a:t> / Naufal MQ / Shutterstock.com</a:t>
                      </a:r>
                    </a:p>
                    <a:p>
                      <a:pPr marL="72000" indent="-72000">
                        <a:lnSpc>
                          <a:spcPct val="100000"/>
                        </a:lnSpc>
                        <a:spcAft>
                          <a:spcPts val="30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16 &gt; </a:t>
                      </a:r>
                      <a:r>
                        <a:rPr lang="en-US" sz="600" dirty="0">
                          <a:solidFill>
                            <a:schemeClr val="tx1"/>
                          </a:solidFill>
                          <a:latin typeface="Arial" panose="020B0604020202020204" pitchFamily="34" charset="0"/>
                          <a:ea typeface="Calibri"/>
                          <a:cs typeface="Arial" panose="020B0604020202020204" pitchFamily="34" charset="0"/>
                        </a:rPr>
                        <a:t>Boxer practicing her punches at a boxing studio</a:t>
                      </a:r>
                      <a:r>
                        <a:rPr lang="en-GB" sz="600" dirty="0">
                          <a:solidFill>
                            <a:schemeClr val="tx1"/>
                          </a:solidFill>
                          <a:latin typeface="Arial" panose="020B0604020202020204" pitchFamily="34" charset="0"/>
                          <a:ea typeface="Calibri"/>
                          <a:cs typeface="Arial" panose="020B0604020202020204" pitchFamily="34" charset="0"/>
                        </a:rPr>
                        <a:t> / Jacob Lund / Shutterstock.com</a:t>
                      </a:r>
                    </a:p>
                    <a:p>
                      <a:pPr marL="72000" indent="-72000">
                        <a:lnSpc>
                          <a:spcPct val="100000"/>
                        </a:lnSpc>
                        <a:spcAft>
                          <a:spcPts val="30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16 &gt; </a:t>
                      </a:r>
                      <a:r>
                        <a:rPr lang="en-US" sz="600" dirty="0">
                          <a:solidFill>
                            <a:schemeClr val="tx1"/>
                          </a:solidFill>
                          <a:latin typeface="Arial" panose="020B0604020202020204" pitchFamily="34" charset="0"/>
                          <a:ea typeface="Calibri"/>
                          <a:cs typeface="Arial" panose="020B0604020202020204" pitchFamily="34" charset="0"/>
                        </a:rPr>
                        <a:t>Young female journalist interviews man focus on woman</a:t>
                      </a:r>
                      <a:r>
                        <a:rPr lang="en-GB" sz="600" dirty="0">
                          <a:solidFill>
                            <a:schemeClr val="tx1"/>
                          </a:solidFill>
                          <a:latin typeface="Arial" panose="020B0604020202020204" pitchFamily="34" charset="0"/>
                          <a:ea typeface="Calibri"/>
                          <a:cs typeface="Arial" panose="020B0604020202020204" pitchFamily="34" charset="0"/>
                        </a:rPr>
                        <a:t> / </a:t>
                      </a:r>
                      <a:r>
                        <a:rPr lang="en-US" sz="600" dirty="0">
                          <a:solidFill>
                            <a:schemeClr val="tx1"/>
                          </a:solidFill>
                          <a:latin typeface="Arial" panose="020B0604020202020204" pitchFamily="34" charset="0"/>
                          <a:ea typeface="Calibri"/>
                          <a:cs typeface="Arial" panose="020B0604020202020204" pitchFamily="34" charset="0"/>
                        </a:rPr>
                        <a:t>Pavel L Photo and Video</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72000" marR="0" lvl="0" indent="-7200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16 &gt; </a:t>
                      </a:r>
                      <a:r>
                        <a:rPr lang="en-US" sz="600" dirty="0">
                          <a:solidFill>
                            <a:schemeClr val="tx1"/>
                          </a:solidFill>
                          <a:latin typeface="Arial" panose="020B0604020202020204" pitchFamily="34" charset="0"/>
                          <a:ea typeface="Calibri"/>
                          <a:cs typeface="Arial" panose="020B0604020202020204" pitchFamily="34" charset="0"/>
                        </a:rPr>
                        <a:t>British athlete Jessica Ennis-Hill Madame Tussauds wax museum</a:t>
                      </a:r>
                      <a:r>
                        <a:rPr lang="en-GB" sz="600" dirty="0">
                          <a:solidFill>
                            <a:schemeClr val="tx1"/>
                          </a:solidFill>
                          <a:latin typeface="Arial" panose="020B0604020202020204" pitchFamily="34" charset="0"/>
                          <a:ea typeface="Calibri"/>
                          <a:cs typeface="Arial" panose="020B0604020202020204" pitchFamily="34" charset="0"/>
                        </a:rPr>
                        <a:t> / Anton_Ivanov / Shutterstock.com / ED</a:t>
                      </a:r>
                    </a:p>
                    <a:p>
                      <a:pPr marL="72000" indent="-72000">
                        <a:lnSpc>
                          <a:spcPct val="100000"/>
                        </a:lnSpc>
                        <a:spcAft>
                          <a:spcPts val="30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18 &gt; </a:t>
                      </a:r>
                      <a:r>
                        <a:rPr lang="en-US" sz="600" dirty="0">
                          <a:solidFill>
                            <a:schemeClr val="tx1"/>
                          </a:solidFill>
                          <a:latin typeface="Arial" panose="020B0604020202020204" pitchFamily="34" charset="0"/>
                          <a:ea typeface="Calibri"/>
                          <a:cs typeface="Arial" panose="020B0604020202020204" pitchFamily="34" charset="0"/>
                        </a:rPr>
                        <a:t>Nuchanart Maiwan kabaddi player from Thailand participates in an Asian Indoor and Martial Arts Games</a:t>
                      </a:r>
                      <a:r>
                        <a:rPr lang="en-GB" sz="600" dirty="0">
                          <a:solidFill>
                            <a:schemeClr val="tx1"/>
                          </a:solidFill>
                          <a:latin typeface="Arial" panose="020B0604020202020204" pitchFamily="34" charset="0"/>
                          <a:ea typeface="Calibri"/>
                          <a:cs typeface="Arial" panose="020B0604020202020204" pitchFamily="34" charset="0"/>
                        </a:rPr>
                        <a:t> / Pal2iyawit / Shutterstock.com / ED</a:t>
                      </a:r>
                    </a:p>
                    <a:p>
                      <a:pPr marL="72000" indent="-72000">
                        <a:lnSpc>
                          <a:spcPct val="100000"/>
                        </a:lnSpc>
                        <a:spcAft>
                          <a:spcPts val="30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21 &gt; Owen Farrell of Saracens / takaimages / Shutterstock.com / ED</a:t>
                      </a:r>
                    </a:p>
                    <a:p>
                      <a:pPr marL="72000" indent="-72000">
                        <a:lnSpc>
                          <a:spcPct val="100000"/>
                        </a:lnSpc>
                        <a:spcAft>
                          <a:spcPts val="30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21 &gt; Tottenham's manager Harry Redknapp / Mitch Gunn / Shutterstock.com / ED</a:t>
                      </a:r>
                    </a:p>
                    <a:p>
                      <a:pPr marL="72000" indent="-72000">
                        <a:lnSpc>
                          <a:spcPct val="100000"/>
                        </a:lnSpc>
                        <a:spcAft>
                          <a:spcPts val="30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21 &gt; </a:t>
                      </a:r>
                      <a:r>
                        <a:rPr lang="en-US" sz="600" dirty="0">
                          <a:solidFill>
                            <a:schemeClr val="tx1"/>
                          </a:solidFill>
                          <a:latin typeface="Arial" panose="020B0604020202020204" pitchFamily="34" charset="0"/>
                          <a:ea typeface="Calibri"/>
                          <a:cs typeface="Arial" panose="020B0604020202020204" pitchFamily="34" charset="0"/>
                        </a:rPr>
                        <a:t>Gary Neville assistant manager for the England national football team </a:t>
                      </a:r>
                      <a:r>
                        <a:rPr lang="en-GB" sz="600" dirty="0">
                          <a:solidFill>
                            <a:schemeClr val="tx1"/>
                          </a:solidFill>
                          <a:latin typeface="Arial" panose="020B0604020202020204" pitchFamily="34" charset="0"/>
                          <a:ea typeface="Calibri"/>
                          <a:cs typeface="Arial" panose="020B0604020202020204" pitchFamily="34" charset="0"/>
                        </a:rPr>
                        <a:t>/ katatonia82 / Shutterstock.com / ED</a:t>
                      </a:r>
                    </a:p>
                  </a:txBody>
                  <a:tcPr marL="36000" marR="36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72000" indent="-72000" algn="l" defTabSz="914400" rtl="0" eaLnBrk="1" latinLnBrk="0" hangingPunct="1">
                        <a:lnSpc>
                          <a:spcPct val="100000"/>
                        </a:lnSpc>
                        <a:spcAft>
                          <a:spcPts val="300"/>
                        </a:spcAft>
                        <a:buFont typeface="Arial" panose="020B0604020202020204" pitchFamily="34" charset="0"/>
                        <a:buChar char="•"/>
                      </a:pPr>
                      <a:r>
                        <a:rPr lang="en-GB" sz="600" kern="1200" dirty="0">
                          <a:solidFill>
                            <a:schemeClr val="tx1"/>
                          </a:solidFill>
                          <a:effectLst/>
                          <a:latin typeface="Arial" panose="020B0604020202020204" pitchFamily="34" charset="0"/>
                          <a:ea typeface="Calibri"/>
                          <a:cs typeface="Arial" panose="020B0604020202020204" pitchFamily="34" charset="0"/>
                        </a:rPr>
                        <a:t>22 &gt; Fun time with friends / g-stockstudio / Shutterstock.com</a:t>
                      </a:r>
                    </a:p>
                    <a:p>
                      <a:pPr marL="72000" indent="-72000" algn="l" defTabSz="914400" rtl="0" eaLnBrk="1" latinLnBrk="0" hangingPunct="1">
                        <a:lnSpc>
                          <a:spcPct val="100000"/>
                        </a:lnSpc>
                        <a:spcAft>
                          <a:spcPts val="300"/>
                        </a:spcAft>
                        <a:buFont typeface="Arial" panose="020B0604020202020204" pitchFamily="34" charset="0"/>
                        <a:buChar char="•"/>
                      </a:pPr>
                      <a:r>
                        <a:rPr lang="en-GB" sz="600" kern="1200" dirty="0">
                          <a:solidFill>
                            <a:schemeClr val="tx1"/>
                          </a:solidFill>
                          <a:effectLst/>
                          <a:latin typeface="Arial" panose="020B0604020202020204" pitchFamily="34" charset="0"/>
                          <a:ea typeface="Calibri"/>
                          <a:cs typeface="Arial" panose="020B0604020202020204" pitchFamily="34" charset="0"/>
                        </a:rPr>
                        <a:t>23 &gt; </a:t>
                      </a:r>
                      <a:r>
                        <a:rPr lang="en-US" sz="600" kern="1200" dirty="0">
                          <a:solidFill>
                            <a:schemeClr val="tx1"/>
                          </a:solidFill>
                          <a:effectLst/>
                          <a:latin typeface="Arial" panose="020B0604020202020204" pitchFamily="34" charset="0"/>
                          <a:ea typeface="Calibri"/>
                          <a:cs typeface="Arial" panose="020B0604020202020204" pitchFamily="34" charset="0"/>
                        </a:rPr>
                        <a:t>Disabled sport men in action while playing indoor basketball at a basketball court</a:t>
                      </a:r>
                      <a:r>
                        <a:rPr lang="en-GB" sz="600" kern="1200" dirty="0">
                          <a:solidFill>
                            <a:schemeClr val="tx1"/>
                          </a:solidFill>
                          <a:effectLst/>
                          <a:latin typeface="Arial" panose="020B0604020202020204" pitchFamily="34" charset="0"/>
                          <a:ea typeface="Calibri"/>
                          <a:cs typeface="Arial" panose="020B0604020202020204" pitchFamily="34" charset="0"/>
                        </a:rPr>
                        <a:t> / marino bocelli / Shutterstock.com</a:t>
                      </a:r>
                    </a:p>
                    <a:p>
                      <a:pPr marL="72000" indent="-72000" algn="l" defTabSz="914400" rtl="0" eaLnBrk="1" latinLnBrk="0" hangingPunct="1">
                        <a:lnSpc>
                          <a:spcPct val="100000"/>
                        </a:lnSpc>
                        <a:spcAft>
                          <a:spcPts val="300"/>
                        </a:spcAft>
                        <a:buFont typeface="Arial" panose="020B0604020202020204" pitchFamily="34" charset="0"/>
                        <a:buChar char="•"/>
                      </a:pPr>
                      <a:r>
                        <a:rPr lang="en-GB" sz="600" kern="1200" dirty="0">
                          <a:solidFill>
                            <a:schemeClr val="tx1"/>
                          </a:solidFill>
                          <a:effectLst/>
                          <a:latin typeface="Arial" panose="020B0604020202020204" pitchFamily="34" charset="0"/>
                          <a:ea typeface="Calibri"/>
                          <a:cs typeface="Arial" panose="020B0604020202020204" pitchFamily="34" charset="0"/>
                        </a:rPr>
                        <a:t>25 &gt; </a:t>
                      </a:r>
                      <a:r>
                        <a:rPr lang="en-US" sz="600" kern="1200" dirty="0">
                          <a:solidFill>
                            <a:schemeClr val="tx1"/>
                          </a:solidFill>
                          <a:effectLst/>
                          <a:latin typeface="Arial" panose="020B0604020202020204" pitchFamily="34" charset="0"/>
                          <a:ea typeface="Calibri"/>
                          <a:cs typeface="Arial" panose="020B0604020202020204" pitchFamily="34" charset="0"/>
                        </a:rPr>
                        <a:t>Rabbit</a:t>
                      </a:r>
                      <a:r>
                        <a:rPr lang="en-GB" sz="600" kern="1200" dirty="0">
                          <a:solidFill>
                            <a:schemeClr val="tx1"/>
                          </a:solidFill>
                          <a:effectLst/>
                          <a:latin typeface="Arial" panose="020B0604020202020204" pitchFamily="34" charset="0"/>
                          <a:ea typeface="Calibri"/>
                          <a:cs typeface="Arial" panose="020B0604020202020204" pitchFamily="34" charset="0"/>
                        </a:rPr>
                        <a:t> / anetapics / Shutterstock.com</a:t>
                      </a:r>
                    </a:p>
                    <a:p>
                      <a:pPr marL="72000" indent="-72000" algn="l" defTabSz="914400" rtl="0" eaLnBrk="1" latinLnBrk="0" hangingPunct="1">
                        <a:lnSpc>
                          <a:spcPct val="100000"/>
                        </a:lnSpc>
                        <a:spcAft>
                          <a:spcPts val="300"/>
                        </a:spcAft>
                        <a:buFont typeface="Arial" panose="020B0604020202020204" pitchFamily="34" charset="0"/>
                        <a:buChar char="•"/>
                      </a:pPr>
                      <a:r>
                        <a:rPr lang="en-GB" sz="600" kern="1200" dirty="0">
                          <a:solidFill>
                            <a:schemeClr val="tx1"/>
                          </a:solidFill>
                          <a:effectLst/>
                          <a:latin typeface="Arial" panose="020B0604020202020204" pitchFamily="34" charset="0"/>
                          <a:ea typeface="Calibri"/>
                          <a:cs typeface="Arial" panose="020B0604020202020204" pitchFamily="34" charset="0"/>
                        </a:rPr>
                        <a:t>26 &gt; </a:t>
                      </a:r>
                      <a:r>
                        <a:rPr lang="en-US" sz="600" kern="1200" dirty="0">
                          <a:solidFill>
                            <a:schemeClr val="tx1"/>
                          </a:solidFill>
                          <a:effectLst/>
                          <a:latin typeface="Arial" panose="020B0604020202020204" pitchFamily="34" charset="0"/>
                          <a:ea typeface="Calibri"/>
                          <a:cs typeface="Arial" panose="020B0604020202020204" pitchFamily="34" charset="0"/>
                        </a:rPr>
                        <a:t>British newspaper front pages reporting on England's World Cup</a:t>
                      </a:r>
                      <a:r>
                        <a:rPr lang="en-GB" sz="600" kern="1200" dirty="0">
                          <a:solidFill>
                            <a:schemeClr val="tx1"/>
                          </a:solidFill>
                          <a:effectLst/>
                          <a:latin typeface="Arial" panose="020B0604020202020204" pitchFamily="34" charset="0"/>
                          <a:ea typeface="Calibri"/>
                          <a:cs typeface="Arial" panose="020B0604020202020204" pitchFamily="34" charset="0"/>
                        </a:rPr>
                        <a:t> / Lenscap Photography / Shutterstock.com / ED</a:t>
                      </a:r>
                    </a:p>
                    <a:p>
                      <a:pPr marL="72000" marR="0" lvl="0" indent="-72000" algn="l" defTabSz="914400"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GB" sz="600" kern="1200" dirty="0">
                          <a:solidFill>
                            <a:schemeClr val="tx1"/>
                          </a:solidFill>
                          <a:effectLst/>
                          <a:latin typeface="Arial" panose="020B0604020202020204" pitchFamily="34" charset="0"/>
                          <a:ea typeface="Calibri"/>
                          <a:cs typeface="Arial" panose="020B0604020202020204" pitchFamily="34" charset="0"/>
                        </a:rPr>
                        <a:t>31 &gt; </a:t>
                      </a:r>
                      <a:r>
                        <a:rPr lang="en-US" sz="600" kern="1200" dirty="0">
                          <a:solidFill>
                            <a:schemeClr val="tx1"/>
                          </a:solidFill>
                          <a:effectLst/>
                          <a:latin typeface="Arial" panose="020B0604020202020204" pitchFamily="34" charset="0"/>
                          <a:ea typeface="Calibri"/>
                          <a:cs typeface="Arial" panose="020B0604020202020204" pitchFamily="34" charset="0"/>
                        </a:rPr>
                        <a:t>Group of young children learning to practice skiing</a:t>
                      </a:r>
                      <a:r>
                        <a:rPr lang="en-GB" sz="600" kern="1200" dirty="0">
                          <a:solidFill>
                            <a:schemeClr val="tx1"/>
                          </a:solidFill>
                          <a:effectLst/>
                          <a:latin typeface="Arial" panose="020B0604020202020204" pitchFamily="34" charset="0"/>
                          <a:ea typeface="Calibri"/>
                          <a:cs typeface="Arial" panose="020B0604020202020204" pitchFamily="34" charset="0"/>
                        </a:rPr>
                        <a:t> / Cristian Balate / Shutterstock.com</a:t>
                      </a:r>
                    </a:p>
                    <a:p>
                      <a:pPr marL="72000" indent="-72000" algn="l" defTabSz="914400" rtl="0" eaLnBrk="1" latinLnBrk="0" hangingPunct="1">
                        <a:lnSpc>
                          <a:spcPct val="100000"/>
                        </a:lnSpc>
                        <a:spcAft>
                          <a:spcPts val="300"/>
                        </a:spcAft>
                        <a:buFont typeface="Arial" panose="020B0604020202020204" pitchFamily="34" charset="0"/>
                        <a:buChar char="•"/>
                      </a:pPr>
                      <a:r>
                        <a:rPr lang="en-GB" sz="600" kern="1200" dirty="0">
                          <a:solidFill>
                            <a:schemeClr val="tx1"/>
                          </a:solidFill>
                          <a:effectLst/>
                          <a:latin typeface="Arial" panose="020B0604020202020204" pitchFamily="34" charset="0"/>
                          <a:ea typeface="Calibri"/>
                          <a:cs typeface="Arial" panose="020B0604020202020204" pitchFamily="34" charset="0"/>
                        </a:rPr>
                        <a:t>31 &gt; </a:t>
                      </a:r>
                      <a:r>
                        <a:rPr lang="en-US" sz="600" kern="1200" dirty="0">
                          <a:solidFill>
                            <a:schemeClr val="tx1"/>
                          </a:solidFill>
                          <a:effectLst/>
                          <a:latin typeface="Arial" panose="020B0604020202020204" pitchFamily="34" charset="0"/>
                          <a:ea typeface="Calibri"/>
                          <a:cs typeface="Arial" panose="020B0604020202020204" pitchFamily="34" charset="0"/>
                        </a:rPr>
                        <a:t>Two young ladies surfers running into the sea with surf boards</a:t>
                      </a:r>
                      <a:r>
                        <a:rPr lang="en-GB" sz="600" kern="1200" dirty="0">
                          <a:solidFill>
                            <a:schemeClr val="tx1"/>
                          </a:solidFill>
                          <a:effectLst/>
                          <a:latin typeface="Arial" panose="020B0604020202020204" pitchFamily="34" charset="0"/>
                          <a:ea typeface="Calibri"/>
                          <a:cs typeface="Arial" panose="020B0604020202020204" pitchFamily="34" charset="0"/>
                        </a:rPr>
                        <a:t> / Dudarev Mikhail / Shutterstock.com</a:t>
                      </a:r>
                    </a:p>
                    <a:p>
                      <a:pPr marL="72000" indent="-72000" algn="l" defTabSz="914400" rtl="0" eaLnBrk="1" latinLnBrk="0" hangingPunct="1">
                        <a:lnSpc>
                          <a:spcPct val="100000"/>
                        </a:lnSpc>
                        <a:spcAft>
                          <a:spcPts val="300"/>
                        </a:spcAft>
                        <a:buFont typeface="Arial" panose="020B0604020202020204" pitchFamily="34" charset="0"/>
                        <a:buChar char="•"/>
                      </a:pPr>
                      <a:r>
                        <a:rPr lang="en-GB" sz="600" kern="1200" dirty="0">
                          <a:solidFill>
                            <a:schemeClr val="tx1"/>
                          </a:solidFill>
                          <a:effectLst/>
                          <a:latin typeface="Arial" panose="020B0604020202020204" pitchFamily="34" charset="0"/>
                          <a:ea typeface="Calibri"/>
                          <a:cs typeface="Arial" panose="020B0604020202020204" pitchFamily="34" charset="0"/>
                        </a:rPr>
                        <a:t>33 &gt; Drawing of football players / Povsydu / Shutterstock.com</a:t>
                      </a:r>
                    </a:p>
                    <a:p>
                      <a:pPr marL="72000" indent="-72000" algn="l" defTabSz="914400" rtl="0" eaLnBrk="1" latinLnBrk="0" hangingPunct="1">
                        <a:lnSpc>
                          <a:spcPct val="100000"/>
                        </a:lnSpc>
                        <a:spcAft>
                          <a:spcPts val="300"/>
                        </a:spcAft>
                        <a:buFont typeface="Arial" panose="020B0604020202020204" pitchFamily="34" charset="0"/>
                        <a:buChar char="•"/>
                      </a:pPr>
                      <a:r>
                        <a:rPr lang="en-GB" sz="600" kern="1200" dirty="0">
                          <a:solidFill>
                            <a:schemeClr val="tx1"/>
                          </a:solidFill>
                          <a:effectLst/>
                          <a:latin typeface="Arial" panose="020B0604020202020204" pitchFamily="34" charset="0"/>
                          <a:ea typeface="Calibri"/>
                          <a:cs typeface="Arial" panose="020B0604020202020204" pitchFamily="34" charset="0"/>
                        </a:rPr>
                        <a:t>34 &gt; </a:t>
                      </a:r>
                      <a:r>
                        <a:rPr lang="en-US" sz="600" kern="1200" dirty="0">
                          <a:solidFill>
                            <a:schemeClr val="tx1"/>
                          </a:solidFill>
                          <a:effectLst/>
                          <a:latin typeface="Arial" panose="020B0604020202020204" pitchFamily="34" charset="0"/>
                          <a:ea typeface="Calibri"/>
                          <a:cs typeface="Arial" panose="020B0604020202020204" pitchFamily="34" charset="0"/>
                        </a:rPr>
                        <a:t>Tired woman hiding face behind clock at table in office</a:t>
                      </a:r>
                      <a:r>
                        <a:rPr lang="en-GB" sz="600" kern="1200" dirty="0">
                          <a:solidFill>
                            <a:schemeClr val="tx1"/>
                          </a:solidFill>
                          <a:effectLst/>
                          <a:latin typeface="Arial" panose="020B0604020202020204" pitchFamily="34" charset="0"/>
                          <a:ea typeface="Calibri"/>
                          <a:cs typeface="Arial" panose="020B0604020202020204" pitchFamily="34" charset="0"/>
                        </a:rPr>
                        <a:t> / Pixel-Shot / Shutterstock.com</a:t>
                      </a:r>
                    </a:p>
                    <a:p>
                      <a:pPr marL="72000" indent="-72000" algn="l" defTabSz="914400" rtl="0" eaLnBrk="1" latinLnBrk="0" hangingPunct="1">
                        <a:lnSpc>
                          <a:spcPct val="100000"/>
                        </a:lnSpc>
                        <a:spcAft>
                          <a:spcPts val="300"/>
                        </a:spcAft>
                        <a:buFont typeface="Arial" panose="020B0604020202020204" pitchFamily="34" charset="0"/>
                        <a:buChar char="•"/>
                      </a:pPr>
                      <a:r>
                        <a:rPr lang="en-GB" sz="600" kern="1200" dirty="0">
                          <a:solidFill>
                            <a:schemeClr val="tx1"/>
                          </a:solidFill>
                          <a:effectLst/>
                          <a:latin typeface="Arial" panose="020B0604020202020204" pitchFamily="34" charset="0"/>
                          <a:ea typeface="Calibri"/>
                          <a:cs typeface="Arial" panose="020B0604020202020204" pitchFamily="34" charset="0"/>
                        </a:rPr>
                        <a:t>35 &gt; </a:t>
                      </a:r>
                      <a:r>
                        <a:rPr lang="en-US" sz="600" kern="1200" dirty="0">
                          <a:solidFill>
                            <a:schemeClr val="tx1"/>
                          </a:solidFill>
                          <a:effectLst/>
                          <a:latin typeface="Arial" panose="020B0604020202020204" pitchFamily="34" charset="0"/>
                          <a:ea typeface="Calibri"/>
                          <a:cs typeface="Arial" panose="020B0604020202020204" pitchFamily="34" charset="0"/>
                        </a:rPr>
                        <a:t>Field closed sign blocking access to a field in a park outside</a:t>
                      </a:r>
                      <a:r>
                        <a:rPr lang="en-GB" sz="600" kern="1200" dirty="0">
                          <a:solidFill>
                            <a:schemeClr val="tx1"/>
                          </a:solidFill>
                          <a:effectLst/>
                          <a:latin typeface="Arial" panose="020B0604020202020204" pitchFamily="34" charset="0"/>
                          <a:ea typeface="Calibri"/>
                          <a:cs typeface="Arial" panose="020B0604020202020204" pitchFamily="34" charset="0"/>
                        </a:rPr>
                        <a:t> / David Tran Photo / Shutterstock.com</a:t>
                      </a:r>
                    </a:p>
                    <a:p>
                      <a:pPr marL="72000" indent="-72000" algn="l" defTabSz="914400" rtl="0" eaLnBrk="1" latinLnBrk="0" hangingPunct="1">
                        <a:lnSpc>
                          <a:spcPct val="100000"/>
                        </a:lnSpc>
                        <a:spcAft>
                          <a:spcPts val="300"/>
                        </a:spcAft>
                        <a:buFont typeface="Arial" panose="020B0604020202020204" pitchFamily="34" charset="0"/>
                        <a:buChar char="•"/>
                      </a:pPr>
                      <a:r>
                        <a:rPr lang="en-GB" sz="600" kern="1200" dirty="0">
                          <a:solidFill>
                            <a:schemeClr val="tx1"/>
                          </a:solidFill>
                          <a:effectLst/>
                          <a:latin typeface="Arial" panose="020B0604020202020204" pitchFamily="34" charset="0"/>
                          <a:ea typeface="Calibri"/>
                          <a:cs typeface="Arial" panose="020B0604020202020204" pitchFamily="34" charset="0"/>
                        </a:rPr>
                        <a:t>36 &gt; Lance Armstrong on Champs Elysees in Paris 2004 / Marc Pagani Photography / Shutterstock.com / ED</a:t>
                      </a:r>
                    </a:p>
                  </a:txBody>
                  <a:tcPr marL="36000" marR="36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13736069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782EE5AA-909B-488F-BAAE-B965AC5DBDD1}"/>
</file>

<file path=customXml/itemProps2.xml><?xml version="1.0" encoding="utf-8"?>
<ds:datastoreItem xmlns:ds="http://schemas.openxmlformats.org/officeDocument/2006/customXml" ds:itemID="{B5F19E4E-7A24-4D65-B8A0-B20994D34497}"/>
</file>

<file path=customXml/itemProps3.xml><?xml version="1.0" encoding="utf-8"?>
<ds:datastoreItem xmlns:ds="http://schemas.openxmlformats.org/officeDocument/2006/customXml" ds:itemID="{F3EAC149-822E-4F82-94E0-C486AC8E2102}"/>
</file>

<file path=docProps/app.xml><?xml version="1.0" encoding="utf-8"?>
<Properties xmlns="http://schemas.openxmlformats.org/officeDocument/2006/extended-properties" xmlns:vt="http://schemas.openxmlformats.org/officeDocument/2006/docPropsVTypes">
  <TotalTime>2126</TotalTime>
  <Words>3930</Words>
  <Application>Microsoft Office PowerPoint</Application>
  <PresentationFormat>On-screen Show (4:3)</PresentationFormat>
  <Paragraphs>827</Paragraphs>
  <Slides>43</Slides>
  <Notes>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43</vt:i4>
      </vt:variant>
    </vt:vector>
  </HeadingPairs>
  <TitlesOfParts>
    <vt:vector size="50" baseType="lpstr">
      <vt:lpstr>Arial</vt:lpstr>
      <vt:lpstr>Calibri</vt:lpstr>
      <vt:lpstr>Symbol</vt:lpstr>
      <vt:lpstr>Times New Roman</vt:lpstr>
      <vt:lpstr>Wingdings</vt:lpstr>
      <vt:lpstr>Office Theme</vt:lpstr>
      <vt:lpstr>Custom Design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Socio-cultural Influences</dc:title>
  <dc:creator>OCR</dc:creator>
  <cp:keywords>GCSE; PE; Topic Presnetation; Socio-cultural Influences</cp:keywords>
  <cp:lastModifiedBy>J. Levick</cp:lastModifiedBy>
  <cp:revision>233</cp:revision>
  <dcterms:created xsi:type="dcterms:W3CDTF">2018-10-01T14:21:10Z</dcterms:created>
  <dcterms:modified xsi:type="dcterms:W3CDTF">2019-03-25T14:07:44Z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