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6.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7.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Masters/slideMaster2.xml" ContentType="application/vnd.openxmlformats-officedocument.presentationml.slideMaster+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22.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0"/>
  </p:notesMasterIdLst>
  <p:sldIdLst>
    <p:sldId id="256" r:id="rId3"/>
    <p:sldId id="267" r:id="rId4"/>
    <p:sldId id="292" r:id="rId5"/>
    <p:sldId id="270" r:id="rId6"/>
    <p:sldId id="271" r:id="rId7"/>
    <p:sldId id="279" r:id="rId8"/>
    <p:sldId id="281" r:id="rId9"/>
    <p:sldId id="273" r:id="rId10"/>
    <p:sldId id="274" r:id="rId11"/>
    <p:sldId id="283" r:id="rId12"/>
    <p:sldId id="275" r:id="rId13"/>
    <p:sldId id="284" r:id="rId14"/>
    <p:sldId id="276" r:id="rId15"/>
    <p:sldId id="277" r:id="rId16"/>
    <p:sldId id="286" r:id="rId17"/>
    <p:sldId id="288" r:id="rId18"/>
    <p:sldId id="289"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8AAD"/>
    <a:srgbClr val="B71E42"/>
    <a:srgbClr val="2C6350"/>
    <a:srgbClr val="D1E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193" autoAdjust="0"/>
    <p:restoredTop sz="80110" autoAdjust="0"/>
  </p:normalViewPr>
  <p:slideViewPr>
    <p:cSldViewPr>
      <p:cViewPr varScale="1">
        <p:scale>
          <a:sx n="47" d="100"/>
          <a:sy n="47" d="100"/>
        </p:scale>
        <p:origin x="1416" y="54"/>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customXml" Target="../customXml/item2.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 Id="rId27"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580D0-2621-4903-A1D6-EBFF93A986A8}" type="datetimeFigureOut">
              <a:rPr lang="en-GB" smtClean="0"/>
              <a:t>25/03/2019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04A1C-9E4B-4B82-A6B7-35B44FEF5474}" type="slidenum">
              <a:rPr lang="en-GB" smtClean="0"/>
              <a:t>‹#›</a:t>
            </a:fld>
            <a:endParaRPr lang="en-GB"/>
          </a:p>
        </p:txBody>
      </p:sp>
    </p:spTree>
    <p:extLst>
      <p:ext uri="{BB962C8B-B14F-4D97-AF65-F5344CB8AC3E}">
        <p14:creationId xmlns:p14="http://schemas.microsoft.com/office/powerpoint/2010/main" val="2499093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2</a:t>
            </a:fld>
            <a:endParaRPr lang="en-GB"/>
          </a:p>
        </p:txBody>
      </p:sp>
    </p:spTree>
    <p:extLst>
      <p:ext uri="{BB962C8B-B14F-4D97-AF65-F5344CB8AC3E}">
        <p14:creationId xmlns:p14="http://schemas.microsoft.com/office/powerpoint/2010/main" val="347197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4</a:t>
            </a:fld>
            <a:endParaRPr lang="en-GB"/>
          </a:p>
        </p:txBody>
      </p:sp>
    </p:spTree>
    <p:extLst>
      <p:ext uri="{BB962C8B-B14F-4D97-AF65-F5344CB8AC3E}">
        <p14:creationId xmlns:p14="http://schemas.microsoft.com/office/powerpoint/2010/main" val="18435213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17</a:t>
            </a:fld>
            <a:endParaRPr lang="en-GB"/>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842533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851755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0152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82298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273715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6694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86160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26580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7491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58813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402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94737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6390407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2052414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069228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F30B2-F145-4B5C-9F28-4DB5FE83DE5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541454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F30B2-F145-4B5C-9F28-4DB5FE83DE5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9777593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F30B2-F145-4B5C-9F28-4DB5FE83DE5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205291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9203785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106805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531575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64609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2401160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F30B2-F145-4B5C-9F28-4DB5FE83DE5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E30B4-78F6-47E8-AA0B-62E7BDE29120}" type="slidenum">
              <a:rPr lang="en-GB" smtClean="0"/>
              <a:t>‹#›</a:t>
            </a:fld>
            <a:endParaRPr lang="en-GB"/>
          </a:p>
        </p:txBody>
      </p:sp>
    </p:spTree>
    <p:extLst>
      <p:ext uri="{BB962C8B-B14F-4D97-AF65-F5344CB8AC3E}">
        <p14:creationId xmlns:p14="http://schemas.microsoft.com/office/powerpoint/2010/main" val="31200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251520" y="4046321"/>
            <a:ext cx="5328592" cy="478144"/>
          </a:xfrm>
          <a:prstGeom prst="rect">
            <a:avLst/>
          </a:prstGeom>
          <a:noFill/>
        </p:spPr>
        <p:txBody>
          <a:bodyPr wrap="square" rtlCol="0">
            <a:spAutoFit/>
          </a:bodyPr>
          <a:lstStyle/>
          <a:p>
            <a:pPr>
              <a:lnSpc>
                <a:spcPct val="114000"/>
              </a:lnSpc>
              <a:spcAft>
                <a:spcPts val="1200"/>
              </a:spcAft>
            </a:pPr>
            <a:r>
              <a:rPr lang="en-GB" sz="2400" b="1" dirty="0" smtClean="0">
                <a:latin typeface="Arial" panose="020B0604020202020204" pitchFamily="34" charset="0"/>
                <a:cs typeface="Arial" panose="020B0604020202020204" pitchFamily="34" charset="0"/>
              </a:rPr>
              <a:t>Physical Training</a:t>
            </a:r>
            <a:endParaRPr lang="en-GB" altLang="en-US" sz="1600" b="1" dirty="0">
              <a:solidFill>
                <a:srgbClr val="2C63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7532" y="1935432"/>
            <a:ext cx="2723606" cy="989512"/>
          </a:xfrm>
        </p:spPr>
        <p:txBody>
          <a:bodyPr>
            <a:noAutofit/>
          </a:bodyPr>
          <a:lstStyle/>
          <a:p>
            <a:r>
              <a:rPr lang="en-US" sz="3600" dirty="0"/>
              <a:t>Learning </a:t>
            </a:r>
            <a:br>
              <a:rPr lang="en-US" sz="3600" dirty="0"/>
            </a:br>
            <a:r>
              <a:rPr lang="en-US" sz="3600" dirty="0"/>
              <a:t>Outcomes</a:t>
            </a:r>
            <a:endParaRPr lang="en-US" sz="3000" dirty="0"/>
          </a:p>
        </p:txBody>
      </p:sp>
      <p:sp>
        <p:nvSpPr>
          <p:cNvPr id="6" name="Subtitle 5"/>
          <p:cNvSpPr>
            <a:spLocks noGrp="1"/>
          </p:cNvSpPr>
          <p:nvPr>
            <p:ph type="subTitle" idx="1"/>
          </p:nvPr>
        </p:nvSpPr>
        <p:spPr>
          <a:xfrm>
            <a:off x="2958362" y="908720"/>
            <a:ext cx="6069141" cy="4896544"/>
          </a:xfrm>
        </p:spPr>
        <p:style>
          <a:lnRef idx="1">
            <a:schemeClr val="dk1"/>
          </a:lnRef>
          <a:fillRef idx="2">
            <a:schemeClr val="dk1"/>
          </a:fillRef>
          <a:effectRef idx="1">
            <a:schemeClr val="dk1"/>
          </a:effectRef>
          <a:fontRef idx="minor">
            <a:schemeClr val="dk1"/>
          </a:fontRef>
        </p:style>
        <p:txBody>
          <a:bodyPr>
            <a:noAutofit/>
          </a:bodyPr>
          <a:lstStyle/>
          <a:p>
            <a:pPr algn="l">
              <a:spcBef>
                <a:spcPts val="600"/>
              </a:spcBef>
            </a:pPr>
            <a:r>
              <a:rPr lang="en-US" sz="18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gn="l">
              <a:spcBef>
                <a:spcPts val="1000"/>
              </a:spcBef>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Know the following components of fitness</a:t>
            </a:r>
          </a:p>
          <a:p>
            <a:pPr marL="557213" lvl="1" indent="-214313" algn="l">
              <a:spcBef>
                <a:spcPts val="3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Cardiovascular endurance / stamina</a:t>
            </a:r>
          </a:p>
          <a:p>
            <a:pPr marL="557213" lvl="1" indent="-214313" algn="l">
              <a:spcBef>
                <a:spcPts val="30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Muscular endurance</a:t>
            </a:r>
          </a:p>
          <a:p>
            <a:pPr marL="557213" lvl="1" indent="-214313" algn="l">
              <a:spcBef>
                <a:spcPts val="30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Speed</a:t>
            </a:r>
          </a:p>
          <a:p>
            <a:pPr marL="557213" lvl="1" indent="-214313" algn="l">
              <a:spcBef>
                <a:spcPts val="30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Strength</a:t>
            </a:r>
          </a:p>
          <a:p>
            <a:pPr marL="557213" lvl="1" indent="-214313" algn="l">
              <a:spcBef>
                <a:spcPts val="30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Power</a:t>
            </a:r>
          </a:p>
          <a:p>
            <a:pPr marL="557213" lvl="1" indent="-214313" algn="l">
              <a:spcBef>
                <a:spcPts val="30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Flexibility</a:t>
            </a:r>
          </a:p>
          <a:p>
            <a:pPr marL="557213" lvl="1" indent="-214313" algn="l">
              <a:spcBef>
                <a:spcPts val="30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Agility</a:t>
            </a:r>
          </a:p>
          <a:p>
            <a:pPr marL="557213" lvl="1" indent="-214313" algn="l">
              <a:spcBef>
                <a:spcPts val="30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Balance</a:t>
            </a:r>
          </a:p>
          <a:p>
            <a:pPr marL="557213" lvl="1" indent="-214313" algn="l">
              <a:spcBef>
                <a:spcPts val="30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Co-ordination</a:t>
            </a:r>
          </a:p>
          <a:p>
            <a:pPr marL="557213" lvl="1" indent="-214313" algn="l">
              <a:spcBef>
                <a:spcPts val="300"/>
              </a:spcBef>
              <a:buFont typeface="Arial" panose="020B0604020202020204" pitchFamily="34" charset="0"/>
              <a:buChar char="•"/>
            </a:pPr>
            <a:r>
              <a:rPr lang="en-GB" sz="1200" b="1" dirty="0">
                <a:solidFill>
                  <a:schemeClr val="tx1"/>
                </a:solidFill>
                <a:latin typeface="Arial" panose="020B0604020202020204" pitchFamily="34" charset="0"/>
                <a:cs typeface="Arial" panose="020B0604020202020204" pitchFamily="34" charset="0"/>
              </a:rPr>
              <a:t>Reaction time</a:t>
            </a:r>
          </a:p>
          <a:p>
            <a:pPr algn="l">
              <a:spcBef>
                <a:spcPts val="600"/>
              </a:spcBef>
            </a:pPr>
            <a:r>
              <a:rPr lang="en-GB" sz="1800" cap="all" dirty="0">
                <a:solidFill>
                  <a:schemeClr val="tx1"/>
                </a:solidFill>
                <a:latin typeface="Arial" panose="020B0604020202020204" pitchFamily="34" charset="0"/>
                <a:cs typeface="Arial" panose="020B0604020202020204" pitchFamily="34" charset="0"/>
              </a:rPr>
              <a:t>For each component you should ……………</a:t>
            </a:r>
          </a:p>
          <a:p>
            <a:pPr marL="214313" indent="-214313" algn="l">
              <a:spcBef>
                <a:spcPts val="6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Know the definition </a:t>
            </a:r>
          </a:p>
          <a:p>
            <a:pPr marL="214313" indent="-214313" algn="l">
              <a:spcBef>
                <a:spcPts val="6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Be able to apply practical examples where the component is particularly important in physical activity and sport</a:t>
            </a:r>
          </a:p>
          <a:p>
            <a:pPr marL="214313" indent="-214313" algn="l">
              <a:spcBef>
                <a:spcPts val="6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Know suitable tests for the component</a:t>
            </a:r>
          </a:p>
          <a:p>
            <a:pPr marL="214313" indent="-214313" algn="l">
              <a:spcBef>
                <a:spcPts val="600"/>
              </a:spcBef>
              <a:buFont typeface="Arial" panose="020B0604020202020204" pitchFamily="34" charset="0"/>
              <a:buChar char="•"/>
            </a:pPr>
            <a:r>
              <a:rPr lang="en-GB" sz="1400" b="1" dirty="0">
                <a:solidFill>
                  <a:schemeClr val="tx1"/>
                </a:solidFill>
                <a:latin typeface="Arial" panose="020B0604020202020204" pitchFamily="34" charset="0"/>
                <a:cs typeface="Arial" panose="020B0604020202020204" pitchFamily="34" charset="0"/>
              </a:rPr>
              <a:t>Be able to collect data when both testing and training these components of fitness</a:t>
            </a:r>
            <a:endParaRPr lang="en-US" sz="1400" b="1" dirty="0">
              <a:solidFill>
                <a:schemeClr val="tx1"/>
              </a:solidFill>
              <a:latin typeface="Arial" panose="020B0604020202020204" pitchFamily="34" charset="0"/>
              <a:cs typeface="Arial" panose="020B0604020202020204" pitchFamily="34" charset="0"/>
            </a:endParaRPr>
          </a:p>
        </p:txBody>
      </p:sp>
      <p:pic>
        <p:nvPicPr>
          <p:cNvPr id="10" name="Picture 9" descr="Fitness people exercising with battle ropes at gym. Woman and man couple training together doing battling rope workout working out arms and cardio for cross fit exercises.">
            <a:extLst>
              <a:ext uri="{FF2B5EF4-FFF2-40B4-BE49-F238E27FC236}">
                <a16:creationId xmlns:a16="http://schemas.microsoft.com/office/drawing/2014/main" id="{74D497BA-2538-4E17-86C0-F5B5081680F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27532" y="3978986"/>
            <a:ext cx="2723606" cy="1826278"/>
          </a:xfrm>
          <a:prstGeom prst="rect">
            <a:avLst/>
          </a:prstGeom>
        </p:spPr>
      </p:pic>
      <p:sp>
        <p:nvSpPr>
          <p:cNvPr id="11" name="Rectangle 10"/>
          <p:cNvSpPr/>
          <p:nvPr/>
        </p:nvSpPr>
        <p:spPr>
          <a:xfrm>
            <a:off x="179512" y="217204"/>
            <a:ext cx="3960440"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1.2.a.  Components of fitness</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24069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46" y="955904"/>
            <a:ext cx="8778240" cy="333982"/>
          </a:xfrm>
        </p:spPr>
        <p:txBody>
          <a:bodyPr>
            <a:normAutofit/>
          </a:bodyPr>
          <a:lstStyle/>
          <a:p>
            <a:pPr marL="0" indent="0" algn="ctr">
              <a:buNone/>
            </a:pPr>
            <a:r>
              <a:rPr lang="en-GB" sz="1400" b="1" u="sng" dirty="0">
                <a:effectLst>
                  <a:outerShdw blurRad="38100" dist="38100" dir="2700000" algn="tl">
                    <a:srgbClr val="000000">
                      <a:alpha val="43137"/>
                    </a:srgbClr>
                  </a:outerShdw>
                </a:effectLst>
              </a:rPr>
              <a:t>TASK</a:t>
            </a:r>
            <a:r>
              <a:rPr lang="en-GB" sz="1400" dirty="0"/>
              <a:t>:  in groups of 3 match the ‘component of fitness’ with it’s definition using the task cards on your table.</a:t>
            </a:r>
            <a:endParaRPr lang="en-US" sz="1400" dirty="0"/>
          </a:p>
        </p:txBody>
      </p:sp>
      <p:sp>
        <p:nvSpPr>
          <p:cNvPr id="4" name="TextBox 3"/>
          <p:cNvSpPr txBox="1"/>
          <p:nvPr/>
        </p:nvSpPr>
        <p:spPr>
          <a:xfrm>
            <a:off x="226682" y="1557226"/>
            <a:ext cx="1537006" cy="523220"/>
          </a:xfrm>
          <a:prstGeom prst="rect">
            <a:avLst/>
          </a:prstGeom>
          <a:solidFill>
            <a:schemeClr val="accent6">
              <a:lumMod val="60000"/>
              <a:lumOff val="40000"/>
            </a:schemeClr>
          </a:solidFill>
          <a:ln>
            <a:solidFill>
              <a:schemeClr val="tx1"/>
            </a:solidFill>
          </a:ln>
        </p:spPr>
        <p:txBody>
          <a:bodyPr wrap="square" rtlCol="0">
            <a:spAutoFit/>
          </a:bodyPr>
          <a:lstStyle/>
          <a:p>
            <a:r>
              <a:rPr lang="en-GB" sz="1400" cap="small" dirty="0">
                <a:latin typeface="Arial" panose="020B0604020202020204" pitchFamily="34" charset="0"/>
                <a:cs typeface="Arial" panose="020B0604020202020204" pitchFamily="34" charset="0"/>
              </a:rPr>
              <a:t>Cardiovascular </a:t>
            </a:r>
            <a:endParaRPr lang="en-GB" sz="1400" cap="small" dirty="0" smtClean="0">
              <a:latin typeface="Arial" panose="020B0604020202020204" pitchFamily="34" charset="0"/>
              <a:cs typeface="Arial" panose="020B0604020202020204" pitchFamily="34" charset="0"/>
            </a:endParaRPr>
          </a:p>
          <a:p>
            <a:r>
              <a:rPr lang="en-GB" sz="1400" cap="small" dirty="0" smtClean="0">
                <a:latin typeface="Arial" panose="020B0604020202020204" pitchFamily="34" charset="0"/>
                <a:cs typeface="Arial" panose="020B0604020202020204" pitchFamily="34" charset="0"/>
              </a:rPr>
              <a:t>Endurance </a:t>
            </a:r>
            <a:endParaRPr lang="en-US" sz="1400" cap="small" dirty="0">
              <a:latin typeface="Arial" panose="020B0604020202020204" pitchFamily="34" charset="0"/>
              <a:cs typeface="Arial" panose="020B0604020202020204" pitchFamily="34" charset="0"/>
            </a:endParaRPr>
          </a:p>
        </p:txBody>
      </p:sp>
      <p:sp>
        <p:nvSpPr>
          <p:cNvPr id="12" name="TextBox 11"/>
          <p:cNvSpPr txBox="1"/>
          <p:nvPr/>
        </p:nvSpPr>
        <p:spPr>
          <a:xfrm>
            <a:off x="7610044" y="3942913"/>
            <a:ext cx="1473474" cy="30777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GB" sz="1400" cap="small" dirty="0">
                <a:latin typeface="Arial" panose="020B0604020202020204" pitchFamily="34" charset="0"/>
                <a:cs typeface="Arial" panose="020B0604020202020204" pitchFamily="34" charset="0"/>
              </a:rPr>
              <a:t>Co-ordination</a:t>
            </a:r>
            <a:endParaRPr lang="en-US" sz="1400" cap="small" dirty="0">
              <a:latin typeface="Arial" panose="020B0604020202020204" pitchFamily="34" charset="0"/>
              <a:cs typeface="Arial" panose="020B0604020202020204" pitchFamily="34" charset="0"/>
            </a:endParaRPr>
          </a:p>
        </p:txBody>
      </p:sp>
      <p:sp>
        <p:nvSpPr>
          <p:cNvPr id="13" name="TextBox 12"/>
          <p:cNvSpPr txBox="1"/>
          <p:nvPr/>
        </p:nvSpPr>
        <p:spPr>
          <a:xfrm>
            <a:off x="7660634" y="1753071"/>
            <a:ext cx="1375862" cy="30777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GB" sz="1400" cap="small" dirty="0">
                <a:latin typeface="Arial" panose="020B0604020202020204" pitchFamily="34" charset="0"/>
                <a:cs typeface="Arial" panose="020B0604020202020204" pitchFamily="34" charset="0"/>
              </a:rPr>
              <a:t>Reaction time</a:t>
            </a:r>
            <a:endParaRPr lang="en-US" sz="1400" cap="small" dirty="0">
              <a:latin typeface="Arial" panose="020B0604020202020204" pitchFamily="34" charset="0"/>
              <a:cs typeface="Arial" panose="020B0604020202020204" pitchFamily="34" charset="0"/>
            </a:endParaRPr>
          </a:p>
        </p:txBody>
      </p:sp>
      <p:sp>
        <p:nvSpPr>
          <p:cNvPr id="36" name="Title 1">
            <a:extLst>
              <a:ext uri="{FF2B5EF4-FFF2-40B4-BE49-F238E27FC236}">
                <a16:creationId xmlns:a16="http://schemas.microsoft.com/office/drawing/2014/main" id="{1B335F53-DE61-4B90-92CB-5D4B727367F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3200" dirty="0"/>
              <a:t>What are components of fitness?</a:t>
            </a:r>
            <a:endParaRPr lang="en-US" sz="3200" dirty="0"/>
          </a:p>
        </p:txBody>
      </p:sp>
      <p:sp>
        <p:nvSpPr>
          <p:cNvPr id="58" name="TextBox 57"/>
          <p:cNvSpPr txBox="1"/>
          <p:nvPr/>
        </p:nvSpPr>
        <p:spPr>
          <a:xfrm>
            <a:off x="2493228" y="1556792"/>
            <a:ext cx="854636" cy="30777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SPEED </a:t>
            </a:r>
            <a:endParaRPr lang="en-US" sz="1400" cap="small" dirty="0">
              <a:latin typeface="Arial" panose="020B0604020202020204" pitchFamily="34" charset="0"/>
              <a:cs typeface="Arial" panose="020B0604020202020204" pitchFamily="34" charset="0"/>
            </a:endParaRPr>
          </a:p>
        </p:txBody>
      </p:sp>
      <p:sp>
        <p:nvSpPr>
          <p:cNvPr id="59" name="TextBox 58"/>
          <p:cNvSpPr txBox="1"/>
          <p:nvPr/>
        </p:nvSpPr>
        <p:spPr>
          <a:xfrm>
            <a:off x="4283968" y="1667286"/>
            <a:ext cx="1080120" cy="30777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Strength </a:t>
            </a:r>
            <a:endParaRPr lang="en-US" sz="1400" cap="small" dirty="0">
              <a:latin typeface="Arial" panose="020B0604020202020204" pitchFamily="34" charset="0"/>
              <a:cs typeface="Arial" panose="020B0604020202020204" pitchFamily="34" charset="0"/>
            </a:endParaRPr>
          </a:p>
        </p:txBody>
      </p:sp>
      <p:sp>
        <p:nvSpPr>
          <p:cNvPr id="61" name="TextBox 60"/>
          <p:cNvSpPr txBox="1"/>
          <p:nvPr/>
        </p:nvSpPr>
        <p:spPr>
          <a:xfrm>
            <a:off x="2745788" y="4093493"/>
            <a:ext cx="962116" cy="30777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POWER </a:t>
            </a:r>
            <a:endParaRPr lang="en-US" sz="1400" cap="small" dirty="0">
              <a:latin typeface="Arial" panose="020B0604020202020204" pitchFamily="34" charset="0"/>
              <a:cs typeface="Arial" panose="020B0604020202020204" pitchFamily="34" charset="0"/>
            </a:endParaRPr>
          </a:p>
        </p:txBody>
      </p:sp>
      <p:sp>
        <p:nvSpPr>
          <p:cNvPr id="63" name="TextBox 62"/>
          <p:cNvSpPr txBox="1"/>
          <p:nvPr/>
        </p:nvSpPr>
        <p:spPr>
          <a:xfrm>
            <a:off x="4337161" y="4089807"/>
            <a:ext cx="1026927" cy="30777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flexibility</a:t>
            </a:r>
            <a:endParaRPr lang="en-US" sz="1400" cap="small" dirty="0">
              <a:latin typeface="Arial" panose="020B0604020202020204" pitchFamily="34" charset="0"/>
              <a:cs typeface="Arial" panose="020B0604020202020204" pitchFamily="34" charset="0"/>
            </a:endParaRPr>
          </a:p>
        </p:txBody>
      </p:sp>
      <p:sp>
        <p:nvSpPr>
          <p:cNvPr id="64" name="TextBox 63"/>
          <p:cNvSpPr txBox="1"/>
          <p:nvPr/>
        </p:nvSpPr>
        <p:spPr>
          <a:xfrm>
            <a:off x="295194" y="3933056"/>
            <a:ext cx="2016135" cy="30777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Muscular endurance</a:t>
            </a:r>
            <a:endParaRPr lang="en-US" sz="1400" cap="small" dirty="0">
              <a:latin typeface="Arial" panose="020B0604020202020204" pitchFamily="34" charset="0"/>
              <a:cs typeface="Arial" panose="020B0604020202020204" pitchFamily="34" charset="0"/>
            </a:endParaRPr>
          </a:p>
        </p:txBody>
      </p:sp>
      <p:sp>
        <p:nvSpPr>
          <p:cNvPr id="67" name="TextBox 66"/>
          <p:cNvSpPr txBox="1"/>
          <p:nvPr/>
        </p:nvSpPr>
        <p:spPr>
          <a:xfrm>
            <a:off x="6047858" y="1753071"/>
            <a:ext cx="986926" cy="30777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agility</a:t>
            </a:r>
            <a:endParaRPr lang="en-US" sz="1400" cap="small" dirty="0">
              <a:latin typeface="Arial" panose="020B0604020202020204" pitchFamily="34" charset="0"/>
              <a:cs typeface="Arial" panose="020B0604020202020204" pitchFamily="34" charset="0"/>
            </a:endParaRPr>
          </a:p>
        </p:txBody>
      </p:sp>
      <p:sp>
        <p:nvSpPr>
          <p:cNvPr id="72" name="TextBox 71"/>
          <p:cNvSpPr txBox="1"/>
          <p:nvPr/>
        </p:nvSpPr>
        <p:spPr>
          <a:xfrm>
            <a:off x="226682" y="2474893"/>
            <a:ext cx="1631498" cy="954107"/>
          </a:xfrm>
          <a:prstGeom prst="rect">
            <a:avLst/>
          </a:prstGeom>
          <a:solidFill>
            <a:schemeClr val="accent1">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The ability to continuously exercise without tiring</a:t>
            </a:r>
            <a:endParaRPr lang="en-US" sz="1400" cap="small" dirty="0">
              <a:latin typeface="Arial" panose="020B0604020202020204" pitchFamily="34" charset="0"/>
              <a:cs typeface="Arial" panose="020B0604020202020204" pitchFamily="34" charset="0"/>
            </a:endParaRPr>
          </a:p>
        </p:txBody>
      </p:sp>
      <p:sp>
        <p:nvSpPr>
          <p:cNvPr id="76" name="TextBox 75"/>
          <p:cNvSpPr txBox="1"/>
          <p:nvPr/>
        </p:nvSpPr>
        <p:spPr>
          <a:xfrm>
            <a:off x="2305097" y="2283750"/>
            <a:ext cx="1163323" cy="1384995"/>
          </a:xfrm>
          <a:prstGeom prst="rect">
            <a:avLst/>
          </a:prstGeom>
          <a:solidFill>
            <a:schemeClr val="accent1">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The ability to move the body or body parts quickly</a:t>
            </a:r>
            <a:endParaRPr lang="en-US" sz="1400" cap="small" dirty="0">
              <a:latin typeface="Arial" panose="020B0604020202020204" pitchFamily="34" charset="0"/>
              <a:cs typeface="Arial" panose="020B0604020202020204" pitchFamily="34" charset="0"/>
            </a:endParaRPr>
          </a:p>
        </p:txBody>
      </p:sp>
      <p:sp>
        <p:nvSpPr>
          <p:cNvPr id="77" name="TextBox 76"/>
          <p:cNvSpPr txBox="1"/>
          <p:nvPr/>
        </p:nvSpPr>
        <p:spPr>
          <a:xfrm>
            <a:off x="3976566" y="2239715"/>
            <a:ext cx="1631498" cy="1384995"/>
          </a:xfrm>
          <a:prstGeom prst="rect">
            <a:avLst/>
          </a:prstGeom>
          <a:solidFill>
            <a:schemeClr val="accent1">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The maximum force a muscle or group of muscles can apply against a resistance</a:t>
            </a:r>
            <a:endParaRPr lang="en-US" sz="1400" cap="small" dirty="0">
              <a:latin typeface="Arial" panose="020B0604020202020204" pitchFamily="34" charset="0"/>
              <a:cs typeface="Arial" panose="020B0604020202020204" pitchFamily="34" charset="0"/>
            </a:endParaRPr>
          </a:p>
        </p:txBody>
      </p:sp>
      <p:sp>
        <p:nvSpPr>
          <p:cNvPr id="86" name="TextBox 85"/>
          <p:cNvSpPr txBox="1"/>
          <p:nvPr/>
        </p:nvSpPr>
        <p:spPr>
          <a:xfrm>
            <a:off x="2493228" y="4635713"/>
            <a:ext cx="1496352" cy="1169551"/>
          </a:xfrm>
          <a:prstGeom prst="rect">
            <a:avLst/>
          </a:prstGeom>
          <a:solidFill>
            <a:schemeClr val="accent1">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Strength x speed (maximal force performed at speed)</a:t>
            </a:r>
            <a:endParaRPr lang="en-US" sz="1400" cap="small" dirty="0">
              <a:latin typeface="Arial" panose="020B0604020202020204" pitchFamily="34" charset="0"/>
              <a:cs typeface="Arial" panose="020B0604020202020204" pitchFamily="34" charset="0"/>
            </a:endParaRPr>
          </a:p>
        </p:txBody>
      </p:sp>
      <p:sp>
        <p:nvSpPr>
          <p:cNvPr id="87" name="TextBox 86"/>
          <p:cNvSpPr txBox="1"/>
          <p:nvPr/>
        </p:nvSpPr>
        <p:spPr>
          <a:xfrm>
            <a:off x="7672264" y="2283750"/>
            <a:ext cx="1323545" cy="954107"/>
          </a:xfrm>
          <a:prstGeom prst="rect">
            <a:avLst/>
          </a:prstGeom>
          <a:solidFill>
            <a:schemeClr val="accent1">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The time taken to respond to a stimulus</a:t>
            </a:r>
            <a:endParaRPr lang="en-US" sz="1400" cap="small" dirty="0">
              <a:latin typeface="Arial" panose="020B0604020202020204" pitchFamily="34" charset="0"/>
              <a:cs typeface="Arial" panose="020B0604020202020204" pitchFamily="34" charset="0"/>
            </a:endParaRPr>
          </a:p>
        </p:txBody>
      </p:sp>
      <p:sp>
        <p:nvSpPr>
          <p:cNvPr id="88" name="TextBox 87"/>
          <p:cNvSpPr txBox="1"/>
          <p:nvPr/>
        </p:nvSpPr>
        <p:spPr>
          <a:xfrm>
            <a:off x="309705" y="4653136"/>
            <a:ext cx="1918398" cy="1169551"/>
          </a:xfrm>
          <a:prstGeom prst="rect">
            <a:avLst/>
          </a:prstGeom>
          <a:solidFill>
            <a:schemeClr val="accent1">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The ability of a muscle or muscle group to repeatedly contract or keep going without tiring</a:t>
            </a:r>
            <a:endParaRPr lang="en-US" sz="1400" cap="small" dirty="0">
              <a:latin typeface="Arial" panose="020B0604020202020204" pitchFamily="34" charset="0"/>
              <a:cs typeface="Arial" panose="020B0604020202020204" pitchFamily="34" charset="0"/>
            </a:endParaRPr>
          </a:p>
        </p:txBody>
      </p:sp>
      <p:sp>
        <p:nvSpPr>
          <p:cNvPr id="89" name="TextBox 88"/>
          <p:cNvSpPr txBox="1"/>
          <p:nvPr/>
        </p:nvSpPr>
        <p:spPr>
          <a:xfrm>
            <a:off x="4211960" y="4778568"/>
            <a:ext cx="1280491" cy="738664"/>
          </a:xfrm>
          <a:prstGeom prst="rect">
            <a:avLst/>
          </a:prstGeom>
          <a:solidFill>
            <a:schemeClr val="accent1">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The range of movement of a joint</a:t>
            </a:r>
            <a:endParaRPr lang="en-US" sz="1400" cap="small" dirty="0">
              <a:latin typeface="Arial" panose="020B0604020202020204" pitchFamily="34" charset="0"/>
              <a:cs typeface="Arial" panose="020B0604020202020204" pitchFamily="34" charset="0"/>
            </a:endParaRPr>
          </a:p>
        </p:txBody>
      </p:sp>
      <p:sp>
        <p:nvSpPr>
          <p:cNvPr id="90" name="TextBox 89"/>
          <p:cNvSpPr txBox="1"/>
          <p:nvPr/>
        </p:nvSpPr>
        <p:spPr>
          <a:xfrm>
            <a:off x="5909305" y="2277308"/>
            <a:ext cx="1245931" cy="954107"/>
          </a:xfrm>
          <a:prstGeom prst="rect">
            <a:avLst/>
          </a:prstGeom>
          <a:solidFill>
            <a:schemeClr val="accent1">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The ability to change direction at speed</a:t>
            </a:r>
            <a:endParaRPr lang="en-US" sz="1400" cap="small" dirty="0">
              <a:latin typeface="Arial" panose="020B0604020202020204" pitchFamily="34" charset="0"/>
              <a:cs typeface="Arial" panose="020B0604020202020204" pitchFamily="34" charset="0"/>
            </a:endParaRPr>
          </a:p>
        </p:txBody>
      </p:sp>
      <p:sp>
        <p:nvSpPr>
          <p:cNvPr id="92" name="TextBox 91"/>
          <p:cNvSpPr txBox="1"/>
          <p:nvPr/>
        </p:nvSpPr>
        <p:spPr>
          <a:xfrm>
            <a:off x="7617283" y="4581128"/>
            <a:ext cx="1347205" cy="1169551"/>
          </a:xfrm>
          <a:prstGeom prst="rect">
            <a:avLst/>
          </a:prstGeom>
          <a:solidFill>
            <a:schemeClr val="accent1">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The ability to use two or more body parts together</a:t>
            </a:r>
            <a:endParaRPr lang="en-US" sz="1400" cap="small" dirty="0">
              <a:latin typeface="Arial" panose="020B0604020202020204" pitchFamily="34" charset="0"/>
              <a:cs typeface="Arial" panose="020B0604020202020204" pitchFamily="34" charset="0"/>
            </a:endParaRPr>
          </a:p>
        </p:txBody>
      </p:sp>
      <p:cxnSp>
        <p:nvCxnSpPr>
          <p:cNvPr id="106" name="Straight Arrow Connector 105"/>
          <p:cNvCxnSpPr/>
          <p:nvPr/>
        </p:nvCxnSpPr>
        <p:spPr>
          <a:xfrm>
            <a:off x="899592" y="2080446"/>
            <a:ext cx="0" cy="394447"/>
          </a:xfrm>
          <a:prstGeom prst="straightConnector1">
            <a:avLst/>
          </a:prstGeom>
          <a:ln>
            <a:solidFill>
              <a:schemeClr val="accent6">
                <a:lumMod val="75000"/>
              </a:schemeClr>
            </a:solidFill>
            <a:tailEnd type="triangle"/>
          </a:ln>
        </p:spPr>
        <p:style>
          <a:lnRef idx="3">
            <a:schemeClr val="accent1"/>
          </a:lnRef>
          <a:fillRef idx="0">
            <a:schemeClr val="accent1"/>
          </a:fillRef>
          <a:effectRef idx="2">
            <a:schemeClr val="accent1"/>
          </a:effectRef>
          <a:fontRef idx="minor">
            <a:schemeClr val="tx1"/>
          </a:fontRef>
        </p:style>
      </p:cxnSp>
      <p:cxnSp>
        <p:nvCxnSpPr>
          <p:cNvPr id="108" name="Straight Arrow Connector 107"/>
          <p:cNvCxnSpPr>
            <a:stCxn id="58" idx="2"/>
          </p:cNvCxnSpPr>
          <p:nvPr/>
        </p:nvCxnSpPr>
        <p:spPr>
          <a:xfrm>
            <a:off x="2920546" y="1864569"/>
            <a:ext cx="3464" cy="419181"/>
          </a:xfrm>
          <a:prstGeom prst="straightConnector1">
            <a:avLst/>
          </a:prstGeom>
          <a:ln>
            <a:solidFill>
              <a:schemeClr val="accent6">
                <a:lumMod val="75000"/>
              </a:schemeClr>
            </a:solidFill>
            <a:tailEnd type="triangle"/>
          </a:ln>
        </p:spPr>
        <p:style>
          <a:lnRef idx="3">
            <a:schemeClr val="accent1"/>
          </a:lnRef>
          <a:fillRef idx="0">
            <a:schemeClr val="accent1"/>
          </a:fillRef>
          <a:effectRef idx="2">
            <a:schemeClr val="accent1"/>
          </a:effectRef>
          <a:fontRef idx="minor">
            <a:schemeClr val="tx1"/>
          </a:fontRef>
        </p:style>
      </p:cxnSp>
      <p:cxnSp>
        <p:nvCxnSpPr>
          <p:cNvPr id="117" name="Straight Arrow Connector 116"/>
          <p:cNvCxnSpPr>
            <a:endCxn id="77" idx="0"/>
          </p:cNvCxnSpPr>
          <p:nvPr/>
        </p:nvCxnSpPr>
        <p:spPr>
          <a:xfrm flipH="1">
            <a:off x="4792315" y="1979772"/>
            <a:ext cx="1" cy="259943"/>
          </a:xfrm>
          <a:prstGeom prst="straightConnector1">
            <a:avLst/>
          </a:prstGeom>
          <a:ln>
            <a:solidFill>
              <a:schemeClr val="accent6">
                <a:lumMod val="75000"/>
              </a:schemeClr>
            </a:solidFill>
            <a:tailEnd type="triangle"/>
          </a:ln>
        </p:spPr>
        <p:style>
          <a:lnRef idx="3">
            <a:schemeClr val="accent1"/>
          </a:lnRef>
          <a:fillRef idx="0">
            <a:schemeClr val="accent1"/>
          </a:fillRef>
          <a:effectRef idx="2">
            <a:schemeClr val="accent1"/>
          </a:effectRef>
          <a:fontRef idx="minor">
            <a:schemeClr val="tx1"/>
          </a:fontRef>
        </p:style>
      </p:cxnSp>
      <p:cxnSp>
        <p:nvCxnSpPr>
          <p:cNvPr id="123" name="Straight Arrow Connector 122"/>
          <p:cNvCxnSpPr>
            <a:endCxn id="90" idx="0"/>
          </p:cNvCxnSpPr>
          <p:nvPr/>
        </p:nvCxnSpPr>
        <p:spPr>
          <a:xfrm>
            <a:off x="6532270" y="2058084"/>
            <a:ext cx="1" cy="219224"/>
          </a:xfrm>
          <a:prstGeom prst="straightConnector1">
            <a:avLst/>
          </a:prstGeom>
          <a:ln>
            <a:solidFill>
              <a:schemeClr val="accent6">
                <a:lumMod val="75000"/>
              </a:schemeClr>
            </a:solidFill>
            <a:tailEnd type="triangle"/>
          </a:ln>
        </p:spPr>
        <p:style>
          <a:lnRef idx="3">
            <a:schemeClr val="accent1"/>
          </a:lnRef>
          <a:fillRef idx="0">
            <a:schemeClr val="accent1"/>
          </a:fillRef>
          <a:effectRef idx="2">
            <a:schemeClr val="accent1"/>
          </a:effectRef>
          <a:fontRef idx="minor">
            <a:schemeClr val="tx1"/>
          </a:fontRef>
        </p:style>
      </p:cxnSp>
      <p:cxnSp>
        <p:nvCxnSpPr>
          <p:cNvPr id="133" name="Straight Arrow Connector 132"/>
          <p:cNvCxnSpPr/>
          <p:nvPr/>
        </p:nvCxnSpPr>
        <p:spPr>
          <a:xfrm>
            <a:off x="8388424" y="2060848"/>
            <a:ext cx="1" cy="219224"/>
          </a:xfrm>
          <a:prstGeom prst="straightConnector1">
            <a:avLst/>
          </a:prstGeom>
          <a:ln>
            <a:solidFill>
              <a:schemeClr val="accent6">
                <a:lumMod val="75000"/>
              </a:schemeClr>
            </a:solidFill>
            <a:tailEnd type="triangle"/>
          </a:ln>
        </p:spPr>
        <p:style>
          <a:lnRef idx="3">
            <a:schemeClr val="accent1"/>
          </a:lnRef>
          <a:fillRef idx="0">
            <a:schemeClr val="accent1"/>
          </a:fillRef>
          <a:effectRef idx="2">
            <a:schemeClr val="accent1"/>
          </a:effectRef>
          <a:fontRef idx="minor">
            <a:schemeClr val="tx1"/>
          </a:fontRef>
        </p:style>
      </p:cxnSp>
      <p:cxnSp>
        <p:nvCxnSpPr>
          <p:cNvPr id="134" name="Straight Arrow Connector 133"/>
          <p:cNvCxnSpPr>
            <a:endCxn id="88" idx="0"/>
          </p:cNvCxnSpPr>
          <p:nvPr/>
        </p:nvCxnSpPr>
        <p:spPr>
          <a:xfrm>
            <a:off x="1262846" y="4247381"/>
            <a:ext cx="6058" cy="405755"/>
          </a:xfrm>
          <a:prstGeom prst="straightConnector1">
            <a:avLst/>
          </a:prstGeom>
          <a:ln>
            <a:solidFill>
              <a:schemeClr val="accent6">
                <a:lumMod val="75000"/>
              </a:schemeClr>
            </a:solidFill>
            <a:tailEnd type="triangle"/>
          </a:ln>
        </p:spPr>
        <p:style>
          <a:lnRef idx="3">
            <a:schemeClr val="accent1"/>
          </a:lnRef>
          <a:fillRef idx="0">
            <a:schemeClr val="accent1"/>
          </a:fillRef>
          <a:effectRef idx="2">
            <a:schemeClr val="accent1"/>
          </a:effectRef>
          <a:fontRef idx="minor">
            <a:schemeClr val="tx1"/>
          </a:fontRef>
        </p:style>
      </p:cxnSp>
      <p:cxnSp>
        <p:nvCxnSpPr>
          <p:cNvPr id="135" name="Straight Arrow Connector 134"/>
          <p:cNvCxnSpPr/>
          <p:nvPr/>
        </p:nvCxnSpPr>
        <p:spPr>
          <a:xfrm>
            <a:off x="3199585" y="4408721"/>
            <a:ext cx="1" cy="219224"/>
          </a:xfrm>
          <a:prstGeom prst="straightConnector1">
            <a:avLst/>
          </a:prstGeom>
          <a:ln>
            <a:solidFill>
              <a:schemeClr val="accent6">
                <a:lumMod val="75000"/>
              </a:schemeClr>
            </a:solidFill>
            <a:tailEnd type="triangle"/>
          </a:ln>
        </p:spPr>
        <p:style>
          <a:lnRef idx="3">
            <a:schemeClr val="accent1"/>
          </a:lnRef>
          <a:fillRef idx="0">
            <a:schemeClr val="accent1"/>
          </a:fillRef>
          <a:effectRef idx="2">
            <a:schemeClr val="accent1"/>
          </a:effectRef>
          <a:fontRef idx="minor">
            <a:schemeClr val="tx1"/>
          </a:fontRef>
        </p:style>
      </p:cxnSp>
      <p:cxnSp>
        <p:nvCxnSpPr>
          <p:cNvPr id="137" name="Straight Arrow Connector 136"/>
          <p:cNvCxnSpPr>
            <a:stCxn id="63" idx="2"/>
            <a:endCxn id="89" idx="0"/>
          </p:cNvCxnSpPr>
          <p:nvPr/>
        </p:nvCxnSpPr>
        <p:spPr>
          <a:xfrm>
            <a:off x="4850625" y="4397584"/>
            <a:ext cx="1581" cy="380984"/>
          </a:xfrm>
          <a:prstGeom prst="straightConnector1">
            <a:avLst/>
          </a:prstGeom>
          <a:ln>
            <a:solidFill>
              <a:schemeClr val="accent6">
                <a:lumMod val="75000"/>
              </a:schemeClr>
            </a:solidFill>
            <a:tailEnd type="triangle"/>
          </a:ln>
        </p:spPr>
        <p:style>
          <a:lnRef idx="3">
            <a:schemeClr val="accent1"/>
          </a:lnRef>
          <a:fillRef idx="0">
            <a:schemeClr val="accent1"/>
          </a:fillRef>
          <a:effectRef idx="2">
            <a:schemeClr val="accent1"/>
          </a:effectRef>
          <a:fontRef idx="minor">
            <a:schemeClr val="tx1"/>
          </a:fontRef>
        </p:style>
      </p:cxnSp>
      <p:cxnSp>
        <p:nvCxnSpPr>
          <p:cNvPr id="145" name="Straight Arrow Connector 144"/>
          <p:cNvCxnSpPr>
            <a:endCxn id="92" idx="0"/>
          </p:cNvCxnSpPr>
          <p:nvPr/>
        </p:nvCxnSpPr>
        <p:spPr>
          <a:xfrm>
            <a:off x="8290884" y="4266466"/>
            <a:ext cx="2" cy="314662"/>
          </a:xfrm>
          <a:prstGeom prst="straightConnector1">
            <a:avLst/>
          </a:prstGeom>
          <a:ln>
            <a:solidFill>
              <a:schemeClr val="accent6">
                <a:lumMod val="75000"/>
              </a:schemeClr>
            </a:solidFill>
            <a:tailEnd type="triangle"/>
          </a:ln>
        </p:spPr>
        <p:style>
          <a:lnRef idx="3">
            <a:schemeClr val="accent1"/>
          </a:lnRef>
          <a:fillRef idx="0">
            <a:schemeClr val="accent1"/>
          </a:fillRef>
          <a:effectRef idx="2">
            <a:schemeClr val="accent1"/>
          </a:effectRef>
          <a:fontRef idx="minor">
            <a:schemeClr val="tx1"/>
          </a:fontRef>
        </p:style>
      </p:cxnSp>
      <p:sp>
        <p:nvSpPr>
          <p:cNvPr id="152" name="TextBox 151"/>
          <p:cNvSpPr txBox="1"/>
          <p:nvPr/>
        </p:nvSpPr>
        <p:spPr>
          <a:xfrm>
            <a:off x="6081006" y="3803516"/>
            <a:ext cx="1026927" cy="30777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Balance</a:t>
            </a:r>
            <a:endParaRPr lang="en-US" sz="1400" cap="small" dirty="0">
              <a:latin typeface="Arial" panose="020B0604020202020204" pitchFamily="34" charset="0"/>
              <a:cs typeface="Arial" panose="020B0604020202020204" pitchFamily="34" charset="0"/>
            </a:endParaRPr>
          </a:p>
        </p:txBody>
      </p:sp>
      <p:sp>
        <p:nvSpPr>
          <p:cNvPr id="153" name="TextBox 152"/>
          <p:cNvSpPr txBox="1"/>
          <p:nvPr/>
        </p:nvSpPr>
        <p:spPr>
          <a:xfrm>
            <a:off x="5955805" y="4492277"/>
            <a:ext cx="1280491" cy="1384995"/>
          </a:xfrm>
          <a:prstGeom prst="rect">
            <a:avLst/>
          </a:prstGeom>
          <a:solidFill>
            <a:schemeClr val="accent1">
              <a:lumMod val="60000"/>
              <a:lumOff val="40000"/>
            </a:schemeClr>
          </a:solidFill>
          <a:ln>
            <a:solidFill>
              <a:schemeClr val="tx1"/>
            </a:solidFill>
          </a:ln>
        </p:spPr>
        <p:txBody>
          <a:bodyPr wrap="square" rtlCol="0">
            <a:spAutoFit/>
          </a:bodyPr>
          <a:lstStyle/>
          <a:p>
            <a:pPr algn="ctr"/>
            <a:r>
              <a:rPr lang="en-GB" sz="1400" cap="small" dirty="0" smtClean="0">
                <a:latin typeface="Arial" panose="020B0604020202020204" pitchFamily="34" charset="0"/>
                <a:cs typeface="Arial" panose="020B0604020202020204" pitchFamily="34" charset="0"/>
              </a:rPr>
              <a:t>The ability to maintain equilibrium, whether stationary or moving</a:t>
            </a:r>
            <a:endParaRPr lang="en-US" sz="1400" cap="small" dirty="0">
              <a:latin typeface="Arial" panose="020B0604020202020204" pitchFamily="34" charset="0"/>
              <a:cs typeface="Arial" panose="020B0604020202020204" pitchFamily="34" charset="0"/>
            </a:endParaRPr>
          </a:p>
        </p:txBody>
      </p:sp>
      <p:cxnSp>
        <p:nvCxnSpPr>
          <p:cNvPr id="154" name="Straight Arrow Connector 153"/>
          <p:cNvCxnSpPr>
            <a:stCxn id="152" idx="2"/>
            <a:endCxn id="153" idx="0"/>
          </p:cNvCxnSpPr>
          <p:nvPr/>
        </p:nvCxnSpPr>
        <p:spPr>
          <a:xfrm>
            <a:off x="6594470" y="4111293"/>
            <a:ext cx="1581" cy="380984"/>
          </a:xfrm>
          <a:prstGeom prst="straightConnector1">
            <a:avLst/>
          </a:prstGeom>
          <a:ln>
            <a:solidFill>
              <a:schemeClr val="accent6">
                <a:lumMod val="75000"/>
              </a:schemeClr>
            </a:solidFill>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339193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58"/>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67"/>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64"/>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6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63"/>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152"/>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6" presetClass="entr" presetSubtype="0" fill="hold" nodeType="clickEffect">
                                  <p:stCondLst>
                                    <p:cond delay="0"/>
                                  </p:stCondLst>
                                  <p:childTnLst>
                                    <p:set>
                                      <p:cBhvr>
                                        <p:cTn id="33" dur="1" fill="hold">
                                          <p:stCondLst>
                                            <p:cond delay="0"/>
                                          </p:stCondLst>
                                        </p:cTn>
                                        <p:tgtEl>
                                          <p:spTgt spid="106"/>
                                        </p:tgtEl>
                                        <p:attrNameLst>
                                          <p:attrName>style.visibility</p:attrName>
                                        </p:attrNameLst>
                                      </p:cBhvr>
                                      <p:to>
                                        <p:strVal val="visible"/>
                                      </p:to>
                                    </p:set>
                                    <p:animEffect transition="in" filter="wipe(down)">
                                      <p:cBhvr>
                                        <p:cTn id="34" dur="580">
                                          <p:stCondLst>
                                            <p:cond delay="0"/>
                                          </p:stCondLst>
                                        </p:cTn>
                                        <p:tgtEl>
                                          <p:spTgt spid="106"/>
                                        </p:tgtEl>
                                      </p:cBhvr>
                                    </p:animEffect>
                                    <p:anim calcmode="lin" valueType="num">
                                      <p:cBhvr>
                                        <p:cTn id="35" dur="1822" tmFilter="0,0; 0.14,0.36; 0.43,0.73; 0.71,0.91; 1.0,1.0">
                                          <p:stCondLst>
                                            <p:cond delay="0"/>
                                          </p:stCondLst>
                                        </p:cTn>
                                        <p:tgtEl>
                                          <p:spTgt spid="106"/>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106"/>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106"/>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106"/>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106"/>
                                        </p:tgtEl>
                                        <p:attrNameLst>
                                          <p:attrName>ppt_y</p:attrName>
                                        </p:attrNameLst>
                                      </p:cBhvr>
                                      <p:tavLst>
                                        <p:tav tm="0" fmla="#ppt_y-sin(pi*$)/81">
                                          <p:val>
                                            <p:fltVal val="0"/>
                                          </p:val>
                                        </p:tav>
                                        <p:tav tm="100000">
                                          <p:val>
                                            <p:fltVal val="1"/>
                                          </p:val>
                                        </p:tav>
                                      </p:tavLst>
                                    </p:anim>
                                    <p:animScale>
                                      <p:cBhvr>
                                        <p:cTn id="40" dur="26">
                                          <p:stCondLst>
                                            <p:cond delay="650"/>
                                          </p:stCondLst>
                                        </p:cTn>
                                        <p:tgtEl>
                                          <p:spTgt spid="106"/>
                                        </p:tgtEl>
                                      </p:cBhvr>
                                      <p:to x="100000" y="60000"/>
                                    </p:animScale>
                                    <p:animScale>
                                      <p:cBhvr>
                                        <p:cTn id="41" dur="166" decel="50000">
                                          <p:stCondLst>
                                            <p:cond delay="676"/>
                                          </p:stCondLst>
                                        </p:cTn>
                                        <p:tgtEl>
                                          <p:spTgt spid="106"/>
                                        </p:tgtEl>
                                      </p:cBhvr>
                                      <p:to x="100000" y="100000"/>
                                    </p:animScale>
                                    <p:animScale>
                                      <p:cBhvr>
                                        <p:cTn id="42" dur="26">
                                          <p:stCondLst>
                                            <p:cond delay="1312"/>
                                          </p:stCondLst>
                                        </p:cTn>
                                        <p:tgtEl>
                                          <p:spTgt spid="106"/>
                                        </p:tgtEl>
                                      </p:cBhvr>
                                      <p:to x="100000" y="80000"/>
                                    </p:animScale>
                                    <p:animScale>
                                      <p:cBhvr>
                                        <p:cTn id="43" dur="166" decel="50000">
                                          <p:stCondLst>
                                            <p:cond delay="1338"/>
                                          </p:stCondLst>
                                        </p:cTn>
                                        <p:tgtEl>
                                          <p:spTgt spid="106"/>
                                        </p:tgtEl>
                                      </p:cBhvr>
                                      <p:to x="100000" y="100000"/>
                                    </p:animScale>
                                    <p:animScale>
                                      <p:cBhvr>
                                        <p:cTn id="44" dur="26">
                                          <p:stCondLst>
                                            <p:cond delay="1642"/>
                                          </p:stCondLst>
                                        </p:cTn>
                                        <p:tgtEl>
                                          <p:spTgt spid="106"/>
                                        </p:tgtEl>
                                      </p:cBhvr>
                                      <p:to x="100000" y="90000"/>
                                    </p:animScale>
                                    <p:animScale>
                                      <p:cBhvr>
                                        <p:cTn id="45" dur="166" decel="50000">
                                          <p:stCondLst>
                                            <p:cond delay="1668"/>
                                          </p:stCondLst>
                                        </p:cTn>
                                        <p:tgtEl>
                                          <p:spTgt spid="106"/>
                                        </p:tgtEl>
                                      </p:cBhvr>
                                      <p:to x="100000" y="100000"/>
                                    </p:animScale>
                                    <p:animScale>
                                      <p:cBhvr>
                                        <p:cTn id="46" dur="26">
                                          <p:stCondLst>
                                            <p:cond delay="1808"/>
                                          </p:stCondLst>
                                        </p:cTn>
                                        <p:tgtEl>
                                          <p:spTgt spid="106"/>
                                        </p:tgtEl>
                                      </p:cBhvr>
                                      <p:to x="100000" y="95000"/>
                                    </p:animScale>
                                    <p:animScale>
                                      <p:cBhvr>
                                        <p:cTn id="47" dur="166" decel="50000">
                                          <p:stCondLst>
                                            <p:cond delay="1834"/>
                                          </p:stCondLst>
                                        </p:cTn>
                                        <p:tgtEl>
                                          <p:spTgt spid="106"/>
                                        </p:tgtEl>
                                      </p:cBhvr>
                                      <p:to x="100000" y="100000"/>
                                    </p:animScale>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fltVal val="0"/>
                                          </p:val>
                                        </p:tav>
                                        <p:tav tm="100000">
                                          <p:val>
                                            <p:strVal val="#ppt_w"/>
                                          </p:val>
                                        </p:tav>
                                      </p:tavLst>
                                    </p:anim>
                                    <p:anim calcmode="lin" valueType="num">
                                      <p:cBhvr>
                                        <p:cTn id="53" dur="500" fill="hold"/>
                                        <p:tgtEl>
                                          <p:spTgt spid="72"/>
                                        </p:tgtEl>
                                        <p:attrNameLst>
                                          <p:attrName>ppt_h</p:attrName>
                                        </p:attrNameLst>
                                      </p:cBhvr>
                                      <p:tavLst>
                                        <p:tav tm="0">
                                          <p:val>
                                            <p:fltVal val="0"/>
                                          </p:val>
                                        </p:tav>
                                        <p:tav tm="100000">
                                          <p:val>
                                            <p:strVal val="#ppt_h"/>
                                          </p:val>
                                        </p:tav>
                                      </p:tavLst>
                                    </p:anim>
                                    <p:animEffect transition="in" filter="fade">
                                      <p:cBhvr>
                                        <p:cTn id="54" dur="500"/>
                                        <p:tgtEl>
                                          <p:spTgt spid="72"/>
                                        </p:tgtEl>
                                      </p:cBhvr>
                                    </p:animEffect>
                                  </p:childTnLst>
                                </p:cTn>
                              </p:par>
                            </p:childTnLst>
                          </p:cTn>
                        </p:par>
                      </p:childTnLst>
                    </p:cTn>
                  </p:par>
                  <p:par>
                    <p:cTn id="55" fill="hold">
                      <p:stCondLst>
                        <p:cond delay="indefinite"/>
                      </p:stCondLst>
                      <p:childTnLst>
                        <p:par>
                          <p:cTn id="56" fill="hold">
                            <p:stCondLst>
                              <p:cond delay="0"/>
                            </p:stCondLst>
                            <p:childTnLst>
                              <p:par>
                                <p:cTn id="57" presetID="26" presetClass="entr" presetSubtype="0" fill="hold" nodeType="clickEffect">
                                  <p:stCondLst>
                                    <p:cond delay="0"/>
                                  </p:stCondLst>
                                  <p:childTnLst>
                                    <p:set>
                                      <p:cBhvr>
                                        <p:cTn id="58" dur="1" fill="hold">
                                          <p:stCondLst>
                                            <p:cond delay="0"/>
                                          </p:stCondLst>
                                        </p:cTn>
                                        <p:tgtEl>
                                          <p:spTgt spid="108"/>
                                        </p:tgtEl>
                                        <p:attrNameLst>
                                          <p:attrName>style.visibility</p:attrName>
                                        </p:attrNameLst>
                                      </p:cBhvr>
                                      <p:to>
                                        <p:strVal val="visible"/>
                                      </p:to>
                                    </p:set>
                                    <p:animEffect transition="in" filter="wipe(down)">
                                      <p:cBhvr>
                                        <p:cTn id="59" dur="580">
                                          <p:stCondLst>
                                            <p:cond delay="0"/>
                                          </p:stCondLst>
                                        </p:cTn>
                                        <p:tgtEl>
                                          <p:spTgt spid="108"/>
                                        </p:tgtEl>
                                      </p:cBhvr>
                                    </p:animEffect>
                                    <p:anim calcmode="lin" valueType="num">
                                      <p:cBhvr>
                                        <p:cTn id="60" dur="1822" tmFilter="0,0; 0.14,0.36; 0.43,0.73; 0.71,0.91; 1.0,1.0">
                                          <p:stCondLst>
                                            <p:cond delay="0"/>
                                          </p:stCondLst>
                                        </p:cTn>
                                        <p:tgtEl>
                                          <p:spTgt spid="108"/>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108"/>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108"/>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108"/>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108"/>
                                        </p:tgtEl>
                                        <p:attrNameLst>
                                          <p:attrName>ppt_y</p:attrName>
                                        </p:attrNameLst>
                                      </p:cBhvr>
                                      <p:tavLst>
                                        <p:tav tm="0" fmla="#ppt_y-sin(pi*$)/81">
                                          <p:val>
                                            <p:fltVal val="0"/>
                                          </p:val>
                                        </p:tav>
                                        <p:tav tm="100000">
                                          <p:val>
                                            <p:fltVal val="1"/>
                                          </p:val>
                                        </p:tav>
                                      </p:tavLst>
                                    </p:anim>
                                    <p:animScale>
                                      <p:cBhvr>
                                        <p:cTn id="65" dur="26">
                                          <p:stCondLst>
                                            <p:cond delay="650"/>
                                          </p:stCondLst>
                                        </p:cTn>
                                        <p:tgtEl>
                                          <p:spTgt spid="108"/>
                                        </p:tgtEl>
                                      </p:cBhvr>
                                      <p:to x="100000" y="60000"/>
                                    </p:animScale>
                                    <p:animScale>
                                      <p:cBhvr>
                                        <p:cTn id="66" dur="166" decel="50000">
                                          <p:stCondLst>
                                            <p:cond delay="676"/>
                                          </p:stCondLst>
                                        </p:cTn>
                                        <p:tgtEl>
                                          <p:spTgt spid="108"/>
                                        </p:tgtEl>
                                      </p:cBhvr>
                                      <p:to x="100000" y="100000"/>
                                    </p:animScale>
                                    <p:animScale>
                                      <p:cBhvr>
                                        <p:cTn id="67" dur="26">
                                          <p:stCondLst>
                                            <p:cond delay="1312"/>
                                          </p:stCondLst>
                                        </p:cTn>
                                        <p:tgtEl>
                                          <p:spTgt spid="108"/>
                                        </p:tgtEl>
                                      </p:cBhvr>
                                      <p:to x="100000" y="80000"/>
                                    </p:animScale>
                                    <p:animScale>
                                      <p:cBhvr>
                                        <p:cTn id="68" dur="166" decel="50000">
                                          <p:stCondLst>
                                            <p:cond delay="1338"/>
                                          </p:stCondLst>
                                        </p:cTn>
                                        <p:tgtEl>
                                          <p:spTgt spid="108"/>
                                        </p:tgtEl>
                                      </p:cBhvr>
                                      <p:to x="100000" y="100000"/>
                                    </p:animScale>
                                    <p:animScale>
                                      <p:cBhvr>
                                        <p:cTn id="69" dur="26">
                                          <p:stCondLst>
                                            <p:cond delay="1642"/>
                                          </p:stCondLst>
                                        </p:cTn>
                                        <p:tgtEl>
                                          <p:spTgt spid="108"/>
                                        </p:tgtEl>
                                      </p:cBhvr>
                                      <p:to x="100000" y="90000"/>
                                    </p:animScale>
                                    <p:animScale>
                                      <p:cBhvr>
                                        <p:cTn id="70" dur="166" decel="50000">
                                          <p:stCondLst>
                                            <p:cond delay="1668"/>
                                          </p:stCondLst>
                                        </p:cTn>
                                        <p:tgtEl>
                                          <p:spTgt spid="108"/>
                                        </p:tgtEl>
                                      </p:cBhvr>
                                      <p:to x="100000" y="100000"/>
                                    </p:animScale>
                                    <p:animScale>
                                      <p:cBhvr>
                                        <p:cTn id="71" dur="26">
                                          <p:stCondLst>
                                            <p:cond delay="1808"/>
                                          </p:stCondLst>
                                        </p:cTn>
                                        <p:tgtEl>
                                          <p:spTgt spid="108"/>
                                        </p:tgtEl>
                                      </p:cBhvr>
                                      <p:to x="100000" y="95000"/>
                                    </p:animScale>
                                    <p:animScale>
                                      <p:cBhvr>
                                        <p:cTn id="72" dur="166" decel="50000">
                                          <p:stCondLst>
                                            <p:cond delay="1834"/>
                                          </p:stCondLst>
                                        </p:cTn>
                                        <p:tgtEl>
                                          <p:spTgt spid="108"/>
                                        </p:tgtEl>
                                      </p:cBhvr>
                                      <p:to x="100000" y="100000"/>
                                    </p:animScale>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76"/>
                                        </p:tgtEl>
                                        <p:attrNameLst>
                                          <p:attrName>style.visibility</p:attrName>
                                        </p:attrNameLst>
                                      </p:cBhvr>
                                      <p:to>
                                        <p:strVal val="visible"/>
                                      </p:to>
                                    </p:set>
                                    <p:anim calcmode="lin" valueType="num">
                                      <p:cBhvr>
                                        <p:cTn id="77" dur="500" fill="hold"/>
                                        <p:tgtEl>
                                          <p:spTgt spid="76"/>
                                        </p:tgtEl>
                                        <p:attrNameLst>
                                          <p:attrName>ppt_w</p:attrName>
                                        </p:attrNameLst>
                                      </p:cBhvr>
                                      <p:tavLst>
                                        <p:tav tm="0">
                                          <p:val>
                                            <p:fltVal val="0"/>
                                          </p:val>
                                        </p:tav>
                                        <p:tav tm="100000">
                                          <p:val>
                                            <p:strVal val="#ppt_w"/>
                                          </p:val>
                                        </p:tav>
                                      </p:tavLst>
                                    </p:anim>
                                    <p:anim calcmode="lin" valueType="num">
                                      <p:cBhvr>
                                        <p:cTn id="78" dur="500" fill="hold"/>
                                        <p:tgtEl>
                                          <p:spTgt spid="76"/>
                                        </p:tgtEl>
                                        <p:attrNameLst>
                                          <p:attrName>ppt_h</p:attrName>
                                        </p:attrNameLst>
                                      </p:cBhvr>
                                      <p:tavLst>
                                        <p:tav tm="0">
                                          <p:val>
                                            <p:fltVal val="0"/>
                                          </p:val>
                                        </p:tav>
                                        <p:tav tm="100000">
                                          <p:val>
                                            <p:strVal val="#ppt_h"/>
                                          </p:val>
                                        </p:tav>
                                      </p:tavLst>
                                    </p:anim>
                                    <p:animEffect transition="in" filter="fade">
                                      <p:cBhvr>
                                        <p:cTn id="79" dur="500"/>
                                        <p:tgtEl>
                                          <p:spTgt spid="76"/>
                                        </p:tgtEl>
                                      </p:cBhvr>
                                    </p:animEffect>
                                  </p:childTnLst>
                                </p:cTn>
                              </p:par>
                            </p:childTnLst>
                          </p:cTn>
                        </p:par>
                      </p:childTnLst>
                    </p:cTn>
                  </p:par>
                  <p:par>
                    <p:cTn id="80" fill="hold">
                      <p:stCondLst>
                        <p:cond delay="indefinite"/>
                      </p:stCondLst>
                      <p:childTnLst>
                        <p:par>
                          <p:cTn id="81" fill="hold">
                            <p:stCondLst>
                              <p:cond delay="0"/>
                            </p:stCondLst>
                            <p:childTnLst>
                              <p:par>
                                <p:cTn id="82" presetID="26" presetClass="entr" presetSubtype="0" fill="hold" nodeType="clickEffect">
                                  <p:stCondLst>
                                    <p:cond delay="0"/>
                                  </p:stCondLst>
                                  <p:childTnLst>
                                    <p:set>
                                      <p:cBhvr>
                                        <p:cTn id="83" dur="1" fill="hold">
                                          <p:stCondLst>
                                            <p:cond delay="0"/>
                                          </p:stCondLst>
                                        </p:cTn>
                                        <p:tgtEl>
                                          <p:spTgt spid="117"/>
                                        </p:tgtEl>
                                        <p:attrNameLst>
                                          <p:attrName>style.visibility</p:attrName>
                                        </p:attrNameLst>
                                      </p:cBhvr>
                                      <p:to>
                                        <p:strVal val="visible"/>
                                      </p:to>
                                    </p:set>
                                    <p:animEffect transition="in" filter="wipe(down)">
                                      <p:cBhvr>
                                        <p:cTn id="84" dur="580">
                                          <p:stCondLst>
                                            <p:cond delay="0"/>
                                          </p:stCondLst>
                                        </p:cTn>
                                        <p:tgtEl>
                                          <p:spTgt spid="117"/>
                                        </p:tgtEl>
                                      </p:cBhvr>
                                    </p:animEffect>
                                    <p:anim calcmode="lin" valueType="num">
                                      <p:cBhvr>
                                        <p:cTn id="85" dur="1822" tmFilter="0,0; 0.14,0.36; 0.43,0.73; 0.71,0.91; 1.0,1.0">
                                          <p:stCondLst>
                                            <p:cond delay="0"/>
                                          </p:stCondLst>
                                        </p:cTn>
                                        <p:tgtEl>
                                          <p:spTgt spid="117"/>
                                        </p:tgtEl>
                                        <p:attrNameLst>
                                          <p:attrName>ppt_x</p:attrName>
                                        </p:attrNameLst>
                                      </p:cBhvr>
                                      <p:tavLst>
                                        <p:tav tm="0">
                                          <p:val>
                                            <p:strVal val="#ppt_x-0.25"/>
                                          </p:val>
                                        </p:tav>
                                        <p:tav tm="100000">
                                          <p:val>
                                            <p:strVal val="#ppt_x"/>
                                          </p:val>
                                        </p:tav>
                                      </p:tavLst>
                                    </p:anim>
                                    <p:anim calcmode="lin" valueType="num">
                                      <p:cBhvr>
                                        <p:cTn id="86" dur="664" tmFilter="0.0,0.0; 0.25,0.07; 0.50,0.2; 0.75,0.467; 1.0,1.0">
                                          <p:stCondLst>
                                            <p:cond delay="0"/>
                                          </p:stCondLst>
                                        </p:cTn>
                                        <p:tgtEl>
                                          <p:spTgt spid="117"/>
                                        </p:tgtEl>
                                        <p:attrNameLst>
                                          <p:attrName>ppt_y</p:attrName>
                                        </p:attrNameLst>
                                      </p:cBhvr>
                                      <p:tavLst>
                                        <p:tav tm="0" fmla="#ppt_y-sin(pi*$)/3">
                                          <p:val>
                                            <p:fltVal val="0.5"/>
                                          </p:val>
                                        </p:tav>
                                        <p:tav tm="100000">
                                          <p:val>
                                            <p:fltVal val="1"/>
                                          </p:val>
                                        </p:tav>
                                      </p:tavLst>
                                    </p:anim>
                                    <p:anim calcmode="lin" valueType="num">
                                      <p:cBhvr>
                                        <p:cTn id="87" dur="664" tmFilter="0, 0; 0.125,0.2665; 0.25,0.4; 0.375,0.465; 0.5,0.5;  0.625,0.535; 0.75,0.6; 0.875,0.7335; 1,1">
                                          <p:stCondLst>
                                            <p:cond delay="664"/>
                                          </p:stCondLst>
                                        </p:cTn>
                                        <p:tgtEl>
                                          <p:spTgt spid="117"/>
                                        </p:tgtEl>
                                        <p:attrNameLst>
                                          <p:attrName>ppt_y</p:attrName>
                                        </p:attrNameLst>
                                      </p:cBhvr>
                                      <p:tavLst>
                                        <p:tav tm="0" fmla="#ppt_y-sin(pi*$)/9">
                                          <p:val>
                                            <p:fltVal val="0"/>
                                          </p:val>
                                        </p:tav>
                                        <p:tav tm="100000">
                                          <p:val>
                                            <p:fltVal val="1"/>
                                          </p:val>
                                        </p:tav>
                                      </p:tavLst>
                                    </p:anim>
                                    <p:anim calcmode="lin" valueType="num">
                                      <p:cBhvr>
                                        <p:cTn id="88" dur="332" tmFilter="0, 0; 0.125,0.2665; 0.25,0.4; 0.375,0.465; 0.5,0.5;  0.625,0.535; 0.75,0.6; 0.875,0.7335; 1,1">
                                          <p:stCondLst>
                                            <p:cond delay="1324"/>
                                          </p:stCondLst>
                                        </p:cTn>
                                        <p:tgtEl>
                                          <p:spTgt spid="117"/>
                                        </p:tgtEl>
                                        <p:attrNameLst>
                                          <p:attrName>ppt_y</p:attrName>
                                        </p:attrNameLst>
                                      </p:cBhvr>
                                      <p:tavLst>
                                        <p:tav tm="0" fmla="#ppt_y-sin(pi*$)/27">
                                          <p:val>
                                            <p:fltVal val="0"/>
                                          </p:val>
                                        </p:tav>
                                        <p:tav tm="100000">
                                          <p:val>
                                            <p:fltVal val="1"/>
                                          </p:val>
                                        </p:tav>
                                      </p:tavLst>
                                    </p:anim>
                                    <p:anim calcmode="lin" valueType="num">
                                      <p:cBhvr>
                                        <p:cTn id="89" dur="164" tmFilter="0, 0; 0.125,0.2665; 0.25,0.4; 0.375,0.465; 0.5,0.5;  0.625,0.535; 0.75,0.6; 0.875,0.7335; 1,1">
                                          <p:stCondLst>
                                            <p:cond delay="1656"/>
                                          </p:stCondLst>
                                        </p:cTn>
                                        <p:tgtEl>
                                          <p:spTgt spid="117"/>
                                        </p:tgtEl>
                                        <p:attrNameLst>
                                          <p:attrName>ppt_y</p:attrName>
                                        </p:attrNameLst>
                                      </p:cBhvr>
                                      <p:tavLst>
                                        <p:tav tm="0" fmla="#ppt_y-sin(pi*$)/81">
                                          <p:val>
                                            <p:fltVal val="0"/>
                                          </p:val>
                                        </p:tav>
                                        <p:tav tm="100000">
                                          <p:val>
                                            <p:fltVal val="1"/>
                                          </p:val>
                                        </p:tav>
                                      </p:tavLst>
                                    </p:anim>
                                    <p:animScale>
                                      <p:cBhvr>
                                        <p:cTn id="90" dur="26">
                                          <p:stCondLst>
                                            <p:cond delay="650"/>
                                          </p:stCondLst>
                                        </p:cTn>
                                        <p:tgtEl>
                                          <p:spTgt spid="117"/>
                                        </p:tgtEl>
                                      </p:cBhvr>
                                      <p:to x="100000" y="60000"/>
                                    </p:animScale>
                                    <p:animScale>
                                      <p:cBhvr>
                                        <p:cTn id="91" dur="166" decel="50000">
                                          <p:stCondLst>
                                            <p:cond delay="676"/>
                                          </p:stCondLst>
                                        </p:cTn>
                                        <p:tgtEl>
                                          <p:spTgt spid="117"/>
                                        </p:tgtEl>
                                      </p:cBhvr>
                                      <p:to x="100000" y="100000"/>
                                    </p:animScale>
                                    <p:animScale>
                                      <p:cBhvr>
                                        <p:cTn id="92" dur="26">
                                          <p:stCondLst>
                                            <p:cond delay="1312"/>
                                          </p:stCondLst>
                                        </p:cTn>
                                        <p:tgtEl>
                                          <p:spTgt spid="117"/>
                                        </p:tgtEl>
                                      </p:cBhvr>
                                      <p:to x="100000" y="80000"/>
                                    </p:animScale>
                                    <p:animScale>
                                      <p:cBhvr>
                                        <p:cTn id="93" dur="166" decel="50000">
                                          <p:stCondLst>
                                            <p:cond delay="1338"/>
                                          </p:stCondLst>
                                        </p:cTn>
                                        <p:tgtEl>
                                          <p:spTgt spid="117"/>
                                        </p:tgtEl>
                                      </p:cBhvr>
                                      <p:to x="100000" y="100000"/>
                                    </p:animScale>
                                    <p:animScale>
                                      <p:cBhvr>
                                        <p:cTn id="94" dur="26">
                                          <p:stCondLst>
                                            <p:cond delay="1642"/>
                                          </p:stCondLst>
                                        </p:cTn>
                                        <p:tgtEl>
                                          <p:spTgt spid="117"/>
                                        </p:tgtEl>
                                      </p:cBhvr>
                                      <p:to x="100000" y="90000"/>
                                    </p:animScale>
                                    <p:animScale>
                                      <p:cBhvr>
                                        <p:cTn id="95" dur="166" decel="50000">
                                          <p:stCondLst>
                                            <p:cond delay="1668"/>
                                          </p:stCondLst>
                                        </p:cTn>
                                        <p:tgtEl>
                                          <p:spTgt spid="117"/>
                                        </p:tgtEl>
                                      </p:cBhvr>
                                      <p:to x="100000" y="100000"/>
                                    </p:animScale>
                                    <p:animScale>
                                      <p:cBhvr>
                                        <p:cTn id="96" dur="26">
                                          <p:stCondLst>
                                            <p:cond delay="1808"/>
                                          </p:stCondLst>
                                        </p:cTn>
                                        <p:tgtEl>
                                          <p:spTgt spid="117"/>
                                        </p:tgtEl>
                                      </p:cBhvr>
                                      <p:to x="100000" y="95000"/>
                                    </p:animScale>
                                    <p:animScale>
                                      <p:cBhvr>
                                        <p:cTn id="97" dur="166" decel="50000">
                                          <p:stCondLst>
                                            <p:cond delay="1834"/>
                                          </p:stCondLst>
                                        </p:cTn>
                                        <p:tgtEl>
                                          <p:spTgt spid="117"/>
                                        </p:tgtEl>
                                      </p:cBhvr>
                                      <p:to x="100000" y="100000"/>
                                    </p:animScale>
                                  </p:childTnLst>
                                </p:cTn>
                              </p:par>
                            </p:childTnLst>
                          </p:cTn>
                        </p:par>
                      </p:childTnLst>
                    </p:cTn>
                  </p:par>
                  <p:par>
                    <p:cTn id="98" fill="hold">
                      <p:stCondLst>
                        <p:cond delay="indefinite"/>
                      </p:stCondLst>
                      <p:childTnLst>
                        <p:par>
                          <p:cTn id="99" fill="hold">
                            <p:stCondLst>
                              <p:cond delay="0"/>
                            </p:stCondLst>
                            <p:childTnLst>
                              <p:par>
                                <p:cTn id="100" presetID="53" presetClass="entr" presetSubtype="16" fill="hold" grpId="0" nodeType="clickEffect">
                                  <p:stCondLst>
                                    <p:cond delay="0"/>
                                  </p:stCondLst>
                                  <p:childTnLst>
                                    <p:set>
                                      <p:cBhvr>
                                        <p:cTn id="101" dur="1" fill="hold">
                                          <p:stCondLst>
                                            <p:cond delay="0"/>
                                          </p:stCondLst>
                                        </p:cTn>
                                        <p:tgtEl>
                                          <p:spTgt spid="77"/>
                                        </p:tgtEl>
                                        <p:attrNameLst>
                                          <p:attrName>style.visibility</p:attrName>
                                        </p:attrNameLst>
                                      </p:cBhvr>
                                      <p:to>
                                        <p:strVal val="visible"/>
                                      </p:to>
                                    </p:set>
                                    <p:anim calcmode="lin" valueType="num">
                                      <p:cBhvr>
                                        <p:cTn id="102" dur="500" fill="hold"/>
                                        <p:tgtEl>
                                          <p:spTgt spid="77"/>
                                        </p:tgtEl>
                                        <p:attrNameLst>
                                          <p:attrName>ppt_w</p:attrName>
                                        </p:attrNameLst>
                                      </p:cBhvr>
                                      <p:tavLst>
                                        <p:tav tm="0">
                                          <p:val>
                                            <p:fltVal val="0"/>
                                          </p:val>
                                        </p:tav>
                                        <p:tav tm="100000">
                                          <p:val>
                                            <p:strVal val="#ppt_w"/>
                                          </p:val>
                                        </p:tav>
                                      </p:tavLst>
                                    </p:anim>
                                    <p:anim calcmode="lin" valueType="num">
                                      <p:cBhvr>
                                        <p:cTn id="103" dur="500" fill="hold"/>
                                        <p:tgtEl>
                                          <p:spTgt spid="77"/>
                                        </p:tgtEl>
                                        <p:attrNameLst>
                                          <p:attrName>ppt_h</p:attrName>
                                        </p:attrNameLst>
                                      </p:cBhvr>
                                      <p:tavLst>
                                        <p:tav tm="0">
                                          <p:val>
                                            <p:fltVal val="0"/>
                                          </p:val>
                                        </p:tav>
                                        <p:tav tm="100000">
                                          <p:val>
                                            <p:strVal val="#ppt_h"/>
                                          </p:val>
                                        </p:tav>
                                      </p:tavLst>
                                    </p:anim>
                                    <p:animEffect transition="in" filter="fade">
                                      <p:cBhvr>
                                        <p:cTn id="104" dur="500"/>
                                        <p:tgtEl>
                                          <p:spTgt spid="77"/>
                                        </p:tgtEl>
                                      </p:cBhvr>
                                    </p:animEffect>
                                  </p:childTnLst>
                                </p:cTn>
                              </p:par>
                            </p:childTnLst>
                          </p:cTn>
                        </p:par>
                      </p:childTnLst>
                    </p:cTn>
                  </p:par>
                  <p:par>
                    <p:cTn id="105" fill="hold">
                      <p:stCondLst>
                        <p:cond delay="indefinite"/>
                      </p:stCondLst>
                      <p:childTnLst>
                        <p:par>
                          <p:cTn id="106" fill="hold">
                            <p:stCondLst>
                              <p:cond delay="0"/>
                            </p:stCondLst>
                            <p:childTnLst>
                              <p:par>
                                <p:cTn id="107" presetID="26" presetClass="entr" presetSubtype="0" fill="hold" nodeType="clickEffect">
                                  <p:stCondLst>
                                    <p:cond delay="0"/>
                                  </p:stCondLst>
                                  <p:childTnLst>
                                    <p:set>
                                      <p:cBhvr>
                                        <p:cTn id="108" dur="1" fill="hold">
                                          <p:stCondLst>
                                            <p:cond delay="0"/>
                                          </p:stCondLst>
                                        </p:cTn>
                                        <p:tgtEl>
                                          <p:spTgt spid="123"/>
                                        </p:tgtEl>
                                        <p:attrNameLst>
                                          <p:attrName>style.visibility</p:attrName>
                                        </p:attrNameLst>
                                      </p:cBhvr>
                                      <p:to>
                                        <p:strVal val="visible"/>
                                      </p:to>
                                    </p:set>
                                    <p:animEffect transition="in" filter="wipe(down)">
                                      <p:cBhvr>
                                        <p:cTn id="109" dur="580">
                                          <p:stCondLst>
                                            <p:cond delay="0"/>
                                          </p:stCondLst>
                                        </p:cTn>
                                        <p:tgtEl>
                                          <p:spTgt spid="123"/>
                                        </p:tgtEl>
                                      </p:cBhvr>
                                    </p:animEffect>
                                    <p:anim calcmode="lin" valueType="num">
                                      <p:cBhvr>
                                        <p:cTn id="110" dur="1822" tmFilter="0,0; 0.14,0.36; 0.43,0.73; 0.71,0.91; 1.0,1.0">
                                          <p:stCondLst>
                                            <p:cond delay="0"/>
                                          </p:stCondLst>
                                        </p:cTn>
                                        <p:tgtEl>
                                          <p:spTgt spid="123"/>
                                        </p:tgtEl>
                                        <p:attrNameLst>
                                          <p:attrName>ppt_x</p:attrName>
                                        </p:attrNameLst>
                                      </p:cBhvr>
                                      <p:tavLst>
                                        <p:tav tm="0">
                                          <p:val>
                                            <p:strVal val="#ppt_x-0.25"/>
                                          </p:val>
                                        </p:tav>
                                        <p:tav tm="100000">
                                          <p:val>
                                            <p:strVal val="#ppt_x"/>
                                          </p:val>
                                        </p:tav>
                                      </p:tavLst>
                                    </p:anim>
                                    <p:anim calcmode="lin" valueType="num">
                                      <p:cBhvr>
                                        <p:cTn id="111" dur="664" tmFilter="0.0,0.0; 0.25,0.07; 0.50,0.2; 0.75,0.467; 1.0,1.0">
                                          <p:stCondLst>
                                            <p:cond delay="0"/>
                                          </p:stCondLst>
                                        </p:cTn>
                                        <p:tgtEl>
                                          <p:spTgt spid="123"/>
                                        </p:tgtEl>
                                        <p:attrNameLst>
                                          <p:attrName>ppt_y</p:attrName>
                                        </p:attrNameLst>
                                      </p:cBhvr>
                                      <p:tavLst>
                                        <p:tav tm="0" fmla="#ppt_y-sin(pi*$)/3">
                                          <p:val>
                                            <p:fltVal val="0.5"/>
                                          </p:val>
                                        </p:tav>
                                        <p:tav tm="100000">
                                          <p:val>
                                            <p:fltVal val="1"/>
                                          </p:val>
                                        </p:tav>
                                      </p:tavLst>
                                    </p:anim>
                                    <p:anim calcmode="lin" valueType="num">
                                      <p:cBhvr>
                                        <p:cTn id="112" dur="664" tmFilter="0, 0; 0.125,0.2665; 0.25,0.4; 0.375,0.465; 0.5,0.5;  0.625,0.535; 0.75,0.6; 0.875,0.7335; 1,1">
                                          <p:stCondLst>
                                            <p:cond delay="664"/>
                                          </p:stCondLst>
                                        </p:cTn>
                                        <p:tgtEl>
                                          <p:spTgt spid="123"/>
                                        </p:tgtEl>
                                        <p:attrNameLst>
                                          <p:attrName>ppt_y</p:attrName>
                                        </p:attrNameLst>
                                      </p:cBhvr>
                                      <p:tavLst>
                                        <p:tav tm="0" fmla="#ppt_y-sin(pi*$)/9">
                                          <p:val>
                                            <p:fltVal val="0"/>
                                          </p:val>
                                        </p:tav>
                                        <p:tav tm="100000">
                                          <p:val>
                                            <p:fltVal val="1"/>
                                          </p:val>
                                        </p:tav>
                                      </p:tavLst>
                                    </p:anim>
                                    <p:anim calcmode="lin" valueType="num">
                                      <p:cBhvr>
                                        <p:cTn id="113" dur="332" tmFilter="0, 0; 0.125,0.2665; 0.25,0.4; 0.375,0.465; 0.5,0.5;  0.625,0.535; 0.75,0.6; 0.875,0.7335; 1,1">
                                          <p:stCondLst>
                                            <p:cond delay="1324"/>
                                          </p:stCondLst>
                                        </p:cTn>
                                        <p:tgtEl>
                                          <p:spTgt spid="123"/>
                                        </p:tgtEl>
                                        <p:attrNameLst>
                                          <p:attrName>ppt_y</p:attrName>
                                        </p:attrNameLst>
                                      </p:cBhvr>
                                      <p:tavLst>
                                        <p:tav tm="0" fmla="#ppt_y-sin(pi*$)/27">
                                          <p:val>
                                            <p:fltVal val="0"/>
                                          </p:val>
                                        </p:tav>
                                        <p:tav tm="100000">
                                          <p:val>
                                            <p:fltVal val="1"/>
                                          </p:val>
                                        </p:tav>
                                      </p:tavLst>
                                    </p:anim>
                                    <p:anim calcmode="lin" valueType="num">
                                      <p:cBhvr>
                                        <p:cTn id="114" dur="164" tmFilter="0, 0; 0.125,0.2665; 0.25,0.4; 0.375,0.465; 0.5,0.5;  0.625,0.535; 0.75,0.6; 0.875,0.7335; 1,1">
                                          <p:stCondLst>
                                            <p:cond delay="1656"/>
                                          </p:stCondLst>
                                        </p:cTn>
                                        <p:tgtEl>
                                          <p:spTgt spid="123"/>
                                        </p:tgtEl>
                                        <p:attrNameLst>
                                          <p:attrName>ppt_y</p:attrName>
                                        </p:attrNameLst>
                                      </p:cBhvr>
                                      <p:tavLst>
                                        <p:tav tm="0" fmla="#ppt_y-sin(pi*$)/81">
                                          <p:val>
                                            <p:fltVal val="0"/>
                                          </p:val>
                                        </p:tav>
                                        <p:tav tm="100000">
                                          <p:val>
                                            <p:fltVal val="1"/>
                                          </p:val>
                                        </p:tav>
                                      </p:tavLst>
                                    </p:anim>
                                    <p:animScale>
                                      <p:cBhvr>
                                        <p:cTn id="115" dur="26">
                                          <p:stCondLst>
                                            <p:cond delay="650"/>
                                          </p:stCondLst>
                                        </p:cTn>
                                        <p:tgtEl>
                                          <p:spTgt spid="123"/>
                                        </p:tgtEl>
                                      </p:cBhvr>
                                      <p:to x="100000" y="60000"/>
                                    </p:animScale>
                                    <p:animScale>
                                      <p:cBhvr>
                                        <p:cTn id="116" dur="166" decel="50000">
                                          <p:stCondLst>
                                            <p:cond delay="676"/>
                                          </p:stCondLst>
                                        </p:cTn>
                                        <p:tgtEl>
                                          <p:spTgt spid="123"/>
                                        </p:tgtEl>
                                      </p:cBhvr>
                                      <p:to x="100000" y="100000"/>
                                    </p:animScale>
                                    <p:animScale>
                                      <p:cBhvr>
                                        <p:cTn id="117" dur="26">
                                          <p:stCondLst>
                                            <p:cond delay="1312"/>
                                          </p:stCondLst>
                                        </p:cTn>
                                        <p:tgtEl>
                                          <p:spTgt spid="123"/>
                                        </p:tgtEl>
                                      </p:cBhvr>
                                      <p:to x="100000" y="80000"/>
                                    </p:animScale>
                                    <p:animScale>
                                      <p:cBhvr>
                                        <p:cTn id="118" dur="166" decel="50000">
                                          <p:stCondLst>
                                            <p:cond delay="1338"/>
                                          </p:stCondLst>
                                        </p:cTn>
                                        <p:tgtEl>
                                          <p:spTgt spid="123"/>
                                        </p:tgtEl>
                                      </p:cBhvr>
                                      <p:to x="100000" y="100000"/>
                                    </p:animScale>
                                    <p:animScale>
                                      <p:cBhvr>
                                        <p:cTn id="119" dur="26">
                                          <p:stCondLst>
                                            <p:cond delay="1642"/>
                                          </p:stCondLst>
                                        </p:cTn>
                                        <p:tgtEl>
                                          <p:spTgt spid="123"/>
                                        </p:tgtEl>
                                      </p:cBhvr>
                                      <p:to x="100000" y="90000"/>
                                    </p:animScale>
                                    <p:animScale>
                                      <p:cBhvr>
                                        <p:cTn id="120" dur="166" decel="50000">
                                          <p:stCondLst>
                                            <p:cond delay="1668"/>
                                          </p:stCondLst>
                                        </p:cTn>
                                        <p:tgtEl>
                                          <p:spTgt spid="123"/>
                                        </p:tgtEl>
                                      </p:cBhvr>
                                      <p:to x="100000" y="100000"/>
                                    </p:animScale>
                                    <p:animScale>
                                      <p:cBhvr>
                                        <p:cTn id="121" dur="26">
                                          <p:stCondLst>
                                            <p:cond delay="1808"/>
                                          </p:stCondLst>
                                        </p:cTn>
                                        <p:tgtEl>
                                          <p:spTgt spid="123"/>
                                        </p:tgtEl>
                                      </p:cBhvr>
                                      <p:to x="100000" y="95000"/>
                                    </p:animScale>
                                    <p:animScale>
                                      <p:cBhvr>
                                        <p:cTn id="122" dur="166" decel="50000">
                                          <p:stCondLst>
                                            <p:cond delay="1834"/>
                                          </p:stCondLst>
                                        </p:cTn>
                                        <p:tgtEl>
                                          <p:spTgt spid="123"/>
                                        </p:tgtEl>
                                      </p:cBhvr>
                                      <p:to x="100000" y="100000"/>
                                    </p:animScale>
                                  </p:childTnLst>
                                </p:cTn>
                              </p:par>
                            </p:childTnLst>
                          </p:cTn>
                        </p:par>
                      </p:childTnLst>
                    </p:cTn>
                  </p:par>
                  <p:par>
                    <p:cTn id="123" fill="hold">
                      <p:stCondLst>
                        <p:cond delay="indefinite"/>
                      </p:stCondLst>
                      <p:childTnLst>
                        <p:par>
                          <p:cTn id="124" fill="hold">
                            <p:stCondLst>
                              <p:cond delay="0"/>
                            </p:stCondLst>
                            <p:childTnLst>
                              <p:par>
                                <p:cTn id="125" presetID="53" presetClass="entr" presetSubtype="16" fill="hold" grpId="0" nodeType="clickEffect">
                                  <p:stCondLst>
                                    <p:cond delay="0"/>
                                  </p:stCondLst>
                                  <p:childTnLst>
                                    <p:set>
                                      <p:cBhvr>
                                        <p:cTn id="126" dur="1" fill="hold">
                                          <p:stCondLst>
                                            <p:cond delay="0"/>
                                          </p:stCondLst>
                                        </p:cTn>
                                        <p:tgtEl>
                                          <p:spTgt spid="90"/>
                                        </p:tgtEl>
                                        <p:attrNameLst>
                                          <p:attrName>style.visibility</p:attrName>
                                        </p:attrNameLst>
                                      </p:cBhvr>
                                      <p:to>
                                        <p:strVal val="visible"/>
                                      </p:to>
                                    </p:set>
                                    <p:anim calcmode="lin" valueType="num">
                                      <p:cBhvr>
                                        <p:cTn id="127" dur="500" fill="hold"/>
                                        <p:tgtEl>
                                          <p:spTgt spid="90"/>
                                        </p:tgtEl>
                                        <p:attrNameLst>
                                          <p:attrName>ppt_w</p:attrName>
                                        </p:attrNameLst>
                                      </p:cBhvr>
                                      <p:tavLst>
                                        <p:tav tm="0">
                                          <p:val>
                                            <p:fltVal val="0"/>
                                          </p:val>
                                        </p:tav>
                                        <p:tav tm="100000">
                                          <p:val>
                                            <p:strVal val="#ppt_w"/>
                                          </p:val>
                                        </p:tav>
                                      </p:tavLst>
                                    </p:anim>
                                    <p:anim calcmode="lin" valueType="num">
                                      <p:cBhvr>
                                        <p:cTn id="128" dur="500" fill="hold"/>
                                        <p:tgtEl>
                                          <p:spTgt spid="90"/>
                                        </p:tgtEl>
                                        <p:attrNameLst>
                                          <p:attrName>ppt_h</p:attrName>
                                        </p:attrNameLst>
                                      </p:cBhvr>
                                      <p:tavLst>
                                        <p:tav tm="0">
                                          <p:val>
                                            <p:fltVal val="0"/>
                                          </p:val>
                                        </p:tav>
                                        <p:tav tm="100000">
                                          <p:val>
                                            <p:strVal val="#ppt_h"/>
                                          </p:val>
                                        </p:tav>
                                      </p:tavLst>
                                    </p:anim>
                                    <p:animEffect transition="in" filter="fade">
                                      <p:cBhvr>
                                        <p:cTn id="129" dur="500"/>
                                        <p:tgtEl>
                                          <p:spTgt spid="90"/>
                                        </p:tgtEl>
                                      </p:cBhvr>
                                    </p:animEffect>
                                  </p:childTnLst>
                                </p:cTn>
                              </p:par>
                            </p:childTnLst>
                          </p:cTn>
                        </p:par>
                      </p:childTnLst>
                    </p:cTn>
                  </p:par>
                  <p:par>
                    <p:cTn id="130" fill="hold">
                      <p:stCondLst>
                        <p:cond delay="indefinite"/>
                      </p:stCondLst>
                      <p:childTnLst>
                        <p:par>
                          <p:cTn id="131" fill="hold">
                            <p:stCondLst>
                              <p:cond delay="0"/>
                            </p:stCondLst>
                            <p:childTnLst>
                              <p:par>
                                <p:cTn id="132" presetID="26" presetClass="entr" presetSubtype="0" fill="hold" nodeType="clickEffect">
                                  <p:stCondLst>
                                    <p:cond delay="0"/>
                                  </p:stCondLst>
                                  <p:childTnLst>
                                    <p:set>
                                      <p:cBhvr>
                                        <p:cTn id="133" dur="1" fill="hold">
                                          <p:stCondLst>
                                            <p:cond delay="0"/>
                                          </p:stCondLst>
                                        </p:cTn>
                                        <p:tgtEl>
                                          <p:spTgt spid="133"/>
                                        </p:tgtEl>
                                        <p:attrNameLst>
                                          <p:attrName>style.visibility</p:attrName>
                                        </p:attrNameLst>
                                      </p:cBhvr>
                                      <p:to>
                                        <p:strVal val="visible"/>
                                      </p:to>
                                    </p:set>
                                    <p:animEffect transition="in" filter="wipe(down)">
                                      <p:cBhvr>
                                        <p:cTn id="134" dur="580">
                                          <p:stCondLst>
                                            <p:cond delay="0"/>
                                          </p:stCondLst>
                                        </p:cTn>
                                        <p:tgtEl>
                                          <p:spTgt spid="133"/>
                                        </p:tgtEl>
                                      </p:cBhvr>
                                    </p:animEffect>
                                    <p:anim calcmode="lin" valueType="num">
                                      <p:cBhvr>
                                        <p:cTn id="135" dur="1822" tmFilter="0,0; 0.14,0.36; 0.43,0.73; 0.71,0.91; 1.0,1.0">
                                          <p:stCondLst>
                                            <p:cond delay="0"/>
                                          </p:stCondLst>
                                        </p:cTn>
                                        <p:tgtEl>
                                          <p:spTgt spid="133"/>
                                        </p:tgtEl>
                                        <p:attrNameLst>
                                          <p:attrName>ppt_x</p:attrName>
                                        </p:attrNameLst>
                                      </p:cBhvr>
                                      <p:tavLst>
                                        <p:tav tm="0">
                                          <p:val>
                                            <p:strVal val="#ppt_x-0.25"/>
                                          </p:val>
                                        </p:tav>
                                        <p:tav tm="100000">
                                          <p:val>
                                            <p:strVal val="#ppt_x"/>
                                          </p:val>
                                        </p:tav>
                                      </p:tavLst>
                                    </p:anim>
                                    <p:anim calcmode="lin" valueType="num">
                                      <p:cBhvr>
                                        <p:cTn id="136" dur="664" tmFilter="0.0,0.0; 0.25,0.07; 0.50,0.2; 0.75,0.467; 1.0,1.0">
                                          <p:stCondLst>
                                            <p:cond delay="0"/>
                                          </p:stCondLst>
                                        </p:cTn>
                                        <p:tgtEl>
                                          <p:spTgt spid="133"/>
                                        </p:tgtEl>
                                        <p:attrNameLst>
                                          <p:attrName>ppt_y</p:attrName>
                                        </p:attrNameLst>
                                      </p:cBhvr>
                                      <p:tavLst>
                                        <p:tav tm="0" fmla="#ppt_y-sin(pi*$)/3">
                                          <p:val>
                                            <p:fltVal val="0.5"/>
                                          </p:val>
                                        </p:tav>
                                        <p:tav tm="100000">
                                          <p:val>
                                            <p:fltVal val="1"/>
                                          </p:val>
                                        </p:tav>
                                      </p:tavLst>
                                    </p:anim>
                                    <p:anim calcmode="lin" valueType="num">
                                      <p:cBhvr>
                                        <p:cTn id="137" dur="664" tmFilter="0, 0; 0.125,0.2665; 0.25,0.4; 0.375,0.465; 0.5,0.5;  0.625,0.535; 0.75,0.6; 0.875,0.7335; 1,1">
                                          <p:stCondLst>
                                            <p:cond delay="664"/>
                                          </p:stCondLst>
                                        </p:cTn>
                                        <p:tgtEl>
                                          <p:spTgt spid="133"/>
                                        </p:tgtEl>
                                        <p:attrNameLst>
                                          <p:attrName>ppt_y</p:attrName>
                                        </p:attrNameLst>
                                      </p:cBhvr>
                                      <p:tavLst>
                                        <p:tav tm="0" fmla="#ppt_y-sin(pi*$)/9">
                                          <p:val>
                                            <p:fltVal val="0"/>
                                          </p:val>
                                        </p:tav>
                                        <p:tav tm="100000">
                                          <p:val>
                                            <p:fltVal val="1"/>
                                          </p:val>
                                        </p:tav>
                                      </p:tavLst>
                                    </p:anim>
                                    <p:anim calcmode="lin" valueType="num">
                                      <p:cBhvr>
                                        <p:cTn id="138" dur="332" tmFilter="0, 0; 0.125,0.2665; 0.25,0.4; 0.375,0.465; 0.5,0.5;  0.625,0.535; 0.75,0.6; 0.875,0.7335; 1,1">
                                          <p:stCondLst>
                                            <p:cond delay="1324"/>
                                          </p:stCondLst>
                                        </p:cTn>
                                        <p:tgtEl>
                                          <p:spTgt spid="133"/>
                                        </p:tgtEl>
                                        <p:attrNameLst>
                                          <p:attrName>ppt_y</p:attrName>
                                        </p:attrNameLst>
                                      </p:cBhvr>
                                      <p:tavLst>
                                        <p:tav tm="0" fmla="#ppt_y-sin(pi*$)/27">
                                          <p:val>
                                            <p:fltVal val="0"/>
                                          </p:val>
                                        </p:tav>
                                        <p:tav tm="100000">
                                          <p:val>
                                            <p:fltVal val="1"/>
                                          </p:val>
                                        </p:tav>
                                      </p:tavLst>
                                    </p:anim>
                                    <p:anim calcmode="lin" valueType="num">
                                      <p:cBhvr>
                                        <p:cTn id="139" dur="164" tmFilter="0, 0; 0.125,0.2665; 0.25,0.4; 0.375,0.465; 0.5,0.5;  0.625,0.535; 0.75,0.6; 0.875,0.7335; 1,1">
                                          <p:stCondLst>
                                            <p:cond delay="1656"/>
                                          </p:stCondLst>
                                        </p:cTn>
                                        <p:tgtEl>
                                          <p:spTgt spid="133"/>
                                        </p:tgtEl>
                                        <p:attrNameLst>
                                          <p:attrName>ppt_y</p:attrName>
                                        </p:attrNameLst>
                                      </p:cBhvr>
                                      <p:tavLst>
                                        <p:tav tm="0" fmla="#ppt_y-sin(pi*$)/81">
                                          <p:val>
                                            <p:fltVal val="0"/>
                                          </p:val>
                                        </p:tav>
                                        <p:tav tm="100000">
                                          <p:val>
                                            <p:fltVal val="1"/>
                                          </p:val>
                                        </p:tav>
                                      </p:tavLst>
                                    </p:anim>
                                    <p:animScale>
                                      <p:cBhvr>
                                        <p:cTn id="140" dur="26">
                                          <p:stCondLst>
                                            <p:cond delay="650"/>
                                          </p:stCondLst>
                                        </p:cTn>
                                        <p:tgtEl>
                                          <p:spTgt spid="133"/>
                                        </p:tgtEl>
                                      </p:cBhvr>
                                      <p:to x="100000" y="60000"/>
                                    </p:animScale>
                                    <p:animScale>
                                      <p:cBhvr>
                                        <p:cTn id="141" dur="166" decel="50000">
                                          <p:stCondLst>
                                            <p:cond delay="676"/>
                                          </p:stCondLst>
                                        </p:cTn>
                                        <p:tgtEl>
                                          <p:spTgt spid="133"/>
                                        </p:tgtEl>
                                      </p:cBhvr>
                                      <p:to x="100000" y="100000"/>
                                    </p:animScale>
                                    <p:animScale>
                                      <p:cBhvr>
                                        <p:cTn id="142" dur="26">
                                          <p:stCondLst>
                                            <p:cond delay="1312"/>
                                          </p:stCondLst>
                                        </p:cTn>
                                        <p:tgtEl>
                                          <p:spTgt spid="133"/>
                                        </p:tgtEl>
                                      </p:cBhvr>
                                      <p:to x="100000" y="80000"/>
                                    </p:animScale>
                                    <p:animScale>
                                      <p:cBhvr>
                                        <p:cTn id="143" dur="166" decel="50000">
                                          <p:stCondLst>
                                            <p:cond delay="1338"/>
                                          </p:stCondLst>
                                        </p:cTn>
                                        <p:tgtEl>
                                          <p:spTgt spid="133"/>
                                        </p:tgtEl>
                                      </p:cBhvr>
                                      <p:to x="100000" y="100000"/>
                                    </p:animScale>
                                    <p:animScale>
                                      <p:cBhvr>
                                        <p:cTn id="144" dur="26">
                                          <p:stCondLst>
                                            <p:cond delay="1642"/>
                                          </p:stCondLst>
                                        </p:cTn>
                                        <p:tgtEl>
                                          <p:spTgt spid="133"/>
                                        </p:tgtEl>
                                      </p:cBhvr>
                                      <p:to x="100000" y="90000"/>
                                    </p:animScale>
                                    <p:animScale>
                                      <p:cBhvr>
                                        <p:cTn id="145" dur="166" decel="50000">
                                          <p:stCondLst>
                                            <p:cond delay="1668"/>
                                          </p:stCondLst>
                                        </p:cTn>
                                        <p:tgtEl>
                                          <p:spTgt spid="133"/>
                                        </p:tgtEl>
                                      </p:cBhvr>
                                      <p:to x="100000" y="100000"/>
                                    </p:animScale>
                                    <p:animScale>
                                      <p:cBhvr>
                                        <p:cTn id="146" dur="26">
                                          <p:stCondLst>
                                            <p:cond delay="1808"/>
                                          </p:stCondLst>
                                        </p:cTn>
                                        <p:tgtEl>
                                          <p:spTgt spid="133"/>
                                        </p:tgtEl>
                                      </p:cBhvr>
                                      <p:to x="100000" y="95000"/>
                                    </p:animScale>
                                    <p:animScale>
                                      <p:cBhvr>
                                        <p:cTn id="147" dur="166" decel="50000">
                                          <p:stCondLst>
                                            <p:cond delay="1834"/>
                                          </p:stCondLst>
                                        </p:cTn>
                                        <p:tgtEl>
                                          <p:spTgt spid="133"/>
                                        </p:tgtEl>
                                      </p:cBhvr>
                                      <p:to x="100000" y="100000"/>
                                    </p:animScale>
                                  </p:childTnLst>
                                </p:cTn>
                              </p:par>
                            </p:childTnLst>
                          </p:cTn>
                        </p:par>
                      </p:childTnLst>
                    </p:cTn>
                  </p:par>
                  <p:par>
                    <p:cTn id="148" fill="hold">
                      <p:stCondLst>
                        <p:cond delay="indefinite"/>
                      </p:stCondLst>
                      <p:childTnLst>
                        <p:par>
                          <p:cTn id="149" fill="hold">
                            <p:stCondLst>
                              <p:cond delay="0"/>
                            </p:stCondLst>
                            <p:childTnLst>
                              <p:par>
                                <p:cTn id="150" presetID="53" presetClass="entr" presetSubtype="16" fill="hold" grpId="0" nodeType="clickEffect">
                                  <p:stCondLst>
                                    <p:cond delay="0"/>
                                  </p:stCondLst>
                                  <p:childTnLst>
                                    <p:set>
                                      <p:cBhvr>
                                        <p:cTn id="151" dur="1" fill="hold">
                                          <p:stCondLst>
                                            <p:cond delay="0"/>
                                          </p:stCondLst>
                                        </p:cTn>
                                        <p:tgtEl>
                                          <p:spTgt spid="87"/>
                                        </p:tgtEl>
                                        <p:attrNameLst>
                                          <p:attrName>style.visibility</p:attrName>
                                        </p:attrNameLst>
                                      </p:cBhvr>
                                      <p:to>
                                        <p:strVal val="visible"/>
                                      </p:to>
                                    </p:set>
                                    <p:anim calcmode="lin" valueType="num">
                                      <p:cBhvr>
                                        <p:cTn id="152" dur="500" fill="hold"/>
                                        <p:tgtEl>
                                          <p:spTgt spid="87"/>
                                        </p:tgtEl>
                                        <p:attrNameLst>
                                          <p:attrName>ppt_w</p:attrName>
                                        </p:attrNameLst>
                                      </p:cBhvr>
                                      <p:tavLst>
                                        <p:tav tm="0">
                                          <p:val>
                                            <p:fltVal val="0"/>
                                          </p:val>
                                        </p:tav>
                                        <p:tav tm="100000">
                                          <p:val>
                                            <p:strVal val="#ppt_w"/>
                                          </p:val>
                                        </p:tav>
                                      </p:tavLst>
                                    </p:anim>
                                    <p:anim calcmode="lin" valueType="num">
                                      <p:cBhvr>
                                        <p:cTn id="153" dur="500" fill="hold"/>
                                        <p:tgtEl>
                                          <p:spTgt spid="87"/>
                                        </p:tgtEl>
                                        <p:attrNameLst>
                                          <p:attrName>ppt_h</p:attrName>
                                        </p:attrNameLst>
                                      </p:cBhvr>
                                      <p:tavLst>
                                        <p:tav tm="0">
                                          <p:val>
                                            <p:fltVal val="0"/>
                                          </p:val>
                                        </p:tav>
                                        <p:tav tm="100000">
                                          <p:val>
                                            <p:strVal val="#ppt_h"/>
                                          </p:val>
                                        </p:tav>
                                      </p:tavLst>
                                    </p:anim>
                                    <p:animEffect transition="in" filter="fade">
                                      <p:cBhvr>
                                        <p:cTn id="154" dur="500"/>
                                        <p:tgtEl>
                                          <p:spTgt spid="87"/>
                                        </p:tgtEl>
                                      </p:cBhvr>
                                    </p:animEffect>
                                  </p:childTnLst>
                                </p:cTn>
                              </p:par>
                            </p:childTnLst>
                          </p:cTn>
                        </p:par>
                      </p:childTnLst>
                    </p:cTn>
                  </p:par>
                  <p:par>
                    <p:cTn id="155" fill="hold">
                      <p:stCondLst>
                        <p:cond delay="indefinite"/>
                      </p:stCondLst>
                      <p:childTnLst>
                        <p:par>
                          <p:cTn id="156" fill="hold">
                            <p:stCondLst>
                              <p:cond delay="0"/>
                            </p:stCondLst>
                            <p:childTnLst>
                              <p:par>
                                <p:cTn id="157" presetID="26" presetClass="entr" presetSubtype="0" fill="hold" nodeType="clickEffect">
                                  <p:stCondLst>
                                    <p:cond delay="0"/>
                                  </p:stCondLst>
                                  <p:childTnLst>
                                    <p:set>
                                      <p:cBhvr>
                                        <p:cTn id="158" dur="1" fill="hold">
                                          <p:stCondLst>
                                            <p:cond delay="0"/>
                                          </p:stCondLst>
                                        </p:cTn>
                                        <p:tgtEl>
                                          <p:spTgt spid="134"/>
                                        </p:tgtEl>
                                        <p:attrNameLst>
                                          <p:attrName>style.visibility</p:attrName>
                                        </p:attrNameLst>
                                      </p:cBhvr>
                                      <p:to>
                                        <p:strVal val="visible"/>
                                      </p:to>
                                    </p:set>
                                    <p:animEffect transition="in" filter="wipe(down)">
                                      <p:cBhvr>
                                        <p:cTn id="159" dur="580">
                                          <p:stCondLst>
                                            <p:cond delay="0"/>
                                          </p:stCondLst>
                                        </p:cTn>
                                        <p:tgtEl>
                                          <p:spTgt spid="134"/>
                                        </p:tgtEl>
                                      </p:cBhvr>
                                    </p:animEffect>
                                    <p:anim calcmode="lin" valueType="num">
                                      <p:cBhvr>
                                        <p:cTn id="160" dur="1822" tmFilter="0,0; 0.14,0.36; 0.43,0.73; 0.71,0.91; 1.0,1.0">
                                          <p:stCondLst>
                                            <p:cond delay="0"/>
                                          </p:stCondLst>
                                        </p:cTn>
                                        <p:tgtEl>
                                          <p:spTgt spid="134"/>
                                        </p:tgtEl>
                                        <p:attrNameLst>
                                          <p:attrName>ppt_x</p:attrName>
                                        </p:attrNameLst>
                                      </p:cBhvr>
                                      <p:tavLst>
                                        <p:tav tm="0">
                                          <p:val>
                                            <p:strVal val="#ppt_x-0.25"/>
                                          </p:val>
                                        </p:tav>
                                        <p:tav tm="100000">
                                          <p:val>
                                            <p:strVal val="#ppt_x"/>
                                          </p:val>
                                        </p:tav>
                                      </p:tavLst>
                                    </p:anim>
                                    <p:anim calcmode="lin" valueType="num">
                                      <p:cBhvr>
                                        <p:cTn id="161" dur="664" tmFilter="0.0,0.0; 0.25,0.07; 0.50,0.2; 0.75,0.467; 1.0,1.0">
                                          <p:stCondLst>
                                            <p:cond delay="0"/>
                                          </p:stCondLst>
                                        </p:cTn>
                                        <p:tgtEl>
                                          <p:spTgt spid="134"/>
                                        </p:tgtEl>
                                        <p:attrNameLst>
                                          <p:attrName>ppt_y</p:attrName>
                                        </p:attrNameLst>
                                      </p:cBhvr>
                                      <p:tavLst>
                                        <p:tav tm="0" fmla="#ppt_y-sin(pi*$)/3">
                                          <p:val>
                                            <p:fltVal val="0.5"/>
                                          </p:val>
                                        </p:tav>
                                        <p:tav tm="100000">
                                          <p:val>
                                            <p:fltVal val="1"/>
                                          </p:val>
                                        </p:tav>
                                      </p:tavLst>
                                    </p:anim>
                                    <p:anim calcmode="lin" valueType="num">
                                      <p:cBhvr>
                                        <p:cTn id="162" dur="664" tmFilter="0, 0; 0.125,0.2665; 0.25,0.4; 0.375,0.465; 0.5,0.5;  0.625,0.535; 0.75,0.6; 0.875,0.7335; 1,1">
                                          <p:stCondLst>
                                            <p:cond delay="664"/>
                                          </p:stCondLst>
                                        </p:cTn>
                                        <p:tgtEl>
                                          <p:spTgt spid="134"/>
                                        </p:tgtEl>
                                        <p:attrNameLst>
                                          <p:attrName>ppt_y</p:attrName>
                                        </p:attrNameLst>
                                      </p:cBhvr>
                                      <p:tavLst>
                                        <p:tav tm="0" fmla="#ppt_y-sin(pi*$)/9">
                                          <p:val>
                                            <p:fltVal val="0"/>
                                          </p:val>
                                        </p:tav>
                                        <p:tav tm="100000">
                                          <p:val>
                                            <p:fltVal val="1"/>
                                          </p:val>
                                        </p:tav>
                                      </p:tavLst>
                                    </p:anim>
                                    <p:anim calcmode="lin" valueType="num">
                                      <p:cBhvr>
                                        <p:cTn id="163" dur="332" tmFilter="0, 0; 0.125,0.2665; 0.25,0.4; 0.375,0.465; 0.5,0.5;  0.625,0.535; 0.75,0.6; 0.875,0.7335; 1,1">
                                          <p:stCondLst>
                                            <p:cond delay="1324"/>
                                          </p:stCondLst>
                                        </p:cTn>
                                        <p:tgtEl>
                                          <p:spTgt spid="134"/>
                                        </p:tgtEl>
                                        <p:attrNameLst>
                                          <p:attrName>ppt_y</p:attrName>
                                        </p:attrNameLst>
                                      </p:cBhvr>
                                      <p:tavLst>
                                        <p:tav tm="0" fmla="#ppt_y-sin(pi*$)/27">
                                          <p:val>
                                            <p:fltVal val="0"/>
                                          </p:val>
                                        </p:tav>
                                        <p:tav tm="100000">
                                          <p:val>
                                            <p:fltVal val="1"/>
                                          </p:val>
                                        </p:tav>
                                      </p:tavLst>
                                    </p:anim>
                                    <p:anim calcmode="lin" valueType="num">
                                      <p:cBhvr>
                                        <p:cTn id="164" dur="164" tmFilter="0, 0; 0.125,0.2665; 0.25,0.4; 0.375,0.465; 0.5,0.5;  0.625,0.535; 0.75,0.6; 0.875,0.7335; 1,1">
                                          <p:stCondLst>
                                            <p:cond delay="1656"/>
                                          </p:stCondLst>
                                        </p:cTn>
                                        <p:tgtEl>
                                          <p:spTgt spid="134"/>
                                        </p:tgtEl>
                                        <p:attrNameLst>
                                          <p:attrName>ppt_y</p:attrName>
                                        </p:attrNameLst>
                                      </p:cBhvr>
                                      <p:tavLst>
                                        <p:tav tm="0" fmla="#ppt_y-sin(pi*$)/81">
                                          <p:val>
                                            <p:fltVal val="0"/>
                                          </p:val>
                                        </p:tav>
                                        <p:tav tm="100000">
                                          <p:val>
                                            <p:fltVal val="1"/>
                                          </p:val>
                                        </p:tav>
                                      </p:tavLst>
                                    </p:anim>
                                    <p:animScale>
                                      <p:cBhvr>
                                        <p:cTn id="165" dur="26">
                                          <p:stCondLst>
                                            <p:cond delay="650"/>
                                          </p:stCondLst>
                                        </p:cTn>
                                        <p:tgtEl>
                                          <p:spTgt spid="134"/>
                                        </p:tgtEl>
                                      </p:cBhvr>
                                      <p:to x="100000" y="60000"/>
                                    </p:animScale>
                                    <p:animScale>
                                      <p:cBhvr>
                                        <p:cTn id="166" dur="166" decel="50000">
                                          <p:stCondLst>
                                            <p:cond delay="676"/>
                                          </p:stCondLst>
                                        </p:cTn>
                                        <p:tgtEl>
                                          <p:spTgt spid="134"/>
                                        </p:tgtEl>
                                      </p:cBhvr>
                                      <p:to x="100000" y="100000"/>
                                    </p:animScale>
                                    <p:animScale>
                                      <p:cBhvr>
                                        <p:cTn id="167" dur="26">
                                          <p:stCondLst>
                                            <p:cond delay="1312"/>
                                          </p:stCondLst>
                                        </p:cTn>
                                        <p:tgtEl>
                                          <p:spTgt spid="134"/>
                                        </p:tgtEl>
                                      </p:cBhvr>
                                      <p:to x="100000" y="80000"/>
                                    </p:animScale>
                                    <p:animScale>
                                      <p:cBhvr>
                                        <p:cTn id="168" dur="166" decel="50000">
                                          <p:stCondLst>
                                            <p:cond delay="1338"/>
                                          </p:stCondLst>
                                        </p:cTn>
                                        <p:tgtEl>
                                          <p:spTgt spid="134"/>
                                        </p:tgtEl>
                                      </p:cBhvr>
                                      <p:to x="100000" y="100000"/>
                                    </p:animScale>
                                    <p:animScale>
                                      <p:cBhvr>
                                        <p:cTn id="169" dur="26">
                                          <p:stCondLst>
                                            <p:cond delay="1642"/>
                                          </p:stCondLst>
                                        </p:cTn>
                                        <p:tgtEl>
                                          <p:spTgt spid="134"/>
                                        </p:tgtEl>
                                      </p:cBhvr>
                                      <p:to x="100000" y="90000"/>
                                    </p:animScale>
                                    <p:animScale>
                                      <p:cBhvr>
                                        <p:cTn id="170" dur="166" decel="50000">
                                          <p:stCondLst>
                                            <p:cond delay="1668"/>
                                          </p:stCondLst>
                                        </p:cTn>
                                        <p:tgtEl>
                                          <p:spTgt spid="134"/>
                                        </p:tgtEl>
                                      </p:cBhvr>
                                      <p:to x="100000" y="100000"/>
                                    </p:animScale>
                                    <p:animScale>
                                      <p:cBhvr>
                                        <p:cTn id="171" dur="26">
                                          <p:stCondLst>
                                            <p:cond delay="1808"/>
                                          </p:stCondLst>
                                        </p:cTn>
                                        <p:tgtEl>
                                          <p:spTgt spid="134"/>
                                        </p:tgtEl>
                                      </p:cBhvr>
                                      <p:to x="100000" y="95000"/>
                                    </p:animScale>
                                    <p:animScale>
                                      <p:cBhvr>
                                        <p:cTn id="172" dur="166" decel="50000">
                                          <p:stCondLst>
                                            <p:cond delay="1834"/>
                                          </p:stCondLst>
                                        </p:cTn>
                                        <p:tgtEl>
                                          <p:spTgt spid="134"/>
                                        </p:tgtEl>
                                      </p:cBhvr>
                                      <p:to x="100000" y="100000"/>
                                    </p:animScale>
                                  </p:childTnLst>
                                </p:cTn>
                              </p:par>
                            </p:childTnLst>
                          </p:cTn>
                        </p:par>
                      </p:childTnLst>
                    </p:cTn>
                  </p:par>
                  <p:par>
                    <p:cTn id="173" fill="hold">
                      <p:stCondLst>
                        <p:cond delay="indefinite"/>
                      </p:stCondLst>
                      <p:childTnLst>
                        <p:par>
                          <p:cTn id="174" fill="hold">
                            <p:stCondLst>
                              <p:cond delay="0"/>
                            </p:stCondLst>
                            <p:childTnLst>
                              <p:par>
                                <p:cTn id="175" presetID="53" presetClass="entr" presetSubtype="16" fill="hold" grpId="0" nodeType="clickEffect">
                                  <p:stCondLst>
                                    <p:cond delay="0"/>
                                  </p:stCondLst>
                                  <p:childTnLst>
                                    <p:set>
                                      <p:cBhvr>
                                        <p:cTn id="176" dur="1" fill="hold">
                                          <p:stCondLst>
                                            <p:cond delay="0"/>
                                          </p:stCondLst>
                                        </p:cTn>
                                        <p:tgtEl>
                                          <p:spTgt spid="88"/>
                                        </p:tgtEl>
                                        <p:attrNameLst>
                                          <p:attrName>style.visibility</p:attrName>
                                        </p:attrNameLst>
                                      </p:cBhvr>
                                      <p:to>
                                        <p:strVal val="visible"/>
                                      </p:to>
                                    </p:set>
                                    <p:anim calcmode="lin" valueType="num">
                                      <p:cBhvr>
                                        <p:cTn id="177" dur="500" fill="hold"/>
                                        <p:tgtEl>
                                          <p:spTgt spid="88"/>
                                        </p:tgtEl>
                                        <p:attrNameLst>
                                          <p:attrName>ppt_w</p:attrName>
                                        </p:attrNameLst>
                                      </p:cBhvr>
                                      <p:tavLst>
                                        <p:tav tm="0">
                                          <p:val>
                                            <p:fltVal val="0"/>
                                          </p:val>
                                        </p:tav>
                                        <p:tav tm="100000">
                                          <p:val>
                                            <p:strVal val="#ppt_w"/>
                                          </p:val>
                                        </p:tav>
                                      </p:tavLst>
                                    </p:anim>
                                    <p:anim calcmode="lin" valueType="num">
                                      <p:cBhvr>
                                        <p:cTn id="178" dur="500" fill="hold"/>
                                        <p:tgtEl>
                                          <p:spTgt spid="88"/>
                                        </p:tgtEl>
                                        <p:attrNameLst>
                                          <p:attrName>ppt_h</p:attrName>
                                        </p:attrNameLst>
                                      </p:cBhvr>
                                      <p:tavLst>
                                        <p:tav tm="0">
                                          <p:val>
                                            <p:fltVal val="0"/>
                                          </p:val>
                                        </p:tav>
                                        <p:tav tm="100000">
                                          <p:val>
                                            <p:strVal val="#ppt_h"/>
                                          </p:val>
                                        </p:tav>
                                      </p:tavLst>
                                    </p:anim>
                                    <p:animEffect transition="in" filter="fade">
                                      <p:cBhvr>
                                        <p:cTn id="179" dur="500"/>
                                        <p:tgtEl>
                                          <p:spTgt spid="88"/>
                                        </p:tgtEl>
                                      </p:cBhvr>
                                    </p:animEffect>
                                  </p:childTnLst>
                                </p:cTn>
                              </p:par>
                            </p:childTnLst>
                          </p:cTn>
                        </p:par>
                      </p:childTnLst>
                    </p:cTn>
                  </p:par>
                  <p:par>
                    <p:cTn id="180" fill="hold">
                      <p:stCondLst>
                        <p:cond delay="indefinite"/>
                      </p:stCondLst>
                      <p:childTnLst>
                        <p:par>
                          <p:cTn id="181" fill="hold">
                            <p:stCondLst>
                              <p:cond delay="0"/>
                            </p:stCondLst>
                            <p:childTnLst>
                              <p:par>
                                <p:cTn id="182" presetID="26" presetClass="entr" presetSubtype="0" fill="hold" nodeType="clickEffect">
                                  <p:stCondLst>
                                    <p:cond delay="0"/>
                                  </p:stCondLst>
                                  <p:childTnLst>
                                    <p:set>
                                      <p:cBhvr>
                                        <p:cTn id="183" dur="1" fill="hold">
                                          <p:stCondLst>
                                            <p:cond delay="0"/>
                                          </p:stCondLst>
                                        </p:cTn>
                                        <p:tgtEl>
                                          <p:spTgt spid="135"/>
                                        </p:tgtEl>
                                        <p:attrNameLst>
                                          <p:attrName>style.visibility</p:attrName>
                                        </p:attrNameLst>
                                      </p:cBhvr>
                                      <p:to>
                                        <p:strVal val="visible"/>
                                      </p:to>
                                    </p:set>
                                    <p:animEffect transition="in" filter="wipe(down)">
                                      <p:cBhvr>
                                        <p:cTn id="184" dur="580">
                                          <p:stCondLst>
                                            <p:cond delay="0"/>
                                          </p:stCondLst>
                                        </p:cTn>
                                        <p:tgtEl>
                                          <p:spTgt spid="135"/>
                                        </p:tgtEl>
                                      </p:cBhvr>
                                    </p:animEffect>
                                    <p:anim calcmode="lin" valueType="num">
                                      <p:cBhvr>
                                        <p:cTn id="185" dur="1822" tmFilter="0,0; 0.14,0.36; 0.43,0.73; 0.71,0.91; 1.0,1.0">
                                          <p:stCondLst>
                                            <p:cond delay="0"/>
                                          </p:stCondLst>
                                        </p:cTn>
                                        <p:tgtEl>
                                          <p:spTgt spid="135"/>
                                        </p:tgtEl>
                                        <p:attrNameLst>
                                          <p:attrName>ppt_x</p:attrName>
                                        </p:attrNameLst>
                                      </p:cBhvr>
                                      <p:tavLst>
                                        <p:tav tm="0">
                                          <p:val>
                                            <p:strVal val="#ppt_x-0.25"/>
                                          </p:val>
                                        </p:tav>
                                        <p:tav tm="100000">
                                          <p:val>
                                            <p:strVal val="#ppt_x"/>
                                          </p:val>
                                        </p:tav>
                                      </p:tavLst>
                                    </p:anim>
                                    <p:anim calcmode="lin" valueType="num">
                                      <p:cBhvr>
                                        <p:cTn id="186" dur="664" tmFilter="0.0,0.0; 0.25,0.07; 0.50,0.2; 0.75,0.467; 1.0,1.0">
                                          <p:stCondLst>
                                            <p:cond delay="0"/>
                                          </p:stCondLst>
                                        </p:cTn>
                                        <p:tgtEl>
                                          <p:spTgt spid="135"/>
                                        </p:tgtEl>
                                        <p:attrNameLst>
                                          <p:attrName>ppt_y</p:attrName>
                                        </p:attrNameLst>
                                      </p:cBhvr>
                                      <p:tavLst>
                                        <p:tav tm="0" fmla="#ppt_y-sin(pi*$)/3">
                                          <p:val>
                                            <p:fltVal val="0.5"/>
                                          </p:val>
                                        </p:tav>
                                        <p:tav tm="100000">
                                          <p:val>
                                            <p:fltVal val="1"/>
                                          </p:val>
                                        </p:tav>
                                      </p:tavLst>
                                    </p:anim>
                                    <p:anim calcmode="lin" valueType="num">
                                      <p:cBhvr>
                                        <p:cTn id="187" dur="664" tmFilter="0, 0; 0.125,0.2665; 0.25,0.4; 0.375,0.465; 0.5,0.5;  0.625,0.535; 0.75,0.6; 0.875,0.7335; 1,1">
                                          <p:stCondLst>
                                            <p:cond delay="664"/>
                                          </p:stCondLst>
                                        </p:cTn>
                                        <p:tgtEl>
                                          <p:spTgt spid="135"/>
                                        </p:tgtEl>
                                        <p:attrNameLst>
                                          <p:attrName>ppt_y</p:attrName>
                                        </p:attrNameLst>
                                      </p:cBhvr>
                                      <p:tavLst>
                                        <p:tav tm="0" fmla="#ppt_y-sin(pi*$)/9">
                                          <p:val>
                                            <p:fltVal val="0"/>
                                          </p:val>
                                        </p:tav>
                                        <p:tav tm="100000">
                                          <p:val>
                                            <p:fltVal val="1"/>
                                          </p:val>
                                        </p:tav>
                                      </p:tavLst>
                                    </p:anim>
                                    <p:anim calcmode="lin" valueType="num">
                                      <p:cBhvr>
                                        <p:cTn id="188" dur="332" tmFilter="0, 0; 0.125,0.2665; 0.25,0.4; 0.375,0.465; 0.5,0.5;  0.625,0.535; 0.75,0.6; 0.875,0.7335; 1,1">
                                          <p:stCondLst>
                                            <p:cond delay="1324"/>
                                          </p:stCondLst>
                                        </p:cTn>
                                        <p:tgtEl>
                                          <p:spTgt spid="135"/>
                                        </p:tgtEl>
                                        <p:attrNameLst>
                                          <p:attrName>ppt_y</p:attrName>
                                        </p:attrNameLst>
                                      </p:cBhvr>
                                      <p:tavLst>
                                        <p:tav tm="0" fmla="#ppt_y-sin(pi*$)/27">
                                          <p:val>
                                            <p:fltVal val="0"/>
                                          </p:val>
                                        </p:tav>
                                        <p:tav tm="100000">
                                          <p:val>
                                            <p:fltVal val="1"/>
                                          </p:val>
                                        </p:tav>
                                      </p:tavLst>
                                    </p:anim>
                                    <p:anim calcmode="lin" valueType="num">
                                      <p:cBhvr>
                                        <p:cTn id="189" dur="164" tmFilter="0, 0; 0.125,0.2665; 0.25,0.4; 0.375,0.465; 0.5,0.5;  0.625,0.535; 0.75,0.6; 0.875,0.7335; 1,1">
                                          <p:stCondLst>
                                            <p:cond delay="1656"/>
                                          </p:stCondLst>
                                        </p:cTn>
                                        <p:tgtEl>
                                          <p:spTgt spid="135"/>
                                        </p:tgtEl>
                                        <p:attrNameLst>
                                          <p:attrName>ppt_y</p:attrName>
                                        </p:attrNameLst>
                                      </p:cBhvr>
                                      <p:tavLst>
                                        <p:tav tm="0" fmla="#ppt_y-sin(pi*$)/81">
                                          <p:val>
                                            <p:fltVal val="0"/>
                                          </p:val>
                                        </p:tav>
                                        <p:tav tm="100000">
                                          <p:val>
                                            <p:fltVal val="1"/>
                                          </p:val>
                                        </p:tav>
                                      </p:tavLst>
                                    </p:anim>
                                    <p:animScale>
                                      <p:cBhvr>
                                        <p:cTn id="190" dur="26">
                                          <p:stCondLst>
                                            <p:cond delay="650"/>
                                          </p:stCondLst>
                                        </p:cTn>
                                        <p:tgtEl>
                                          <p:spTgt spid="135"/>
                                        </p:tgtEl>
                                      </p:cBhvr>
                                      <p:to x="100000" y="60000"/>
                                    </p:animScale>
                                    <p:animScale>
                                      <p:cBhvr>
                                        <p:cTn id="191" dur="166" decel="50000">
                                          <p:stCondLst>
                                            <p:cond delay="676"/>
                                          </p:stCondLst>
                                        </p:cTn>
                                        <p:tgtEl>
                                          <p:spTgt spid="135"/>
                                        </p:tgtEl>
                                      </p:cBhvr>
                                      <p:to x="100000" y="100000"/>
                                    </p:animScale>
                                    <p:animScale>
                                      <p:cBhvr>
                                        <p:cTn id="192" dur="26">
                                          <p:stCondLst>
                                            <p:cond delay="1312"/>
                                          </p:stCondLst>
                                        </p:cTn>
                                        <p:tgtEl>
                                          <p:spTgt spid="135"/>
                                        </p:tgtEl>
                                      </p:cBhvr>
                                      <p:to x="100000" y="80000"/>
                                    </p:animScale>
                                    <p:animScale>
                                      <p:cBhvr>
                                        <p:cTn id="193" dur="166" decel="50000">
                                          <p:stCondLst>
                                            <p:cond delay="1338"/>
                                          </p:stCondLst>
                                        </p:cTn>
                                        <p:tgtEl>
                                          <p:spTgt spid="135"/>
                                        </p:tgtEl>
                                      </p:cBhvr>
                                      <p:to x="100000" y="100000"/>
                                    </p:animScale>
                                    <p:animScale>
                                      <p:cBhvr>
                                        <p:cTn id="194" dur="26">
                                          <p:stCondLst>
                                            <p:cond delay="1642"/>
                                          </p:stCondLst>
                                        </p:cTn>
                                        <p:tgtEl>
                                          <p:spTgt spid="135"/>
                                        </p:tgtEl>
                                      </p:cBhvr>
                                      <p:to x="100000" y="90000"/>
                                    </p:animScale>
                                    <p:animScale>
                                      <p:cBhvr>
                                        <p:cTn id="195" dur="166" decel="50000">
                                          <p:stCondLst>
                                            <p:cond delay="1668"/>
                                          </p:stCondLst>
                                        </p:cTn>
                                        <p:tgtEl>
                                          <p:spTgt spid="135"/>
                                        </p:tgtEl>
                                      </p:cBhvr>
                                      <p:to x="100000" y="100000"/>
                                    </p:animScale>
                                    <p:animScale>
                                      <p:cBhvr>
                                        <p:cTn id="196" dur="26">
                                          <p:stCondLst>
                                            <p:cond delay="1808"/>
                                          </p:stCondLst>
                                        </p:cTn>
                                        <p:tgtEl>
                                          <p:spTgt spid="135"/>
                                        </p:tgtEl>
                                      </p:cBhvr>
                                      <p:to x="100000" y="95000"/>
                                    </p:animScale>
                                    <p:animScale>
                                      <p:cBhvr>
                                        <p:cTn id="197" dur="166" decel="50000">
                                          <p:stCondLst>
                                            <p:cond delay="1834"/>
                                          </p:stCondLst>
                                        </p:cTn>
                                        <p:tgtEl>
                                          <p:spTgt spid="135"/>
                                        </p:tgtEl>
                                      </p:cBhvr>
                                      <p:to x="100000" y="100000"/>
                                    </p:animScale>
                                  </p:childTnLst>
                                </p:cTn>
                              </p:par>
                            </p:childTnLst>
                          </p:cTn>
                        </p:par>
                      </p:childTnLst>
                    </p:cTn>
                  </p:par>
                  <p:par>
                    <p:cTn id="198" fill="hold">
                      <p:stCondLst>
                        <p:cond delay="indefinite"/>
                      </p:stCondLst>
                      <p:childTnLst>
                        <p:par>
                          <p:cTn id="199" fill="hold">
                            <p:stCondLst>
                              <p:cond delay="0"/>
                            </p:stCondLst>
                            <p:childTnLst>
                              <p:par>
                                <p:cTn id="200" presetID="53" presetClass="entr" presetSubtype="16" fill="hold" grpId="0" nodeType="clickEffect">
                                  <p:stCondLst>
                                    <p:cond delay="0"/>
                                  </p:stCondLst>
                                  <p:childTnLst>
                                    <p:set>
                                      <p:cBhvr>
                                        <p:cTn id="201" dur="1" fill="hold">
                                          <p:stCondLst>
                                            <p:cond delay="0"/>
                                          </p:stCondLst>
                                        </p:cTn>
                                        <p:tgtEl>
                                          <p:spTgt spid="86"/>
                                        </p:tgtEl>
                                        <p:attrNameLst>
                                          <p:attrName>style.visibility</p:attrName>
                                        </p:attrNameLst>
                                      </p:cBhvr>
                                      <p:to>
                                        <p:strVal val="visible"/>
                                      </p:to>
                                    </p:set>
                                    <p:anim calcmode="lin" valueType="num">
                                      <p:cBhvr>
                                        <p:cTn id="202" dur="500" fill="hold"/>
                                        <p:tgtEl>
                                          <p:spTgt spid="86"/>
                                        </p:tgtEl>
                                        <p:attrNameLst>
                                          <p:attrName>ppt_w</p:attrName>
                                        </p:attrNameLst>
                                      </p:cBhvr>
                                      <p:tavLst>
                                        <p:tav tm="0">
                                          <p:val>
                                            <p:fltVal val="0"/>
                                          </p:val>
                                        </p:tav>
                                        <p:tav tm="100000">
                                          <p:val>
                                            <p:strVal val="#ppt_w"/>
                                          </p:val>
                                        </p:tav>
                                      </p:tavLst>
                                    </p:anim>
                                    <p:anim calcmode="lin" valueType="num">
                                      <p:cBhvr>
                                        <p:cTn id="203" dur="500" fill="hold"/>
                                        <p:tgtEl>
                                          <p:spTgt spid="86"/>
                                        </p:tgtEl>
                                        <p:attrNameLst>
                                          <p:attrName>ppt_h</p:attrName>
                                        </p:attrNameLst>
                                      </p:cBhvr>
                                      <p:tavLst>
                                        <p:tav tm="0">
                                          <p:val>
                                            <p:fltVal val="0"/>
                                          </p:val>
                                        </p:tav>
                                        <p:tav tm="100000">
                                          <p:val>
                                            <p:strVal val="#ppt_h"/>
                                          </p:val>
                                        </p:tav>
                                      </p:tavLst>
                                    </p:anim>
                                    <p:animEffect transition="in" filter="fade">
                                      <p:cBhvr>
                                        <p:cTn id="204" dur="500"/>
                                        <p:tgtEl>
                                          <p:spTgt spid="86"/>
                                        </p:tgtEl>
                                      </p:cBhvr>
                                    </p:animEffect>
                                  </p:childTnLst>
                                </p:cTn>
                              </p:par>
                            </p:childTnLst>
                          </p:cTn>
                        </p:par>
                      </p:childTnLst>
                    </p:cTn>
                  </p:par>
                  <p:par>
                    <p:cTn id="205" fill="hold">
                      <p:stCondLst>
                        <p:cond delay="indefinite"/>
                      </p:stCondLst>
                      <p:childTnLst>
                        <p:par>
                          <p:cTn id="206" fill="hold">
                            <p:stCondLst>
                              <p:cond delay="0"/>
                            </p:stCondLst>
                            <p:childTnLst>
                              <p:par>
                                <p:cTn id="207" presetID="26" presetClass="entr" presetSubtype="0" fill="hold" nodeType="clickEffect">
                                  <p:stCondLst>
                                    <p:cond delay="0"/>
                                  </p:stCondLst>
                                  <p:childTnLst>
                                    <p:set>
                                      <p:cBhvr>
                                        <p:cTn id="208" dur="1" fill="hold">
                                          <p:stCondLst>
                                            <p:cond delay="0"/>
                                          </p:stCondLst>
                                        </p:cTn>
                                        <p:tgtEl>
                                          <p:spTgt spid="137"/>
                                        </p:tgtEl>
                                        <p:attrNameLst>
                                          <p:attrName>style.visibility</p:attrName>
                                        </p:attrNameLst>
                                      </p:cBhvr>
                                      <p:to>
                                        <p:strVal val="visible"/>
                                      </p:to>
                                    </p:set>
                                    <p:animEffect transition="in" filter="wipe(down)">
                                      <p:cBhvr>
                                        <p:cTn id="209" dur="580">
                                          <p:stCondLst>
                                            <p:cond delay="0"/>
                                          </p:stCondLst>
                                        </p:cTn>
                                        <p:tgtEl>
                                          <p:spTgt spid="137"/>
                                        </p:tgtEl>
                                      </p:cBhvr>
                                    </p:animEffect>
                                    <p:anim calcmode="lin" valueType="num">
                                      <p:cBhvr>
                                        <p:cTn id="210" dur="1822" tmFilter="0,0; 0.14,0.36; 0.43,0.73; 0.71,0.91; 1.0,1.0">
                                          <p:stCondLst>
                                            <p:cond delay="0"/>
                                          </p:stCondLst>
                                        </p:cTn>
                                        <p:tgtEl>
                                          <p:spTgt spid="137"/>
                                        </p:tgtEl>
                                        <p:attrNameLst>
                                          <p:attrName>ppt_x</p:attrName>
                                        </p:attrNameLst>
                                      </p:cBhvr>
                                      <p:tavLst>
                                        <p:tav tm="0">
                                          <p:val>
                                            <p:strVal val="#ppt_x-0.25"/>
                                          </p:val>
                                        </p:tav>
                                        <p:tav tm="100000">
                                          <p:val>
                                            <p:strVal val="#ppt_x"/>
                                          </p:val>
                                        </p:tav>
                                      </p:tavLst>
                                    </p:anim>
                                    <p:anim calcmode="lin" valueType="num">
                                      <p:cBhvr>
                                        <p:cTn id="211" dur="664" tmFilter="0.0,0.0; 0.25,0.07; 0.50,0.2; 0.75,0.467; 1.0,1.0">
                                          <p:stCondLst>
                                            <p:cond delay="0"/>
                                          </p:stCondLst>
                                        </p:cTn>
                                        <p:tgtEl>
                                          <p:spTgt spid="137"/>
                                        </p:tgtEl>
                                        <p:attrNameLst>
                                          <p:attrName>ppt_y</p:attrName>
                                        </p:attrNameLst>
                                      </p:cBhvr>
                                      <p:tavLst>
                                        <p:tav tm="0" fmla="#ppt_y-sin(pi*$)/3">
                                          <p:val>
                                            <p:fltVal val="0.5"/>
                                          </p:val>
                                        </p:tav>
                                        <p:tav tm="100000">
                                          <p:val>
                                            <p:fltVal val="1"/>
                                          </p:val>
                                        </p:tav>
                                      </p:tavLst>
                                    </p:anim>
                                    <p:anim calcmode="lin" valueType="num">
                                      <p:cBhvr>
                                        <p:cTn id="212" dur="664" tmFilter="0, 0; 0.125,0.2665; 0.25,0.4; 0.375,0.465; 0.5,0.5;  0.625,0.535; 0.75,0.6; 0.875,0.7335; 1,1">
                                          <p:stCondLst>
                                            <p:cond delay="664"/>
                                          </p:stCondLst>
                                        </p:cTn>
                                        <p:tgtEl>
                                          <p:spTgt spid="137"/>
                                        </p:tgtEl>
                                        <p:attrNameLst>
                                          <p:attrName>ppt_y</p:attrName>
                                        </p:attrNameLst>
                                      </p:cBhvr>
                                      <p:tavLst>
                                        <p:tav tm="0" fmla="#ppt_y-sin(pi*$)/9">
                                          <p:val>
                                            <p:fltVal val="0"/>
                                          </p:val>
                                        </p:tav>
                                        <p:tav tm="100000">
                                          <p:val>
                                            <p:fltVal val="1"/>
                                          </p:val>
                                        </p:tav>
                                      </p:tavLst>
                                    </p:anim>
                                    <p:anim calcmode="lin" valueType="num">
                                      <p:cBhvr>
                                        <p:cTn id="213" dur="332" tmFilter="0, 0; 0.125,0.2665; 0.25,0.4; 0.375,0.465; 0.5,0.5;  0.625,0.535; 0.75,0.6; 0.875,0.7335; 1,1">
                                          <p:stCondLst>
                                            <p:cond delay="1324"/>
                                          </p:stCondLst>
                                        </p:cTn>
                                        <p:tgtEl>
                                          <p:spTgt spid="137"/>
                                        </p:tgtEl>
                                        <p:attrNameLst>
                                          <p:attrName>ppt_y</p:attrName>
                                        </p:attrNameLst>
                                      </p:cBhvr>
                                      <p:tavLst>
                                        <p:tav tm="0" fmla="#ppt_y-sin(pi*$)/27">
                                          <p:val>
                                            <p:fltVal val="0"/>
                                          </p:val>
                                        </p:tav>
                                        <p:tav tm="100000">
                                          <p:val>
                                            <p:fltVal val="1"/>
                                          </p:val>
                                        </p:tav>
                                      </p:tavLst>
                                    </p:anim>
                                    <p:anim calcmode="lin" valueType="num">
                                      <p:cBhvr>
                                        <p:cTn id="214" dur="164" tmFilter="0, 0; 0.125,0.2665; 0.25,0.4; 0.375,0.465; 0.5,0.5;  0.625,0.535; 0.75,0.6; 0.875,0.7335; 1,1">
                                          <p:stCondLst>
                                            <p:cond delay="1656"/>
                                          </p:stCondLst>
                                        </p:cTn>
                                        <p:tgtEl>
                                          <p:spTgt spid="137"/>
                                        </p:tgtEl>
                                        <p:attrNameLst>
                                          <p:attrName>ppt_y</p:attrName>
                                        </p:attrNameLst>
                                      </p:cBhvr>
                                      <p:tavLst>
                                        <p:tav tm="0" fmla="#ppt_y-sin(pi*$)/81">
                                          <p:val>
                                            <p:fltVal val="0"/>
                                          </p:val>
                                        </p:tav>
                                        <p:tav tm="100000">
                                          <p:val>
                                            <p:fltVal val="1"/>
                                          </p:val>
                                        </p:tav>
                                      </p:tavLst>
                                    </p:anim>
                                    <p:animScale>
                                      <p:cBhvr>
                                        <p:cTn id="215" dur="26">
                                          <p:stCondLst>
                                            <p:cond delay="650"/>
                                          </p:stCondLst>
                                        </p:cTn>
                                        <p:tgtEl>
                                          <p:spTgt spid="137"/>
                                        </p:tgtEl>
                                      </p:cBhvr>
                                      <p:to x="100000" y="60000"/>
                                    </p:animScale>
                                    <p:animScale>
                                      <p:cBhvr>
                                        <p:cTn id="216" dur="166" decel="50000">
                                          <p:stCondLst>
                                            <p:cond delay="676"/>
                                          </p:stCondLst>
                                        </p:cTn>
                                        <p:tgtEl>
                                          <p:spTgt spid="137"/>
                                        </p:tgtEl>
                                      </p:cBhvr>
                                      <p:to x="100000" y="100000"/>
                                    </p:animScale>
                                    <p:animScale>
                                      <p:cBhvr>
                                        <p:cTn id="217" dur="26">
                                          <p:stCondLst>
                                            <p:cond delay="1312"/>
                                          </p:stCondLst>
                                        </p:cTn>
                                        <p:tgtEl>
                                          <p:spTgt spid="137"/>
                                        </p:tgtEl>
                                      </p:cBhvr>
                                      <p:to x="100000" y="80000"/>
                                    </p:animScale>
                                    <p:animScale>
                                      <p:cBhvr>
                                        <p:cTn id="218" dur="166" decel="50000">
                                          <p:stCondLst>
                                            <p:cond delay="1338"/>
                                          </p:stCondLst>
                                        </p:cTn>
                                        <p:tgtEl>
                                          <p:spTgt spid="137"/>
                                        </p:tgtEl>
                                      </p:cBhvr>
                                      <p:to x="100000" y="100000"/>
                                    </p:animScale>
                                    <p:animScale>
                                      <p:cBhvr>
                                        <p:cTn id="219" dur="26">
                                          <p:stCondLst>
                                            <p:cond delay="1642"/>
                                          </p:stCondLst>
                                        </p:cTn>
                                        <p:tgtEl>
                                          <p:spTgt spid="137"/>
                                        </p:tgtEl>
                                      </p:cBhvr>
                                      <p:to x="100000" y="90000"/>
                                    </p:animScale>
                                    <p:animScale>
                                      <p:cBhvr>
                                        <p:cTn id="220" dur="166" decel="50000">
                                          <p:stCondLst>
                                            <p:cond delay="1668"/>
                                          </p:stCondLst>
                                        </p:cTn>
                                        <p:tgtEl>
                                          <p:spTgt spid="137"/>
                                        </p:tgtEl>
                                      </p:cBhvr>
                                      <p:to x="100000" y="100000"/>
                                    </p:animScale>
                                    <p:animScale>
                                      <p:cBhvr>
                                        <p:cTn id="221" dur="26">
                                          <p:stCondLst>
                                            <p:cond delay="1808"/>
                                          </p:stCondLst>
                                        </p:cTn>
                                        <p:tgtEl>
                                          <p:spTgt spid="137"/>
                                        </p:tgtEl>
                                      </p:cBhvr>
                                      <p:to x="100000" y="95000"/>
                                    </p:animScale>
                                    <p:animScale>
                                      <p:cBhvr>
                                        <p:cTn id="222" dur="166" decel="50000">
                                          <p:stCondLst>
                                            <p:cond delay="1834"/>
                                          </p:stCondLst>
                                        </p:cTn>
                                        <p:tgtEl>
                                          <p:spTgt spid="137"/>
                                        </p:tgtEl>
                                      </p:cBhvr>
                                      <p:to x="100000" y="100000"/>
                                    </p:animScale>
                                  </p:childTnLst>
                                </p:cTn>
                              </p:par>
                            </p:childTnLst>
                          </p:cTn>
                        </p:par>
                      </p:childTnLst>
                    </p:cTn>
                  </p:par>
                  <p:par>
                    <p:cTn id="223" fill="hold">
                      <p:stCondLst>
                        <p:cond delay="indefinite"/>
                      </p:stCondLst>
                      <p:childTnLst>
                        <p:par>
                          <p:cTn id="224" fill="hold">
                            <p:stCondLst>
                              <p:cond delay="0"/>
                            </p:stCondLst>
                            <p:childTnLst>
                              <p:par>
                                <p:cTn id="225" presetID="53" presetClass="entr" presetSubtype="16" fill="hold" grpId="0" nodeType="clickEffect">
                                  <p:stCondLst>
                                    <p:cond delay="0"/>
                                  </p:stCondLst>
                                  <p:childTnLst>
                                    <p:set>
                                      <p:cBhvr>
                                        <p:cTn id="226" dur="1" fill="hold">
                                          <p:stCondLst>
                                            <p:cond delay="0"/>
                                          </p:stCondLst>
                                        </p:cTn>
                                        <p:tgtEl>
                                          <p:spTgt spid="89"/>
                                        </p:tgtEl>
                                        <p:attrNameLst>
                                          <p:attrName>style.visibility</p:attrName>
                                        </p:attrNameLst>
                                      </p:cBhvr>
                                      <p:to>
                                        <p:strVal val="visible"/>
                                      </p:to>
                                    </p:set>
                                    <p:anim calcmode="lin" valueType="num">
                                      <p:cBhvr>
                                        <p:cTn id="227" dur="500" fill="hold"/>
                                        <p:tgtEl>
                                          <p:spTgt spid="89"/>
                                        </p:tgtEl>
                                        <p:attrNameLst>
                                          <p:attrName>ppt_w</p:attrName>
                                        </p:attrNameLst>
                                      </p:cBhvr>
                                      <p:tavLst>
                                        <p:tav tm="0">
                                          <p:val>
                                            <p:fltVal val="0"/>
                                          </p:val>
                                        </p:tav>
                                        <p:tav tm="100000">
                                          <p:val>
                                            <p:strVal val="#ppt_w"/>
                                          </p:val>
                                        </p:tav>
                                      </p:tavLst>
                                    </p:anim>
                                    <p:anim calcmode="lin" valueType="num">
                                      <p:cBhvr>
                                        <p:cTn id="228" dur="500" fill="hold"/>
                                        <p:tgtEl>
                                          <p:spTgt spid="89"/>
                                        </p:tgtEl>
                                        <p:attrNameLst>
                                          <p:attrName>ppt_h</p:attrName>
                                        </p:attrNameLst>
                                      </p:cBhvr>
                                      <p:tavLst>
                                        <p:tav tm="0">
                                          <p:val>
                                            <p:fltVal val="0"/>
                                          </p:val>
                                        </p:tav>
                                        <p:tav tm="100000">
                                          <p:val>
                                            <p:strVal val="#ppt_h"/>
                                          </p:val>
                                        </p:tav>
                                      </p:tavLst>
                                    </p:anim>
                                    <p:animEffect transition="in" filter="fade">
                                      <p:cBhvr>
                                        <p:cTn id="229" dur="500"/>
                                        <p:tgtEl>
                                          <p:spTgt spid="89"/>
                                        </p:tgtEl>
                                      </p:cBhvr>
                                    </p:animEffect>
                                  </p:childTnLst>
                                </p:cTn>
                              </p:par>
                            </p:childTnLst>
                          </p:cTn>
                        </p:par>
                      </p:childTnLst>
                    </p:cTn>
                  </p:par>
                  <p:par>
                    <p:cTn id="230" fill="hold">
                      <p:stCondLst>
                        <p:cond delay="indefinite"/>
                      </p:stCondLst>
                      <p:childTnLst>
                        <p:par>
                          <p:cTn id="231" fill="hold">
                            <p:stCondLst>
                              <p:cond delay="0"/>
                            </p:stCondLst>
                            <p:childTnLst>
                              <p:par>
                                <p:cTn id="232" presetID="26" presetClass="entr" presetSubtype="0" fill="hold" nodeType="clickEffect">
                                  <p:stCondLst>
                                    <p:cond delay="0"/>
                                  </p:stCondLst>
                                  <p:childTnLst>
                                    <p:set>
                                      <p:cBhvr>
                                        <p:cTn id="233" dur="1" fill="hold">
                                          <p:stCondLst>
                                            <p:cond delay="0"/>
                                          </p:stCondLst>
                                        </p:cTn>
                                        <p:tgtEl>
                                          <p:spTgt spid="154"/>
                                        </p:tgtEl>
                                        <p:attrNameLst>
                                          <p:attrName>style.visibility</p:attrName>
                                        </p:attrNameLst>
                                      </p:cBhvr>
                                      <p:to>
                                        <p:strVal val="visible"/>
                                      </p:to>
                                    </p:set>
                                    <p:animEffect transition="in" filter="wipe(down)">
                                      <p:cBhvr>
                                        <p:cTn id="234" dur="580">
                                          <p:stCondLst>
                                            <p:cond delay="0"/>
                                          </p:stCondLst>
                                        </p:cTn>
                                        <p:tgtEl>
                                          <p:spTgt spid="154"/>
                                        </p:tgtEl>
                                      </p:cBhvr>
                                    </p:animEffect>
                                    <p:anim calcmode="lin" valueType="num">
                                      <p:cBhvr>
                                        <p:cTn id="235" dur="1822" tmFilter="0,0; 0.14,0.36; 0.43,0.73; 0.71,0.91; 1.0,1.0">
                                          <p:stCondLst>
                                            <p:cond delay="0"/>
                                          </p:stCondLst>
                                        </p:cTn>
                                        <p:tgtEl>
                                          <p:spTgt spid="154"/>
                                        </p:tgtEl>
                                        <p:attrNameLst>
                                          <p:attrName>ppt_x</p:attrName>
                                        </p:attrNameLst>
                                      </p:cBhvr>
                                      <p:tavLst>
                                        <p:tav tm="0">
                                          <p:val>
                                            <p:strVal val="#ppt_x-0.25"/>
                                          </p:val>
                                        </p:tav>
                                        <p:tav tm="100000">
                                          <p:val>
                                            <p:strVal val="#ppt_x"/>
                                          </p:val>
                                        </p:tav>
                                      </p:tavLst>
                                    </p:anim>
                                    <p:anim calcmode="lin" valueType="num">
                                      <p:cBhvr>
                                        <p:cTn id="236" dur="664" tmFilter="0.0,0.0; 0.25,0.07; 0.50,0.2; 0.75,0.467; 1.0,1.0">
                                          <p:stCondLst>
                                            <p:cond delay="0"/>
                                          </p:stCondLst>
                                        </p:cTn>
                                        <p:tgtEl>
                                          <p:spTgt spid="154"/>
                                        </p:tgtEl>
                                        <p:attrNameLst>
                                          <p:attrName>ppt_y</p:attrName>
                                        </p:attrNameLst>
                                      </p:cBhvr>
                                      <p:tavLst>
                                        <p:tav tm="0" fmla="#ppt_y-sin(pi*$)/3">
                                          <p:val>
                                            <p:fltVal val="0.5"/>
                                          </p:val>
                                        </p:tav>
                                        <p:tav tm="100000">
                                          <p:val>
                                            <p:fltVal val="1"/>
                                          </p:val>
                                        </p:tav>
                                      </p:tavLst>
                                    </p:anim>
                                    <p:anim calcmode="lin" valueType="num">
                                      <p:cBhvr>
                                        <p:cTn id="237" dur="664" tmFilter="0, 0; 0.125,0.2665; 0.25,0.4; 0.375,0.465; 0.5,0.5;  0.625,0.535; 0.75,0.6; 0.875,0.7335; 1,1">
                                          <p:stCondLst>
                                            <p:cond delay="664"/>
                                          </p:stCondLst>
                                        </p:cTn>
                                        <p:tgtEl>
                                          <p:spTgt spid="154"/>
                                        </p:tgtEl>
                                        <p:attrNameLst>
                                          <p:attrName>ppt_y</p:attrName>
                                        </p:attrNameLst>
                                      </p:cBhvr>
                                      <p:tavLst>
                                        <p:tav tm="0" fmla="#ppt_y-sin(pi*$)/9">
                                          <p:val>
                                            <p:fltVal val="0"/>
                                          </p:val>
                                        </p:tav>
                                        <p:tav tm="100000">
                                          <p:val>
                                            <p:fltVal val="1"/>
                                          </p:val>
                                        </p:tav>
                                      </p:tavLst>
                                    </p:anim>
                                    <p:anim calcmode="lin" valueType="num">
                                      <p:cBhvr>
                                        <p:cTn id="238" dur="332" tmFilter="0, 0; 0.125,0.2665; 0.25,0.4; 0.375,0.465; 0.5,0.5;  0.625,0.535; 0.75,0.6; 0.875,0.7335; 1,1">
                                          <p:stCondLst>
                                            <p:cond delay="1324"/>
                                          </p:stCondLst>
                                        </p:cTn>
                                        <p:tgtEl>
                                          <p:spTgt spid="154"/>
                                        </p:tgtEl>
                                        <p:attrNameLst>
                                          <p:attrName>ppt_y</p:attrName>
                                        </p:attrNameLst>
                                      </p:cBhvr>
                                      <p:tavLst>
                                        <p:tav tm="0" fmla="#ppt_y-sin(pi*$)/27">
                                          <p:val>
                                            <p:fltVal val="0"/>
                                          </p:val>
                                        </p:tav>
                                        <p:tav tm="100000">
                                          <p:val>
                                            <p:fltVal val="1"/>
                                          </p:val>
                                        </p:tav>
                                      </p:tavLst>
                                    </p:anim>
                                    <p:anim calcmode="lin" valueType="num">
                                      <p:cBhvr>
                                        <p:cTn id="239" dur="164" tmFilter="0, 0; 0.125,0.2665; 0.25,0.4; 0.375,0.465; 0.5,0.5;  0.625,0.535; 0.75,0.6; 0.875,0.7335; 1,1">
                                          <p:stCondLst>
                                            <p:cond delay="1656"/>
                                          </p:stCondLst>
                                        </p:cTn>
                                        <p:tgtEl>
                                          <p:spTgt spid="154"/>
                                        </p:tgtEl>
                                        <p:attrNameLst>
                                          <p:attrName>ppt_y</p:attrName>
                                        </p:attrNameLst>
                                      </p:cBhvr>
                                      <p:tavLst>
                                        <p:tav tm="0" fmla="#ppt_y-sin(pi*$)/81">
                                          <p:val>
                                            <p:fltVal val="0"/>
                                          </p:val>
                                        </p:tav>
                                        <p:tav tm="100000">
                                          <p:val>
                                            <p:fltVal val="1"/>
                                          </p:val>
                                        </p:tav>
                                      </p:tavLst>
                                    </p:anim>
                                    <p:animScale>
                                      <p:cBhvr>
                                        <p:cTn id="240" dur="26">
                                          <p:stCondLst>
                                            <p:cond delay="650"/>
                                          </p:stCondLst>
                                        </p:cTn>
                                        <p:tgtEl>
                                          <p:spTgt spid="154"/>
                                        </p:tgtEl>
                                      </p:cBhvr>
                                      <p:to x="100000" y="60000"/>
                                    </p:animScale>
                                    <p:animScale>
                                      <p:cBhvr>
                                        <p:cTn id="241" dur="166" decel="50000">
                                          <p:stCondLst>
                                            <p:cond delay="676"/>
                                          </p:stCondLst>
                                        </p:cTn>
                                        <p:tgtEl>
                                          <p:spTgt spid="154"/>
                                        </p:tgtEl>
                                      </p:cBhvr>
                                      <p:to x="100000" y="100000"/>
                                    </p:animScale>
                                    <p:animScale>
                                      <p:cBhvr>
                                        <p:cTn id="242" dur="26">
                                          <p:stCondLst>
                                            <p:cond delay="1312"/>
                                          </p:stCondLst>
                                        </p:cTn>
                                        <p:tgtEl>
                                          <p:spTgt spid="154"/>
                                        </p:tgtEl>
                                      </p:cBhvr>
                                      <p:to x="100000" y="80000"/>
                                    </p:animScale>
                                    <p:animScale>
                                      <p:cBhvr>
                                        <p:cTn id="243" dur="166" decel="50000">
                                          <p:stCondLst>
                                            <p:cond delay="1338"/>
                                          </p:stCondLst>
                                        </p:cTn>
                                        <p:tgtEl>
                                          <p:spTgt spid="154"/>
                                        </p:tgtEl>
                                      </p:cBhvr>
                                      <p:to x="100000" y="100000"/>
                                    </p:animScale>
                                    <p:animScale>
                                      <p:cBhvr>
                                        <p:cTn id="244" dur="26">
                                          <p:stCondLst>
                                            <p:cond delay="1642"/>
                                          </p:stCondLst>
                                        </p:cTn>
                                        <p:tgtEl>
                                          <p:spTgt spid="154"/>
                                        </p:tgtEl>
                                      </p:cBhvr>
                                      <p:to x="100000" y="90000"/>
                                    </p:animScale>
                                    <p:animScale>
                                      <p:cBhvr>
                                        <p:cTn id="245" dur="166" decel="50000">
                                          <p:stCondLst>
                                            <p:cond delay="1668"/>
                                          </p:stCondLst>
                                        </p:cTn>
                                        <p:tgtEl>
                                          <p:spTgt spid="154"/>
                                        </p:tgtEl>
                                      </p:cBhvr>
                                      <p:to x="100000" y="100000"/>
                                    </p:animScale>
                                    <p:animScale>
                                      <p:cBhvr>
                                        <p:cTn id="246" dur="26">
                                          <p:stCondLst>
                                            <p:cond delay="1808"/>
                                          </p:stCondLst>
                                        </p:cTn>
                                        <p:tgtEl>
                                          <p:spTgt spid="154"/>
                                        </p:tgtEl>
                                      </p:cBhvr>
                                      <p:to x="100000" y="95000"/>
                                    </p:animScale>
                                    <p:animScale>
                                      <p:cBhvr>
                                        <p:cTn id="247" dur="166" decel="50000">
                                          <p:stCondLst>
                                            <p:cond delay="1834"/>
                                          </p:stCondLst>
                                        </p:cTn>
                                        <p:tgtEl>
                                          <p:spTgt spid="154"/>
                                        </p:tgtEl>
                                      </p:cBhvr>
                                      <p:to x="100000" y="100000"/>
                                    </p:animScale>
                                  </p:childTnLst>
                                </p:cTn>
                              </p:par>
                            </p:childTnLst>
                          </p:cTn>
                        </p:par>
                      </p:childTnLst>
                    </p:cTn>
                  </p:par>
                  <p:par>
                    <p:cTn id="248" fill="hold">
                      <p:stCondLst>
                        <p:cond delay="indefinite"/>
                      </p:stCondLst>
                      <p:childTnLst>
                        <p:par>
                          <p:cTn id="249" fill="hold">
                            <p:stCondLst>
                              <p:cond delay="0"/>
                            </p:stCondLst>
                            <p:childTnLst>
                              <p:par>
                                <p:cTn id="250" presetID="53" presetClass="entr" presetSubtype="16" fill="hold" grpId="0" nodeType="clickEffect">
                                  <p:stCondLst>
                                    <p:cond delay="0"/>
                                  </p:stCondLst>
                                  <p:childTnLst>
                                    <p:set>
                                      <p:cBhvr>
                                        <p:cTn id="251" dur="1" fill="hold">
                                          <p:stCondLst>
                                            <p:cond delay="0"/>
                                          </p:stCondLst>
                                        </p:cTn>
                                        <p:tgtEl>
                                          <p:spTgt spid="153"/>
                                        </p:tgtEl>
                                        <p:attrNameLst>
                                          <p:attrName>style.visibility</p:attrName>
                                        </p:attrNameLst>
                                      </p:cBhvr>
                                      <p:to>
                                        <p:strVal val="visible"/>
                                      </p:to>
                                    </p:set>
                                    <p:anim calcmode="lin" valueType="num">
                                      <p:cBhvr>
                                        <p:cTn id="252" dur="500" fill="hold"/>
                                        <p:tgtEl>
                                          <p:spTgt spid="153"/>
                                        </p:tgtEl>
                                        <p:attrNameLst>
                                          <p:attrName>ppt_w</p:attrName>
                                        </p:attrNameLst>
                                      </p:cBhvr>
                                      <p:tavLst>
                                        <p:tav tm="0">
                                          <p:val>
                                            <p:fltVal val="0"/>
                                          </p:val>
                                        </p:tav>
                                        <p:tav tm="100000">
                                          <p:val>
                                            <p:strVal val="#ppt_w"/>
                                          </p:val>
                                        </p:tav>
                                      </p:tavLst>
                                    </p:anim>
                                    <p:anim calcmode="lin" valueType="num">
                                      <p:cBhvr>
                                        <p:cTn id="253" dur="500" fill="hold"/>
                                        <p:tgtEl>
                                          <p:spTgt spid="153"/>
                                        </p:tgtEl>
                                        <p:attrNameLst>
                                          <p:attrName>ppt_h</p:attrName>
                                        </p:attrNameLst>
                                      </p:cBhvr>
                                      <p:tavLst>
                                        <p:tav tm="0">
                                          <p:val>
                                            <p:fltVal val="0"/>
                                          </p:val>
                                        </p:tav>
                                        <p:tav tm="100000">
                                          <p:val>
                                            <p:strVal val="#ppt_h"/>
                                          </p:val>
                                        </p:tav>
                                      </p:tavLst>
                                    </p:anim>
                                    <p:animEffect transition="in" filter="fade">
                                      <p:cBhvr>
                                        <p:cTn id="254" dur="500"/>
                                        <p:tgtEl>
                                          <p:spTgt spid="153"/>
                                        </p:tgtEl>
                                      </p:cBhvr>
                                    </p:animEffect>
                                  </p:childTnLst>
                                </p:cTn>
                              </p:par>
                            </p:childTnLst>
                          </p:cTn>
                        </p:par>
                      </p:childTnLst>
                    </p:cTn>
                  </p:par>
                  <p:par>
                    <p:cTn id="255" fill="hold">
                      <p:stCondLst>
                        <p:cond delay="indefinite"/>
                      </p:stCondLst>
                      <p:childTnLst>
                        <p:par>
                          <p:cTn id="256" fill="hold">
                            <p:stCondLst>
                              <p:cond delay="0"/>
                            </p:stCondLst>
                            <p:childTnLst>
                              <p:par>
                                <p:cTn id="257" presetID="26" presetClass="entr" presetSubtype="0" fill="hold" nodeType="clickEffect">
                                  <p:stCondLst>
                                    <p:cond delay="0"/>
                                  </p:stCondLst>
                                  <p:childTnLst>
                                    <p:set>
                                      <p:cBhvr>
                                        <p:cTn id="258" dur="1" fill="hold">
                                          <p:stCondLst>
                                            <p:cond delay="0"/>
                                          </p:stCondLst>
                                        </p:cTn>
                                        <p:tgtEl>
                                          <p:spTgt spid="145"/>
                                        </p:tgtEl>
                                        <p:attrNameLst>
                                          <p:attrName>style.visibility</p:attrName>
                                        </p:attrNameLst>
                                      </p:cBhvr>
                                      <p:to>
                                        <p:strVal val="visible"/>
                                      </p:to>
                                    </p:set>
                                    <p:animEffect transition="in" filter="wipe(down)">
                                      <p:cBhvr>
                                        <p:cTn id="259" dur="580">
                                          <p:stCondLst>
                                            <p:cond delay="0"/>
                                          </p:stCondLst>
                                        </p:cTn>
                                        <p:tgtEl>
                                          <p:spTgt spid="145"/>
                                        </p:tgtEl>
                                      </p:cBhvr>
                                    </p:animEffect>
                                    <p:anim calcmode="lin" valueType="num">
                                      <p:cBhvr>
                                        <p:cTn id="260" dur="1822" tmFilter="0,0; 0.14,0.36; 0.43,0.73; 0.71,0.91; 1.0,1.0">
                                          <p:stCondLst>
                                            <p:cond delay="0"/>
                                          </p:stCondLst>
                                        </p:cTn>
                                        <p:tgtEl>
                                          <p:spTgt spid="145"/>
                                        </p:tgtEl>
                                        <p:attrNameLst>
                                          <p:attrName>ppt_x</p:attrName>
                                        </p:attrNameLst>
                                      </p:cBhvr>
                                      <p:tavLst>
                                        <p:tav tm="0">
                                          <p:val>
                                            <p:strVal val="#ppt_x-0.25"/>
                                          </p:val>
                                        </p:tav>
                                        <p:tav tm="100000">
                                          <p:val>
                                            <p:strVal val="#ppt_x"/>
                                          </p:val>
                                        </p:tav>
                                      </p:tavLst>
                                    </p:anim>
                                    <p:anim calcmode="lin" valueType="num">
                                      <p:cBhvr>
                                        <p:cTn id="261" dur="664" tmFilter="0.0,0.0; 0.25,0.07; 0.50,0.2; 0.75,0.467; 1.0,1.0">
                                          <p:stCondLst>
                                            <p:cond delay="0"/>
                                          </p:stCondLst>
                                        </p:cTn>
                                        <p:tgtEl>
                                          <p:spTgt spid="145"/>
                                        </p:tgtEl>
                                        <p:attrNameLst>
                                          <p:attrName>ppt_y</p:attrName>
                                        </p:attrNameLst>
                                      </p:cBhvr>
                                      <p:tavLst>
                                        <p:tav tm="0" fmla="#ppt_y-sin(pi*$)/3">
                                          <p:val>
                                            <p:fltVal val="0.5"/>
                                          </p:val>
                                        </p:tav>
                                        <p:tav tm="100000">
                                          <p:val>
                                            <p:fltVal val="1"/>
                                          </p:val>
                                        </p:tav>
                                      </p:tavLst>
                                    </p:anim>
                                    <p:anim calcmode="lin" valueType="num">
                                      <p:cBhvr>
                                        <p:cTn id="262" dur="664" tmFilter="0, 0; 0.125,0.2665; 0.25,0.4; 0.375,0.465; 0.5,0.5;  0.625,0.535; 0.75,0.6; 0.875,0.7335; 1,1">
                                          <p:stCondLst>
                                            <p:cond delay="664"/>
                                          </p:stCondLst>
                                        </p:cTn>
                                        <p:tgtEl>
                                          <p:spTgt spid="145"/>
                                        </p:tgtEl>
                                        <p:attrNameLst>
                                          <p:attrName>ppt_y</p:attrName>
                                        </p:attrNameLst>
                                      </p:cBhvr>
                                      <p:tavLst>
                                        <p:tav tm="0" fmla="#ppt_y-sin(pi*$)/9">
                                          <p:val>
                                            <p:fltVal val="0"/>
                                          </p:val>
                                        </p:tav>
                                        <p:tav tm="100000">
                                          <p:val>
                                            <p:fltVal val="1"/>
                                          </p:val>
                                        </p:tav>
                                      </p:tavLst>
                                    </p:anim>
                                    <p:anim calcmode="lin" valueType="num">
                                      <p:cBhvr>
                                        <p:cTn id="263" dur="332" tmFilter="0, 0; 0.125,0.2665; 0.25,0.4; 0.375,0.465; 0.5,0.5;  0.625,0.535; 0.75,0.6; 0.875,0.7335; 1,1">
                                          <p:stCondLst>
                                            <p:cond delay="1324"/>
                                          </p:stCondLst>
                                        </p:cTn>
                                        <p:tgtEl>
                                          <p:spTgt spid="145"/>
                                        </p:tgtEl>
                                        <p:attrNameLst>
                                          <p:attrName>ppt_y</p:attrName>
                                        </p:attrNameLst>
                                      </p:cBhvr>
                                      <p:tavLst>
                                        <p:tav tm="0" fmla="#ppt_y-sin(pi*$)/27">
                                          <p:val>
                                            <p:fltVal val="0"/>
                                          </p:val>
                                        </p:tav>
                                        <p:tav tm="100000">
                                          <p:val>
                                            <p:fltVal val="1"/>
                                          </p:val>
                                        </p:tav>
                                      </p:tavLst>
                                    </p:anim>
                                    <p:anim calcmode="lin" valueType="num">
                                      <p:cBhvr>
                                        <p:cTn id="264" dur="164" tmFilter="0, 0; 0.125,0.2665; 0.25,0.4; 0.375,0.465; 0.5,0.5;  0.625,0.535; 0.75,0.6; 0.875,0.7335; 1,1">
                                          <p:stCondLst>
                                            <p:cond delay="1656"/>
                                          </p:stCondLst>
                                        </p:cTn>
                                        <p:tgtEl>
                                          <p:spTgt spid="145"/>
                                        </p:tgtEl>
                                        <p:attrNameLst>
                                          <p:attrName>ppt_y</p:attrName>
                                        </p:attrNameLst>
                                      </p:cBhvr>
                                      <p:tavLst>
                                        <p:tav tm="0" fmla="#ppt_y-sin(pi*$)/81">
                                          <p:val>
                                            <p:fltVal val="0"/>
                                          </p:val>
                                        </p:tav>
                                        <p:tav tm="100000">
                                          <p:val>
                                            <p:fltVal val="1"/>
                                          </p:val>
                                        </p:tav>
                                      </p:tavLst>
                                    </p:anim>
                                    <p:animScale>
                                      <p:cBhvr>
                                        <p:cTn id="265" dur="26">
                                          <p:stCondLst>
                                            <p:cond delay="650"/>
                                          </p:stCondLst>
                                        </p:cTn>
                                        <p:tgtEl>
                                          <p:spTgt spid="145"/>
                                        </p:tgtEl>
                                      </p:cBhvr>
                                      <p:to x="100000" y="60000"/>
                                    </p:animScale>
                                    <p:animScale>
                                      <p:cBhvr>
                                        <p:cTn id="266" dur="166" decel="50000">
                                          <p:stCondLst>
                                            <p:cond delay="676"/>
                                          </p:stCondLst>
                                        </p:cTn>
                                        <p:tgtEl>
                                          <p:spTgt spid="145"/>
                                        </p:tgtEl>
                                      </p:cBhvr>
                                      <p:to x="100000" y="100000"/>
                                    </p:animScale>
                                    <p:animScale>
                                      <p:cBhvr>
                                        <p:cTn id="267" dur="26">
                                          <p:stCondLst>
                                            <p:cond delay="1312"/>
                                          </p:stCondLst>
                                        </p:cTn>
                                        <p:tgtEl>
                                          <p:spTgt spid="145"/>
                                        </p:tgtEl>
                                      </p:cBhvr>
                                      <p:to x="100000" y="80000"/>
                                    </p:animScale>
                                    <p:animScale>
                                      <p:cBhvr>
                                        <p:cTn id="268" dur="166" decel="50000">
                                          <p:stCondLst>
                                            <p:cond delay="1338"/>
                                          </p:stCondLst>
                                        </p:cTn>
                                        <p:tgtEl>
                                          <p:spTgt spid="145"/>
                                        </p:tgtEl>
                                      </p:cBhvr>
                                      <p:to x="100000" y="100000"/>
                                    </p:animScale>
                                    <p:animScale>
                                      <p:cBhvr>
                                        <p:cTn id="269" dur="26">
                                          <p:stCondLst>
                                            <p:cond delay="1642"/>
                                          </p:stCondLst>
                                        </p:cTn>
                                        <p:tgtEl>
                                          <p:spTgt spid="145"/>
                                        </p:tgtEl>
                                      </p:cBhvr>
                                      <p:to x="100000" y="90000"/>
                                    </p:animScale>
                                    <p:animScale>
                                      <p:cBhvr>
                                        <p:cTn id="270" dur="166" decel="50000">
                                          <p:stCondLst>
                                            <p:cond delay="1668"/>
                                          </p:stCondLst>
                                        </p:cTn>
                                        <p:tgtEl>
                                          <p:spTgt spid="145"/>
                                        </p:tgtEl>
                                      </p:cBhvr>
                                      <p:to x="100000" y="100000"/>
                                    </p:animScale>
                                    <p:animScale>
                                      <p:cBhvr>
                                        <p:cTn id="271" dur="26">
                                          <p:stCondLst>
                                            <p:cond delay="1808"/>
                                          </p:stCondLst>
                                        </p:cTn>
                                        <p:tgtEl>
                                          <p:spTgt spid="145"/>
                                        </p:tgtEl>
                                      </p:cBhvr>
                                      <p:to x="100000" y="95000"/>
                                    </p:animScale>
                                    <p:animScale>
                                      <p:cBhvr>
                                        <p:cTn id="272" dur="166" decel="50000">
                                          <p:stCondLst>
                                            <p:cond delay="1834"/>
                                          </p:stCondLst>
                                        </p:cTn>
                                        <p:tgtEl>
                                          <p:spTgt spid="145"/>
                                        </p:tgtEl>
                                      </p:cBhvr>
                                      <p:to x="100000" y="100000"/>
                                    </p:animScale>
                                  </p:childTnLst>
                                </p:cTn>
                              </p:par>
                            </p:childTnLst>
                          </p:cTn>
                        </p:par>
                      </p:childTnLst>
                    </p:cTn>
                  </p:par>
                  <p:par>
                    <p:cTn id="273" fill="hold">
                      <p:stCondLst>
                        <p:cond delay="indefinite"/>
                      </p:stCondLst>
                      <p:childTnLst>
                        <p:par>
                          <p:cTn id="274" fill="hold">
                            <p:stCondLst>
                              <p:cond delay="0"/>
                            </p:stCondLst>
                            <p:childTnLst>
                              <p:par>
                                <p:cTn id="275" presetID="53" presetClass="entr" presetSubtype="16" fill="hold" grpId="0" nodeType="clickEffect">
                                  <p:stCondLst>
                                    <p:cond delay="0"/>
                                  </p:stCondLst>
                                  <p:childTnLst>
                                    <p:set>
                                      <p:cBhvr>
                                        <p:cTn id="276" dur="1" fill="hold">
                                          <p:stCondLst>
                                            <p:cond delay="0"/>
                                          </p:stCondLst>
                                        </p:cTn>
                                        <p:tgtEl>
                                          <p:spTgt spid="92"/>
                                        </p:tgtEl>
                                        <p:attrNameLst>
                                          <p:attrName>style.visibility</p:attrName>
                                        </p:attrNameLst>
                                      </p:cBhvr>
                                      <p:to>
                                        <p:strVal val="visible"/>
                                      </p:to>
                                    </p:set>
                                    <p:anim calcmode="lin" valueType="num">
                                      <p:cBhvr>
                                        <p:cTn id="277" dur="500" fill="hold"/>
                                        <p:tgtEl>
                                          <p:spTgt spid="92"/>
                                        </p:tgtEl>
                                        <p:attrNameLst>
                                          <p:attrName>ppt_w</p:attrName>
                                        </p:attrNameLst>
                                      </p:cBhvr>
                                      <p:tavLst>
                                        <p:tav tm="0">
                                          <p:val>
                                            <p:fltVal val="0"/>
                                          </p:val>
                                        </p:tav>
                                        <p:tav tm="100000">
                                          <p:val>
                                            <p:strVal val="#ppt_w"/>
                                          </p:val>
                                        </p:tav>
                                      </p:tavLst>
                                    </p:anim>
                                    <p:anim calcmode="lin" valueType="num">
                                      <p:cBhvr>
                                        <p:cTn id="278" dur="500" fill="hold"/>
                                        <p:tgtEl>
                                          <p:spTgt spid="92"/>
                                        </p:tgtEl>
                                        <p:attrNameLst>
                                          <p:attrName>ppt_h</p:attrName>
                                        </p:attrNameLst>
                                      </p:cBhvr>
                                      <p:tavLst>
                                        <p:tav tm="0">
                                          <p:val>
                                            <p:fltVal val="0"/>
                                          </p:val>
                                        </p:tav>
                                        <p:tav tm="100000">
                                          <p:val>
                                            <p:strVal val="#ppt_h"/>
                                          </p:val>
                                        </p:tav>
                                      </p:tavLst>
                                    </p:anim>
                                    <p:animEffect transition="in" filter="fade">
                                      <p:cBhvr>
                                        <p:cTn id="279"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12" grpId="0" animBg="1"/>
      <p:bldP spid="13" grpId="0" animBg="1"/>
      <p:bldP spid="58" grpId="0" animBg="1"/>
      <p:bldP spid="59" grpId="0" animBg="1"/>
      <p:bldP spid="61" grpId="0" animBg="1"/>
      <p:bldP spid="63" grpId="0" animBg="1"/>
      <p:bldP spid="64" grpId="0" animBg="1"/>
      <p:bldP spid="67" grpId="0" animBg="1"/>
      <p:bldP spid="72" grpId="0" animBg="1"/>
      <p:bldP spid="76" grpId="0" animBg="1"/>
      <p:bldP spid="77" grpId="0" animBg="1"/>
      <p:bldP spid="86" grpId="0" animBg="1"/>
      <p:bldP spid="87" grpId="0" animBg="1"/>
      <p:bldP spid="88" grpId="0" animBg="1"/>
      <p:bldP spid="89" grpId="0" animBg="1"/>
      <p:bldP spid="90" grpId="0" animBg="1"/>
      <p:bldP spid="92" grpId="0" animBg="1"/>
      <p:bldP spid="152" grpId="0" animBg="1"/>
      <p:bldP spid="15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8015" y="1077560"/>
            <a:ext cx="8337370" cy="623248"/>
          </a:xfrm>
        </p:spPr>
        <p:txBody>
          <a:bodyPr>
            <a:normAutofit/>
          </a:bodyPr>
          <a:lstStyle/>
          <a:p>
            <a:pPr marL="0" indent="0" algn="ctr">
              <a:buNone/>
            </a:pPr>
            <a:r>
              <a:rPr lang="en-GB" sz="2925" b="1" dirty="0">
                <a:effectLst>
                  <a:outerShdw blurRad="38100" dist="38100" dir="2700000" algn="tl">
                    <a:srgbClr val="000000">
                      <a:alpha val="43137"/>
                    </a:srgbClr>
                  </a:outerShdw>
                </a:effectLst>
              </a:rPr>
              <a:t>What about an Acronym?</a:t>
            </a:r>
          </a:p>
          <a:p>
            <a:pPr marL="0" indent="0">
              <a:buNone/>
            </a:pPr>
            <a:endParaRPr lang="en-GB" b="1" dirty="0">
              <a:effectLst>
                <a:outerShdw blurRad="38100" dist="38100" dir="2700000" algn="tl">
                  <a:srgbClr val="000000">
                    <a:alpha val="43137"/>
                  </a:srgbClr>
                </a:outerShdw>
              </a:effectLst>
            </a:endParaRPr>
          </a:p>
          <a:p>
            <a:pPr marL="0" indent="0">
              <a:buNone/>
            </a:pPr>
            <a:endParaRPr lang="en-GB" b="1" dirty="0">
              <a:effectLst>
                <a:outerShdw blurRad="38100" dist="38100" dir="2700000" algn="tl">
                  <a:srgbClr val="000000">
                    <a:alpha val="43137"/>
                  </a:srgbClr>
                </a:outerShdw>
              </a:effectLst>
            </a:endParaRPr>
          </a:p>
        </p:txBody>
      </p:sp>
      <p:sp>
        <p:nvSpPr>
          <p:cNvPr id="5" name="Right Arrow 4"/>
          <p:cNvSpPr/>
          <p:nvPr/>
        </p:nvSpPr>
        <p:spPr>
          <a:xfrm>
            <a:off x="2387089" y="2613038"/>
            <a:ext cx="724988" cy="1920240"/>
          </a:xfrm>
          <a:prstGeom prst="rightArrow">
            <a:avLst/>
          </a:prstGeom>
          <a:solidFill>
            <a:srgbClr val="B71E4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3" name="Right Arrow 12"/>
          <p:cNvSpPr/>
          <p:nvPr/>
        </p:nvSpPr>
        <p:spPr>
          <a:xfrm>
            <a:off x="6370080" y="2544637"/>
            <a:ext cx="658883" cy="1920240"/>
          </a:xfrm>
          <a:prstGeom prst="rightArrow">
            <a:avLst/>
          </a:prstGeom>
          <a:solidFill>
            <a:srgbClr val="B71E4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4" name="Rectangle 13"/>
          <p:cNvSpPr/>
          <p:nvPr/>
        </p:nvSpPr>
        <p:spPr>
          <a:xfrm>
            <a:off x="26277" y="2276871"/>
            <a:ext cx="2360379" cy="3510791"/>
          </a:xfrm>
          <a:prstGeom prst="rect">
            <a:avLst/>
          </a:prstGeom>
          <a:solidFill>
            <a:srgbClr val="B71E4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spcBef>
                <a:spcPts val="1000"/>
              </a:spcBef>
            </a:pPr>
            <a:r>
              <a:rPr lang="en-US" sz="1600" cap="small" dirty="0">
                <a:latin typeface="Arial" panose="020B0604020202020204" pitchFamily="34" charset="0"/>
                <a:cs typeface="Arial" panose="020B0604020202020204" pitchFamily="34" charset="0"/>
              </a:rPr>
              <a:t>Cardiovascular endurance </a:t>
            </a:r>
          </a:p>
          <a:p>
            <a:pPr algn="ctr">
              <a:lnSpc>
                <a:spcPct val="80000"/>
              </a:lnSpc>
              <a:spcBef>
                <a:spcPts val="1000"/>
              </a:spcBef>
            </a:pPr>
            <a:r>
              <a:rPr lang="en-US" sz="1600" cap="small" dirty="0">
                <a:latin typeface="Arial" panose="020B0604020202020204" pitchFamily="34" charset="0"/>
                <a:cs typeface="Arial" panose="020B0604020202020204" pitchFamily="34" charset="0"/>
              </a:rPr>
              <a:t>Reaction Time</a:t>
            </a:r>
          </a:p>
          <a:p>
            <a:pPr algn="ctr">
              <a:lnSpc>
                <a:spcPct val="80000"/>
              </a:lnSpc>
              <a:spcBef>
                <a:spcPts val="1000"/>
              </a:spcBef>
            </a:pPr>
            <a:r>
              <a:rPr lang="en-US" sz="1600" cap="small" dirty="0">
                <a:latin typeface="Arial" panose="020B0604020202020204" pitchFamily="34" charset="0"/>
                <a:cs typeface="Arial" panose="020B0604020202020204" pitchFamily="34" charset="0"/>
              </a:rPr>
              <a:t>Muscular Endurance </a:t>
            </a:r>
          </a:p>
          <a:p>
            <a:pPr algn="ctr">
              <a:lnSpc>
                <a:spcPct val="80000"/>
              </a:lnSpc>
              <a:spcBef>
                <a:spcPts val="1000"/>
              </a:spcBef>
            </a:pPr>
            <a:r>
              <a:rPr lang="en-US" sz="1600" cap="small" dirty="0">
                <a:latin typeface="Arial" panose="020B0604020202020204" pitchFamily="34" charset="0"/>
                <a:cs typeface="Arial" panose="020B0604020202020204" pitchFamily="34" charset="0"/>
              </a:rPr>
              <a:t>Strength</a:t>
            </a:r>
          </a:p>
          <a:p>
            <a:pPr algn="ctr">
              <a:lnSpc>
                <a:spcPct val="80000"/>
              </a:lnSpc>
              <a:spcBef>
                <a:spcPts val="1000"/>
              </a:spcBef>
            </a:pPr>
            <a:r>
              <a:rPr lang="en-US" sz="1600" cap="small" dirty="0">
                <a:latin typeface="Arial" panose="020B0604020202020204" pitchFamily="34" charset="0"/>
                <a:cs typeface="Arial" panose="020B0604020202020204" pitchFamily="34" charset="0"/>
              </a:rPr>
              <a:t>Speed </a:t>
            </a:r>
          </a:p>
          <a:p>
            <a:pPr algn="ctr">
              <a:lnSpc>
                <a:spcPct val="80000"/>
              </a:lnSpc>
              <a:spcBef>
                <a:spcPts val="1000"/>
              </a:spcBef>
            </a:pPr>
            <a:r>
              <a:rPr lang="en-US" sz="1600" cap="small" dirty="0">
                <a:latin typeface="Arial" panose="020B0604020202020204" pitchFamily="34" charset="0"/>
                <a:cs typeface="Arial" panose="020B0604020202020204" pitchFamily="34" charset="0"/>
              </a:rPr>
              <a:t>Power</a:t>
            </a:r>
          </a:p>
          <a:p>
            <a:pPr algn="ctr">
              <a:lnSpc>
                <a:spcPct val="80000"/>
              </a:lnSpc>
              <a:spcBef>
                <a:spcPts val="1000"/>
              </a:spcBef>
            </a:pPr>
            <a:r>
              <a:rPr lang="en-US" sz="1600" cap="small" dirty="0">
                <a:latin typeface="Arial" panose="020B0604020202020204" pitchFamily="34" charset="0"/>
                <a:cs typeface="Arial" panose="020B0604020202020204" pitchFamily="34" charset="0"/>
              </a:rPr>
              <a:t>Flexibility</a:t>
            </a:r>
          </a:p>
          <a:p>
            <a:pPr algn="ctr">
              <a:lnSpc>
                <a:spcPct val="80000"/>
              </a:lnSpc>
              <a:spcBef>
                <a:spcPts val="1000"/>
              </a:spcBef>
            </a:pPr>
            <a:r>
              <a:rPr lang="en-US" sz="1600" cap="small" dirty="0">
                <a:latin typeface="Arial" panose="020B0604020202020204" pitchFamily="34" charset="0"/>
                <a:cs typeface="Arial" panose="020B0604020202020204" pitchFamily="34" charset="0"/>
              </a:rPr>
              <a:t>Agility</a:t>
            </a:r>
          </a:p>
          <a:p>
            <a:pPr algn="ctr">
              <a:lnSpc>
                <a:spcPct val="80000"/>
              </a:lnSpc>
              <a:spcBef>
                <a:spcPts val="1000"/>
              </a:spcBef>
            </a:pPr>
            <a:r>
              <a:rPr lang="en-US" sz="1600" cap="small" dirty="0">
                <a:latin typeface="Arial" panose="020B0604020202020204" pitchFamily="34" charset="0"/>
                <a:cs typeface="Arial" panose="020B0604020202020204" pitchFamily="34" charset="0"/>
              </a:rPr>
              <a:t>Balance</a:t>
            </a:r>
          </a:p>
          <a:p>
            <a:pPr algn="ctr">
              <a:lnSpc>
                <a:spcPct val="80000"/>
              </a:lnSpc>
              <a:spcBef>
                <a:spcPts val="1000"/>
              </a:spcBef>
            </a:pPr>
            <a:r>
              <a:rPr lang="en-US" sz="1600" cap="small" dirty="0">
                <a:latin typeface="Arial" panose="020B0604020202020204" pitchFamily="34" charset="0"/>
                <a:cs typeface="Arial" panose="020B0604020202020204" pitchFamily="34" charset="0"/>
              </a:rPr>
              <a:t>Co-ordination</a:t>
            </a:r>
          </a:p>
        </p:txBody>
      </p:sp>
      <p:sp>
        <p:nvSpPr>
          <p:cNvPr id="11" name="TextBox 10"/>
          <p:cNvSpPr txBox="1"/>
          <p:nvPr/>
        </p:nvSpPr>
        <p:spPr>
          <a:xfrm>
            <a:off x="2467522" y="4955290"/>
            <a:ext cx="4547113" cy="646331"/>
          </a:xfrm>
          <a:prstGeom prst="rect">
            <a:avLst/>
          </a:prstGeom>
          <a:solidFill>
            <a:srgbClr val="FFC000"/>
          </a:solidFill>
          <a:ln w="28575">
            <a:solidFill>
              <a:schemeClr val="tx1"/>
            </a:solidFill>
          </a:ln>
        </p:spPr>
        <p:txBody>
          <a:bodyPr wrap="square" rtlCol="0">
            <a:spAutoFit/>
          </a:bodyPr>
          <a:lstStyle/>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Come up with your own Acronym!</a:t>
            </a:r>
            <a:endPar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F93A62D4-CE58-413F-9B25-FF8607ECBAFA}"/>
              </a:ext>
            </a:extLst>
          </p:cNvPr>
          <p:cNvSpPr/>
          <p:nvPr/>
        </p:nvSpPr>
        <p:spPr>
          <a:xfrm>
            <a:off x="7095502" y="1988839"/>
            <a:ext cx="2003805" cy="3798823"/>
          </a:xfrm>
          <a:prstGeom prst="rect">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Arial" panose="020B0604020202020204" pitchFamily="34" charset="0"/>
                <a:cs typeface="Arial" panose="020B0604020202020204" pitchFamily="34" charset="0"/>
              </a:rPr>
              <a:t>C</a:t>
            </a:r>
            <a:r>
              <a:rPr lang="en-US" dirty="0">
                <a:solidFill>
                  <a:schemeClr val="tx1"/>
                </a:solidFill>
                <a:latin typeface="Arial" panose="020B0604020202020204" pitchFamily="34" charset="0"/>
                <a:cs typeface="Arial" panose="020B0604020202020204" pitchFamily="34" charset="0"/>
              </a:rPr>
              <a:t>AN</a:t>
            </a:r>
          </a:p>
          <a:p>
            <a:pPr algn="ctr"/>
            <a:r>
              <a:rPr lang="en-US" sz="2400" b="1" dirty="0">
                <a:solidFill>
                  <a:srgbClr val="FF0000"/>
                </a:solidFill>
                <a:latin typeface="Arial" panose="020B0604020202020204" pitchFamily="34" charset="0"/>
                <a:cs typeface="Arial" panose="020B0604020202020204" pitchFamily="34" charset="0"/>
              </a:rPr>
              <a:t>R</a:t>
            </a:r>
            <a:r>
              <a:rPr lang="en-US" dirty="0">
                <a:solidFill>
                  <a:schemeClr val="tx1"/>
                </a:solidFill>
                <a:latin typeface="Arial" panose="020B0604020202020204" pitchFamily="34" charset="0"/>
                <a:cs typeface="Arial" panose="020B0604020202020204" pitchFamily="34" charset="0"/>
              </a:rPr>
              <a:t>ETIRED</a:t>
            </a:r>
          </a:p>
          <a:p>
            <a:pPr algn="ctr"/>
            <a:r>
              <a:rPr lang="en-US" sz="2400" b="1" dirty="0">
                <a:solidFill>
                  <a:srgbClr val="FF0000"/>
                </a:solidFill>
                <a:latin typeface="Arial" panose="020B0604020202020204" pitchFamily="34" charset="0"/>
                <a:cs typeface="Arial" panose="020B0604020202020204" pitchFamily="34" charset="0"/>
              </a:rPr>
              <a:t>M</a:t>
            </a:r>
            <a:r>
              <a:rPr lang="en-US" dirty="0">
                <a:solidFill>
                  <a:schemeClr val="tx1"/>
                </a:solidFill>
                <a:latin typeface="Arial" panose="020B0604020202020204" pitchFamily="34" charset="0"/>
                <a:cs typeface="Arial" panose="020B0604020202020204" pitchFamily="34" charset="0"/>
              </a:rPr>
              <a:t>EGA</a:t>
            </a:r>
          </a:p>
          <a:p>
            <a:pPr algn="ctr"/>
            <a:r>
              <a:rPr lang="en-US" sz="2400" b="1" dirty="0">
                <a:solidFill>
                  <a:srgbClr val="FF0000"/>
                </a:solidFill>
                <a:latin typeface="Arial" panose="020B0604020202020204" pitchFamily="34" charset="0"/>
                <a:cs typeface="Arial" panose="020B0604020202020204" pitchFamily="34" charset="0"/>
              </a:rPr>
              <a:t>S</a:t>
            </a:r>
            <a:r>
              <a:rPr lang="en-US" dirty="0">
                <a:solidFill>
                  <a:schemeClr val="tx1"/>
                </a:solidFill>
                <a:latin typeface="Arial" panose="020B0604020202020204" pitchFamily="34" charset="0"/>
                <a:cs typeface="Arial" panose="020B0604020202020204" pitchFamily="34" charset="0"/>
              </a:rPr>
              <a:t>PORTS</a:t>
            </a:r>
          </a:p>
          <a:p>
            <a:pPr algn="ctr"/>
            <a:r>
              <a:rPr lang="en-US" sz="2400" b="1" dirty="0">
                <a:solidFill>
                  <a:srgbClr val="FF0000"/>
                </a:solidFill>
                <a:latin typeface="Arial" panose="020B0604020202020204" pitchFamily="34" charset="0"/>
                <a:cs typeface="Arial" panose="020B0604020202020204" pitchFamily="34" charset="0"/>
              </a:rPr>
              <a:t>S</a:t>
            </a:r>
            <a:r>
              <a:rPr lang="en-US" dirty="0">
                <a:solidFill>
                  <a:schemeClr val="tx1"/>
                </a:solidFill>
                <a:latin typeface="Arial" panose="020B0604020202020204" pitchFamily="34" charset="0"/>
                <a:cs typeface="Arial" panose="020B0604020202020204" pitchFamily="34" charset="0"/>
              </a:rPr>
              <a:t>TARS</a:t>
            </a:r>
          </a:p>
          <a:p>
            <a:pPr algn="ctr"/>
            <a:r>
              <a:rPr lang="en-US" sz="2400" b="1" dirty="0">
                <a:solidFill>
                  <a:srgbClr val="FF0000"/>
                </a:solidFill>
                <a:latin typeface="Arial" panose="020B0604020202020204" pitchFamily="34" charset="0"/>
                <a:cs typeface="Arial" panose="020B0604020202020204" pitchFamily="34" charset="0"/>
              </a:rPr>
              <a:t>P</a:t>
            </a:r>
            <a:r>
              <a:rPr lang="en-US" dirty="0">
                <a:solidFill>
                  <a:schemeClr val="tx1"/>
                </a:solidFill>
                <a:latin typeface="Arial" panose="020B0604020202020204" pitchFamily="34" charset="0"/>
                <a:cs typeface="Arial" panose="020B0604020202020204" pitchFamily="34" charset="0"/>
              </a:rPr>
              <a:t>LAY</a:t>
            </a:r>
            <a:br>
              <a:rPr lang="en-US" dirty="0">
                <a:solidFill>
                  <a:schemeClr val="tx1"/>
                </a:solidFill>
                <a:latin typeface="Arial" panose="020B0604020202020204" pitchFamily="34" charset="0"/>
                <a:cs typeface="Arial" panose="020B0604020202020204" pitchFamily="34" charset="0"/>
              </a:rPr>
            </a:br>
            <a:r>
              <a:rPr lang="en-US" sz="2400" b="1" dirty="0">
                <a:solidFill>
                  <a:srgbClr val="FF0000"/>
                </a:solidFill>
                <a:latin typeface="Arial" panose="020B0604020202020204" pitchFamily="34" charset="0"/>
                <a:cs typeface="Arial" panose="020B0604020202020204" pitchFamily="34" charset="0"/>
              </a:rPr>
              <a:t>F</a:t>
            </a:r>
            <a:r>
              <a:rPr lang="en-US" dirty="0">
                <a:solidFill>
                  <a:schemeClr val="tx1"/>
                </a:solidFill>
                <a:latin typeface="Arial" panose="020B0604020202020204" pitchFamily="34" charset="0"/>
                <a:cs typeface="Arial" panose="020B0604020202020204" pitchFamily="34" charset="0"/>
              </a:rPr>
              <a:t>OR</a:t>
            </a:r>
            <a:br>
              <a:rPr lang="en-US" dirty="0">
                <a:solidFill>
                  <a:schemeClr val="tx1"/>
                </a:solidFill>
                <a:latin typeface="Arial" panose="020B0604020202020204" pitchFamily="34" charset="0"/>
                <a:cs typeface="Arial" panose="020B0604020202020204" pitchFamily="34" charset="0"/>
              </a:rPr>
            </a:br>
            <a:r>
              <a:rPr lang="en-US" sz="2400" b="1" dirty="0">
                <a:solidFill>
                  <a:srgbClr val="FF0000"/>
                </a:solidFill>
                <a:latin typeface="Arial" panose="020B0604020202020204" pitchFamily="34" charset="0"/>
                <a:cs typeface="Arial" panose="020B0604020202020204" pitchFamily="34" charset="0"/>
              </a:rPr>
              <a:t>A</a:t>
            </a:r>
            <a:r>
              <a:rPr lang="en-US" dirty="0">
                <a:solidFill>
                  <a:schemeClr val="tx1"/>
                </a:solidFill>
                <a:latin typeface="Arial" panose="020B0604020202020204" pitchFamily="34" charset="0"/>
                <a:cs typeface="Arial" panose="020B0604020202020204" pitchFamily="34" charset="0"/>
              </a:rPr>
              <a:t>MERICAN</a:t>
            </a:r>
            <a:br>
              <a:rPr lang="en-US" dirty="0">
                <a:solidFill>
                  <a:schemeClr val="tx1"/>
                </a:solidFill>
                <a:latin typeface="Arial" panose="020B0604020202020204" pitchFamily="34" charset="0"/>
                <a:cs typeface="Arial" panose="020B0604020202020204" pitchFamily="34" charset="0"/>
              </a:rPr>
            </a:br>
            <a:r>
              <a:rPr lang="en-US" sz="2400" b="1" dirty="0">
                <a:solidFill>
                  <a:srgbClr val="FF0000"/>
                </a:solidFill>
                <a:latin typeface="Arial" panose="020B0604020202020204" pitchFamily="34" charset="0"/>
                <a:cs typeface="Arial" panose="020B0604020202020204" pitchFamily="34" charset="0"/>
              </a:rPr>
              <a:t>B</a:t>
            </a:r>
            <a:r>
              <a:rPr lang="en-US" dirty="0">
                <a:solidFill>
                  <a:schemeClr val="tx1"/>
                </a:solidFill>
                <a:latin typeface="Arial" panose="020B0604020202020204" pitchFamily="34" charset="0"/>
                <a:cs typeface="Arial" panose="020B0604020202020204" pitchFamily="34" charset="0"/>
              </a:rPr>
              <a:t>ASKETBALL</a:t>
            </a:r>
            <a:br>
              <a:rPr lang="en-US" dirty="0">
                <a:solidFill>
                  <a:schemeClr val="tx1"/>
                </a:solidFill>
                <a:latin typeface="Arial" panose="020B0604020202020204" pitchFamily="34" charset="0"/>
                <a:cs typeface="Arial" panose="020B0604020202020204" pitchFamily="34" charset="0"/>
              </a:rPr>
            </a:br>
            <a:r>
              <a:rPr lang="en-US" sz="2400" b="1" dirty="0">
                <a:solidFill>
                  <a:srgbClr val="FF0000"/>
                </a:solidFill>
                <a:latin typeface="Arial" panose="020B0604020202020204" pitchFamily="34" charset="0"/>
                <a:cs typeface="Arial" panose="020B0604020202020204" pitchFamily="34" charset="0"/>
              </a:rPr>
              <a:t>C</a:t>
            </a:r>
            <a:r>
              <a:rPr lang="en-US" dirty="0">
                <a:solidFill>
                  <a:schemeClr val="tx1"/>
                </a:solidFill>
                <a:latin typeface="Arial" panose="020B0604020202020204" pitchFamily="34" charset="0"/>
                <a:cs typeface="Arial" panose="020B0604020202020204" pitchFamily="34" charset="0"/>
              </a:rPr>
              <a:t>LUBS</a:t>
            </a:r>
          </a:p>
          <a:p>
            <a:pPr algn="ctr"/>
            <a:endParaRPr lang="en-US" sz="1350" dirty="0">
              <a:solidFill>
                <a:schemeClr val="tx1"/>
              </a:solidFill>
              <a:latin typeface="Arial" panose="020B0604020202020204" pitchFamily="34" charset="0"/>
              <a:cs typeface="Arial" panose="020B0604020202020204" pitchFamily="34" charset="0"/>
            </a:endParaRPr>
          </a:p>
        </p:txBody>
      </p:sp>
      <p:pic>
        <p:nvPicPr>
          <p:cNvPr id="15" name="Picture 14" descr="Basketball">
            <a:extLst>
              <a:ext uri="{FF2B5EF4-FFF2-40B4-BE49-F238E27FC236}">
                <a16:creationId xmlns:a16="http://schemas.microsoft.com/office/drawing/2014/main" id="{76BD1E17-571F-4DFC-BCB1-F6269CA8F58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145641" y="2509850"/>
            <a:ext cx="3190875" cy="2126615"/>
          </a:xfrm>
          <a:prstGeom prst="rect">
            <a:avLst/>
          </a:prstGeom>
        </p:spPr>
      </p:pic>
      <p:sp>
        <p:nvSpPr>
          <p:cNvPr id="17" name="Title 1">
            <a:extLst>
              <a:ext uri="{FF2B5EF4-FFF2-40B4-BE49-F238E27FC236}">
                <a16:creationId xmlns:a16="http://schemas.microsoft.com/office/drawing/2014/main" id="{B0E8E317-BFF2-4B31-B369-4D8F4C8051ED}"/>
              </a:ext>
            </a:extLst>
          </p:cNvPr>
          <p:cNvSpPr txBox="1">
            <a:spLocks/>
          </p:cNvSpPr>
          <p:nvPr/>
        </p:nvSpPr>
        <p:spPr>
          <a:xfrm>
            <a:off x="26277" y="69981"/>
            <a:ext cx="9144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smtClean="0"/>
              <a:t>How can we easily remember these components of fitness?</a:t>
            </a:r>
            <a:endParaRPr lang="en-US" sz="2800" dirty="0"/>
          </a:p>
        </p:txBody>
      </p:sp>
    </p:spTree>
    <p:extLst>
      <p:ext uri="{BB962C8B-B14F-4D97-AF65-F5344CB8AC3E}">
        <p14:creationId xmlns:p14="http://schemas.microsoft.com/office/powerpoint/2010/main" val="23094464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
                                          </p:val>
                                        </p:tav>
                                        <p:tav tm="100000">
                                          <p:val>
                                            <p:strVal val="#ppt_x"/>
                                          </p:val>
                                        </p:tav>
                                      </p:tavLst>
                                    </p:anim>
                                    <p:anim calcmode="lin" valueType="num">
                                      <p:cBhvr>
                                        <p:cTn id="3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1000" fill="hold"/>
                                        <p:tgtEl>
                                          <p:spTgt spid="15"/>
                                        </p:tgtEl>
                                        <p:attrNameLst>
                                          <p:attrName>ppt_w</p:attrName>
                                        </p:attrNameLst>
                                      </p:cBhvr>
                                      <p:tavLst>
                                        <p:tav tm="0">
                                          <p:val>
                                            <p:fltVal val="0"/>
                                          </p:val>
                                        </p:tav>
                                        <p:tav tm="100000">
                                          <p:val>
                                            <p:strVal val="#ppt_w"/>
                                          </p:val>
                                        </p:tav>
                                      </p:tavLst>
                                    </p:anim>
                                    <p:anim calcmode="lin" valueType="num">
                                      <p:cBhvr>
                                        <p:cTn id="37" dur="1000" fill="hold"/>
                                        <p:tgtEl>
                                          <p:spTgt spid="15"/>
                                        </p:tgtEl>
                                        <p:attrNameLst>
                                          <p:attrName>ppt_h</p:attrName>
                                        </p:attrNameLst>
                                      </p:cBhvr>
                                      <p:tavLst>
                                        <p:tav tm="0">
                                          <p:val>
                                            <p:fltVal val="0"/>
                                          </p:val>
                                        </p:tav>
                                        <p:tav tm="100000">
                                          <p:val>
                                            <p:strVal val="#ppt_h"/>
                                          </p:val>
                                        </p:tav>
                                      </p:tavLst>
                                    </p:anim>
                                    <p:anim calcmode="lin" valueType="num">
                                      <p:cBhvr>
                                        <p:cTn id="38" dur="1000" fill="hold"/>
                                        <p:tgtEl>
                                          <p:spTgt spid="15"/>
                                        </p:tgtEl>
                                        <p:attrNameLst>
                                          <p:attrName>style.rotation</p:attrName>
                                        </p:attrNameLst>
                                      </p:cBhvr>
                                      <p:tavLst>
                                        <p:tav tm="0">
                                          <p:val>
                                            <p:fltVal val="90"/>
                                          </p:val>
                                        </p:tav>
                                        <p:tav tm="100000">
                                          <p:val>
                                            <p:fltVal val="0"/>
                                          </p:val>
                                        </p:tav>
                                      </p:tavLst>
                                    </p:anim>
                                    <p:animEffect transition="in" filter="fade">
                                      <p:cBhvr>
                                        <p:cTn id="39" dur="1000"/>
                                        <p:tgtEl>
                                          <p:spTgt spid="15"/>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13" grpId="0" animBg="1"/>
      <p:bldP spid="14" grpId="0" animBg="1"/>
      <p:bldP spid="11" grpId="0"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7214" y="1174732"/>
            <a:ext cx="2354561" cy="3910452"/>
          </a:xfrm>
          <a:prstGeom prst="rect">
            <a:avLst/>
          </a:prstGeom>
          <a:solidFill>
            <a:srgbClr val="DA8AAD"/>
          </a:solidFill>
          <a:ln>
            <a:solidFill>
              <a:schemeClr val="tx1"/>
            </a:solidFill>
          </a:ln>
        </p:spPr>
        <p:txBody>
          <a:bodyPr wrap="square">
            <a:noAutofit/>
          </a:bodyPr>
          <a:lstStyle/>
          <a:p>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Cardiovascular Endurance/stamina:</a:t>
            </a:r>
            <a:r>
              <a:rPr lang="en-GB" sz="1600" u="sng" dirty="0">
                <a:latin typeface="Arial" panose="020B0604020202020204" pitchFamily="34" charset="0"/>
                <a:cs typeface="Arial" panose="020B0604020202020204" pitchFamily="34" charset="0"/>
              </a:rPr>
              <a:t> </a:t>
            </a:r>
          </a:p>
          <a:p>
            <a:endParaRPr lang="en-GB" sz="15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Who?</a:t>
            </a:r>
          </a:p>
          <a:p>
            <a:r>
              <a:rPr lang="en-GB" sz="1400" dirty="0">
                <a:latin typeface="Arial" panose="020B0604020202020204" pitchFamily="34" charset="0"/>
                <a:cs typeface="Arial" panose="020B0604020202020204" pitchFamily="34" charset="0"/>
              </a:rPr>
              <a:t>Long distance runners/cyclists.</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Why?</a:t>
            </a:r>
          </a:p>
          <a:p>
            <a:r>
              <a:rPr lang="en-GB" sz="14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G</a:t>
            </a:r>
            <a:r>
              <a:rPr lang="en-GB" sz="1400" dirty="0">
                <a:latin typeface="Arial" panose="020B0604020202020204" pitchFamily="34" charset="0"/>
                <a:cs typeface="Arial" panose="020B0604020202020204" pitchFamily="34" charset="0"/>
              </a:rPr>
              <a:t>ood Cardiovascular endurance allows the athlete to exercise the entire body for long periods of time.</a:t>
            </a:r>
          </a:p>
          <a:p>
            <a:endPar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Tests?</a:t>
            </a:r>
          </a:p>
          <a:p>
            <a:r>
              <a:rPr lang="en-GB" sz="1400" dirty="0">
                <a:latin typeface="Arial" panose="020B0604020202020204" pitchFamily="34" charset="0"/>
                <a:cs typeface="Arial" panose="020B0604020202020204" pitchFamily="34" charset="0"/>
              </a:rPr>
              <a:t>12 minute Cooper run.</a:t>
            </a:r>
          </a:p>
          <a:p>
            <a:r>
              <a:rPr lang="en-GB" sz="1400" dirty="0">
                <a:latin typeface="Arial" panose="020B0604020202020204" pitchFamily="34" charset="0"/>
                <a:cs typeface="Arial" panose="020B0604020202020204" pitchFamily="34" charset="0"/>
              </a:rPr>
              <a:t>Multi Stage Fitness Test</a:t>
            </a:r>
          </a:p>
        </p:txBody>
      </p:sp>
      <p:sp>
        <p:nvSpPr>
          <p:cNvPr id="11" name="TextBox 10"/>
          <p:cNvSpPr txBox="1"/>
          <p:nvPr/>
        </p:nvSpPr>
        <p:spPr>
          <a:xfrm>
            <a:off x="216024" y="5610726"/>
            <a:ext cx="8820472" cy="338554"/>
          </a:xfrm>
          <a:prstGeom prst="rect">
            <a:avLst/>
          </a:prstGeom>
          <a:solidFill>
            <a:srgbClr val="FFC000"/>
          </a:solidFill>
          <a:ln w="28575">
            <a:solidFill>
              <a:schemeClr val="tx1"/>
            </a:solidFill>
          </a:ln>
        </p:spPr>
        <p:txBody>
          <a:bodyPr wrap="square" rtlCol="0">
            <a:spAutoFit/>
          </a:bodyPr>
          <a:lstStyle/>
          <a:p>
            <a:pPr algn="ct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Come up with your own Sporting Example for Cardio Vascular Endurance/Stamina</a:t>
            </a:r>
            <a:endPar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2" name="TextBox 11"/>
          <p:cNvSpPr txBox="1"/>
          <p:nvPr/>
        </p:nvSpPr>
        <p:spPr>
          <a:xfrm>
            <a:off x="2511775" y="3048332"/>
            <a:ext cx="6502685" cy="2346796"/>
          </a:xfrm>
          <a:prstGeom prst="rect">
            <a:avLst/>
          </a:prstGeom>
          <a:noFill/>
        </p:spPr>
        <p:txBody>
          <a:bodyPr wrap="square" rtlCol="0">
            <a:spAutoFit/>
          </a:bodyPr>
          <a:lstStyle/>
          <a:p>
            <a:r>
              <a:rPr lang="en-GB" sz="1350" b="1" dirty="0">
                <a:solidFill>
                  <a:srgbClr val="C00000"/>
                </a:solidFill>
                <a:latin typeface="Arial" panose="020B0604020202020204" pitchFamily="34" charset="0"/>
                <a:cs typeface="Arial" panose="020B0604020202020204" pitchFamily="34" charset="0"/>
              </a:rPr>
              <a:t>DEFINITION: </a:t>
            </a:r>
          </a:p>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Cardiovascular endurance is the ability to continuously exercise without tiring.</a:t>
            </a:r>
          </a:p>
          <a:p>
            <a:endParaRPr lang="en-GB" sz="135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The more oxygen that can be transported around the body the longer muscles can utilise or use this oxygen.</a:t>
            </a:r>
          </a:p>
          <a:p>
            <a:pPr marL="214313" indent="-214313">
              <a:buFont typeface="Arial" panose="020B0604020202020204" pitchFamily="34" charset="0"/>
              <a:buChar char="•"/>
            </a:pPr>
            <a:endParaRPr lang="en-GB" sz="14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The level of endurance fitness is indicated by an individual’s VO2 Max (the maximum amount of oxygen an individual can take in and use in one minute) </a:t>
            </a:r>
          </a:p>
          <a:p>
            <a:endParaRPr lang="en-GB" sz="1350"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B0E8E317-BFF2-4B31-B369-4D8F4C8051ED}"/>
              </a:ext>
            </a:extLst>
          </p:cNvPr>
          <p:cNvSpPr txBox="1">
            <a:spLocks/>
          </p:cNvSpPr>
          <p:nvPr/>
        </p:nvSpPr>
        <p:spPr>
          <a:xfrm>
            <a:off x="0" y="0"/>
            <a:ext cx="9144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Who would use these components of fitness &amp; </a:t>
            </a:r>
            <a:r>
              <a:rPr lang="en-US" sz="2800" dirty="0" smtClean="0"/>
              <a:t>why</a:t>
            </a:r>
            <a:r>
              <a:rPr lang="en-US" sz="2800" dirty="0"/>
              <a:t>?</a:t>
            </a:r>
          </a:p>
        </p:txBody>
      </p:sp>
      <p:pic>
        <p:nvPicPr>
          <p:cNvPr id="10" name="Picture 9" descr="London, UK, 22 April 2018: Mo Farah running the London Marathon going through the Docklands area">
            <a:extLst>
              <a:ext uri="{FF2B5EF4-FFF2-40B4-BE49-F238E27FC236}">
                <a16:creationId xmlns:a16="http://schemas.microsoft.com/office/drawing/2014/main" id="{A6BD081E-CC8A-4F83-AAE8-1C9236A95328}"/>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067944" y="1165910"/>
            <a:ext cx="3312368" cy="1882422"/>
          </a:xfrm>
          <a:prstGeom prst="rect">
            <a:avLst/>
          </a:prstGeom>
        </p:spPr>
      </p:pic>
    </p:spTree>
    <p:extLst>
      <p:ext uri="{BB962C8B-B14F-4D97-AF65-F5344CB8AC3E}">
        <p14:creationId xmlns:p14="http://schemas.microsoft.com/office/powerpoint/2010/main" val="7722601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fade">
                                      <p:cBhvr>
                                        <p:cTn id="10" dur="5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500"/>
                                        <p:tgtEl>
                                          <p:spTgt spid="4">
                                            <p:txEl>
                                              <p:pRg st="3" end="3"/>
                                            </p:txEl>
                                          </p:spTgt>
                                        </p:tgtEl>
                                      </p:cBhvr>
                                    </p:animEffec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 calcmode="lin" valueType="num">
                                      <p:cBhvr additive="base">
                                        <p:cTn id="2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animEffect transition="in" filter="fade">
                                      <p:cBhvr>
                                        <p:cTn id="35" dur="500"/>
                                        <p:tgtEl>
                                          <p:spTgt spid="4">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4">
                                            <p:txEl>
                                              <p:pRg st="8" end="8"/>
                                            </p:txEl>
                                          </p:spTgt>
                                        </p:tgtEl>
                                        <p:attrNameLst>
                                          <p:attrName>style.visibility</p:attrName>
                                        </p:attrNameLst>
                                      </p:cBhvr>
                                      <p:to>
                                        <p:strVal val="visible"/>
                                      </p:to>
                                    </p:set>
                                    <p:anim calcmode="lin" valueType="num">
                                      <p:cBhvr additive="base">
                                        <p:cTn id="40"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4">
                                            <p:txEl>
                                              <p:pRg st="9" end="9"/>
                                            </p:txEl>
                                          </p:spTgt>
                                        </p:tgtEl>
                                        <p:attrNameLst>
                                          <p:attrName>style.visibility</p:attrName>
                                        </p:attrNameLst>
                                      </p:cBhvr>
                                      <p:to>
                                        <p:strVal val="visible"/>
                                      </p:to>
                                    </p:set>
                                    <p:animEffect transition="in" filter="fade">
                                      <p:cBhvr>
                                        <p:cTn id="46" dur="500"/>
                                        <p:tgtEl>
                                          <p:spTgt spid="4">
                                            <p:txEl>
                                              <p:pRg st="9" end="9"/>
                                            </p:txEl>
                                          </p:spTgt>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4">
                                            <p:txEl>
                                              <p:pRg st="10" end="10"/>
                                            </p:txEl>
                                          </p:spTgt>
                                        </p:tgtEl>
                                        <p:attrNameLst>
                                          <p:attrName>style.visibility</p:attrName>
                                        </p:attrNameLst>
                                      </p:cBhvr>
                                      <p:to>
                                        <p:strVal val="visible"/>
                                      </p:to>
                                    </p:set>
                                    <p:animEffect transition="in" filter="fade">
                                      <p:cBhvr>
                                        <p:cTn id="50" dur="500"/>
                                        <p:tgtEl>
                                          <p:spTgt spid="4">
                                            <p:txEl>
                                              <p:pRg st="10" end="1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2">
                                            <p:txEl>
                                              <p:pRg st="0" end="0"/>
                                            </p:txEl>
                                          </p:spTgt>
                                        </p:tgtEl>
                                        <p:attrNameLst>
                                          <p:attrName>style.visibility</p:attrName>
                                        </p:attrNameLst>
                                      </p:cBhvr>
                                      <p:to>
                                        <p:strVal val="visible"/>
                                      </p:to>
                                    </p:set>
                                    <p:animEffect transition="in" filter="fade">
                                      <p:cBhvr>
                                        <p:cTn id="55" dur="500"/>
                                        <p:tgtEl>
                                          <p:spTgt spid="12">
                                            <p:txEl>
                                              <p:pRg st="0" end="0"/>
                                            </p:txEl>
                                          </p:spTgt>
                                        </p:tgtEl>
                                      </p:cBhvr>
                                    </p:animEffect>
                                  </p:childTnLst>
                                </p:cTn>
                              </p:par>
                              <p:par>
                                <p:cTn id="56" presetID="10" presetClass="entr" presetSubtype="0" fill="hold" nodeType="withEffect">
                                  <p:stCondLst>
                                    <p:cond delay="0"/>
                                  </p:stCondLst>
                                  <p:childTnLst>
                                    <p:set>
                                      <p:cBhvr>
                                        <p:cTn id="57" dur="1" fill="hold">
                                          <p:stCondLst>
                                            <p:cond delay="0"/>
                                          </p:stCondLst>
                                        </p:cTn>
                                        <p:tgtEl>
                                          <p:spTgt spid="12">
                                            <p:txEl>
                                              <p:pRg st="1" end="1"/>
                                            </p:txEl>
                                          </p:spTgt>
                                        </p:tgtEl>
                                        <p:attrNameLst>
                                          <p:attrName>style.visibility</p:attrName>
                                        </p:attrNameLst>
                                      </p:cBhvr>
                                      <p:to>
                                        <p:strVal val="visible"/>
                                      </p:to>
                                    </p:set>
                                    <p:animEffect transition="in" filter="fade">
                                      <p:cBhvr>
                                        <p:cTn id="58" dur="500"/>
                                        <p:tgtEl>
                                          <p:spTgt spid="12">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12">
                                            <p:txEl>
                                              <p:pRg st="3" end="3"/>
                                            </p:txEl>
                                          </p:spTgt>
                                        </p:tgtEl>
                                        <p:attrNameLst>
                                          <p:attrName>style.visibility</p:attrName>
                                        </p:attrNameLst>
                                      </p:cBhvr>
                                      <p:to>
                                        <p:strVal val="visible"/>
                                      </p:to>
                                    </p:set>
                                    <p:animEffect transition="in" filter="fade">
                                      <p:cBhvr>
                                        <p:cTn id="63" dur="500"/>
                                        <p:tgtEl>
                                          <p:spTgt spid="12">
                                            <p:txEl>
                                              <p:pRg st="3" end="3"/>
                                            </p:txEl>
                                          </p:spTgt>
                                        </p:tgtEl>
                                      </p:cBhvr>
                                    </p:animEffect>
                                  </p:childTnLst>
                                </p:cTn>
                              </p:par>
                            </p:childTnLst>
                          </p:cTn>
                        </p:par>
                        <p:par>
                          <p:cTn id="64" fill="hold">
                            <p:stCondLst>
                              <p:cond delay="500"/>
                            </p:stCondLst>
                            <p:childTnLst>
                              <p:par>
                                <p:cTn id="65" presetID="10" presetClass="entr" presetSubtype="0" fill="hold" nodeType="afterEffect">
                                  <p:stCondLst>
                                    <p:cond delay="0"/>
                                  </p:stCondLst>
                                  <p:childTnLst>
                                    <p:set>
                                      <p:cBhvr>
                                        <p:cTn id="66" dur="1" fill="hold">
                                          <p:stCondLst>
                                            <p:cond delay="0"/>
                                          </p:stCondLst>
                                        </p:cTn>
                                        <p:tgtEl>
                                          <p:spTgt spid="12">
                                            <p:txEl>
                                              <p:pRg st="5" end="5"/>
                                            </p:txEl>
                                          </p:spTgt>
                                        </p:tgtEl>
                                        <p:attrNameLst>
                                          <p:attrName>style.visibility</p:attrName>
                                        </p:attrNameLst>
                                      </p:cBhvr>
                                      <p:to>
                                        <p:strVal val="visible"/>
                                      </p:to>
                                    </p:set>
                                    <p:animEffect transition="in" filter="fade">
                                      <p:cBhvr>
                                        <p:cTn id="67" dur="500"/>
                                        <p:tgtEl>
                                          <p:spTgt spid="12">
                                            <p:txEl>
                                              <p:pRg st="5" end="5"/>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fade">
                                      <p:cBhvr>
                                        <p:cTn id="7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496" y="908720"/>
            <a:ext cx="2441666" cy="3410497"/>
          </a:xfrm>
          <a:prstGeom prst="rect">
            <a:avLst/>
          </a:prstGeom>
          <a:solidFill>
            <a:srgbClr val="DA8AAD"/>
          </a:solidFill>
          <a:ln>
            <a:solidFill>
              <a:schemeClr val="tx1"/>
            </a:solidFill>
          </a:ln>
        </p:spPr>
        <p:txBody>
          <a:bodyPr wrap="square">
            <a:noAutofit/>
          </a:bodyPr>
          <a:lstStyle/>
          <a:p>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Muscular endurance:</a:t>
            </a:r>
            <a:r>
              <a:rPr lang="en-GB" sz="1600" u="sng" dirty="0">
                <a:latin typeface="Arial" panose="020B0604020202020204" pitchFamily="34" charset="0"/>
                <a:cs typeface="Arial" panose="020B0604020202020204" pitchFamily="34" charset="0"/>
              </a:rPr>
              <a:t> </a:t>
            </a:r>
          </a:p>
          <a:p>
            <a:endPar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Who? </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Rowers.</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Why?</a:t>
            </a:r>
          </a:p>
          <a:p>
            <a:r>
              <a:rPr lang="en-GB" sz="1400" dirty="0">
                <a:latin typeface="Arial" panose="020B0604020202020204" pitchFamily="34" charset="0"/>
                <a:cs typeface="Arial" panose="020B0604020202020204" pitchFamily="34" charset="0"/>
              </a:rPr>
              <a:t>Good Muscular Endurance allows the athlete to keep moving his or her voluntary muscles many times without getting tired.</a:t>
            </a:r>
          </a:p>
          <a:p>
            <a:endParaRPr lang="en-GB" sz="1400" dirty="0">
              <a:latin typeface="Arial" panose="020B0604020202020204" pitchFamily="34" charset="0"/>
              <a:cs typeface="Arial" panose="020B0604020202020204" pitchFamily="34" charset="0"/>
            </a:endParaRPr>
          </a:p>
          <a:p>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Tests?</a:t>
            </a:r>
          </a:p>
          <a:p>
            <a:r>
              <a:rPr lang="en-GB" sz="1400" dirty="0">
                <a:latin typeface="Arial" panose="020B0604020202020204" pitchFamily="34" charset="0"/>
                <a:cs typeface="Arial" panose="020B0604020202020204" pitchFamily="34" charset="0"/>
              </a:rPr>
              <a:t>Press Up test</a:t>
            </a:r>
          </a:p>
          <a:p>
            <a:r>
              <a:rPr lang="en-GB" sz="1400" dirty="0">
                <a:latin typeface="Arial" panose="020B0604020202020204" pitchFamily="34" charset="0"/>
                <a:cs typeface="Arial" panose="020B0604020202020204" pitchFamily="34" charset="0"/>
              </a:rPr>
              <a:t>Sit Up test</a:t>
            </a:r>
          </a:p>
        </p:txBody>
      </p:sp>
      <p:sp>
        <p:nvSpPr>
          <p:cNvPr id="17" name="TextBox 16"/>
          <p:cNvSpPr txBox="1"/>
          <p:nvPr/>
        </p:nvSpPr>
        <p:spPr>
          <a:xfrm>
            <a:off x="899592" y="5589240"/>
            <a:ext cx="7429788" cy="338554"/>
          </a:xfrm>
          <a:prstGeom prst="rect">
            <a:avLst/>
          </a:prstGeom>
          <a:solidFill>
            <a:srgbClr val="FFC000"/>
          </a:solidFill>
          <a:ln w="28575">
            <a:solidFill>
              <a:schemeClr val="tx1"/>
            </a:solidFill>
          </a:ln>
        </p:spPr>
        <p:txBody>
          <a:bodyPr wrap="square" rtlCol="0">
            <a:spAutoFit/>
          </a:bodyPr>
          <a:lstStyle/>
          <a:p>
            <a:pPr algn="ct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Come up with your own Sporting Example for Muscular Endurance</a:t>
            </a:r>
            <a:endPar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0" name="TextBox 9"/>
          <p:cNvSpPr txBox="1"/>
          <p:nvPr/>
        </p:nvSpPr>
        <p:spPr>
          <a:xfrm>
            <a:off x="2515855" y="2564904"/>
            <a:ext cx="6533605" cy="3121367"/>
          </a:xfrm>
          <a:prstGeom prst="rect">
            <a:avLst/>
          </a:prstGeom>
          <a:noFill/>
        </p:spPr>
        <p:txBody>
          <a:bodyPr wrap="square" rtlCol="0">
            <a:spAutoFit/>
          </a:bodyPr>
          <a:lstStyle/>
          <a:p>
            <a:r>
              <a:rPr lang="en-GB" sz="1350" b="1" dirty="0">
                <a:solidFill>
                  <a:srgbClr val="C00000"/>
                </a:solidFill>
                <a:latin typeface="Arial" panose="020B0604020202020204" pitchFamily="34" charset="0"/>
                <a:cs typeface="Arial" panose="020B0604020202020204" pitchFamily="34" charset="0"/>
              </a:rPr>
              <a:t>DEFINITION: </a:t>
            </a:r>
          </a:p>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Muscular endurance is the ability of the muscle or muscle groups in the body to repeatedly contract or keep going with without rest.</a:t>
            </a:r>
            <a:endParaRPr lang="en-GB" sz="1600" dirty="0">
              <a:latin typeface="Arial" panose="020B0604020202020204" pitchFamily="34" charset="0"/>
              <a:cs typeface="Arial" panose="020B0604020202020204" pitchFamily="34" charset="0"/>
            </a:endParaRPr>
          </a:p>
          <a:p>
            <a:pPr marL="214313" indent="-214313">
              <a:spcBef>
                <a:spcPts val="400"/>
              </a:spcBef>
              <a:buFont typeface="Arial" panose="020B0604020202020204" pitchFamily="34" charset="0"/>
              <a:buChar char="•"/>
            </a:pPr>
            <a:r>
              <a:rPr lang="en-GB" sz="1400" dirty="0">
                <a:latin typeface="Arial" panose="020B0604020202020204" pitchFamily="34" charset="0"/>
                <a:cs typeface="Arial" panose="020B0604020202020204" pitchFamily="34" charset="0"/>
              </a:rPr>
              <a:t>Activities such as swimming or running can enlarge slow twitch fibres, which gives greater potential for energy production.</a:t>
            </a:r>
          </a:p>
          <a:p>
            <a:pPr marL="214313" indent="-214313">
              <a:spcBef>
                <a:spcPts val="400"/>
              </a:spcBef>
              <a:buFont typeface="Arial" panose="020B0604020202020204" pitchFamily="34" charset="0"/>
              <a:buChar char="•"/>
            </a:pPr>
            <a:r>
              <a:rPr lang="en-GB" sz="1400" dirty="0">
                <a:latin typeface="Arial" panose="020B0604020202020204" pitchFamily="34" charset="0"/>
                <a:cs typeface="Arial" panose="020B0604020202020204" pitchFamily="34" charset="0"/>
              </a:rPr>
              <a:t>The onset of fatigue is delayed (you get tired less quickly) because of higher maximum oxygen uptake (VO2Max). </a:t>
            </a:r>
          </a:p>
          <a:p>
            <a:pPr marL="214313" indent="-214313">
              <a:spcBef>
                <a:spcPts val="400"/>
              </a:spcBef>
              <a:buFont typeface="Arial" panose="020B0604020202020204" pitchFamily="34" charset="0"/>
              <a:buChar char="•"/>
            </a:pPr>
            <a:r>
              <a:rPr lang="en-GB" sz="1400" dirty="0">
                <a:latin typeface="Arial" panose="020B0604020202020204" pitchFamily="34" charset="0"/>
                <a:cs typeface="Arial" panose="020B0604020202020204" pitchFamily="34" charset="0"/>
              </a:rPr>
              <a:t>By Exercising the size and number of </a:t>
            </a:r>
            <a:r>
              <a:rPr lang="en-GB" sz="1600" b="1" dirty="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mitochondria</a:t>
            </a:r>
            <a:r>
              <a:rPr lang="en-GB" sz="1400" dirty="0">
                <a:latin typeface="Arial" panose="020B0604020202020204" pitchFamily="34" charset="0"/>
                <a:cs typeface="Arial" panose="020B0604020202020204" pitchFamily="34" charset="0"/>
              </a:rPr>
              <a:t> in muscles are increased.</a:t>
            </a:r>
          </a:p>
          <a:p>
            <a:pPr marL="214313" indent="-214313">
              <a:spcBef>
                <a:spcPts val="400"/>
              </a:spcBef>
              <a:buFont typeface="Arial" panose="020B0604020202020204" pitchFamily="34" charset="0"/>
              <a:buChar char="•"/>
            </a:pPr>
            <a:r>
              <a:rPr lang="en-GB" sz="1400" dirty="0">
                <a:latin typeface="Arial" panose="020B0604020202020204" pitchFamily="34" charset="0"/>
                <a:cs typeface="Arial" panose="020B0604020202020204" pitchFamily="34" charset="0"/>
              </a:rPr>
              <a:t>Also with exercise there is an increase in </a:t>
            </a:r>
            <a:r>
              <a:rPr lang="en-GB" sz="1600" b="1" dirty="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myoglobin</a:t>
            </a:r>
            <a:r>
              <a:rPr lang="en-GB" sz="1400" dirty="0">
                <a:latin typeface="Arial" panose="020B0604020202020204" pitchFamily="34" charset="0"/>
                <a:cs typeface="Arial" panose="020B0604020202020204" pitchFamily="34" charset="0"/>
              </a:rPr>
              <a:t> content within the muscle cell. </a:t>
            </a:r>
          </a:p>
        </p:txBody>
      </p:sp>
      <p:sp>
        <p:nvSpPr>
          <p:cNvPr id="7" name="Title 1">
            <a:extLst>
              <a:ext uri="{FF2B5EF4-FFF2-40B4-BE49-F238E27FC236}">
                <a16:creationId xmlns:a16="http://schemas.microsoft.com/office/drawing/2014/main" id="{855EF446-57E4-417E-BD6E-1E2327C7E9F7}"/>
              </a:ext>
            </a:extLst>
          </p:cNvPr>
          <p:cNvSpPr txBox="1">
            <a:spLocks/>
          </p:cNvSpPr>
          <p:nvPr/>
        </p:nvSpPr>
        <p:spPr>
          <a:xfrm>
            <a:off x="0" y="0"/>
            <a:ext cx="9144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Who would use these components of fitness &amp; </a:t>
            </a:r>
            <a:r>
              <a:rPr lang="en-US" sz="2800" dirty="0" smtClean="0"/>
              <a:t>why</a:t>
            </a:r>
            <a:r>
              <a:rPr lang="en-US" sz="2800" dirty="0"/>
              <a:t>?</a:t>
            </a:r>
          </a:p>
        </p:txBody>
      </p:sp>
      <p:pic>
        <p:nvPicPr>
          <p:cNvPr id="11" name="Picture 10" descr="Athlete rower at the start. Rowing.">
            <a:extLst>
              <a:ext uri="{FF2B5EF4-FFF2-40B4-BE49-F238E27FC236}">
                <a16:creationId xmlns:a16="http://schemas.microsoft.com/office/drawing/2014/main" id="{9C7427C1-8CA4-4B7C-8984-EE76E81F7E3D}"/>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078211" y="980728"/>
            <a:ext cx="3408891" cy="1696449"/>
          </a:xfrm>
          <a:prstGeom prst="rect">
            <a:avLst/>
          </a:prstGeom>
        </p:spPr>
      </p:pic>
    </p:spTree>
    <p:extLst>
      <p:ext uri="{BB962C8B-B14F-4D97-AF65-F5344CB8AC3E}">
        <p14:creationId xmlns:p14="http://schemas.microsoft.com/office/powerpoint/2010/main" val="30938133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fade">
                                      <p:cBhvr>
                                        <p:cTn id="10" dur="5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500"/>
                                        <p:tgtEl>
                                          <p:spTgt spid="4">
                                            <p:txEl>
                                              <p:pRg st="3" end="3"/>
                                            </p:txEl>
                                          </p:spTgt>
                                        </p:tgtEl>
                                      </p:cBhvr>
                                    </p:animEffec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 calcmode="lin" valueType="num">
                                      <p:cBhvr additive="base">
                                        <p:cTn id="2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animEffect transition="in" filter="fade">
                                      <p:cBhvr>
                                        <p:cTn id="35" dur="500"/>
                                        <p:tgtEl>
                                          <p:spTgt spid="4">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4">
                                            <p:txEl>
                                              <p:pRg st="8" end="8"/>
                                            </p:txEl>
                                          </p:spTgt>
                                        </p:tgtEl>
                                        <p:attrNameLst>
                                          <p:attrName>style.visibility</p:attrName>
                                        </p:attrNameLst>
                                      </p:cBhvr>
                                      <p:to>
                                        <p:strVal val="visible"/>
                                      </p:to>
                                    </p:set>
                                    <p:anim calcmode="lin" valueType="num">
                                      <p:cBhvr additive="base">
                                        <p:cTn id="40"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4">
                                            <p:txEl>
                                              <p:pRg st="9" end="9"/>
                                            </p:txEl>
                                          </p:spTgt>
                                        </p:tgtEl>
                                        <p:attrNameLst>
                                          <p:attrName>style.visibility</p:attrName>
                                        </p:attrNameLst>
                                      </p:cBhvr>
                                      <p:to>
                                        <p:strVal val="visible"/>
                                      </p:to>
                                    </p:set>
                                    <p:animEffect transition="in" filter="fade">
                                      <p:cBhvr>
                                        <p:cTn id="46" dur="500"/>
                                        <p:tgtEl>
                                          <p:spTgt spid="4">
                                            <p:txEl>
                                              <p:pRg st="9" end="9"/>
                                            </p:txEl>
                                          </p:spTgt>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4">
                                            <p:txEl>
                                              <p:pRg st="10" end="10"/>
                                            </p:txEl>
                                          </p:spTgt>
                                        </p:tgtEl>
                                        <p:attrNameLst>
                                          <p:attrName>style.visibility</p:attrName>
                                        </p:attrNameLst>
                                      </p:cBhvr>
                                      <p:to>
                                        <p:strVal val="visible"/>
                                      </p:to>
                                    </p:set>
                                    <p:animEffect transition="in" filter="fade">
                                      <p:cBhvr>
                                        <p:cTn id="50" dur="500"/>
                                        <p:tgtEl>
                                          <p:spTgt spid="4">
                                            <p:txEl>
                                              <p:pRg st="10" end="1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0">
                                            <p:txEl>
                                              <p:pRg st="0" end="0"/>
                                            </p:txEl>
                                          </p:spTgt>
                                        </p:tgtEl>
                                        <p:attrNameLst>
                                          <p:attrName>style.visibility</p:attrName>
                                        </p:attrNameLst>
                                      </p:cBhvr>
                                      <p:to>
                                        <p:strVal val="visible"/>
                                      </p:to>
                                    </p:set>
                                    <p:animEffect transition="in" filter="fade">
                                      <p:cBhvr>
                                        <p:cTn id="55" dur="500"/>
                                        <p:tgtEl>
                                          <p:spTgt spid="10">
                                            <p:txEl>
                                              <p:pRg st="0" end="0"/>
                                            </p:txEl>
                                          </p:spTgt>
                                        </p:tgtEl>
                                      </p:cBhvr>
                                    </p:animEffect>
                                  </p:childTnLst>
                                </p:cTn>
                              </p:par>
                              <p:par>
                                <p:cTn id="56" presetID="10" presetClass="entr" presetSubtype="0" fill="hold" nodeType="withEffect">
                                  <p:stCondLst>
                                    <p:cond delay="0"/>
                                  </p:stCondLst>
                                  <p:childTnLst>
                                    <p:set>
                                      <p:cBhvr>
                                        <p:cTn id="57" dur="1" fill="hold">
                                          <p:stCondLst>
                                            <p:cond delay="0"/>
                                          </p:stCondLst>
                                        </p:cTn>
                                        <p:tgtEl>
                                          <p:spTgt spid="10">
                                            <p:txEl>
                                              <p:pRg st="1" end="1"/>
                                            </p:txEl>
                                          </p:spTgt>
                                        </p:tgtEl>
                                        <p:attrNameLst>
                                          <p:attrName>style.visibility</p:attrName>
                                        </p:attrNameLst>
                                      </p:cBhvr>
                                      <p:to>
                                        <p:strVal val="visible"/>
                                      </p:to>
                                    </p:set>
                                    <p:animEffect transition="in" filter="fade">
                                      <p:cBhvr>
                                        <p:cTn id="58" dur="500"/>
                                        <p:tgtEl>
                                          <p:spTgt spid="10">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10">
                                            <p:txEl>
                                              <p:pRg st="2" end="2"/>
                                            </p:txEl>
                                          </p:spTgt>
                                        </p:tgtEl>
                                        <p:attrNameLst>
                                          <p:attrName>style.visibility</p:attrName>
                                        </p:attrNameLst>
                                      </p:cBhvr>
                                      <p:to>
                                        <p:strVal val="visible"/>
                                      </p:to>
                                    </p:set>
                                    <p:animEffect transition="in" filter="fade">
                                      <p:cBhvr>
                                        <p:cTn id="63" dur="500"/>
                                        <p:tgtEl>
                                          <p:spTgt spid="10">
                                            <p:txEl>
                                              <p:pRg st="2" end="2"/>
                                            </p:txEl>
                                          </p:spTgt>
                                        </p:tgtEl>
                                      </p:cBhvr>
                                    </p:animEffect>
                                  </p:childTnLst>
                                </p:cTn>
                              </p:par>
                            </p:childTnLst>
                          </p:cTn>
                        </p:par>
                        <p:par>
                          <p:cTn id="64" fill="hold">
                            <p:stCondLst>
                              <p:cond delay="500"/>
                            </p:stCondLst>
                            <p:childTnLst>
                              <p:par>
                                <p:cTn id="65" presetID="10" presetClass="entr" presetSubtype="0" fill="hold" nodeType="afterEffect">
                                  <p:stCondLst>
                                    <p:cond delay="0"/>
                                  </p:stCondLst>
                                  <p:childTnLst>
                                    <p:set>
                                      <p:cBhvr>
                                        <p:cTn id="66" dur="1" fill="hold">
                                          <p:stCondLst>
                                            <p:cond delay="0"/>
                                          </p:stCondLst>
                                        </p:cTn>
                                        <p:tgtEl>
                                          <p:spTgt spid="10">
                                            <p:txEl>
                                              <p:pRg st="3" end="3"/>
                                            </p:txEl>
                                          </p:spTgt>
                                        </p:tgtEl>
                                        <p:attrNameLst>
                                          <p:attrName>style.visibility</p:attrName>
                                        </p:attrNameLst>
                                      </p:cBhvr>
                                      <p:to>
                                        <p:strVal val="visible"/>
                                      </p:to>
                                    </p:set>
                                    <p:animEffect transition="in" filter="fade">
                                      <p:cBhvr>
                                        <p:cTn id="67" dur="500"/>
                                        <p:tgtEl>
                                          <p:spTgt spid="10">
                                            <p:txEl>
                                              <p:pRg st="3" end="3"/>
                                            </p:txEl>
                                          </p:spTgt>
                                        </p:tgtEl>
                                      </p:cBhvr>
                                    </p:animEffect>
                                  </p:childTnLst>
                                </p:cTn>
                              </p:par>
                            </p:childTnLst>
                          </p:cTn>
                        </p:par>
                        <p:par>
                          <p:cTn id="68" fill="hold">
                            <p:stCondLst>
                              <p:cond delay="1000"/>
                            </p:stCondLst>
                            <p:childTnLst>
                              <p:par>
                                <p:cTn id="69" presetID="10" presetClass="entr" presetSubtype="0" fill="hold" nodeType="afterEffect">
                                  <p:stCondLst>
                                    <p:cond delay="0"/>
                                  </p:stCondLst>
                                  <p:childTnLst>
                                    <p:set>
                                      <p:cBhvr>
                                        <p:cTn id="70" dur="1" fill="hold">
                                          <p:stCondLst>
                                            <p:cond delay="0"/>
                                          </p:stCondLst>
                                        </p:cTn>
                                        <p:tgtEl>
                                          <p:spTgt spid="10">
                                            <p:txEl>
                                              <p:pRg st="4" end="4"/>
                                            </p:txEl>
                                          </p:spTgt>
                                        </p:tgtEl>
                                        <p:attrNameLst>
                                          <p:attrName>style.visibility</p:attrName>
                                        </p:attrNameLst>
                                      </p:cBhvr>
                                      <p:to>
                                        <p:strVal val="visible"/>
                                      </p:to>
                                    </p:set>
                                    <p:animEffect transition="in" filter="fade">
                                      <p:cBhvr>
                                        <p:cTn id="71" dur="500"/>
                                        <p:tgtEl>
                                          <p:spTgt spid="10">
                                            <p:txEl>
                                              <p:pRg st="4" end="4"/>
                                            </p:txEl>
                                          </p:spTgt>
                                        </p:tgtEl>
                                      </p:cBhvr>
                                    </p:animEffect>
                                  </p:childTnLst>
                                </p:cTn>
                              </p:par>
                            </p:childTnLst>
                          </p:cTn>
                        </p:par>
                        <p:par>
                          <p:cTn id="72" fill="hold">
                            <p:stCondLst>
                              <p:cond delay="1500"/>
                            </p:stCondLst>
                            <p:childTnLst>
                              <p:par>
                                <p:cTn id="73" presetID="10" presetClass="entr" presetSubtype="0" fill="hold" nodeType="afterEffect">
                                  <p:stCondLst>
                                    <p:cond delay="0"/>
                                  </p:stCondLst>
                                  <p:childTnLst>
                                    <p:set>
                                      <p:cBhvr>
                                        <p:cTn id="74" dur="1" fill="hold">
                                          <p:stCondLst>
                                            <p:cond delay="0"/>
                                          </p:stCondLst>
                                        </p:cTn>
                                        <p:tgtEl>
                                          <p:spTgt spid="10">
                                            <p:txEl>
                                              <p:pRg st="5" end="5"/>
                                            </p:txEl>
                                          </p:spTgt>
                                        </p:tgtEl>
                                        <p:attrNameLst>
                                          <p:attrName>style.visibility</p:attrName>
                                        </p:attrNameLst>
                                      </p:cBhvr>
                                      <p:to>
                                        <p:strVal val="visible"/>
                                      </p:to>
                                    </p:set>
                                    <p:animEffect transition="in" filter="fade">
                                      <p:cBhvr>
                                        <p:cTn id="75" dur="500"/>
                                        <p:tgtEl>
                                          <p:spTgt spid="10">
                                            <p:txEl>
                                              <p:pRg st="5" end="5"/>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17"/>
                                        </p:tgtEl>
                                        <p:attrNameLst>
                                          <p:attrName>style.visibility</p:attrName>
                                        </p:attrNameLst>
                                      </p:cBhvr>
                                      <p:to>
                                        <p:strVal val="visible"/>
                                      </p:to>
                                    </p:set>
                                    <p:animEffect transition="in" filter="fade">
                                      <p:cBhvr>
                                        <p:cTn id="8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1035" y="956461"/>
            <a:ext cx="2618977" cy="4272739"/>
          </a:xfrm>
          <a:prstGeom prst="rect">
            <a:avLst/>
          </a:prstGeom>
          <a:solidFill>
            <a:srgbClr val="DA8AAD"/>
          </a:solidFill>
          <a:ln>
            <a:solidFill>
              <a:schemeClr val="tx1"/>
            </a:solidFill>
          </a:ln>
        </p:spPr>
        <p:txBody>
          <a:bodyPr wrap="square">
            <a:noAutofit/>
          </a:bodyPr>
          <a:lstStyle/>
          <a:p>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Speed:</a:t>
            </a:r>
            <a:r>
              <a:rPr lang="en-GB" sz="1600" u="sng" dirty="0">
                <a:latin typeface="Arial" panose="020B0604020202020204" pitchFamily="34" charset="0"/>
                <a:cs typeface="Arial" panose="020B0604020202020204" pitchFamily="34" charset="0"/>
              </a:rPr>
              <a:t> </a:t>
            </a:r>
          </a:p>
          <a:p>
            <a:endParaRPr lang="en-GB" sz="1400" u="sng"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Who?</a:t>
            </a:r>
          </a:p>
          <a:p>
            <a:r>
              <a:rPr lang="en-GB" sz="1400" dirty="0">
                <a:latin typeface="Arial" panose="020B0604020202020204" pitchFamily="34" charset="0"/>
                <a:cs typeface="Arial" panose="020B0604020202020204" pitchFamily="34" charset="0"/>
              </a:rPr>
              <a:t>Games players.</a:t>
            </a:r>
          </a:p>
          <a:p>
            <a:r>
              <a:rPr lang="en-GB" sz="1400" dirty="0">
                <a:latin typeface="Arial" panose="020B0604020202020204" pitchFamily="34" charset="0"/>
                <a:cs typeface="Arial" panose="020B0604020202020204" pitchFamily="34" charset="0"/>
              </a:rPr>
              <a:t>Example - Rugby players.</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When?</a:t>
            </a:r>
          </a:p>
          <a:p>
            <a:r>
              <a:rPr lang="en-GB" sz="1400" dirty="0">
                <a:latin typeface="Arial" panose="020B0604020202020204" pitchFamily="34" charset="0"/>
                <a:cs typeface="Arial" panose="020B0604020202020204" pitchFamily="34" charset="0"/>
              </a:rPr>
              <a:t>For attackers to outrun defenders in the sprint to the line.</a:t>
            </a:r>
          </a:p>
          <a:p>
            <a:r>
              <a:rPr lang="en-GB" sz="1400" dirty="0">
                <a:latin typeface="Arial" panose="020B0604020202020204" pitchFamily="34" charset="0"/>
                <a:cs typeface="Arial" panose="020B0604020202020204" pitchFamily="34" charset="0"/>
              </a:rPr>
              <a:t>Or</a:t>
            </a:r>
          </a:p>
          <a:p>
            <a:r>
              <a:rPr lang="en-GB" sz="1400" dirty="0">
                <a:latin typeface="Arial" panose="020B0604020202020204" pitchFamily="34" charset="0"/>
                <a:cs typeface="Arial" panose="020B0604020202020204" pitchFamily="34" charset="0"/>
              </a:rPr>
              <a:t>For defenders to catch attackers to make tackles. </a:t>
            </a:r>
          </a:p>
          <a:p>
            <a:r>
              <a:rPr lang="en-GB" sz="1400" dirty="0">
                <a:latin typeface="Arial" panose="020B0604020202020204" pitchFamily="34" charset="0"/>
                <a:cs typeface="Arial" panose="020B0604020202020204" pitchFamily="34" charset="0"/>
              </a:rPr>
              <a:t>Or</a:t>
            </a:r>
          </a:p>
          <a:p>
            <a:r>
              <a:rPr lang="en-GB" sz="1400" dirty="0">
                <a:latin typeface="Arial" panose="020B0604020202020204" pitchFamily="34" charset="0"/>
                <a:cs typeface="Arial" panose="020B0604020202020204" pitchFamily="34" charset="0"/>
              </a:rPr>
              <a:t>Make quick passes with the ball.</a:t>
            </a:r>
          </a:p>
          <a:p>
            <a:endPar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Test?</a:t>
            </a:r>
          </a:p>
          <a:p>
            <a:r>
              <a:rPr lang="en-GB" sz="1400" dirty="0">
                <a:latin typeface="Arial" panose="020B0604020202020204" pitchFamily="34" charset="0"/>
                <a:cs typeface="Arial" panose="020B0604020202020204" pitchFamily="34" charset="0"/>
              </a:rPr>
              <a:t>30 metre sprint test</a:t>
            </a:r>
          </a:p>
        </p:txBody>
      </p:sp>
      <p:sp>
        <p:nvSpPr>
          <p:cNvPr id="17" name="TextBox 16"/>
          <p:cNvSpPr txBox="1"/>
          <p:nvPr/>
        </p:nvSpPr>
        <p:spPr>
          <a:xfrm>
            <a:off x="1656184" y="5569972"/>
            <a:ext cx="6300192" cy="338554"/>
          </a:xfrm>
          <a:prstGeom prst="rect">
            <a:avLst/>
          </a:prstGeom>
          <a:solidFill>
            <a:srgbClr val="FFC000"/>
          </a:solidFill>
          <a:ln w="28575">
            <a:solidFill>
              <a:schemeClr val="tx1"/>
            </a:solidFill>
          </a:ln>
        </p:spPr>
        <p:txBody>
          <a:bodyPr wrap="square" rtlCol="0">
            <a:spAutoFit/>
          </a:bodyPr>
          <a:lstStyle/>
          <a:p>
            <a:pPr algn="ct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Come up with your own Sporting Example for SPEED</a:t>
            </a:r>
            <a:endPar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0" name="TextBox 9"/>
          <p:cNvSpPr txBox="1"/>
          <p:nvPr/>
        </p:nvSpPr>
        <p:spPr>
          <a:xfrm>
            <a:off x="2730012" y="3674304"/>
            <a:ext cx="6126040" cy="1477328"/>
          </a:xfrm>
          <a:prstGeom prst="rect">
            <a:avLst/>
          </a:prstGeom>
          <a:noFill/>
        </p:spPr>
        <p:txBody>
          <a:bodyPr wrap="square" rtlCol="0">
            <a:spAutoFit/>
          </a:bodyPr>
          <a:lstStyle/>
          <a:p>
            <a:r>
              <a:rPr lang="en-GB" sz="1350" b="1" dirty="0">
                <a:solidFill>
                  <a:srgbClr val="C00000"/>
                </a:solidFill>
                <a:latin typeface="Arial" panose="020B0604020202020204" pitchFamily="34" charset="0"/>
                <a:cs typeface="Arial" panose="020B0604020202020204" pitchFamily="34" charset="0"/>
              </a:rPr>
              <a:t>DEFINITION: </a:t>
            </a:r>
          </a:p>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Speed is the ability to move all or part of the body quickly.</a:t>
            </a:r>
          </a:p>
          <a:p>
            <a:endParaRPr lang="en-GB" sz="1350" dirty="0">
              <a:latin typeface="Arial" panose="020B0604020202020204" pitchFamily="34" charset="0"/>
              <a:cs typeface="Arial" panose="020B0604020202020204" pitchFamily="34" charset="0"/>
            </a:endParaRPr>
          </a:p>
          <a:p>
            <a:pPr marL="214313" indent="-214313">
              <a:spcAft>
                <a:spcPts val="600"/>
              </a:spcAft>
              <a:buFont typeface="Arial" panose="020B0604020202020204" pitchFamily="34" charset="0"/>
              <a:buChar char="•"/>
            </a:pPr>
            <a:r>
              <a:rPr lang="en-GB" sz="1400" dirty="0">
                <a:latin typeface="Arial" panose="020B0604020202020204" pitchFamily="34" charset="0"/>
                <a:cs typeface="Arial" panose="020B0604020202020204" pitchFamily="34" charset="0"/>
              </a:rPr>
              <a:t>Genetics influence how quick you are, but training can improve your rate or speed of movement.</a:t>
            </a:r>
          </a:p>
          <a:p>
            <a:pPr marL="214313" indent="-214313">
              <a:spcAft>
                <a:spcPts val="600"/>
              </a:spcAft>
              <a:buFont typeface="Arial" panose="020B0604020202020204" pitchFamily="34" charset="0"/>
              <a:buChar char="•"/>
            </a:pPr>
            <a:r>
              <a:rPr lang="en-GB" sz="1400" dirty="0">
                <a:latin typeface="Arial" panose="020B0604020202020204" pitchFamily="34" charset="0"/>
                <a:cs typeface="Arial" panose="020B0604020202020204" pitchFamily="34" charset="0"/>
              </a:rPr>
              <a:t>The amount of fast-twitch muscle fibres also influences speed. </a:t>
            </a:r>
          </a:p>
        </p:txBody>
      </p:sp>
      <p:sp>
        <p:nvSpPr>
          <p:cNvPr id="7" name="Title 1">
            <a:extLst>
              <a:ext uri="{FF2B5EF4-FFF2-40B4-BE49-F238E27FC236}">
                <a16:creationId xmlns:a16="http://schemas.microsoft.com/office/drawing/2014/main" id="{57FCD355-A5D7-4AC2-88FD-68034DD975EE}"/>
              </a:ext>
            </a:extLst>
          </p:cNvPr>
          <p:cNvSpPr txBox="1">
            <a:spLocks/>
          </p:cNvSpPr>
          <p:nvPr/>
        </p:nvSpPr>
        <p:spPr>
          <a:xfrm>
            <a:off x="0" y="0"/>
            <a:ext cx="9144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Who would use these components of fitness &amp; </a:t>
            </a:r>
            <a:r>
              <a:rPr lang="en-US" sz="2800" dirty="0" smtClean="0"/>
              <a:t>why</a:t>
            </a:r>
            <a:r>
              <a:rPr lang="en-US" sz="2800" dirty="0"/>
              <a:t>?</a:t>
            </a:r>
          </a:p>
        </p:txBody>
      </p:sp>
      <p:pic>
        <p:nvPicPr>
          <p:cNvPr id="11" name="Picture 10" descr="SINGAPORE-APRIL 17:New Zealand 7s Team (blue/white) plays against Samoa 7s team (blue) during Day 2 of HSBC World Rugby Singapore Sevens on April 17, 2016 at National Stadium in Singapore">
            <a:extLst>
              <a:ext uri="{FF2B5EF4-FFF2-40B4-BE49-F238E27FC236}">
                <a16:creationId xmlns:a16="http://schemas.microsoft.com/office/drawing/2014/main" id="{D1C78426-F811-4F6E-A49F-67F6DDBF508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172852" y="1189777"/>
            <a:ext cx="3240360" cy="2273936"/>
          </a:xfrm>
          <a:prstGeom prst="rect">
            <a:avLst/>
          </a:prstGeom>
        </p:spPr>
      </p:pic>
    </p:spTree>
    <p:extLst>
      <p:ext uri="{BB962C8B-B14F-4D97-AF65-F5344CB8AC3E}">
        <p14:creationId xmlns:p14="http://schemas.microsoft.com/office/powerpoint/2010/main" val="19433433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fade">
                                      <p:cBhvr>
                                        <p:cTn id="10" dur="5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500"/>
                                        <p:tgtEl>
                                          <p:spTgt spid="4">
                                            <p:txEl>
                                              <p:pRg st="3" end="3"/>
                                            </p:txEl>
                                          </p:spTgt>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fade">
                                      <p:cBhvr>
                                        <p:cTn id="25" dur="500"/>
                                        <p:tgtEl>
                                          <p:spTgt spid="4">
                                            <p:txEl>
                                              <p:pRg st="4" end="4"/>
                                            </p:txEl>
                                          </p:spTgt>
                                        </p:tgtEl>
                                      </p:cBhvr>
                                    </p:animEffect>
                                  </p:childTnLst>
                                </p:cTn>
                              </p:par>
                            </p:childTnLst>
                          </p:cTn>
                        </p:par>
                        <p:par>
                          <p:cTn id="26" fill="hold">
                            <p:stCondLst>
                              <p:cond delay="1000"/>
                            </p:stCondLst>
                            <p:childTnLst>
                              <p:par>
                                <p:cTn id="27" presetID="1"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4">
                                            <p:txEl>
                                              <p:pRg st="6" end="6"/>
                                            </p:txEl>
                                          </p:spTgt>
                                        </p:tgtEl>
                                        <p:attrNameLst>
                                          <p:attrName>style.visibility</p:attrName>
                                        </p:attrNameLst>
                                      </p:cBhvr>
                                      <p:to>
                                        <p:strVal val="visible"/>
                                      </p:to>
                                    </p:set>
                                    <p:anim calcmode="lin" valueType="num">
                                      <p:cBhvr additive="base">
                                        <p:cTn id="3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4">
                                            <p:txEl>
                                              <p:pRg st="7" end="7"/>
                                            </p:txEl>
                                          </p:spTgt>
                                        </p:tgtEl>
                                        <p:attrNameLst>
                                          <p:attrName>style.visibility</p:attrName>
                                        </p:attrNameLst>
                                      </p:cBhvr>
                                      <p:to>
                                        <p:strVal val="visible"/>
                                      </p:to>
                                    </p:set>
                                    <p:animEffect transition="in" filter="fade">
                                      <p:cBhvr>
                                        <p:cTn id="39" dur="500"/>
                                        <p:tgtEl>
                                          <p:spTgt spid="4">
                                            <p:txEl>
                                              <p:pRg st="7" end="7"/>
                                            </p:txEl>
                                          </p:spTgt>
                                        </p:tgtEl>
                                      </p:cBhvr>
                                    </p:animEffect>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4">
                                            <p:txEl>
                                              <p:pRg st="8" end="8"/>
                                            </p:txEl>
                                          </p:spTgt>
                                        </p:tgtEl>
                                        <p:attrNameLst>
                                          <p:attrName>style.visibility</p:attrName>
                                        </p:attrNameLst>
                                      </p:cBhvr>
                                      <p:to>
                                        <p:strVal val="visible"/>
                                      </p:to>
                                    </p:set>
                                    <p:animEffect transition="in" filter="fade">
                                      <p:cBhvr>
                                        <p:cTn id="43" dur="500"/>
                                        <p:tgtEl>
                                          <p:spTgt spid="4">
                                            <p:txEl>
                                              <p:pRg st="8" end="8"/>
                                            </p:txEl>
                                          </p:spTgt>
                                        </p:tgtEl>
                                      </p:cBhvr>
                                    </p:animEffect>
                                  </p:childTnLst>
                                </p:cTn>
                              </p:par>
                            </p:childTnLst>
                          </p:cTn>
                        </p:par>
                        <p:par>
                          <p:cTn id="44" fill="hold">
                            <p:stCondLst>
                              <p:cond delay="1000"/>
                            </p:stCondLst>
                            <p:childTnLst>
                              <p:par>
                                <p:cTn id="45" presetID="10" presetClass="entr" presetSubtype="0" fill="hold" nodeType="afterEffect">
                                  <p:stCondLst>
                                    <p:cond delay="0"/>
                                  </p:stCondLst>
                                  <p:childTnLst>
                                    <p:set>
                                      <p:cBhvr>
                                        <p:cTn id="46" dur="1" fill="hold">
                                          <p:stCondLst>
                                            <p:cond delay="0"/>
                                          </p:stCondLst>
                                        </p:cTn>
                                        <p:tgtEl>
                                          <p:spTgt spid="4">
                                            <p:txEl>
                                              <p:pRg st="9" end="9"/>
                                            </p:txEl>
                                          </p:spTgt>
                                        </p:tgtEl>
                                        <p:attrNameLst>
                                          <p:attrName>style.visibility</p:attrName>
                                        </p:attrNameLst>
                                      </p:cBhvr>
                                      <p:to>
                                        <p:strVal val="visible"/>
                                      </p:to>
                                    </p:set>
                                    <p:animEffect transition="in" filter="fade">
                                      <p:cBhvr>
                                        <p:cTn id="47" dur="500"/>
                                        <p:tgtEl>
                                          <p:spTgt spid="4">
                                            <p:txEl>
                                              <p:pRg st="9" end="9"/>
                                            </p:txEl>
                                          </p:spTgt>
                                        </p:tgtEl>
                                      </p:cBhvr>
                                    </p:animEffect>
                                  </p:childTnLst>
                                </p:cTn>
                              </p:par>
                            </p:childTnLst>
                          </p:cTn>
                        </p:par>
                        <p:par>
                          <p:cTn id="48" fill="hold">
                            <p:stCondLst>
                              <p:cond delay="1500"/>
                            </p:stCondLst>
                            <p:childTnLst>
                              <p:par>
                                <p:cTn id="49" presetID="10" presetClass="entr" presetSubtype="0" fill="hold" nodeType="afterEffect">
                                  <p:stCondLst>
                                    <p:cond delay="0"/>
                                  </p:stCondLst>
                                  <p:childTnLst>
                                    <p:set>
                                      <p:cBhvr>
                                        <p:cTn id="50" dur="1" fill="hold">
                                          <p:stCondLst>
                                            <p:cond delay="0"/>
                                          </p:stCondLst>
                                        </p:cTn>
                                        <p:tgtEl>
                                          <p:spTgt spid="4">
                                            <p:txEl>
                                              <p:pRg st="10" end="10"/>
                                            </p:txEl>
                                          </p:spTgt>
                                        </p:tgtEl>
                                        <p:attrNameLst>
                                          <p:attrName>style.visibility</p:attrName>
                                        </p:attrNameLst>
                                      </p:cBhvr>
                                      <p:to>
                                        <p:strVal val="visible"/>
                                      </p:to>
                                    </p:set>
                                    <p:animEffect transition="in" filter="fade">
                                      <p:cBhvr>
                                        <p:cTn id="51" dur="500"/>
                                        <p:tgtEl>
                                          <p:spTgt spid="4">
                                            <p:txEl>
                                              <p:pRg st="10" end="10"/>
                                            </p:txEl>
                                          </p:spTgt>
                                        </p:tgtEl>
                                      </p:cBhvr>
                                    </p:animEffect>
                                  </p:childTnLst>
                                </p:cTn>
                              </p:par>
                            </p:childTnLst>
                          </p:cTn>
                        </p:par>
                        <p:par>
                          <p:cTn id="52" fill="hold">
                            <p:stCondLst>
                              <p:cond delay="2000"/>
                            </p:stCondLst>
                            <p:childTnLst>
                              <p:par>
                                <p:cTn id="53" presetID="10" presetClass="entr" presetSubtype="0" fill="hold" nodeType="afterEffect">
                                  <p:stCondLst>
                                    <p:cond delay="0"/>
                                  </p:stCondLst>
                                  <p:childTnLst>
                                    <p:set>
                                      <p:cBhvr>
                                        <p:cTn id="54" dur="1" fill="hold">
                                          <p:stCondLst>
                                            <p:cond delay="0"/>
                                          </p:stCondLst>
                                        </p:cTn>
                                        <p:tgtEl>
                                          <p:spTgt spid="4">
                                            <p:txEl>
                                              <p:pRg st="11" end="11"/>
                                            </p:txEl>
                                          </p:spTgt>
                                        </p:tgtEl>
                                        <p:attrNameLst>
                                          <p:attrName>style.visibility</p:attrName>
                                        </p:attrNameLst>
                                      </p:cBhvr>
                                      <p:to>
                                        <p:strVal val="visible"/>
                                      </p:to>
                                    </p:set>
                                    <p:animEffect transition="in" filter="fade">
                                      <p:cBhvr>
                                        <p:cTn id="55" dur="500"/>
                                        <p:tgtEl>
                                          <p:spTgt spid="4">
                                            <p:txEl>
                                              <p:pRg st="11" end="11"/>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nodeType="clickEffect">
                                  <p:stCondLst>
                                    <p:cond delay="0"/>
                                  </p:stCondLst>
                                  <p:childTnLst>
                                    <p:set>
                                      <p:cBhvr>
                                        <p:cTn id="59" dur="1" fill="hold">
                                          <p:stCondLst>
                                            <p:cond delay="0"/>
                                          </p:stCondLst>
                                        </p:cTn>
                                        <p:tgtEl>
                                          <p:spTgt spid="4">
                                            <p:txEl>
                                              <p:pRg st="13" end="13"/>
                                            </p:txEl>
                                          </p:spTgt>
                                        </p:tgtEl>
                                        <p:attrNameLst>
                                          <p:attrName>style.visibility</p:attrName>
                                        </p:attrNameLst>
                                      </p:cBhvr>
                                      <p:to>
                                        <p:strVal val="visible"/>
                                      </p:to>
                                    </p:set>
                                    <p:anim calcmode="lin" valueType="num">
                                      <p:cBhvr additive="base">
                                        <p:cTn id="60" dur="500" fill="hold"/>
                                        <p:tgtEl>
                                          <p:spTgt spid="4">
                                            <p:txEl>
                                              <p:pRg st="13" end="13"/>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4">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4">
                                            <p:txEl>
                                              <p:pRg st="14" end="14"/>
                                            </p:txEl>
                                          </p:spTgt>
                                        </p:tgtEl>
                                        <p:attrNameLst>
                                          <p:attrName>style.visibility</p:attrName>
                                        </p:attrNameLst>
                                      </p:cBhvr>
                                      <p:to>
                                        <p:strVal val="visible"/>
                                      </p:to>
                                    </p:set>
                                    <p:animEffect transition="in" filter="fade">
                                      <p:cBhvr>
                                        <p:cTn id="66" dur="500"/>
                                        <p:tgtEl>
                                          <p:spTgt spid="4">
                                            <p:txEl>
                                              <p:pRg st="14" end="14"/>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10">
                                            <p:txEl>
                                              <p:pRg st="0" end="0"/>
                                            </p:txEl>
                                          </p:spTgt>
                                        </p:tgtEl>
                                        <p:attrNameLst>
                                          <p:attrName>style.visibility</p:attrName>
                                        </p:attrNameLst>
                                      </p:cBhvr>
                                      <p:to>
                                        <p:strVal val="visible"/>
                                      </p:to>
                                    </p:set>
                                    <p:animEffect transition="in" filter="fade">
                                      <p:cBhvr>
                                        <p:cTn id="71" dur="500"/>
                                        <p:tgtEl>
                                          <p:spTgt spid="10">
                                            <p:txEl>
                                              <p:pRg st="0" end="0"/>
                                            </p:txEl>
                                          </p:spTgt>
                                        </p:tgtEl>
                                      </p:cBhvr>
                                    </p:animEffect>
                                  </p:childTnLst>
                                </p:cTn>
                              </p:par>
                              <p:par>
                                <p:cTn id="72" presetID="10" presetClass="entr" presetSubtype="0" fill="hold" nodeType="withEffect">
                                  <p:stCondLst>
                                    <p:cond delay="0"/>
                                  </p:stCondLst>
                                  <p:childTnLst>
                                    <p:set>
                                      <p:cBhvr>
                                        <p:cTn id="73" dur="1" fill="hold">
                                          <p:stCondLst>
                                            <p:cond delay="0"/>
                                          </p:stCondLst>
                                        </p:cTn>
                                        <p:tgtEl>
                                          <p:spTgt spid="10">
                                            <p:txEl>
                                              <p:pRg st="1" end="1"/>
                                            </p:txEl>
                                          </p:spTgt>
                                        </p:tgtEl>
                                        <p:attrNameLst>
                                          <p:attrName>style.visibility</p:attrName>
                                        </p:attrNameLst>
                                      </p:cBhvr>
                                      <p:to>
                                        <p:strVal val="visible"/>
                                      </p:to>
                                    </p:set>
                                    <p:animEffect transition="in" filter="fade">
                                      <p:cBhvr>
                                        <p:cTn id="74" dur="500"/>
                                        <p:tgtEl>
                                          <p:spTgt spid="10">
                                            <p:txEl>
                                              <p:pRg st="1" end="1"/>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10">
                                            <p:txEl>
                                              <p:pRg st="3" end="3"/>
                                            </p:txEl>
                                          </p:spTgt>
                                        </p:tgtEl>
                                        <p:attrNameLst>
                                          <p:attrName>style.visibility</p:attrName>
                                        </p:attrNameLst>
                                      </p:cBhvr>
                                      <p:to>
                                        <p:strVal val="visible"/>
                                      </p:to>
                                    </p:set>
                                    <p:animEffect transition="in" filter="fade">
                                      <p:cBhvr>
                                        <p:cTn id="79" dur="500"/>
                                        <p:tgtEl>
                                          <p:spTgt spid="10">
                                            <p:txEl>
                                              <p:pRg st="3" end="3"/>
                                            </p:txEl>
                                          </p:spTgt>
                                        </p:tgtEl>
                                      </p:cBhvr>
                                    </p:animEffect>
                                  </p:childTnLst>
                                </p:cTn>
                              </p:par>
                            </p:childTnLst>
                          </p:cTn>
                        </p:par>
                        <p:par>
                          <p:cTn id="80" fill="hold">
                            <p:stCondLst>
                              <p:cond delay="500"/>
                            </p:stCondLst>
                            <p:childTnLst>
                              <p:par>
                                <p:cTn id="81" presetID="10" presetClass="entr" presetSubtype="0" fill="hold" nodeType="afterEffect">
                                  <p:stCondLst>
                                    <p:cond delay="0"/>
                                  </p:stCondLst>
                                  <p:childTnLst>
                                    <p:set>
                                      <p:cBhvr>
                                        <p:cTn id="82" dur="1" fill="hold">
                                          <p:stCondLst>
                                            <p:cond delay="0"/>
                                          </p:stCondLst>
                                        </p:cTn>
                                        <p:tgtEl>
                                          <p:spTgt spid="10">
                                            <p:txEl>
                                              <p:pRg st="4" end="4"/>
                                            </p:txEl>
                                          </p:spTgt>
                                        </p:tgtEl>
                                        <p:attrNameLst>
                                          <p:attrName>style.visibility</p:attrName>
                                        </p:attrNameLst>
                                      </p:cBhvr>
                                      <p:to>
                                        <p:strVal val="visible"/>
                                      </p:to>
                                    </p:set>
                                    <p:animEffect transition="in" filter="fade">
                                      <p:cBhvr>
                                        <p:cTn id="83" dur="500"/>
                                        <p:tgtEl>
                                          <p:spTgt spid="10">
                                            <p:txEl>
                                              <p:pRg st="4" end="4"/>
                                            </p:txEl>
                                          </p:spTgt>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27438" y="1061978"/>
            <a:ext cx="2015118" cy="2799070"/>
          </a:xfrm>
          <a:prstGeom prst="rect">
            <a:avLst/>
          </a:prstGeom>
          <a:solidFill>
            <a:srgbClr val="DA8AAD"/>
          </a:solidFill>
          <a:ln>
            <a:solidFill>
              <a:schemeClr val="tx1"/>
            </a:solidFill>
          </a:ln>
        </p:spPr>
        <p:txBody>
          <a:bodyPr wrap="square">
            <a:noAutofit/>
          </a:bodyPr>
          <a:lstStyle/>
          <a:p>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Strength:</a:t>
            </a:r>
            <a:r>
              <a:rPr lang="en-GB" sz="1600" u="sng" dirty="0">
                <a:latin typeface="Arial" panose="020B0604020202020204" pitchFamily="34" charset="0"/>
                <a:cs typeface="Arial" panose="020B0604020202020204" pitchFamily="34" charset="0"/>
              </a:rPr>
              <a:t> </a:t>
            </a:r>
          </a:p>
          <a:p>
            <a:endParaRPr lang="en-GB" sz="1400" u="sng"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Who?</a:t>
            </a:r>
          </a:p>
          <a:p>
            <a:r>
              <a:rPr lang="en-GB" sz="1400" dirty="0">
                <a:latin typeface="Arial" panose="020B0604020202020204" pitchFamily="34" charset="0"/>
                <a:cs typeface="Arial" panose="020B0604020202020204" pitchFamily="34" charset="0"/>
              </a:rPr>
              <a:t>Rugby players</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Why? </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Helps props hold up the scrum safely.</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Tests?</a:t>
            </a:r>
          </a:p>
          <a:p>
            <a:r>
              <a:rPr lang="en-GB" sz="1400" dirty="0">
                <a:latin typeface="Arial" panose="020B0604020202020204" pitchFamily="34" charset="0"/>
                <a:cs typeface="Arial" panose="020B0604020202020204" pitchFamily="34" charset="0"/>
              </a:rPr>
              <a:t>1 Rep Max test</a:t>
            </a:r>
          </a:p>
          <a:p>
            <a:r>
              <a:rPr lang="en-GB" sz="1400" dirty="0">
                <a:latin typeface="Arial" panose="020B0604020202020204" pitchFamily="34" charset="0"/>
                <a:cs typeface="Arial" panose="020B0604020202020204" pitchFamily="34" charset="0"/>
              </a:rPr>
              <a:t>Hand grip test</a:t>
            </a:r>
          </a:p>
          <a:p>
            <a:endParaRPr lang="en-GB" sz="1400" dirty="0">
              <a:latin typeface="Arial" panose="020B0604020202020204" pitchFamily="34" charset="0"/>
              <a:cs typeface="Arial" panose="020B0604020202020204" pitchFamily="34" charset="0"/>
            </a:endParaRPr>
          </a:p>
        </p:txBody>
      </p:sp>
      <p:sp>
        <p:nvSpPr>
          <p:cNvPr id="17" name="TextBox 16"/>
          <p:cNvSpPr txBox="1"/>
          <p:nvPr/>
        </p:nvSpPr>
        <p:spPr>
          <a:xfrm>
            <a:off x="1547664" y="5589240"/>
            <a:ext cx="6559649" cy="338554"/>
          </a:xfrm>
          <a:prstGeom prst="rect">
            <a:avLst/>
          </a:prstGeom>
          <a:solidFill>
            <a:srgbClr val="FFC000"/>
          </a:solidFill>
          <a:ln w="28575">
            <a:solidFill>
              <a:schemeClr val="tx1"/>
            </a:solidFill>
          </a:ln>
        </p:spPr>
        <p:txBody>
          <a:bodyPr wrap="square" rtlCol="0">
            <a:spAutoFit/>
          </a:bodyPr>
          <a:lstStyle/>
          <a:p>
            <a:pPr algn="ct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Come up with your own Sporting Example for STRENGTH</a:t>
            </a:r>
            <a:endPar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0" name="TextBox 9"/>
          <p:cNvSpPr txBox="1"/>
          <p:nvPr/>
        </p:nvSpPr>
        <p:spPr>
          <a:xfrm>
            <a:off x="2652972" y="3661889"/>
            <a:ext cx="6263590" cy="1708160"/>
          </a:xfrm>
          <a:prstGeom prst="rect">
            <a:avLst/>
          </a:prstGeom>
          <a:noFill/>
          <a:ln>
            <a:noFill/>
          </a:ln>
        </p:spPr>
        <p:txBody>
          <a:bodyPr wrap="square" rtlCol="0">
            <a:spAutoFit/>
          </a:bodyPr>
          <a:lstStyle/>
          <a:p>
            <a:r>
              <a:rPr lang="en-GB" sz="1350" b="1" dirty="0">
                <a:solidFill>
                  <a:srgbClr val="FF0000"/>
                </a:solidFill>
                <a:latin typeface="Arial" panose="020B0604020202020204" pitchFamily="34" charset="0"/>
                <a:cs typeface="Arial" panose="020B0604020202020204" pitchFamily="34" charset="0"/>
              </a:rPr>
              <a:t>DEFINITION</a:t>
            </a:r>
            <a:r>
              <a:rPr lang="en-GB" sz="1350" b="1" dirty="0">
                <a:latin typeface="Arial" panose="020B0604020202020204" pitchFamily="34" charset="0"/>
                <a:cs typeface="Arial" panose="020B0604020202020204" pitchFamily="34" charset="0"/>
              </a:rPr>
              <a:t>: </a:t>
            </a:r>
          </a:p>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Strength is the amount of force a muscle can exert against a resistance.</a:t>
            </a:r>
          </a:p>
          <a:p>
            <a:endParaRPr lang="en-GB" sz="135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The amount of force that can be exerted by a muscle depends on the size and number of the muscles involved, as well as the type of muscle fibres used.</a:t>
            </a:r>
          </a:p>
        </p:txBody>
      </p:sp>
      <p:sp>
        <p:nvSpPr>
          <p:cNvPr id="9" name="Title 1">
            <a:extLst>
              <a:ext uri="{FF2B5EF4-FFF2-40B4-BE49-F238E27FC236}">
                <a16:creationId xmlns:a16="http://schemas.microsoft.com/office/drawing/2014/main" id="{1AB0909E-DB2E-4D2C-9140-6C674E653972}"/>
              </a:ext>
            </a:extLst>
          </p:cNvPr>
          <p:cNvSpPr txBox="1">
            <a:spLocks/>
          </p:cNvSpPr>
          <p:nvPr/>
        </p:nvSpPr>
        <p:spPr>
          <a:xfrm>
            <a:off x="0" y="0"/>
            <a:ext cx="9144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Who would use these components of fitness &amp; </a:t>
            </a:r>
            <a:r>
              <a:rPr lang="en-US" sz="2800" dirty="0" smtClean="0"/>
              <a:t>why</a:t>
            </a:r>
            <a:r>
              <a:rPr lang="en-US" sz="2800" dirty="0"/>
              <a:t>?</a:t>
            </a:r>
          </a:p>
        </p:txBody>
      </p:sp>
      <p:pic>
        <p:nvPicPr>
          <p:cNvPr id="11" name="Picture 10" descr="Rugby players doing a scrum at the park">
            <a:extLst>
              <a:ext uri="{FF2B5EF4-FFF2-40B4-BE49-F238E27FC236}">
                <a16:creationId xmlns:a16="http://schemas.microsoft.com/office/drawing/2014/main" id="{4246920E-740C-4ECF-AACC-3E9025773A2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984567" y="994875"/>
            <a:ext cx="3467753" cy="2434126"/>
          </a:xfrm>
          <a:prstGeom prst="rect">
            <a:avLst/>
          </a:prstGeom>
        </p:spPr>
      </p:pic>
    </p:spTree>
    <p:extLst>
      <p:ext uri="{BB962C8B-B14F-4D97-AF65-F5344CB8AC3E}">
        <p14:creationId xmlns:p14="http://schemas.microsoft.com/office/powerpoint/2010/main" val="4646675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Effect transition="in" filter="fade">
                                      <p:cBhvr>
                                        <p:cTn id="21" dur="500"/>
                                        <p:tgtEl>
                                          <p:spTgt spid="8">
                                            <p:txEl>
                                              <p:pRg st="3" end="3"/>
                                            </p:txEl>
                                          </p:spTgt>
                                        </p:tgtEl>
                                      </p:cBhvr>
                                    </p:animEffec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xEl>
                                              <p:pRg st="5" end="5"/>
                                            </p:txEl>
                                          </p:spTgt>
                                        </p:tgtEl>
                                        <p:attrNameLst>
                                          <p:attrName>style.visibility</p:attrName>
                                        </p:attrNameLst>
                                      </p:cBhvr>
                                      <p:to>
                                        <p:strVal val="visible"/>
                                      </p:to>
                                    </p:set>
                                    <p:anim calcmode="lin" valueType="num">
                                      <p:cBhvr additive="base">
                                        <p:cTn id="2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animEffect transition="in" filter="fade">
                                      <p:cBhvr>
                                        <p:cTn id="35" dur="500"/>
                                        <p:tgtEl>
                                          <p:spTgt spid="8">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8">
                                            <p:txEl>
                                              <p:pRg st="8" end="8"/>
                                            </p:txEl>
                                          </p:spTgt>
                                        </p:tgtEl>
                                        <p:attrNameLst>
                                          <p:attrName>style.visibility</p:attrName>
                                        </p:attrNameLst>
                                      </p:cBhvr>
                                      <p:to>
                                        <p:strVal val="visible"/>
                                      </p:to>
                                    </p:set>
                                    <p:anim calcmode="lin" valueType="num">
                                      <p:cBhvr additive="base">
                                        <p:cTn id="40"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8">
                                            <p:txEl>
                                              <p:pRg st="9" end="9"/>
                                            </p:txEl>
                                          </p:spTgt>
                                        </p:tgtEl>
                                        <p:attrNameLst>
                                          <p:attrName>style.visibility</p:attrName>
                                        </p:attrNameLst>
                                      </p:cBhvr>
                                      <p:to>
                                        <p:strVal val="visible"/>
                                      </p:to>
                                    </p:set>
                                    <p:animEffect transition="in" filter="fade">
                                      <p:cBhvr>
                                        <p:cTn id="46" dur="500"/>
                                        <p:tgtEl>
                                          <p:spTgt spid="8">
                                            <p:txEl>
                                              <p:pRg st="9" end="9"/>
                                            </p:txEl>
                                          </p:spTgt>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8">
                                            <p:txEl>
                                              <p:pRg st="10" end="10"/>
                                            </p:txEl>
                                          </p:spTgt>
                                        </p:tgtEl>
                                        <p:attrNameLst>
                                          <p:attrName>style.visibility</p:attrName>
                                        </p:attrNameLst>
                                      </p:cBhvr>
                                      <p:to>
                                        <p:strVal val="visible"/>
                                      </p:to>
                                    </p:set>
                                    <p:animEffect transition="in" filter="fade">
                                      <p:cBhvr>
                                        <p:cTn id="50" dur="500"/>
                                        <p:tgtEl>
                                          <p:spTgt spid="8">
                                            <p:txEl>
                                              <p:pRg st="10" end="1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0">
                                            <p:txEl>
                                              <p:pRg st="0" end="0"/>
                                            </p:txEl>
                                          </p:spTgt>
                                        </p:tgtEl>
                                        <p:attrNameLst>
                                          <p:attrName>style.visibility</p:attrName>
                                        </p:attrNameLst>
                                      </p:cBhvr>
                                      <p:to>
                                        <p:strVal val="visible"/>
                                      </p:to>
                                    </p:set>
                                    <p:animEffect transition="in" filter="fade">
                                      <p:cBhvr>
                                        <p:cTn id="55" dur="500"/>
                                        <p:tgtEl>
                                          <p:spTgt spid="10">
                                            <p:txEl>
                                              <p:pRg st="0" end="0"/>
                                            </p:txEl>
                                          </p:spTgt>
                                        </p:tgtEl>
                                      </p:cBhvr>
                                    </p:animEffect>
                                  </p:childTnLst>
                                </p:cTn>
                              </p:par>
                              <p:par>
                                <p:cTn id="56" presetID="10" presetClass="entr" presetSubtype="0" fill="hold" nodeType="withEffect">
                                  <p:stCondLst>
                                    <p:cond delay="0"/>
                                  </p:stCondLst>
                                  <p:childTnLst>
                                    <p:set>
                                      <p:cBhvr>
                                        <p:cTn id="57" dur="1" fill="hold">
                                          <p:stCondLst>
                                            <p:cond delay="0"/>
                                          </p:stCondLst>
                                        </p:cTn>
                                        <p:tgtEl>
                                          <p:spTgt spid="10">
                                            <p:txEl>
                                              <p:pRg st="1" end="1"/>
                                            </p:txEl>
                                          </p:spTgt>
                                        </p:tgtEl>
                                        <p:attrNameLst>
                                          <p:attrName>style.visibility</p:attrName>
                                        </p:attrNameLst>
                                      </p:cBhvr>
                                      <p:to>
                                        <p:strVal val="visible"/>
                                      </p:to>
                                    </p:set>
                                    <p:animEffect transition="in" filter="fade">
                                      <p:cBhvr>
                                        <p:cTn id="58" dur="500"/>
                                        <p:tgtEl>
                                          <p:spTgt spid="10">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10">
                                            <p:txEl>
                                              <p:pRg st="3" end="3"/>
                                            </p:txEl>
                                          </p:spTgt>
                                        </p:tgtEl>
                                        <p:attrNameLst>
                                          <p:attrName>style.visibility</p:attrName>
                                        </p:attrNameLst>
                                      </p:cBhvr>
                                      <p:to>
                                        <p:strVal val="visible"/>
                                      </p:to>
                                    </p:set>
                                    <p:animEffect transition="in" filter="fade">
                                      <p:cBhvr>
                                        <p:cTn id="63" dur="500"/>
                                        <p:tgtEl>
                                          <p:spTgt spid="10">
                                            <p:txEl>
                                              <p:pRg st="3" end="3"/>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fade">
                                      <p:cBhvr>
                                        <p:cTn id="6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97614" y="838374"/>
            <a:ext cx="3214688" cy="4231928"/>
          </a:xfrm>
          <a:prstGeom prst="rect">
            <a:avLst/>
          </a:prstGeom>
          <a:solidFill>
            <a:srgbClr val="DA8AAD"/>
          </a:solidFill>
          <a:ln>
            <a:solidFill>
              <a:schemeClr val="tx1"/>
            </a:solidFill>
          </a:ln>
        </p:spPr>
        <p:txBody>
          <a:bodyPr wrap="square">
            <a:noAutofit/>
          </a:bodyPr>
          <a:lstStyle/>
          <a:p>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Power:</a:t>
            </a:r>
            <a:r>
              <a:rPr lang="en-GB" sz="1600" u="sng" dirty="0">
                <a:latin typeface="Arial" panose="020B0604020202020204" pitchFamily="34" charset="0"/>
                <a:cs typeface="Arial" panose="020B0604020202020204" pitchFamily="34" charset="0"/>
              </a:rPr>
              <a:t> </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Who?</a:t>
            </a:r>
          </a:p>
          <a:p>
            <a:r>
              <a:rPr lang="en-GB" sz="1400" dirty="0">
                <a:latin typeface="Arial" panose="020B0604020202020204" pitchFamily="34" charset="0"/>
                <a:cs typeface="Arial" panose="020B0604020202020204" pitchFamily="34" charset="0"/>
              </a:rPr>
              <a:t>Basketball players.</a:t>
            </a:r>
          </a:p>
          <a:p>
            <a:r>
              <a:rPr lang="en-GB" sz="1400" dirty="0">
                <a:latin typeface="Arial" panose="020B0604020202020204" pitchFamily="34" charset="0"/>
                <a:cs typeface="Arial" panose="020B0604020202020204" pitchFamily="34" charset="0"/>
              </a:rPr>
              <a:t>Throwers in athletic events</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Why? </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Good Power will allow the basketball player to jump high to secure a rebound.</a:t>
            </a:r>
          </a:p>
          <a:p>
            <a:r>
              <a:rPr lang="en-GB" sz="1400" dirty="0">
                <a:latin typeface="Arial" panose="020B0604020202020204" pitchFamily="34" charset="0"/>
                <a:cs typeface="Arial" panose="020B0604020202020204" pitchFamily="34" charset="0"/>
              </a:rPr>
              <a:t>And</a:t>
            </a:r>
          </a:p>
          <a:p>
            <a:r>
              <a:rPr lang="en-GB" sz="1400" dirty="0">
                <a:latin typeface="Arial" panose="020B0604020202020204" pitchFamily="34" charset="0"/>
                <a:cs typeface="Arial" panose="020B0604020202020204" pitchFamily="34" charset="0"/>
              </a:rPr>
              <a:t>A javelin thrower to throw the javelin further or the tennis player fire a shot down court making it harder for his opponent to return it. </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Tests</a:t>
            </a:r>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r>
              <a:rPr lang="en-GB" sz="1400" dirty="0">
                <a:latin typeface="Arial" panose="020B0604020202020204" pitchFamily="34" charset="0"/>
                <a:cs typeface="Arial" panose="020B0604020202020204" pitchFamily="34" charset="0"/>
              </a:rPr>
              <a:t>Standing broad jump</a:t>
            </a:r>
          </a:p>
          <a:p>
            <a:r>
              <a:rPr lang="en-GB" sz="1400" dirty="0">
                <a:latin typeface="Arial" panose="020B0604020202020204" pitchFamily="34" charset="0"/>
                <a:cs typeface="Arial" panose="020B0604020202020204" pitchFamily="34" charset="0"/>
              </a:rPr>
              <a:t>Standing vertical jump</a:t>
            </a:r>
          </a:p>
        </p:txBody>
      </p:sp>
      <p:sp>
        <p:nvSpPr>
          <p:cNvPr id="17" name="TextBox 16"/>
          <p:cNvSpPr txBox="1"/>
          <p:nvPr/>
        </p:nvSpPr>
        <p:spPr>
          <a:xfrm>
            <a:off x="1440160" y="5517232"/>
            <a:ext cx="6228184" cy="349625"/>
          </a:xfrm>
          <a:prstGeom prst="rect">
            <a:avLst/>
          </a:prstGeom>
          <a:solidFill>
            <a:srgbClr val="FFC000"/>
          </a:solidFill>
          <a:ln w="28575">
            <a:solidFill>
              <a:schemeClr val="tx1"/>
            </a:solidFill>
          </a:ln>
        </p:spPr>
        <p:txBody>
          <a:bodyPr wrap="square" rtlCol="0">
            <a:spAutoFit/>
          </a:bodyPr>
          <a:lstStyle/>
          <a:p>
            <a:pPr algn="ct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Come up with your own Sporting Example for POWER</a:t>
            </a:r>
            <a:endPar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0" name="TextBox 9"/>
          <p:cNvSpPr txBox="1"/>
          <p:nvPr/>
        </p:nvSpPr>
        <p:spPr>
          <a:xfrm>
            <a:off x="3593752" y="3639140"/>
            <a:ext cx="5226720" cy="1431161"/>
          </a:xfrm>
          <a:prstGeom prst="rect">
            <a:avLst/>
          </a:prstGeom>
          <a:noFill/>
          <a:ln>
            <a:noFill/>
          </a:ln>
        </p:spPr>
        <p:txBody>
          <a:bodyPr wrap="square" rtlCol="0">
            <a:spAutoFit/>
          </a:bodyPr>
          <a:lstStyle/>
          <a:p>
            <a:r>
              <a:rPr lang="en-GB" sz="1350" b="1" dirty="0">
                <a:solidFill>
                  <a:srgbClr val="FF0000"/>
                </a:solidFill>
                <a:latin typeface="Arial" panose="020B0604020202020204" pitchFamily="34" charset="0"/>
                <a:cs typeface="Arial" panose="020B0604020202020204" pitchFamily="34" charset="0"/>
              </a:rPr>
              <a:t>DEFINITION: </a:t>
            </a:r>
          </a:p>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Power is the ability to perform strength based movements quickly</a:t>
            </a:r>
          </a:p>
          <a:p>
            <a:endParaRPr lang="en-GB" sz="135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Power is an important component of fitness that is used in many dynamic sports activities</a:t>
            </a:r>
          </a:p>
        </p:txBody>
      </p:sp>
      <p:sp>
        <p:nvSpPr>
          <p:cNvPr id="9" name="Title 1">
            <a:extLst>
              <a:ext uri="{FF2B5EF4-FFF2-40B4-BE49-F238E27FC236}">
                <a16:creationId xmlns:a16="http://schemas.microsoft.com/office/drawing/2014/main" id="{CCA03D52-DA45-4086-9367-C08DC52FFC32}"/>
              </a:ext>
            </a:extLst>
          </p:cNvPr>
          <p:cNvSpPr txBox="1">
            <a:spLocks/>
          </p:cNvSpPr>
          <p:nvPr/>
        </p:nvSpPr>
        <p:spPr>
          <a:xfrm>
            <a:off x="0" y="0"/>
            <a:ext cx="9144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Who would use these components of fitness &amp; </a:t>
            </a:r>
            <a:r>
              <a:rPr lang="en-US" sz="2800" dirty="0" smtClean="0"/>
              <a:t>why</a:t>
            </a:r>
            <a:r>
              <a:rPr lang="en-US" sz="2800" dirty="0"/>
              <a:t>?</a:t>
            </a:r>
          </a:p>
        </p:txBody>
      </p:sp>
      <p:pic>
        <p:nvPicPr>
          <p:cNvPr id="11" name="Picture 10" descr="PHILADELPHIA - DECEMBER 4: Saint Joseph's Hawks forward Ronald Roberts, Jr. (13) pulls down a rebound in the Big 5 basketball game December 4, 2013 in Philadelphia.">
            <a:extLst>
              <a:ext uri="{FF2B5EF4-FFF2-40B4-BE49-F238E27FC236}">
                <a16:creationId xmlns:a16="http://schemas.microsoft.com/office/drawing/2014/main" id="{3D5C072F-4707-4DE9-B047-45ED7120597A}"/>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283968" y="1023666"/>
            <a:ext cx="3672408" cy="2477342"/>
          </a:xfrm>
          <a:prstGeom prst="rect">
            <a:avLst/>
          </a:prstGeom>
        </p:spPr>
      </p:pic>
    </p:spTree>
    <p:extLst>
      <p:ext uri="{BB962C8B-B14F-4D97-AF65-F5344CB8AC3E}">
        <p14:creationId xmlns:p14="http://schemas.microsoft.com/office/powerpoint/2010/main" val="80138312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Effect transition="in" filter="fade">
                                      <p:cBhvr>
                                        <p:cTn id="21" dur="500"/>
                                        <p:tgtEl>
                                          <p:spTgt spid="8">
                                            <p:txEl>
                                              <p:pRg st="3" end="3"/>
                                            </p:txEl>
                                          </p:spTgt>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8">
                                            <p:txEl>
                                              <p:pRg st="4" end="4"/>
                                            </p:txEl>
                                          </p:spTgt>
                                        </p:tgtEl>
                                        <p:attrNameLst>
                                          <p:attrName>style.visibility</p:attrName>
                                        </p:attrNameLst>
                                      </p:cBhvr>
                                      <p:to>
                                        <p:strVal val="visible"/>
                                      </p:to>
                                    </p:set>
                                    <p:animEffect transition="in" filter="fade">
                                      <p:cBhvr>
                                        <p:cTn id="25" dur="500"/>
                                        <p:tgtEl>
                                          <p:spTgt spid="8">
                                            <p:txEl>
                                              <p:pRg st="4" end="4"/>
                                            </p:txEl>
                                          </p:spTgt>
                                        </p:tgtEl>
                                      </p:cBhvr>
                                    </p:animEffect>
                                  </p:childTnLst>
                                </p:cTn>
                              </p:par>
                            </p:childTnLst>
                          </p:cTn>
                        </p:par>
                        <p:par>
                          <p:cTn id="26" fill="hold">
                            <p:stCondLst>
                              <p:cond delay="1000"/>
                            </p:stCondLst>
                            <p:childTnLst>
                              <p:par>
                                <p:cTn id="27" presetID="1"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8">
                                            <p:txEl>
                                              <p:pRg st="6" end="6"/>
                                            </p:txEl>
                                          </p:spTgt>
                                        </p:tgtEl>
                                        <p:attrNameLst>
                                          <p:attrName>style.visibility</p:attrName>
                                        </p:attrNameLst>
                                      </p:cBhvr>
                                      <p:to>
                                        <p:strVal val="visible"/>
                                      </p:to>
                                    </p:set>
                                    <p:anim calcmode="lin" valueType="num">
                                      <p:cBhvr additive="base">
                                        <p:cTn id="33"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8">
                                            <p:txEl>
                                              <p:pRg st="7" end="7"/>
                                            </p:txEl>
                                          </p:spTgt>
                                        </p:tgtEl>
                                        <p:attrNameLst>
                                          <p:attrName>style.visibility</p:attrName>
                                        </p:attrNameLst>
                                      </p:cBhvr>
                                      <p:to>
                                        <p:strVal val="visible"/>
                                      </p:to>
                                    </p:set>
                                    <p:animEffect transition="in" filter="fade">
                                      <p:cBhvr>
                                        <p:cTn id="39" dur="500"/>
                                        <p:tgtEl>
                                          <p:spTgt spid="8">
                                            <p:txEl>
                                              <p:pRg st="7" end="7"/>
                                            </p:txEl>
                                          </p:spTgt>
                                        </p:tgtEl>
                                      </p:cBhvr>
                                    </p:animEffect>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animEffect transition="in" filter="fade">
                                      <p:cBhvr>
                                        <p:cTn id="43" dur="500"/>
                                        <p:tgtEl>
                                          <p:spTgt spid="8">
                                            <p:txEl>
                                              <p:pRg st="8" end="8"/>
                                            </p:txEl>
                                          </p:spTgt>
                                        </p:tgtEl>
                                      </p:cBhvr>
                                    </p:animEffect>
                                  </p:childTnLst>
                                </p:cTn>
                              </p:par>
                            </p:childTnLst>
                          </p:cTn>
                        </p:par>
                        <p:par>
                          <p:cTn id="44" fill="hold">
                            <p:stCondLst>
                              <p:cond delay="1000"/>
                            </p:stCondLst>
                            <p:childTnLst>
                              <p:par>
                                <p:cTn id="45" presetID="10" presetClass="entr" presetSubtype="0" fill="hold" nodeType="afterEffect">
                                  <p:stCondLst>
                                    <p:cond delay="0"/>
                                  </p:stCondLst>
                                  <p:childTnLst>
                                    <p:set>
                                      <p:cBhvr>
                                        <p:cTn id="46" dur="1" fill="hold">
                                          <p:stCondLst>
                                            <p:cond delay="0"/>
                                          </p:stCondLst>
                                        </p:cTn>
                                        <p:tgtEl>
                                          <p:spTgt spid="8">
                                            <p:txEl>
                                              <p:pRg st="9" end="9"/>
                                            </p:txEl>
                                          </p:spTgt>
                                        </p:tgtEl>
                                        <p:attrNameLst>
                                          <p:attrName>style.visibility</p:attrName>
                                        </p:attrNameLst>
                                      </p:cBhvr>
                                      <p:to>
                                        <p:strVal val="visible"/>
                                      </p:to>
                                    </p:set>
                                    <p:animEffect transition="in" filter="fade">
                                      <p:cBhvr>
                                        <p:cTn id="47" dur="500"/>
                                        <p:tgtEl>
                                          <p:spTgt spid="8">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8">
                                            <p:txEl>
                                              <p:pRg st="11" end="11"/>
                                            </p:txEl>
                                          </p:spTgt>
                                        </p:tgtEl>
                                        <p:attrNameLst>
                                          <p:attrName>style.visibility</p:attrName>
                                        </p:attrNameLst>
                                      </p:cBhvr>
                                      <p:to>
                                        <p:strVal val="visible"/>
                                      </p:to>
                                    </p:set>
                                    <p:anim calcmode="lin" valueType="num">
                                      <p:cBhvr additive="base">
                                        <p:cTn id="52" dur="500" fill="hold"/>
                                        <p:tgtEl>
                                          <p:spTgt spid="8">
                                            <p:txEl>
                                              <p:pRg st="11" end="11"/>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8">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8">
                                            <p:txEl>
                                              <p:pRg st="12" end="12"/>
                                            </p:txEl>
                                          </p:spTgt>
                                        </p:tgtEl>
                                        <p:attrNameLst>
                                          <p:attrName>style.visibility</p:attrName>
                                        </p:attrNameLst>
                                      </p:cBhvr>
                                      <p:to>
                                        <p:strVal val="visible"/>
                                      </p:to>
                                    </p:set>
                                    <p:animEffect transition="in" filter="fade">
                                      <p:cBhvr>
                                        <p:cTn id="58" dur="500"/>
                                        <p:tgtEl>
                                          <p:spTgt spid="8">
                                            <p:txEl>
                                              <p:pRg st="12" end="12"/>
                                            </p:txEl>
                                          </p:spTgt>
                                        </p:tgtEl>
                                      </p:cBhvr>
                                    </p:animEffect>
                                  </p:childTnLst>
                                </p:cTn>
                              </p:par>
                            </p:childTnLst>
                          </p:cTn>
                        </p:par>
                        <p:par>
                          <p:cTn id="59" fill="hold">
                            <p:stCondLst>
                              <p:cond delay="500"/>
                            </p:stCondLst>
                            <p:childTnLst>
                              <p:par>
                                <p:cTn id="60" presetID="10" presetClass="entr" presetSubtype="0" fill="hold" nodeType="afterEffect">
                                  <p:stCondLst>
                                    <p:cond delay="0"/>
                                  </p:stCondLst>
                                  <p:childTnLst>
                                    <p:set>
                                      <p:cBhvr>
                                        <p:cTn id="61" dur="1" fill="hold">
                                          <p:stCondLst>
                                            <p:cond delay="0"/>
                                          </p:stCondLst>
                                        </p:cTn>
                                        <p:tgtEl>
                                          <p:spTgt spid="8">
                                            <p:txEl>
                                              <p:pRg st="13" end="13"/>
                                            </p:txEl>
                                          </p:spTgt>
                                        </p:tgtEl>
                                        <p:attrNameLst>
                                          <p:attrName>style.visibility</p:attrName>
                                        </p:attrNameLst>
                                      </p:cBhvr>
                                      <p:to>
                                        <p:strVal val="visible"/>
                                      </p:to>
                                    </p:set>
                                    <p:animEffect transition="in" filter="fade">
                                      <p:cBhvr>
                                        <p:cTn id="62" dur="500"/>
                                        <p:tgtEl>
                                          <p:spTgt spid="8">
                                            <p:txEl>
                                              <p:pRg st="13" end="13"/>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0">
                                            <p:txEl>
                                              <p:pRg st="0" end="0"/>
                                            </p:txEl>
                                          </p:spTgt>
                                        </p:tgtEl>
                                        <p:attrNameLst>
                                          <p:attrName>style.visibility</p:attrName>
                                        </p:attrNameLst>
                                      </p:cBhvr>
                                      <p:to>
                                        <p:strVal val="visible"/>
                                      </p:to>
                                    </p:set>
                                    <p:animEffect transition="in" filter="fade">
                                      <p:cBhvr>
                                        <p:cTn id="67" dur="500"/>
                                        <p:tgtEl>
                                          <p:spTgt spid="10">
                                            <p:txEl>
                                              <p:pRg st="0" end="0"/>
                                            </p:txEl>
                                          </p:spTgt>
                                        </p:tgtEl>
                                      </p:cBhvr>
                                    </p:animEffect>
                                  </p:childTnLst>
                                </p:cTn>
                              </p:par>
                              <p:par>
                                <p:cTn id="68" presetID="10" presetClass="entr" presetSubtype="0" fill="hold" nodeType="withEffect">
                                  <p:stCondLst>
                                    <p:cond delay="0"/>
                                  </p:stCondLst>
                                  <p:childTnLst>
                                    <p:set>
                                      <p:cBhvr>
                                        <p:cTn id="69" dur="1" fill="hold">
                                          <p:stCondLst>
                                            <p:cond delay="0"/>
                                          </p:stCondLst>
                                        </p:cTn>
                                        <p:tgtEl>
                                          <p:spTgt spid="10">
                                            <p:txEl>
                                              <p:pRg st="1" end="1"/>
                                            </p:txEl>
                                          </p:spTgt>
                                        </p:tgtEl>
                                        <p:attrNameLst>
                                          <p:attrName>style.visibility</p:attrName>
                                        </p:attrNameLst>
                                      </p:cBhvr>
                                      <p:to>
                                        <p:strVal val="visible"/>
                                      </p:to>
                                    </p:set>
                                    <p:animEffect transition="in" filter="fade">
                                      <p:cBhvr>
                                        <p:cTn id="70" dur="500"/>
                                        <p:tgtEl>
                                          <p:spTgt spid="10">
                                            <p:txEl>
                                              <p:pRg st="1" end="1"/>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10">
                                            <p:txEl>
                                              <p:pRg st="3" end="3"/>
                                            </p:txEl>
                                          </p:spTgt>
                                        </p:tgtEl>
                                        <p:attrNameLst>
                                          <p:attrName>style.visibility</p:attrName>
                                        </p:attrNameLst>
                                      </p:cBhvr>
                                      <p:to>
                                        <p:strVal val="visible"/>
                                      </p:to>
                                    </p:set>
                                    <p:animEffect transition="in" filter="fade">
                                      <p:cBhvr>
                                        <p:cTn id="75" dur="500"/>
                                        <p:tgtEl>
                                          <p:spTgt spid="10">
                                            <p:txEl>
                                              <p:pRg st="3" end="3"/>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17"/>
                                        </p:tgtEl>
                                        <p:attrNameLst>
                                          <p:attrName>style.visibility</p:attrName>
                                        </p:attrNameLst>
                                      </p:cBhvr>
                                      <p:to>
                                        <p:strVal val="visible"/>
                                      </p:to>
                                    </p:set>
                                    <p:animEffect transition="in" filter="fade">
                                      <p:cBhvr>
                                        <p:cTn id="8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1034" y="1162063"/>
            <a:ext cx="2456906" cy="3635089"/>
          </a:xfrm>
          <a:prstGeom prst="rect">
            <a:avLst/>
          </a:prstGeom>
          <a:solidFill>
            <a:srgbClr val="DA8AAD"/>
          </a:solidFill>
          <a:ln>
            <a:solidFill>
              <a:schemeClr val="tx1"/>
            </a:solidFill>
          </a:ln>
        </p:spPr>
        <p:txBody>
          <a:bodyPr wrap="square">
            <a:noAutofit/>
          </a:bodyPr>
          <a:lstStyle/>
          <a:p>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Flexibility:</a:t>
            </a:r>
            <a:r>
              <a:rPr lang="en-GB" sz="1600" u="sng" dirty="0">
                <a:latin typeface="Arial" panose="020B0604020202020204" pitchFamily="34" charset="0"/>
                <a:cs typeface="Arial" panose="020B0604020202020204" pitchFamily="34" charset="0"/>
              </a:rPr>
              <a:t> </a:t>
            </a:r>
          </a:p>
          <a:p>
            <a:endParaRPr lang="en-GB" sz="1400" u="sng"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Who?</a:t>
            </a:r>
            <a:r>
              <a:rPr lang="en-GB" sz="1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Gymnasts.</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Why? </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Good Flexibility allows the athlete to increase their range of movement possible about a joint, and thereby stretch further and perform more complex moves and routines.</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Tests?</a:t>
            </a:r>
          </a:p>
          <a:p>
            <a:r>
              <a:rPr lang="en-GB" sz="1400" dirty="0">
                <a:latin typeface="Arial" panose="020B0604020202020204" pitchFamily="34" charset="0"/>
                <a:cs typeface="Arial" panose="020B0604020202020204" pitchFamily="34" charset="0"/>
              </a:rPr>
              <a:t>Sit and reach test</a:t>
            </a:r>
          </a:p>
          <a:p>
            <a:endParaRPr lang="en-GB" sz="1400" dirty="0">
              <a:latin typeface="Arial" panose="020B0604020202020204" pitchFamily="34" charset="0"/>
              <a:cs typeface="Arial" panose="020B0604020202020204" pitchFamily="34" charset="0"/>
            </a:endParaRPr>
          </a:p>
        </p:txBody>
      </p:sp>
      <p:sp>
        <p:nvSpPr>
          <p:cNvPr id="9" name="TextBox 8"/>
          <p:cNvSpPr txBox="1"/>
          <p:nvPr/>
        </p:nvSpPr>
        <p:spPr>
          <a:xfrm>
            <a:off x="1391013" y="5575753"/>
            <a:ext cx="6637371" cy="338554"/>
          </a:xfrm>
          <a:prstGeom prst="rect">
            <a:avLst/>
          </a:prstGeom>
          <a:solidFill>
            <a:srgbClr val="FFC000"/>
          </a:solidFill>
          <a:ln w="28575">
            <a:solidFill>
              <a:schemeClr val="tx1"/>
            </a:solidFill>
          </a:ln>
        </p:spPr>
        <p:txBody>
          <a:bodyPr wrap="square" rtlCol="0">
            <a:spAutoFit/>
          </a:bodyPr>
          <a:lstStyle/>
          <a:p>
            <a:pPr algn="ct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Come up with your own Sporting Example for FLEXIBILITY</a:t>
            </a:r>
            <a:endPar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2" name="TextBox 11"/>
          <p:cNvSpPr txBox="1"/>
          <p:nvPr/>
        </p:nvSpPr>
        <p:spPr>
          <a:xfrm>
            <a:off x="2987824" y="3738522"/>
            <a:ext cx="5904656" cy="1685077"/>
          </a:xfrm>
          <a:prstGeom prst="rect">
            <a:avLst/>
          </a:prstGeom>
          <a:noFill/>
        </p:spPr>
        <p:txBody>
          <a:bodyPr wrap="square" rtlCol="0">
            <a:spAutoFit/>
          </a:bodyPr>
          <a:lstStyle/>
          <a:p>
            <a:r>
              <a:rPr lang="en-GB" sz="1350" b="1" dirty="0">
                <a:solidFill>
                  <a:srgbClr val="FF0000"/>
                </a:solidFill>
                <a:latin typeface="Arial" panose="020B0604020202020204" pitchFamily="34" charset="0"/>
                <a:cs typeface="Arial" panose="020B0604020202020204" pitchFamily="34" charset="0"/>
              </a:rPr>
              <a:t>DEFINITION</a:t>
            </a:r>
            <a:r>
              <a:rPr lang="en-GB" sz="1350" b="1" dirty="0">
                <a:solidFill>
                  <a:srgbClr val="C00000"/>
                </a:solidFill>
                <a:latin typeface="Arial" panose="020B0604020202020204" pitchFamily="34" charset="0"/>
                <a:cs typeface="Arial" panose="020B0604020202020204" pitchFamily="34" charset="0"/>
              </a:rPr>
              <a:t>: </a:t>
            </a:r>
          </a:p>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Flexibility is the amount or range of movement that you have around a joint.</a:t>
            </a:r>
          </a:p>
          <a:p>
            <a:endParaRPr lang="en-GB" sz="135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If we are flexible we are less likely to suffer from soft tissue / muscular injury. </a:t>
            </a:r>
            <a:endParaRPr lang="en-GB" sz="1400" b="1"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endParaRPr lang="en-GB" sz="1350" dirty="0">
              <a:latin typeface="Arial" panose="020B0604020202020204" pitchFamily="34" charset="0"/>
              <a:cs typeface="Arial" panose="020B0604020202020204" pitchFamily="34" charset="0"/>
            </a:endParaRPr>
          </a:p>
        </p:txBody>
      </p:sp>
      <p:sp>
        <p:nvSpPr>
          <p:cNvPr id="10" name="Title 1">
            <a:extLst>
              <a:ext uri="{FF2B5EF4-FFF2-40B4-BE49-F238E27FC236}">
                <a16:creationId xmlns:a16="http://schemas.microsoft.com/office/drawing/2014/main" id="{F80F22EA-F979-4550-95CE-7520A071F603}"/>
              </a:ext>
            </a:extLst>
          </p:cNvPr>
          <p:cNvSpPr txBox="1">
            <a:spLocks/>
          </p:cNvSpPr>
          <p:nvPr/>
        </p:nvSpPr>
        <p:spPr>
          <a:xfrm>
            <a:off x="0" y="0"/>
            <a:ext cx="9144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Who would use these components of fitness &amp; </a:t>
            </a:r>
            <a:r>
              <a:rPr lang="en-US" sz="2800" dirty="0" smtClean="0"/>
              <a:t>why</a:t>
            </a:r>
            <a:r>
              <a:rPr lang="en-US" sz="2800" dirty="0"/>
              <a:t>?</a:t>
            </a:r>
          </a:p>
        </p:txBody>
      </p:sp>
      <p:pic>
        <p:nvPicPr>
          <p:cNvPr id="11" name="Picture 10" descr="Yoga Backbend Gymnastics, Woman Acrobat in Back Bend Bherundasana Pose, Strong Girl Gymnast Flexible Body">
            <a:extLst>
              <a:ext uri="{FF2B5EF4-FFF2-40B4-BE49-F238E27FC236}">
                <a16:creationId xmlns:a16="http://schemas.microsoft.com/office/drawing/2014/main" id="{43E77403-26F5-4D45-A0FE-2F88543F5800}"/>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211960" y="1162064"/>
            <a:ext cx="3560569" cy="2395252"/>
          </a:xfrm>
          <a:prstGeom prst="rect">
            <a:avLst/>
          </a:prstGeom>
        </p:spPr>
      </p:pic>
    </p:spTree>
    <p:extLst>
      <p:ext uri="{BB962C8B-B14F-4D97-AF65-F5344CB8AC3E}">
        <p14:creationId xmlns:p14="http://schemas.microsoft.com/office/powerpoint/2010/main" val="20725504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fade">
                                      <p:cBhvr>
                                        <p:cTn id="10" dur="5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500"/>
                                        <p:tgtEl>
                                          <p:spTgt spid="4">
                                            <p:txEl>
                                              <p:pRg st="3" end="3"/>
                                            </p:txEl>
                                          </p:spTgt>
                                        </p:tgtEl>
                                      </p:cBhvr>
                                    </p:animEffec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 calcmode="lin" valueType="num">
                                      <p:cBhvr additive="base">
                                        <p:cTn id="2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animEffect transition="in" filter="fade">
                                      <p:cBhvr>
                                        <p:cTn id="35" dur="500"/>
                                        <p:tgtEl>
                                          <p:spTgt spid="4">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4">
                                            <p:txEl>
                                              <p:pRg st="8" end="8"/>
                                            </p:txEl>
                                          </p:spTgt>
                                        </p:tgtEl>
                                        <p:attrNameLst>
                                          <p:attrName>style.visibility</p:attrName>
                                        </p:attrNameLst>
                                      </p:cBhvr>
                                      <p:to>
                                        <p:strVal val="visible"/>
                                      </p:to>
                                    </p:set>
                                    <p:anim calcmode="lin" valueType="num">
                                      <p:cBhvr additive="base">
                                        <p:cTn id="40"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4">
                                            <p:txEl>
                                              <p:pRg st="9" end="9"/>
                                            </p:txEl>
                                          </p:spTgt>
                                        </p:tgtEl>
                                        <p:attrNameLst>
                                          <p:attrName>style.visibility</p:attrName>
                                        </p:attrNameLst>
                                      </p:cBhvr>
                                      <p:to>
                                        <p:strVal val="visible"/>
                                      </p:to>
                                    </p:set>
                                    <p:animEffect transition="in" filter="fade">
                                      <p:cBhvr>
                                        <p:cTn id="46" dur="500"/>
                                        <p:tgtEl>
                                          <p:spTgt spid="4">
                                            <p:txEl>
                                              <p:pRg st="9" end="9"/>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2">
                                            <p:txEl>
                                              <p:pRg st="0" end="0"/>
                                            </p:txEl>
                                          </p:spTgt>
                                        </p:tgtEl>
                                        <p:attrNameLst>
                                          <p:attrName>style.visibility</p:attrName>
                                        </p:attrNameLst>
                                      </p:cBhvr>
                                      <p:to>
                                        <p:strVal val="visible"/>
                                      </p:to>
                                    </p:set>
                                    <p:animEffect transition="in" filter="fade">
                                      <p:cBhvr>
                                        <p:cTn id="51" dur="500"/>
                                        <p:tgtEl>
                                          <p:spTgt spid="12">
                                            <p:txEl>
                                              <p:pRg st="0" end="0"/>
                                            </p:txEl>
                                          </p:spTgt>
                                        </p:tgtEl>
                                      </p:cBhvr>
                                    </p:animEffect>
                                  </p:childTnLst>
                                </p:cTn>
                              </p:par>
                              <p:par>
                                <p:cTn id="52" presetID="10" presetClass="entr" presetSubtype="0" fill="hold" nodeType="withEffect">
                                  <p:stCondLst>
                                    <p:cond delay="0"/>
                                  </p:stCondLst>
                                  <p:childTnLst>
                                    <p:set>
                                      <p:cBhvr>
                                        <p:cTn id="53" dur="1" fill="hold">
                                          <p:stCondLst>
                                            <p:cond delay="0"/>
                                          </p:stCondLst>
                                        </p:cTn>
                                        <p:tgtEl>
                                          <p:spTgt spid="12">
                                            <p:txEl>
                                              <p:pRg st="1" end="1"/>
                                            </p:txEl>
                                          </p:spTgt>
                                        </p:tgtEl>
                                        <p:attrNameLst>
                                          <p:attrName>style.visibility</p:attrName>
                                        </p:attrNameLst>
                                      </p:cBhvr>
                                      <p:to>
                                        <p:strVal val="visible"/>
                                      </p:to>
                                    </p:set>
                                    <p:animEffect transition="in" filter="fade">
                                      <p:cBhvr>
                                        <p:cTn id="54" dur="500"/>
                                        <p:tgtEl>
                                          <p:spTgt spid="12">
                                            <p:txEl>
                                              <p:pRg st="1" end="1"/>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2">
                                            <p:txEl>
                                              <p:pRg st="3" end="3"/>
                                            </p:txEl>
                                          </p:spTgt>
                                        </p:tgtEl>
                                        <p:attrNameLst>
                                          <p:attrName>style.visibility</p:attrName>
                                        </p:attrNameLst>
                                      </p:cBhvr>
                                      <p:to>
                                        <p:strVal val="visible"/>
                                      </p:to>
                                    </p:set>
                                    <p:animEffect transition="in" filter="fade">
                                      <p:cBhvr>
                                        <p:cTn id="59" dur="500"/>
                                        <p:tgtEl>
                                          <p:spTgt spid="12">
                                            <p:txEl>
                                              <p:pRg st="3" end="3"/>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4705" y="1251518"/>
            <a:ext cx="2891246" cy="2969570"/>
          </a:xfrm>
          <a:prstGeom prst="rect">
            <a:avLst/>
          </a:prstGeom>
          <a:solidFill>
            <a:srgbClr val="DA8AAD"/>
          </a:solidFill>
          <a:ln>
            <a:solidFill>
              <a:schemeClr val="tx1"/>
            </a:solidFill>
          </a:ln>
        </p:spPr>
        <p:txBody>
          <a:bodyPr wrap="square">
            <a:noAutofit/>
          </a:bodyPr>
          <a:lstStyle/>
          <a:p>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Agility:</a:t>
            </a:r>
            <a:r>
              <a:rPr lang="en-GB" sz="1600" u="sng" dirty="0">
                <a:latin typeface="Arial" panose="020B0604020202020204" pitchFamily="34" charset="0"/>
                <a:cs typeface="Arial" panose="020B0604020202020204" pitchFamily="34" charset="0"/>
              </a:rPr>
              <a:t> </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Who?</a:t>
            </a:r>
          </a:p>
          <a:p>
            <a:r>
              <a:rPr lang="en-GB" sz="1400" dirty="0">
                <a:latin typeface="Arial" panose="020B0604020202020204" pitchFamily="34" charset="0"/>
                <a:cs typeface="Arial" panose="020B0604020202020204" pitchFamily="34" charset="0"/>
              </a:rPr>
              <a:t>Rugby Players/ Hockey players</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Why?</a:t>
            </a:r>
          </a:p>
          <a:p>
            <a:r>
              <a:rPr lang="en-GB" sz="1400" dirty="0">
                <a:latin typeface="Arial" panose="020B0604020202020204" pitchFamily="34" charset="0"/>
                <a:cs typeface="Arial" panose="020B0604020202020204" pitchFamily="34" charset="0"/>
              </a:rPr>
              <a:t>Being able to change direction quickly (dodging) will allow attackers to evade a tackling player.</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Test</a:t>
            </a:r>
            <a:r>
              <a:rPr lang="en-GB" sz="1400" dirty="0">
                <a:latin typeface="Arial" panose="020B0604020202020204" pitchFamily="34" charset="0"/>
                <a:cs typeface="Arial" panose="020B0604020202020204" pitchFamily="34" charset="0"/>
              </a:rPr>
              <a:t>?</a:t>
            </a:r>
          </a:p>
          <a:p>
            <a:r>
              <a:rPr lang="en-GB" sz="1400" dirty="0">
                <a:latin typeface="Arial" panose="020B0604020202020204" pitchFamily="34" charset="0"/>
                <a:cs typeface="Arial" panose="020B0604020202020204" pitchFamily="34" charset="0"/>
              </a:rPr>
              <a:t>Illinois agility test</a:t>
            </a:r>
          </a:p>
          <a:p>
            <a:endParaRPr lang="en-GB" sz="1400" dirty="0">
              <a:latin typeface="Arial" panose="020B0604020202020204" pitchFamily="34" charset="0"/>
              <a:cs typeface="Arial" panose="020B0604020202020204" pitchFamily="34" charset="0"/>
            </a:endParaRPr>
          </a:p>
        </p:txBody>
      </p:sp>
      <p:sp>
        <p:nvSpPr>
          <p:cNvPr id="11" name="TextBox 10"/>
          <p:cNvSpPr txBox="1"/>
          <p:nvPr/>
        </p:nvSpPr>
        <p:spPr>
          <a:xfrm>
            <a:off x="1619672" y="5589240"/>
            <a:ext cx="6242266" cy="338554"/>
          </a:xfrm>
          <a:prstGeom prst="rect">
            <a:avLst/>
          </a:prstGeom>
          <a:solidFill>
            <a:srgbClr val="FFC000"/>
          </a:solidFill>
          <a:ln w="28575">
            <a:solidFill>
              <a:schemeClr val="tx1"/>
            </a:solidFill>
          </a:ln>
        </p:spPr>
        <p:txBody>
          <a:bodyPr wrap="square" rtlCol="0">
            <a:spAutoFit/>
          </a:bodyPr>
          <a:lstStyle/>
          <a:p>
            <a:pPr algn="ct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Come up with your own Sporting Example for AGILITY</a:t>
            </a:r>
            <a:endPar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3" name="TextBox 12"/>
          <p:cNvSpPr txBox="1"/>
          <p:nvPr/>
        </p:nvSpPr>
        <p:spPr>
          <a:xfrm>
            <a:off x="3082752" y="3583176"/>
            <a:ext cx="5933007" cy="1862048"/>
          </a:xfrm>
          <a:prstGeom prst="rect">
            <a:avLst/>
          </a:prstGeom>
          <a:noFill/>
        </p:spPr>
        <p:txBody>
          <a:bodyPr wrap="square" rtlCol="0">
            <a:spAutoFit/>
          </a:bodyPr>
          <a:lstStyle/>
          <a:p>
            <a:r>
              <a:rPr lang="en-GB" sz="1350" b="1" dirty="0">
                <a:solidFill>
                  <a:srgbClr val="C00000"/>
                </a:solidFill>
                <a:latin typeface="Arial" panose="020B0604020202020204" pitchFamily="34" charset="0"/>
                <a:cs typeface="Arial" panose="020B0604020202020204" pitchFamily="34" charset="0"/>
              </a:rPr>
              <a:t>DEFINITION: </a:t>
            </a:r>
          </a:p>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Agility is how quickly you can change direction under control and maintaining speed, balance and power.</a:t>
            </a:r>
          </a:p>
          <a:p>
            <a:endParaRPr lang="en-GB" sz="135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There are THREE main components of Agility:</a:t>
            </a:r>
          </a:p>
          <a:p>
            <a:pPr marL="557213" lvl="1" indent="-214313">
              <a:buFont typeface="Arial" panose="020B0604020202020204" pitchFamily="34" charset="0"/>
              <a:buChar char="•"/>
            </a:pPr>
            <a:r>
              <a:rPr lang="en-GB" sz="1400" b="1" dirty="0">
                <a:latin typeface="Arial" panose="020B0604020202020204" pitchFamily="34" charset="0"/>
                <a:cs typeface="Arial" panose="020B0604020202020204" pitchFamily="34" charset="0"/>
              </a:rPr>
              <a:t>Core Strength </a:t>
            </a:r>
          </a:p>
          <a:p>
            <a:pPr marL="557213" lvl="1" indent="-214313">
              <a:buFont typeface="Arial" panose="020B0604020202020204" pitchFamily="34" charset="0"/>
              <a:buChar char="•"/>
            </a:pPr>
            <a:r>
              <a:rPr lang="en-GB" sz="1400" b="1" dirty="0">
                <a:latin typeface="Arial" panose="020B0604020202020204" pitchFamily="34" charset="0"/>
                <a:cs typeface="Arial" panose="020B0604020202020204" pitchFamily="34" charset="0"/>
              </a:rPr>
              <a:t>Balance</a:t>
            </a:r>
          </a:p>
          <a:p>
            <a:pPr marL="557213" lvl="1" indent="-214313">
              <a:buFont typeface="Arial" panose="020B0604020202020204" pitchFamily="34" charset="0"/>
              <a:buChar char="•"/>
            </a:pPr>
            <a:r>
              <a:rPr lang="en-GB" sz="1400" b="1" dirty="0">
                <a:latin typeface="Arial" panose="020B0604020202020204" pitchFamily="34" charset="0"/>
                <a:cs typeface="Arial" panose="020B0604020202020204" pitchFamily="34" charset="0"/>
              </a:rPr>
              <a:t>Flexibility </a:t>
            </a:r>
          </a:p>
        </p:txBody>
      </p:sp>
      <p:sp>
        <p:nvSpPr>
          <p:cNvPr id="9" name="Title 1">
            <a:extLst>
              <a:ext uri="{FF2B5EF4-FFF2-40B4-BE49-F238E27FC236}">
                <a16:creationId xmlns:a16="http://schemas.microsoft.com/office/drawing/2014/main" id="{9D84484D-2342-4179-8647-9F6644308097}"/>
              </a:ext>
            </a:extLst>
          </p:cNvPr>
          <p:cNvSpPr txBox="1">
            <a:spLocks/>
          </p:cNvSpPr>
          <p:nvPr/>
        </p:nvSpPr>
        <p:spPr>
          <a:xfrm>
            <a:off x="0" y="0"/>
            <a:ext cx="9144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Who would use these components of fitness &amp; </a:t>
            </a:r>
            <a:r>
              <a:rPr lang="en-US" sz="2800" dirty="0" smtClean="0"/>
              <a:t>why</a:t>
            </a:r>
            <a:r>
              <a:rPr lang="en-US" sz="2800" dirty="0"/>
              <a:t>?</a:t>
            </a:r>
          </a:p>
        </p:txBody>
      </p:sp>
      <p:pic>
        <p:nvPicPr>
          <p:cNvPr id="10" name="Picture 9" descr="TWICKENHAM UK AUGUST 03, Will Sharp Side steps Michael Platt Playing in the Engage Super League Rugby league match Between Harlequins RL and Bradford Bulls at The Stoop, Twickenham London 03/08/2008">
            <a:extLst>
              <a:ext uri="{FF2B5EF4-FFF2-40B4-BE49-F238E27FC236}">
                <a16:creationId xmlns:a16="http://schemas.microsoft.com/office/drawing/2014/main" id="{68A21CE8-30FD-4177-8210-8AD9D757557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923929" y="1151103"/>
            <a:ext cx="3816424" cy="2277898"/>
          </a:xfrm>
          <a:prstGeom prst="rect">
            <a:avLst/>
          </a:prstGeom>
        </p:spPr>
      </p:pic>
    </p:spTree>
    <p:extLst>
      <p:ext uri="{BB962C8B-B14F-4D97-AF65-F5344CB8AC3E}">
        <p14:creationId xmlns:p14="http://schemas.microsoft.com/office/powerpoint/2010/main" val="24222368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Effect transition="in" filter="fade">
                                      <p:cBhvr>
                                        <p:cTn id="21" dur="500"/>
                                        <p:tgtEl>
                                          <p:spTgt spid="8">
                                            <p:txEl>
                                              <p:pRg st="3" end="3"/>
                                            </p:txEl>
                                          </p:spTgt>
                                        </p:tgtEl>
                                      </p:cBhvr>
                                    </p:animEffec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xEl>
                                              <p:pRg st="5" end="5"/>
                                            </p:txEl>
                                          </p:spTgt>
                                        </p:tgtEl>
                                        <p:attrNameLst>
                                          <p:attrName>style.visibility</p:attrName>
                                        </p:attrNameLst>
                                      </p:cBhvr>
                                      <p:to>
                                        <p:strVal val="visible"/>
                                      </p:to>
                                    </p:set>
                                    <p:anim calcmode="lin" valueType="num">
                                      <p:cBhvr additive="base">
                                        <p:cTn id="2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animEffect transition="in" filter="fade">
                                      <p:cBhvr>
                                        <p:cTn id="35" dur="500"/>
                                        <p:tgtEl>
                                          <p:spTgt spid="8">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8">
                                            <p:txEl>
                                              <p:pRg st="8" end="8"/>
                                            </p:txEl>
                                          </p:spTgt>
                                        </p:tgtEl>
                                        <p:attrNameLst>
                                          <p:attrName>style.visibility</p:attrName>
                                        </p:attrNameLst>
                                      </p:cBhvr>
                                      <p:to>
                                        <p:strVal val="visible"/>
                                      </p:to>
                                    </p:set>
                                    <p:anim calcmode="lin" valueType="num">
                                      <p:cBhvr additive="base">
                                        <p:cTn id="40"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8">
                                            <p:txEl>
                                              <p:pRg st="9" end="9"/>
                                            </p:txEl>
                                          </p:spTgt>
                                        </p:tgtEl>
                                        <p:attrNameLst>
                                          <p:attrName>style.visibility</p:attrName>
                                        </p:attrNameLst>
                                      </p:cBhvr>
                                      <p:to>
                                        <p:strVal val="visible"/>
                                      </p:to>
                                    </p:set>
                                    <p:animEffect transition="in" filter="fade">
                                      <p:cBhvr>
                                        <p:cTn id="46" dur="500"/>
                                        <p:tgtEl>
                                          <p:spTgt spid="8">
                                            <p:txEl>
                                              <p:pRg st="9" end="9"/>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3">
                                            <p:txEl>
                                              <p:pRg st="0" end="0"/>
                                            </p:txEl>
                                          </p:spTgt>
                                        </p:tgtEl>
                                        <p:attrNameLst>
                                          <p:attrName>style.visibility</p:attrName>
                                        </p:attrNameLst>
                                      </p:cBhvr>
                                      <p:to>
                                        <p:strVal val="visible"/>
                                      </p:to>
                                    </p:set>
                                    <p:animEffect transition="in" filter="fade">
                                      <p:cBhvr>
                                        <p:cTn id="51" dur="500"/>
                                        <p:tgtEl>
                                          <p:spTgt spid="13">
                                            <p:txEl>
                                              <p:pRg st="0" end="0"/>
                                            </p:txEl>
                                          </p:spTgt>
                                        </p:tgtEl>
                                      </p:cBhvr>
                                    </p:animEffect>
                                  </p:childTnLst>
                                </p:cTn>
                              </p:par>
                              <p:par>
                                <p:cTn id="52" presetID="10" presetClass="entr" presetSubtype="0" fill="hold" nodeType="withEffect">
                                  <p:stCondLst>
                                    <p:cond delay="0"/>
                                  </p:stCondLst>
                                  <p:childTnLst>
                                    <p:set>
                                      <p:cBhvr>
                                        <p:cTn id="53" dur="1" fill="hold">
                                          <p:stCondLst>
                                            <p:cond delay="0"/>
                                          </p:stCondLst>
                                        </p:cTn>
                                        <p:tgtEl>
                                          <p:spTgt spid="13">
                                            <p:txEl>
                                              <p:pRg st="1" end="1"/>
                                            </p:txEl>
                                          </p:spTgt>
                                        </p:tgtEl>
                                        <p:attrNameLst>
                                          <p:attrName>style.visibility</p:attrName>
                                        </p:attrNameLst>
                                      </p:cBhvr>
                                      <p:to>
                                        <p:strVal val="visible"/>
                                      </p:to>
                                    </p:set>
                                    <p:animEffect transition="in" filter="fade">
                                      <p:cBhvr>
                                        <p:cTn id="54" dur="500"/>
                                        <p:tgtEl>
                                          <p:spTgt spid="13">
                                            <p:txEl>
                                              <p:pRg st="1" end="1"/>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3">
                                            <p:txEl>
                                              <p:pRg st="3" end="3"/>
                                            </p:txEl>
                                          </p:spTgt>
                                        </p:tgtEl>
                                        <p:attrNameLst>
                                          <p:attrName>style.visibility</p:attrName>
                                        </p:attrNameLst>
                                      </p:cBhvr>
                                      <p:to>
                                        <p:strVal val="visible"/>
                                      </p:to>
                                    </p:set>
                                    <p:animEffect transition="in" filter="fade">
                                      <p:cBhvr>
                                        <p:cTn id="59" dur="500"/>
                                        <p:tgtEl>
                                          <p:spTgt spid="13">
                                            <p:txEl>
                                              <p:pRg st="3" end="3"/>
                                            </p:txEl>
                                          </p:spTgt>
                                        </p:tgtEl>
                                      </p:cBhvr>
                                    </p:animEffect>
                                  </p:childTnLst>
                                </p:cTn>
                              </p:par>
                            </p:childTnLst>
                          </p:cTn>
                        </p:par>
                        <p:par>
                          <p:cTn id="60" fill="hold">
                            <p:stCondLst>
                              <p:cond delay="500"/>
                            </p:stCondLst>
                            <p:childTnLst>
                              <p:par>
                                <p:cTn id="61" presetID="10" presetClass="entr" presetSubtype="0" fill="hold" nodeType="afterEffect">
                                  <p:stCondLst>
                                    <p:cond delay="0"/>
                                  </p:stCondLst>
                                  <p:childTnLst>
                                    <p:set>
                                      <p:cBhvr>
                                        <p:cTn id="62" dur="1" fill="hold">
                                          <p:stCondLst>
                                            <p:cond delay="0"/>
                                          </p:stCondLst>
                                        </p:cTn>
                                        <p:tgtEl>
                                          <p:spTgt spid="13">
                                            <p:txEl>
                                              <p:pRg st="4" end="4"/>
                                            </p:txEl>
                                          </p:spTgt>
                                        </p:tgtEl>
                                        <p:attrNameLst>
                                          <p:attrName>style.visibility</p:attrName>
                                        </p:attrNameLst>
                                      </p:cBhvr>
                                      <p:to>
                                        <p:strVal val="visible"/>
                                      </p:to>
                                    </p:set>
                                    <p:animEffect transition="in" filter="fade">
                                      <p:cBhvr>
                                        <p:cTn id="63" dur="500"/>
                                        <p:tgtEl>
                                          <p:spTgt spid="13">
                                            <p:txEl>
                                              <p:pRg st="4" end="4"/>
                                            </p:txEl>
                                          </p:spTgt>
                                        </p:tgtEl>
                                      </p:cBhvr>
                                    </p:animEffect>
                                  </p:childTnLst>
                                </p:cTn>
                              </p:par>
                            </p:childTnLst>
                          </p:cTn>
                        </p:par>
                        <p:par>
                          <p:cTn id="64" fill="hold">
                            <p:stCondLst>
                              <p:cond delay="1000"/>
                            </p:stCondLst>
                            <p:childTnLst>
                              <p:par>
                                <p:cTn id="65" presetID="10" presetClass="entr" presetSubtype="0" fill="hold" nodeType="afterEffect">
                                  <p:stCondLst>
                                    <p:cond delay="0"/>
                                  </p:stCondLst>
                                  <p:childTnLst>
                                    <p:set>
                                      <p:cBhvr>
                                        <p:cTn id="66" dur="1" fill="hold">
                                          <p:stCondLst>
                                            <p:cond delay="0"/>
                                          </p:stCondLst>
                                        </p:cTn>
                                        <p:tgtEl>
                                          <p:spTgt spid="13">
                                            <p:txEl>
                                              <p:pRg st="5" end="5"/>
                                            </p:txEl>
                                          </p:spTgt>
                                        </p:tgtEl>
                                        <p:attrNameLst>
                                          <p:attrName>style.visibility</p:attrName>
                                        </p:attrNameLst>
                                      </p:cBhvr>
                                      <p:to>
                                        <p:strVal val="visible"/>
                                      </p:to>
                                    </p:set>
                                    <p:animEffect transition="in" filter="fade">
                                      <p:cBhvr>
                                        <p:cTn id="67" dur="500"/>
                                        <p:tgtEl>
                                          <p:spTgt spid="13">
                                            <p:txEl>
                                              <p:pRg st="5" end="5"/>
                                            </p:txEl>
                                          </p:spTgt>
                                        </p:tgtEl>
                                      </p:cBhvr>
                                    </p:animEffect>
                                  </p:childTnLst>
                                </p:cTn>
                              </p:par>
                            </p:childTnLst>
                          </p:cTn>
                        </p:par>
                        <p:par>
                          <p:cTn id="68" fill="hold">
                            <p:stCondLst>
                              <p:cond delay="1500"/>
                            </p:stCondLst>
                            <p:childTnLst>
                              <p:par>
                                <p:cTn id="69" presetID="10" presetClass="entr" presetSubtype="0" fill="hold" nodeType="afterEffect">
                                  <p:stCondLst>
                                    <p:cond delay="0"/>
                                  </p:stCondLst>
                                  <p:childTnLst>
                                    <p:set>
                                      <p:cBhvr>
                                        <p:cTn id="70" dur="1" fill="hold">
                                          <p:stCondLst>
                                            <p:cond delay="0"/>
                                          </p:stCondLst>
                                        </p:cTn>
                                        <p:tgtEl>
                                          <p:spTgt spid="13">
                                            <p:txEl>
                                              <p:pRg st="6" end="6"/>
                                            </p:txEl>
                                          </p:spTgt>
                                        </p:tgtEl>
                                        <p:attrNameLst>
                                          <p:attrName>style.visibility</p:attrName>
                                        </p:attrNameLst>
                                      </p:cBhvr>
                                      <p:to>
                                        <p:strVal val="visible"/>
                                      </p:to>
                                    </p:set>
                                    <p:animEffect transition="in" filter="fade">
                                      <p:cBhvr>
                                        <p:cTn id="71" dur="500"/>
                                        <p:tgtEl>
                                          <p:spTgt spid="13">
                                            <p:txEl>
                                              <p:pRg st="6" end="6"/>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fade">
                                      <p:cBhvr>
                                        <p:cTn id="7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3434" y="1205215"/>
            <a:ext cx="2724390" cy="2663018"/>
          </a:xfrm>
          <a:prstGeom prst="rect">
            <a:avLst/>
          </a:prstGeom>
          <a:solidFill>
            <a:srgbClr val="DA8AAD"/>
          </a:solidFill>
          <a:ln>
            <a:solidFill>
              <a:schemeClr val="tx1"/>
            </a:solidFill>
          </a:ln>
        </p:spPr>
        <p:txBody>
          <a:bodyPr wrap="square">
            <a:noAutofit/>
          </a:bodyPr>
          <a:lstStyle/>
          <a:p>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Balance:</a:t>
            </a:r>
            <a:r>
              <a:rPr lang="en-GB" sz="1600" u="sng" dirty="0">
                <a:latin typeface="Arial" panose="020B0604020202020204" pitchFamily="34" charset="0"/>
                <a:cs typeface="Arial" panose="020B0604020202020204" pitchFamily="34" charset="0"/>
              </a:rPr>
              <a:t> </a:t>
            </a:r>
          </a:p>
          <a:p>
            <a:endParaRPr lang="en-GB" sz="1400" u="sng"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Who? </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Dancer / Gymnast</a:t>
            </a:r>
          </a:p>
          <a:p>
            <a:endPar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Why? </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both need balance to hold and perform complex routines with control without falling over. </a:t>
            </a:r>
          </a:p>
          <a:p>
            <a:endPar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Tests</a:t>
            </a:r>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r>
              <a:rPr lang="en-GB" sz="1400" dirty="0">
                <a:latin typeface="Arial" panose="020B0604020202020204" pitchFamily="34" charset="0"/>
                <a:cs typeface="Arial" panose="020B0604020202020204" pitchFamily="34" charset="0"/>
              </a:rPr>
              <a:t>Stork stand test</a:t>
            </a:r>
          </a:p>
          <a:p>
            <a:endParaRPr lang="en-GB" sz="1400" dirty="0">
              <a:latin typeface="Arial" panose="020B0604020202020204" pitchFamily="34" charset="0"/>
              <a:cs typeface="Arial" panose="020B0604020202020204" pitchFamily="34" charset="0"/>
            </a:endParaRPr>
          </a:p>
        </p:txBody>
      </p:sp>
      <p:sp>
        <p:nvSpPr>
          <p:cNvPr id="11" name="TextBox 10"/>
          <p:cNvSpPr txBox="1"/>
          <p:nvPr/>
        </p:nvSpPr>
        <p:spPr>
          <a:xfrm>
            <a:off x="1368153" y="5487265"/>
            <a:ext cx="6372199" cy="338554"/>
          </a:xfrm>
          <a:prstGeom prst="rect">
            <a:avLst/>
          </a:prstGeom>
          <a:solidFill>
            <a:srgbClr val="FFC000"/>
          </a:solidFill>
          <a:ln w="28575">
            <a:solidFill>
              <a:schemeClr val="tx1"/>
            </a:solidFill>
          </a:ln>
        </p:spPr>
        <p:txBody>
          <a:bodyPr wrap="square" rtlCol="0">
            <a:spAutoFit/>
          </a:bodyPr>
          <a:lstStyle/>
          <a:p>
            <a:pPr algn="ct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Come up with your own Sporting Example for Balance</a:t>
            </a:r>
            <a:endPar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2" name="TextBox 11"/>
          <p:cNvSpPr txBox="1"/>
          <p:nvPr/>
        </p:nvSpPr>
        <p:spPr>
          <a:xfrm>
            <a:off x="2987824" y="4073737"/>
            <a:ext cx="5892742" cy="1208023"/>
          </a:xfrm>
          <a:prstGeom prst="rect">
            <a:avLst/>
          </a:prstGeom>
          <a:noFill/>
        </p:spPr>
        <p:txBody>
          <a:bodyPr wrap="square" rtlCol="0">
            <a:spAutoFit/>
          </a:bodyPr>
          <a:lstStyle/>
          <a:p>
            <a:r>
              <a:rPr lang="en-GB" sz="1350" b="1" dirty="0">
                <a:solidFill>
                  <a:srgbClr val="C00000"/>
                </a:solidFill>
                <a:latin typeface="Arial" panose="020B0604020202020204" pitchFamily="34" charset="0"/>
                <a:cs typeface="Arial" panose="020B0604020202020204" pitchFamily="34" charset="0"/>
              </a:rPr>
              <a:t>DEFINITION: </a:t>
            </a:r>
          </a:p>
          <a:p>
            <a:r>
              <a:rPr lang="en-GB" sz="1600" b="1" dirty="0">
                <a:latin typeface="Arial" panose="020B0604020202020204" pitchFamily="34" charset="0"/>
                <a:cs typeface="Arial" panose="020B0604020202020204" pitchFamily="34" charset="0"/>
              </a:rPr>
              <a:t>Balance is the ability to maintain equilibrium, whether stationary or moving. </a:t>
            </a:r>
          </a:p>
          <a:p>
            <a:endParaRPr lang="en-GB" sz="135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endParaRPr lang="en-GB" sz="135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AB0FD4C0-87F0-4AF9-8498-E20068BB3B20}"/>
              </a:ext>
            </a:extLst>
          </p:cNvPr>
          <p:cNvSpPr txBox="1">
            <a:spLocks/>
          </p:cNvSpPr>
          <p:nvPr/>
        </p:nvSpPr>
        <p:spPr>
          <a:xfrm>
            <a:off x="0" y="0"/>
            <a:ext cx="9144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Who would use these components of fitness &amp; </a:t>
            </a:r>
            <a:r>
              <a:rPr lang="en-US" sz="2800" dirty="0" smtClean="0"/>
              <a:t>why</a:t>
            </a:r>
            <a:r>
              <a:rPr lang="en-US" sz="2800" dirty="0"/>
              <a:t>?</a:t>
            </a:r>
          </a:p>
        </p:txBody>
      </p:sp>
      <p:pic>
        <p:nvPicPr>
          <p:cNvPr id="7" name="Picture 6" descr="COLLEGE PARK, MD - JANUARY 9: A Maryland gymnast competes on the balance beam during a meet January 9, 2015 in College Park, MD.">
            <a:extLst>
              <a:ext uri="{FF2B5EF4-FFF2-40B4-BE49-F238E27FC236}">
                <a16:creationId xmlns:a16="http://schemas.microsoft.com/office/drawing/2014/main" id="{01C8AA9B-4DCF-4677-BEAF-37D260493EEB}"/>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836177" y="1196752"/>
            <a:ext cx="3734757" cy="2632071"/>
          </a:xfrm>
          <a:prstGeom prst="rect">
            <a:avLst/>
          </a:prstGeom>
        </p:spPr>
      </p:pic>
    </p:spTree>
    <p:extLst>
      <p:ext uri="{BB962C8B-B14F-4D97-AF65-F5344CB8AC3E}">
        <p14:creationId xmlns:p14="http://schemas.microsoft.com/office/powerpoint/2010/main" val="3868566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fade">
                                      <p:cBhvr>
                                        <p:cTn id="10" dur="5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500"/>
                                        <p:tgtEl>
                                          <p:spTgt spid="4">
                                            <p:txEl>
                                              <p:pRg st="3" end="3"/>
                                            </p:txEl>
                                          </p:spTgt>
                                        </p:tgtEl>
                                      </p:cBhvr>
                                    </p:animEffec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 calcmode="lin" valueType="num">
                                      <p:cBhvr additive="base">
                                        <p:cTn id="2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animEffect transition="in" filter="fade">
                                      <p:cBhvr>
                                        <p:cTn id="35" dur="500"/>
                                        <p:tgtEl>
                                          <p:spTgt spid="4">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4">
                                            <p:txEl>
                                              <p:pRg st="8" end="8"/>
                                            </p:txEl>
                                          </p:spTgt>
                                        </p:tgtEl>
                                        <p:attrNameLst>
                                          <p:attrName>style.visibility</p:attrName>
                                        </p:attrNameLst>
                                      </p:cBhvr>
                                      <p:to>
                                        <p:strVal val="visible"/>
                                      </p:to>
                                    </p:set>
                                    <p:anim calcmode="lin" valueType="num">
                                      <p:cBhvr additive="base">
                                        <p:cTn id="40"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4">
                                            <p:txEl>
                                              <p:pRg st="9" end="9"/>
                                            </p:txEl>
                                          </p:spTgt>
                                        </p:tgtEl>
                                        <p:attrNameLst>
                                          <p:attrName>style.visibility</p:attrName>
                                        </p:attrNameLst>
                                      </p:cBhvr>
                                      <p:to>
                                        <p:strVal val="visible"/>
                                      </p:to>
                                    </p:set>
                                    <p:animEffect transition="in" filter="fade">
                                      <p:cBhvr>
                                        <p:cTn id="46" dur="500"/>
                                        <p:tgtEl>
                                          <p:spTgt spid="4">
                                            <p:txEl>
                                              <p:pRg st="9" end="9"/>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2">
                                            <p:txEl>
                                              <p:pRg st="0" end="0"/>
                                            </p:txEl>
                                          </p:spTgt>
                                        </p:tgtEl>
                                        <p:attrNameLst>
                                          <p:attrName>style.visibility</p:attrName>
                                        </p:attrNameLst>
                                      </p:cBhvr>
                                      <p:to>
                                        <p:strVal val="visible"/>
                                      </p:to>
                                    </p:set>
                                    <p:animEffect transition="in" filter="fade">
                                      <p:cBhvr>
                                        <p:cTn id="51" dur="500"/>
                                        <p:tgtEl>
                                          <p:spTgt spid="12">
                                            <p:txEl>
                                              <p:pRg st="0" end="0"/>
                                            </p:txEl>
                                          </p:spTgt>
                                        </p:tgtEl>
                                      </p:cBhvr>
                                    </p:animEffect>
                                  </p:childTnLst>
                                </p:cTn>
                              </p:par>
                              <p:par>
                                <p:cTn id="52" presetID="10" presetClass="entr" presetSubtype="0" fill="hold" nodeType="withEffect">
                                  <p:stCondLst>
                                    <p:cond delay="0"/>
                                  </p:stCondLst>
                                  <p:childTnLst>
                                    <p:set>
                                      <p:cBhvr>
                                        <p:cTn id="53" dur="1" fill="hold">
                                          <p:stCondLst>
                                            <p:cond delay="0"/>
                                          </p:stCondLst>
                                        </p:cTn>
                                        <p:tgtEl>
                                          <p:spTgt spid="12">
                                            <p:txEl>
                                              <p:pRg st="1" end="1"/>
                                            </p:txEl>
                                          </p:spTgt>
                                        </p:tgtEl>
                                        <p:attrNameLst>
                                          <p:attrName>style.visibility</p:attrName>
                                        </p:attrNameLst>
                                      </p:cBhvr>
                                      <p:to>
                                        <p:strVal val="visible"/>
                                      </p:to>
                                    </p:set>
                                    <p:animEffect transition="in" filter="fade">
                                      <p:cBhvr>
                                        <p:cTn id="54" dur="500"/>
                                        <p:tgtEl>
                                          <p:spTgt spid="12">
                                            <p:txEl>
                                              <p:pRg st="1" end="1"/>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352800" y="3729053"/>
            <a:ext cx="5696495" cy="1454244"/>
          </a:xfrm>
          <a:prstGeom prst="rect">
            <a:avLst/>
          </a:prstGeom>
          <a:noFill/>
        </p:spPr>
        <p:txBody>
          <a:bodyPr wrap="square" rtlCol="0">
            <a:spAutoFit/>
          </a:bodyPr>
          <a:lstStyle/>
          <a:p>
            <a:r>
              <a:rPr lang="en-GB" sz="1350" b="1" dirty="0">
                <a:solidFill>
                  <a:srgbClr val="C00000"/>
                </a:solidFill>
                <a:latin typeface="Arial" panose="020B0604020202020204" pitchFamily="34" charset="0"/>
                <a:cs typeface="Arial" panose="020B0604020202020204" pitchFamily="34" charset="0"/>
              </a:rPr>
              <a:t>DEFINITION: </a:t>
            </a:r>
          </a:p>
          <a:p>
            <a:r>
              <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Co-ordination is the ability to move different limbs at different times or do more than one task effectively at the same time. </a:t>
            </a:r>
          </a:p>
          <a:p>
            <a:endParaRPr lang="en-GB" sz="135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endParaRPr lang="en-GB" sz="1350" dirty="0">
              <a:latin typeface="Arial" panose="020B0604020202020204" pitchFamily="34" charset="0"/>
              <a:cs typeface="Arial" panose="020B0604020202020204" pitchFamily="34" charset="0"/>
            </a:endParaRPr>
          </a:p>
        </p:txBody>
      </p:sp>
      <p:sp>
        <p:nvSpPr>
          <p:cNvPr id="8" name="Rectangle 7"/>
          <p:cNvSpPr/>
          <p:nvPr/>
        </p:nvSpPr>
        <p:spPr>
          <a:xfrm>
            <a:off x="171136" y="1556792"/>
            <a:ext cx="2876865" cy="3168352"/>
          </a:xfrm>
          <a:prstGeom prst="rect">
            <a:avLst/>
          </a:prstGeom>
          <a:solidFill>
            <a:srgbClr val="DA8AAD"/>
          </a:solidFill>
          <a:ln>
            <a:solidFill>
              <a:schemeClr val="tx1"/>
            </a:solidFill>
          </a:ln>
        </p:spPr>
        <p:txBody>
          <a:bodyPr wrap="square">
            <a:noAutofit/>
          </a:bodyPr>
          <a:lstStyle/>
          <a:p>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Co-ordination:</a:t>
            </a:r>
            <a:r>
              <a:rPr lang="en-GB" sz="1600" u="sng" dirty="0">
                <a:latin typeface="Arial" panose="020B0604020202020204" pitchFamily="34" charset="0"/>
                <a:cs typeface="Arial" panose="020B0604020202020204" pitchFamily="34" charset="0"/>
              </a:rPr>
              <a:t> </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Who? </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Rugby player taking a drop kick.</a:t>
            </a:r>
          </a:p>
          <a:p>
            <a:r>
              <a:rPr lang="en-GB" sz="1400" dirty="0">
                <a:latin typeface="Arial" panose="020B0604020202020204" pitchFamily="34" charset="0"/>
                <a:cs typeface="Arial" panose="020B0604020202020204" pitchFamily="34" charset="0"/>
              </a:rPr>
              <a:t>Server in badminton.</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Why?</a:t>
            </a:r>
          </a:p>
          <a:p>
            <a:r>
              <a:rPr lang="en-GB" sz="1400" dirty="0">
                <a:latin typeface="Arial" panose="020B0604020202020204" pitchFamily="34" charset="0"/>
                <a:cs typeface="Arial" panose="020B0604020202020204" pitchFamily="34" charset="0"/>
              </a:rPr>
              <a:t>Both need co-ordination to be able to move different body parts at the same time and get the ball where they want it to go.</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Test?</a:t>
            </a:r>
          </a:p>
          <a:p>
            <a:r>
              <a:rPr lang="en-GB" sz="1400" dirty="0">
                <a:latin typeface="Arial" panose="020B0604020202020204" pitchFamily="34" charset="0"/>
                <a:cs typeface="Arial" panose="020B0604020202020204" pitchFamily="34" charset="0"/>
              </a:rPr>
              <a:t>‘Wall throw test’.</a:t>
            </a:r>
          </a:p>
          <a:p>
            <a:endParaRPr lang="en-GB" sz="1400" dirty="0">
              <a:latin typeface="Arial" panose="020B0604020202020204" pitchFamily="34" charset="0"/>
              <a:cs typeface="Arial" panose="020B0604020202020204" pitchFamily="34" charset="0"/>
            </a:endParaRPr>
          </a:p>
        </p:txBody>
      </p:sp>
      <p:sp>
        <p:nvSpPr>
          <p:cNvPr id="9" name="TextBox 8"/>
          <p:cNvSpPr txBox="1"/>
          <p:nvPr/>
        </p:nvSpPr>
        <p:spPr>
          <a:xfrm>
            <a:off x="1512168" y="5538718"/>
            <a:ext cx="6660232" cy="338554"/>
          </a:xfrm>
          <a:prstGeom prst="rect">
            <a:avLst/>
          </a:prstGeom>
          <a:solidFill>
            <a:srgbClr val="FFC000"/>
          </a:solidFill>
          <a:ln w="28575">
            <a:solidFill>
              <a:schemeClr val="tx1"/>
            </a:solidFill>
          </a:ln>
        </p:spPr>
        <p:txBody>
          <a:bodyPr wrap="square" rtlCol="0">
            <a:spAutoFit/>
          </a:bodyPr>
          <a:lstStyle/>
          <a:p>
            <a:pPr algn="ct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Come up with your own Sporting Example for Co-ordination</a:t>
            </a:r>
            <a:endPar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1" name="Title 1">
            <a:extLst>
              <a:ext uri="{FF2B5EF4-FFF2-40B4-BE49-F238E27FC236}">
                <a16:creationId xmlns:a16="http://schemas.microsoft.com/office/drawing/2014/main" id="{D0448167-0246-47EF-8E6D-F37FF2F2221A}"/>
              </a:ext>
            </a:extLst>
          </p:cNvPr>
          <p:cNvSpPr txBox="1">
            <a:spLocks/>
          </p:cNvSpPr>
          <p:nvPr/>
        </p:nvSpPr>
        <p:spPr>
          <a:xfrm>
            <a:off x="0" y="0"/>
            <a:ext cx="9144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Who would use these components of fitness &amp; </a:t>
            </a:r>
            <a:r>
              <a:rPr lang="en-US" sz="2800" dirty="0" smtClean="0"/>
              <a:t>why</a:t>
            </a:r>
            <a:r>
              <a:rPr lang="en-US" sz="2800" dirty="0"/>
              <a:t>?</a:t>
            </a:r>
          </a:p>
        </p:txBody>
      </p:sp>
      <p:pic>
        <p:nvPicPr>
          <p:cNvPr id="7" name="Picture 6" descr="rugby player preparing to kick the oval ball during game">
            <a:extLst>
              <a:ext uri="{FF2B5EF4-FFF2-40B4-BE49-F238E27FC236}">
                <a16:creationId xmlns:a16="http://schemas.microsoft.com/office/drawing/2014/main" id="{C3D9C747-E529-4603-BE49-CA03FE596718}"/>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211960" y="1340768"/>
            <a:ext cx="3357245" cy="2101215"/>
          </a:xfrm>
          <a:prstGeom prst="rect">
            <a:avLst/>
          </a:prstGeom>
        </p:spPr>
      </p:pic>
    </p:spTree>
    <p:extLst>
      <p:ext uri="{BB962C8B-B14F-4D97-AF65-F5344CB8AC3E}">
        <p14:creationId xmlns:p14="http://schemas.microsoft.com/office/powerpoint/2010/main" val="33731944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Effect transition="in" filter="fade">
                                      <p:cBhvr>
                                        <p:cTn id="21" dur="500"/>
                                        <p:tgtEl>
                                          <p:spTgt spid="8">
                                            <p:txEl>
                                              <p:pRg st="3" end="3"/>
                                            </p:txEl>
                                          </p:spTgt>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8">
                                            <p:txEl>
                                              <p:pRg st="4" end="4"/>
                                            </p:txEl>
                                          </p:spTgt>
                                        </p:tgtEl>
                                        <p:attrNameLst>
                                          <p:attrName>style.visibility</p:attrName>
                                        </p:attrNameLst>
                                      </p:cBhvr>
                                      <p:to>
                                        <p:strVal val="visible"/>
                                      </p:to>
                                    </p:set>
                                    <p:animEffect transition="in" filter="fade">
                                      <p:cBhvr>
                                        <p:cTn id="25" dur="500"/>
                                        <p:tgtEl>
                                          <p:spTgt spid="8">
                                            <p:txEl>
                                              <p:pRg st="4" end="4"/>
                                            </p:txEl>
                                          </p:spTgt>
                                        </p:tgtEl>
                                      </p:cBhvr>
                                    </p:animEffect>
                                  </p:childTnLst>
                                </p:cTn>
                              </p:par>
                            </p:childTnLst>
                          </p:cTn>
                        </p:par>
                        <p:par>
                          <p:cTn id="26" fill="hold">
                            <p:stCondLst>
                              <p:cond delay="1000"/>
                            </p:stCondLst>
                            <p:childTnLst>
                              <p:par>
                                <p:cTn id="27" presetID="1" presetClass="entr" presetSubtype="0"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8">
                                            <p:txEl>
                                              <p:pRg st="6" end="6"/>
                                            </p:txEl>
                                          </p:spTgt>
                                        </p:tgtEl>
                                        <p:attrNameLst>
                                          <p:attrName>style.visibility</p:attrName>
                                        </p:attrNameLst>
                                      </p:cBhvr>
                                      <p:to>
                                        <p:strVal val="visible"/>
                                      </p:to>
                                    </p:set>
                                    <p:anim calcmode="lin" valueType="num">
                                      <p:cBhvr additive="base">
                                        <p:cTn id="33"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8">
                                            <p:txEl>
                                              <p:pRg st="7" end="7"/>
                                            </p:txEl>
                                          </p:spTgt>
                                        </p:tgtEl>
                                        <p:attrNameLst>
                                          <p:attrName>style.visibility</p:attrName>
                                        </p:attrNameLst>
                                      </p:cBhvr>
                                      <p:to>
                                        <p:strVal val="visible"/>
                                      </p:to>
                                    </p:set>
                                    <p:animEffect transition="in" filter="fade">
                                      <p:cBhvr>
                                        <p:cTn id="39" dur="500"/>
                                        <p:tgtEl>
                                          <p:spTgt spid="8">
                                            <p:txEl>
                                              <p:pRg st="7" end="7"/>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8">
                                            <p:txEl>
                                              <p:pRg st="9" end="9"/>
                                            </p:txEl>
                                          </p:spTgt>
                                        </p:tgtEl>
                                        <p:attrNameLst>
                                          <p:attrName>style.visibility</p:attrName>
                                        </p:attrNameLst>
                                      </p:cBhvr>
                                      <p:to>
                                        <p:strVal val="visible"/>
                                      </p:to>
                                    </p:set>
                                    <p:anim calcmode="lin" valueType="num">
                                      <p:cBhvr additive="base">
                                        <p:cTn id="44" dur="500" fill="hold"/>
                                        <p:tgtEl>
                                          <p:spTgt spid="8">
                                            <p:txEl>
                                              <p:pRg st="9" end="9"/>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8">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8">
                                            <p:txEl>
                                              <p:pRg st="10" end="10"/>
                                            </p:txEl>
                                          </p:spTgt>
                                        </p:tgtEl>
                                        <p:attrNameLst>
                                          <p:attrName>style.visibility</p:attrName>
                                        </p:attrNameLst>
                                      </p:cBhvr>
                                      <p:to>
                                        <p:strVal val="visible"/>
                                      </p:to>
                                    </p:set>
                                    <p:animEffect transition="in" filter="fade">
                                      <p:cBhvr>
                                        <p:cTn id="50" dur="500"/>
                                        <p:tgtEl>
                                          <p:spTgt spid="8">
                                            <p:txEl>
                                              <p:pRg st="10" end="1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0">
                                            <p:txEl>
                                              <p:pRg st="0" end="0"/>
                                            </p:txEl>
                                          </p:spTgt>
                                        </p:tgtEl>
                                        <p:attrNameLst>
                                          <p:attrName>style.visibility</p:attrName>
                                        </p:attrNameLst>
                                      </p:cBhvr>
                                      <p:to>
                                        <p:strVal val="visible"/>
                                      </p:to>
                                    </p:set>
                                    <p:animEffect transition="in" filter="fade">
                                      <p:cBhvr>
                                        <p:cTn id="55" dur="500"/>
                                        <p:tgtEl>
                                          <p:spTgt spid="10">
                                            <p:txEl>
                                              <p:pRg st="0" end="0"/>
                                            </p:txEl>
                                          </p:spTgt>
                                        </p:tgtEl>
                                      </p:cBhvr>
                                    </p:animEffect>
                                  </p:childTnLst>
                                </p:cTn>
                              </p:par>
                              <p:par>
                                <p:cTn id="56" presetID="10" presetClass="entr" presetSubtype="0" fill="hold" nodeType="withEffect">
                                  <p:stCondLst>
                                    <p:cond delay="0"/>
                                  </p:stCondLst>
                                  <p:childTnLst>
                                    <p:set>
                                      <p:cBhvr>
                                        <p:cTn id="57" dur="1" fill="hold">
                                          <p:stCondLst>
                                            <p:cond delay="0"/>
                                          </p:stCondLst>
                                        </p:cTn>
                                        <p:tgtEl>
                                          <p:spTgt spid="10">
                                            <p:txEl>
                                              <p:pRg st="1" end="1"/>
                                            </p:txEl>
                                          </p:spTgt>
                                        </p:tgtEl>
                                        <p:attrNameLst>
                                          <p:attrName>style.visibility</p:attrName>
                                        </p:attrNameLst>
                                      </p:cBhvr>
                                      <p:to>
                                        <p:strVal val="visible"/>
                                      </p:to>
                                    </p:set>
                                    <p:animEffect transition="in" filter="fade">
                                      <p:cBhvr>
                                        <p:cTn id="58" dur="500"/>
                                        <p:tgtEl>
                                          <p:spTgt spid="10">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wipe(down)">
                                      <p:cBhvr>
                                        <p:cTn id="6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18356" y="980728"/>
            <a:ext cx="3074425" cy="3230762"/>
          </a:xfrm>
          <a:prstGeom prst="rect">
            <a:avLst/>
          </a:prstGeom>
          <a:solidFill>
            <a:srgbClr val="DA8AAD"/>
          </a:solidFill>
          <a:ln>
            <a:solidFill>
              <a:schemeClr val="tx1"/>
            </a:solidFill>
          </a:ln>
        </p:spPr>
        <p:txBody>
          <a:bodyPr wrap="square">
            <a:noAutofit/>
          </a:bodyPr>
          <a:lstStyle/>
          <a:p>
            <a:r>
              <a:rPr lang="en-GB" sz="1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Reaction Time:</a:t>
            </a:r>
            <a:r>
              <a:rPr lang="en-GB" sz="1600" u="sng" dirty="0">
                <a:latin typeface="Arial" panose="020B0604020202020204" pitchFamily="34" charset="0"/>
                <a:cs typeface="Arial" panose="020B0604020202020204" pitchFamily="34" charset="0"/>
              </a:rPr>
              <a:t> </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Who? </a:t>
            </a:r>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Sprinters / Goal Keepers.</a:t>
            </a:r>
          </a:p>
          <a:p>
            <a:endParaRPr lang="en-GB" sz="1400" dirty="0">
              <a:latin typeface="Arial" panose="020B0604020202020204" pitchFamily="34" charset="0"/>
              <a:cs typeface="Arial" panose="020B0604020202020204" pitchFamily="34" charset="0"/>
            </a:endParaRPr>
          </a:p>
          <a:p>
            <a:r>
              <a:rPr lang="en-GB" sz="14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Why? </a:t>
            </a:r>
          </a:p>
          <a:p>
            <a:r>
              <a:rPr lang="en-GB" sz="1400" dirty="0">
                <a:latin typeface="Arial" panose="020B0604020202020204" pitchFamily="34" charset="0"/>
                <a:cs typeface="Arial" panose="020B0604020202020204" pitchFamily="34" charset="0"/>
              </a:rPr>
              <a:t>Being able to react to the starter gun will give s sprinter a good start</a:t>
            </a:r>
          </a:p>
          <a:p>
            <a:r>
              <a:rPr lang="en-GB" sz="1400" dirty="0">
                <a:latin typeface="Arial" panose="020B0604020202020204" pitchFamily="34" charset="0"/>
                <a:cs typeface="Arial" panose="020B0604020202020204" pitchFamily="34" charset="0"/>
              </a:rPr>
              <a:t>Or</a:t>
            </a:r>
          </a:p>
          <a:p>
            <a:r>
              <a:rPr lang="en-GB" sz="1400" dirty="0">
                <a:latin typeface="Arial" panose="020B0604020202020204" pitchFamily="34" charset="0"/>
                <a:cs typeface="Arial" panose="020B0604020202020204" pitchFamily="34" charset="0"/>
              </a:rPr>
              <a:t>Improve a goal keepers chances of saving the shot on goal.</a:t>
            </a:r>
          </a:p>
          <a:p>
            <a:endPar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Tests?</a:t>
            </a:r>
          </a:p>
          <a:p>
            <a:r>
              <a:rPr lang="en-GB" sz="1400" dirty="0">
                <a:latin typeface="Arial" panose="020B0604020202020204" pitchFamily="34" charset="0"/>
                <a:cs typeface="Arial" panose="020B0604020202020204" pitchFamily="34" charset="0"/>
              </a:rPr>
              <a:t>Reaction time ruler test</a:t>
            </a:r>
          </a:p>
          <a:p>
            <a:endParaRPr lang="en-GB" sz="1400" dirty="0">
              <a:latin typeface="Arial" panose="020B0604020202020204" pitchFamily="34" charset="0"/>
              <a:cs typeface="Arial" panose="020B0604020202020204" pitchFamily="34" charset="0"/>
            </a:endParaRPr>
          </a:p>
        </p:txBody>
      </p:sp>
      <p:sp>
        <p:nvSpPr>
          <p:cNvPr id="11" name="TextBox 10"/>
          <p:cNvSpPr txBox="1"/>
          <p:nvPr/>
        </p:nvSpPr>
        <p:spPr>
          <a:xfrm>
            <a:off x="847471" y="5610726"/>
            <a:ext cx="7036897" cy="338554"/>
          </a:xfrm>
          <a:prstGeom prst="rect">
            <a:avLst/>
          </a:prstGeom>
          <a:solidFill>
            <a:srgbClr val="FFC000"/>
          </a:solidFill>
          <a:ln w="28575">
            <a:solidFill>
              <a:schemeClr val="tx1"/>
            </a:solidFill>
          </a:ln>
        </p:spPr>
        <p:txBody>
          <a:bodyPr wrap="square" rtlCol="0">
            <a:spAutoFit/>
          </a:bodyPr>
          <a:lstStyle/>
          <a:p>
            <a:pPr algn="ct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Come up with your own Sporting Example for REACTION TIME</a:t>
            </a:r>
            <a:endPar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7" name="TextBox 6"/>
          <p:cNvSpPr txBox="1"/>
          <p:nvPr/>
        </p:nvSpPr>
        <p:spPr>
          <a:xfrm>
            <a:off x="3443151" y="3386225"/>
            <a:ext cx="5582493" cy="2308324"/>
          </a:xfrm>
          <a:prstGeom prst="rect">
            <a:avLst/>
          </a:prstGeom>
          <a:noFill/>
        </p:spPr>
        <p:txBody>
          <a:bodyPr wrap="square" rtlCol="0">
            <a:spAutoFit/>
          </a:bodyPr>
          <a:lstStyle/>
          <a:p>
            <a:r>
              <a:rPr lang="en-GB" sz="1350" b="1" dirty="0">
                <a:solidFill>
                  <a:srgbClr val="C00000"/>
                </a:solidFill>
                <a:latin typeface="Arial" panose="020B0604020202020204" pitchFamily="34" charset="0"/>
                <a:cs typeface="Arial" panose="020B0604020202020204" pitchFamily="34" charset="0"/>
              </a:rPr>
              <a:t>DEFINITION: </a:t>
            </a:r>
          </a:p>
          <a:p>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Reaction Time is the time is take for you to initiate an action or movement in response to a stimuli. </a:t>
            </a:r>
          </a:p>
          <a:p>
            <a:pPr marL="214313" indent="-214313">
              <a:spcBef>
                <a:spcPts val="600"/>
              </a:spcBef>
              <a:buFont typeface="Arial" panose="020B0604020202020204" pitchFamily="34" charset="0"/>
              <a:buChar char="•"/>
            </a:pPr>
            <a:r>
              <a:rPr lang="en-GB" sz="1400" dirty="0">
                <a:latin typeface="Arial" panose="020B0604020202020204" pitchFamily="34" charset="0"/>
                <a:cs typeface="Arial" panose="020B0604020202020204" pitchFamily="34" charset="0"/>
              </a:rPr>
              <a:t>Reaction Time: is the time between the onset of the stimulus and the initiation of the response</a:t>
            </a:r>
          </a:p>
          <a:p>
            <a:pPr marL="214313" indent="-214313">
              <a:spcBef>
                <a:spcPts val="600"/>
              </a:spcBef>
              <a:buFont typeface="Arial" panose="020B0604020202020204" pitchFamily="34" charset="0"/>
              <a:buChar char="•"/>
            </a:pPr>
            <a:r>
              <a:rPr lang="en-GB" sz="1400" dirty="0">
                <a:latin typeface="Arial" panose="020B0604020202020204" pitchFamily="34" charset="0"/>
                <a:cs typeface="Arial" panose="020B0604020202020204" pitchFamily="34" charset="0"/>
              </a:rPr>
              <a:t>Movement Time: is the time it takes to move</a:t>
            </a:r>
          </a:p>
          <a:p>
            <a:pPr marL="214313" indent="-214313">
              <a:spcBef>
                <a:spcPts val="600"/>
              </a:spcBef>
              <a:buFont typeface="Arial" panose="020B0604020202020204" pitchFamily="34" charset="0"/>
              <a:buChar char="•"/>
            </a:pPr>
            <a:r>
              <a:rPr lang="en-GB" sz="1400" dirty="0">
                <a:latin typeface="Arial" panose="020B0604020202020204" pitchFamily="34" charset="0"/>
                <a:cs typeface="Arial" panose="020B0604020202020204" pitchFamily="34" charset="0"/>
              </a:rPr>
              <a:t>Response Time: is the time between the onset of the stimulus to the completion of the movement. </a:t>
            </a:r>
          </a:p>
          <a:p>
            <a:endParaRPr lang="en-GB" sz="135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698D2F03-7062-4365-A1CD-0092A10A82D9}"/>
              </a:ext>
            </a:extLst>
          </p:cNvPr>
          <p:cNvSpPr txBox="1">
            <a:spLocks/>
          </p:cNvSpPr>
          <p:nvPr/>
        </p:nvSpPr>
        <p:spPr>
          <a:xfrm>
            <a:off x="0" y="0"/>
            <a:ext cx="9144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800" dirty="0"/>
              <a:t>Who would use these components of fitness &amp; </a:t>
            </a:r>
            <a:r>
              <a:rPr lang="en-US" sz="2800" dirty="0" smtClean="0"/>
              <a:t>why</a:t>
            </a:r>
            <a:r>
              <a:rPr lang="en-US" sz="2800" dirty="0"/>
              <a:t>?</a:t>
            </a:r>
          </a:p>
        </p:txBody>
      </p:sp>
      <p:pic>
        <p:nvPicPr>
          <p:cNvPr id="10" name="Picture 9" descr="BARCELONA - JULY 22: Athletes ready on the start of 100m Event of Barcelona Athletics meeting at the Olympic Stadium on July 22, 2011 in Barcelona, Spain">
            <a:extLst>
              <a:ext uri="{FF2B5EF4-FFF2-40B4-BE49-F238E27FC236}">
                <a16:creationId xmlns:a16="http://schemas.microsoft.com/office/drawing/2014/main" id="{7B1C6F31-917F-4555-B865-A2C12016E74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611710" y="1011215"/>
            <a:ext cx="3387725" cy="2258695"/>
          </a:xfrm>
          <a:prstGeom prst="rect">
            <a:avLst/>
          </a:prstGeom>
        </p:spPr>
      </p:pic>
    </p:spTree>
    <p:extLst>
      <p:ext uri="{BB962C8B-B14F-4D97-AF65-F5344CB8AC3E}">
        <p14:creationId xmlns:p14="http://schemas.microsoft.com/office/powerpoint/2010/main" val="20217775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Effect transition="in" filter="fade">
                                      <p:cBhvr>
                                        <p:cTn id="21" dur="500"/>
                                        <p:tgtEl>
                                          <p:spTgt spid="8">
                                            <p:txEl>
                                              <p:pRg st="3" end="3"/>
                                            </p:txEl>
                                          </p:spTgt>
                                        </p:tgtEl>
                                      </p:cBhvr>
                                    </p:animEffect>
                                  </p:childTnLst>
                                </p:cTn>
                              </p:par>
                            </p:childTnLst>
                          </p:cTn>
                        </p:par>
                        <p:par>
                          <p:cTn id="22" fill="hold">
                            <p:stCondLst>
                              <p:cond delay="500"/>
                            </p:stCondLst>
                            <p:childTnLst>
                              <p:par>
                                <p:cTn id="23" presetID="1"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xEl>
                                              <p:pRg st="5" end="5"/>
                                            </p:txEl>
                                          </p:spTgt>
                                        </p:tgtEl>
                                        <p:attrNameLst>
                                          <p:attrName>style.visibility</p:attrName>
                                        </p:attrNameLst>
                                      </p:cBhvr>
                                      <p:to>
                                        <p:strVal val="visible"/>
                                      </p:to>
                                    </p:set>
                                    <p:anim calcmode="lin" valueType="num">
                                      <p:cBhvr additive="base">
                                        <p:cTn id="2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animEffect transition="in" filter="fade">
                                      <p:cBhvr>
                                        <p:cTn id="35" dur="500"/>
                                        <p:tgtEl>
                                          <p:spTgt spid="8">
                                            <p:txEl>
                                              <p:pRg st="6" end="6"/>
                                            </p:txEl>
                                          </p:spTgt>
                                        </p:tgtEl>
                                      </p:cBhvr>
                                    </p:animEffec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8">
                                            <p:txEl>
                                              <p:pRg st="7" end="7"/>
                                            </p:txEl>
                                          </p:spTgt>
                                        </p:tgtEl>
                                        <p:attrNameLst>
                                          <p:attrName>style.visibility</p:attrName>
                                        </p:attrNameLst>
                                      </p:cBhvr>
                                      <p:to>
                                        <p:strVal val="visible"/>
                                      </p:to>
                                    </p:set>
                                    <p:animEffect transition="in" filter="fade">
                                      <p:cBhvr>
                                        <p:cTn id="39" dur="500"/>
                                        <p:tgtEl>
                                          <p:spTgt spid="8">
                                            <p:txEl>
                                              <p:pRg st="7" end="7"/>
                                            </p:txEl>
                                          </p:spTgt>
                                        </p:tgtEl>
                                      </p:cBhvr>
                                    </p:animEffect>
                                  </p:childTnLst>
                                </p:cTn>
                              </p:par>
                            </p:childTnLst>
                          </p:cTn>
                        </p:par>
                        <p:par>
                          <p:cTn id="40" fill="hold">
                            <p:stCondLst>
                              <p:cond delay="1000"/>
                            </p:stCondLst>
                            <p:childTnLst>
                              <p:par>
                                <p:cTn id="41" presetID="10" presetClass="entr" presetSubtype="0" fill="hold" nodeType="after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animEffect transition="in" filter="fade">
                                      <p:cBhvr>
                                        <p:cTn id="43" dur="500"/>
                                        <p:tgtEl>
                                          <p:spTgt spid="8">
                                            <p:txEl>
                                              <p:pRg st="8" end="8"/>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8">
                                            <p:txEl>
                                              <p:pRg st="10" end="10"/>
                                            </p:txEl>
                                          </p:spTgt>
                                        </p:tgtEl>
                                        <p:attrNameLst>
                                          <p:attrName>style.visibility</p:attrName>
                                        </p:attrNameLst>
                                      </p:cBhvr>
                                      <p:to>
                                        <p:strVal val="visible"/>
                                      </p:to>
                                    </p:set>
                                    <p:anim calcmode="lin" valueType="num">
                                      <p:cBhvr additive="base">
                                        <p:cTn id="48" dur="500" fill="hold"/>
                                        <p:tgtEl>
                                          <p:spTgt spid="8">
                                            <p:txEl>
                                              <p:pRg st="10" end="10"/>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8">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8">
                                            <p:txEl>
                                              <p:pRg st="11" end="11"/>
                                            </p:txEl>
                                          </p:spTgt>
                                        </p:tgtEl>
                                        <p:attrNameLst>
                                          <p:attrName>style.visibility</p:attrName>
                                        </p:attrNameLst>
                                      </p:cBhvr>
                                      <p:to>
                                        <p:strVal val="visible"/>
                                      </p:to>
                                    </p:set>
                                    <p:animEffect transition="in" filter="fade">
                                      <p:cBhvr>
                                        <p:cTn id="54" dur="500"/>
                                        <p:tgtEl>
                                          <p:spTgt spid="8">
                                            <p:txEl>
                                              <p:pRg st="11" end="11"/>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7">
                                            <p:txEl>
                                              <p:pRg st="0" end="0"/>
                                            </p:txEl>
                                          </p:spTgt>
                                        </p:tgtEl>
                                        <p:attrNameLst>
                                          <p:attrName>style.visibility</p:attrName>
                                        </p:attrNameLst>
                                      </p:cBhvr>
                                      <p:to>
                                        <p:strVal val="visible"/>
                                      </p:to>
                                    </p:set>
                                    <p:animEffect transition="in" filter="fade">
                                      <p:cBhvr>
                                        <p:cTn id="59" dur="500"/>
                                        <p:tgtEl>
                                          <p:spTgt spid="7">
                                            <p:txEl>
                                              <p:pRg st="0" end="0"/>
                                            </p:txEl>
                                          </p:spTgt>
                                        </p:tgtEl>
                                      </p:cBhvr>
                                    </p:animEffect>
                                  </p:childTnLst>
                                </p:cTn>
                              </p:par>
                              <p:par>
                                <p:cTn id="60" presetID="10" presetClass="entr" presetSubtype="0" fill="hold" nodeType="withEffect">
                                  <p:stCondLst>
                                    <p:cond delay="0"/>
                                  </p:stCondLst>
                                  <p:childTnLst>
                                    <p:set>
                                      <p:cBhvr>
                                        <p:cTn id="61" dur="1" fill="hold">
                                          <p:stCondLst>
                                            <p:cond delay="0"/>
                                          </p:stCondLst>
                                        </p:cTn>
                                        <p:tgtEl>
                                          <p:spTgt spid="7">
                                            <p:txEl>
                                              <p:pRg st="1" end="1"/>
                                            </p:txEl>
                                          </p:spTgt>
                                        </p:tgtEl>
                                        <p:attrNameLst>
                                          <p:attrName>style.visibility</p:attrName>
                                        </p:attrNameLst>
                                      </p:cBhvr>
                                      <p:to>
                                        <p:strVal val="visible"/>
                                      </p:to>
                                    </p:set>
                                    <p:animEffect transition="in" filter="fade">
                                      <p:cBhvr>
                                        <p:cTn id="62" dur="500"/>
                                        <p:tgtEl>
                                          <p:spTgt spid="7">
                                            <p:txEl>
                                              <p:pRg st="1" end="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7">
                                            <p:txEl>
                                              <p:pRg st="2" end="2"/>
                                            </p:txEl>
                                          </p:spTgt>
                                        </p:tgtEl>
                                        <p:attrNameLst>
                                          <p:attrName>style.visibility</p:attrName>
                                        </p:attrNameLst>
                                      </p:cBhvr>
                                      <p:to>
                                        <p:strVal val="visible"/>
                                      </p:to>
                                    </p:set>
                                    <p:animEffect transition="in" filter="fade">
                                      <p:cBhvr>
                                        <p:cTn id="67" dur="500"/>
                                        <p:tgtEl>
                                          <p:spTgt spid="7">
                                            <p:txEl>
                                              <p:pRg st="2" end="2"/>
                                            </p:txEl>
                                          </p:spTgt>
                                        </p:tgtEl>
                                      </p:cBhvr>
                                    </p:animEffect>
                                  </p:childTnLst>
                                </p:cTn>
                              </p:par>
                            </p:childTnLst>
                          </p:cTn>
                        </p:par>
                        <p:par>
                          <p:cTn id="68" fill="hold">
                            <p:stCondLst>
                              <p:cond delay="500"/>
                            </p:stCondLst>
                            <p:childTnLst>
                              <p:par>
                                <p:cTn id="69" presetID="10" presetClass="entr" presetSubtype="0" fill="hold" nodeType="afterEffect">
                                  <p:stCondLst>
                                    <p:cond delay="0"/>
                                  </p:stCondLst>
                                  <p:childTnLst>
                                    <p:set>
                                      <p:cBhvr>
                                        <p:cTn id="70" dur="1" fill="hold">
                                          <p:stCondLst>
                                            <p:cond delay="0"/>
                                          </p:stCondLst>
                                        </p:cTn>
                                        <p:tgtEl>
                                          <p:spTgt spid="7">
                                            <p:txEl>
                                              <p:pRg st="3" end="3"/>
                                            </p:txEl>
                                          </p:spTgt>
                                        </p:tgtEl>
                                        <p:attrNameLst>
                                          <p:attrName>style.visibility</p:attrName>
                                        </p:attrNameLst>
                                      </p:cBhvr>
                                      <p:to>
                                        <p:strVal val="visible"/>
                                      </p:to>
                                    </p:set>
                                    <p:animEffect transition="in" filter="fade">
                                      <p:cBhvr>
                                        <p:cTn id="71" dur="500"/>
                                        <p:tgtEl>
                                          <p:spTgt spid="7">
                                            <p:txEl>
                                              <p:pRg st="3" end="3"/>
                                            </p:txEl>
                                          </p:spTgt>
                                        </p:tgtEl>
                                      </p:cBhvr>
                                    </p:animEffect>
                                  </p:childTnLst>
                                </p:cTn>
                              </p:par>
                            </p:childTnLst>
                          </p:cTn>
                        </p:par>
                        <p:par>
                          <p:cTn id="72" fill="hold">
                            <p:stCondLst>
                              <p:cond delay="1000"/>
                            </p:stCondLst>
                            <p:childTnLst>
                              <p:par>
                                <p:cTn id="73" presetID="10" presetClass="entr" presetSubtype="0" fill="hold" nodeType="afterEffect">
                                  <p:stCondLst>
                                    <p:cond delay="0"/>
                                  </p:stCondLst>
                                  <p:childTnLst>
                                    <p:set>
                                      <p:cBhvr>
                                        <p:cTn id="74" dur="1" fill="hold">
                                          <p:stCondLst>
                                            <p:cond delay="0"/>
                                          </p:stCondLst>
                                        </p:cTn>
                                        <p:tgtEl>
                                          <p:spTgt spid="7">
                                            <p:txEl>
                                              <p:pRg st="4" end="4"/>
                                            </p:txEl>
                                          </p:spTgt>
                                        </p:tgtEl>
                                        <p:attrNameLst>
                                          <p:attrName>style.visibility</p:attrName>
                                        </p:attrNameLst>
                                      </p:cBhvr>
                                      <p:to>
                                        <p:strVal val="visible"/>
                                      </p:to>
                                    </p:set>
                                    <p:animEffect transition="in" filter="fade">
                                      <p:cBhvr>
                                        <p:cTn id="75" dur="500"/>
                                        <p:tgtEl>
                                          <p:spTgt spid="7">
                                            <p:txEl>
                                              <p:pRg st="4" end="4"/>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fade">
                                      <p:cBhvr>
                                        <p:cTn id="8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37972" y="2108558"/>
            <a:ext cx="1656029" cy="507831"/>
          </a:xfrm>
          <a:prstGeom prst="rect">
            <a:avLst/>
          </a:prstGeom>
          <a:noFill/>
        </p:spPr>
        <p:txBody>
          <a:bodyPr wrap="square" rtlCol="0">
            <a:spAutoFit/>
          </a:bodyPr>
          <a:lstStyle/>
          <a:p>
            <a:pPr algn="ctr"/>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Sit and Reach Test</a:t>
            </a:r>
          </a:p>
        </p:txBody>
      </p:sp>
      <p:sp>
        <p:nvSpPr>
          <p:cNvPr id="18" name="TextBox 17"/>
          <p:cNvSpPr txBox="1"/>
          <p:nvPr/>
        </p:nvSpPr>
        <p:spPr>
          <a:xfrm>
            <a:off x="236707" y="2873840"/>
            <a:ext cx="1425316" cy="300082"/>
          </a:xfrm>
          <a:prstGeom prst="rect">
            <a:avLst/>
          </a:prstGeom>
          <a:noFill/>
        </p:spPr>
        <p:txBody>
          <a:bodyPr wrap="square" rtlCol="0">
            <a:spAutoFit/>
          </a:bodyPr>
          <a:lstStyle/>
          <a:p>
            <a:pPr algn="ctr"/>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Press Up Test</a:t>
            </a:r>
          </a:p>
        </p:txBody>
      </p:sp>
      <p:sp>
        <p:nvSpPr>
          <p:cNvPr id="19" name="TextBox 18"/>
          <p:cNvSpPr txBox="1"/>
          <p:nvPr/>
        </p:nvSpPr>
        <p:spPr>
          <a:xfrm>
            <a:off x="421518" y="3744304"/>
            <a:ext cx="1070359" cy="507831"/>
          </a:xfrm>
          <a:prstGeom prst="rect">
            <a:avLst/>
          </a:prstGeom>
          <a:noFill/>
        </p:spPr>
        <p:txBody>
          <a:bodyPr wrap="square" rtlCol="0">
            <a:spAutoFit/>
          </a:bodyPr>
          <a:lstStyle/>
          <a:p>
            <a:pPr algn="ctr"/>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Standing Stork Test</a:t>
            </a:r>
          </a:p>
        </p:txBody>
      </p:sp>
      <p:sp>
        <p:nvSpPr>
          <p:cNvPr id="20" name="TextBox 19"/>
          <p:cNvSpPr txBox="1"/>
          <p:nvPr/>
        </p:nvSpPr>
        <p:spPr>
          <a:xfrm>
            <a:off x="4751528" y="1854642"/>
            <a:ext cx="1656029" cy="507831"/>
          </a:xfrm>
          <a:prstGeom prst="rect">
            <a:avLst/>
          </a:prstGeom>
          <a:noFill/>
        </p:spPr>
        <p:txBody>
          <a:bodyPr wrap="square" rtlCol="0">
            <a:spAutoFit/>
          </a:bodyPr>
          <a:lstStyle/>
          <a:p>
            <a:pPr algn="ctr"/>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Multi Stage Fitness Test </a:t>
            </a:r>
          </a:p>
        </p:txBody>
      </p:sp>
      <p:sp>
        <p:nvSpPr>
          <p:cNvPr id="21" name="TextBox 20"/>
          <p:cNvSpPr txBox="1"/>
          <p:nvPr/>
        </p:nvSpPr>
        <p:spPr>
          <a:xfrm>
            <a:off x="7202557" y="4820696"/>
            <a:ext cx="1451965" cy="507831"/>
          </a:xfrm>
          <a:prstGeom prst="rect">
            <a:avLst/>
          </a:prstGeom>
          <a:noFill/>
        </p:spPr>
        <p:txBody>
          <a:bodyPr wrap="square" rtlCol="0">
            <a:spAutoFit/>
          </a:bodyPr>
          <a:lstStyle/>
          <a:p>
            <a:pPr algn="ctr"/>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Ruler Drop Test</a:t>
            </a:r>
          </a:p>
        </p:txBody>
      </p:sp>
      <p:sp>
        <p:nvSpPr>
          <p:cNvPr id="23" name="TextBox 22"/>
          <p:cNvSpPr txBox="1"/>
          <p:nvPr/>
        </p:nvSpPr>
        <p:spPr>
          <a:xfrm>
            <a:off x="7518963" y="2976655"/>
            <a:ext cx="1330755" cy="300082"/>
          </a:xfrm>
          <a:prstGeom prst="rect">
            <a:avLst/>
          </a:prstGeom>
          <a:noFill/>
        </p:spPr>
        <p:txBody>
          <a:bodyPr wrap="square" rtlCol="0">
            <a:spAutoFit/>
          </a:bodyPr>
          <a:lstStyle/>
          <a:p>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Sit Up Test</a:t>
            </a:r>
          </a:p>
        </p:txBody>
      </p:sp>
      <p:sp>
        <p:nvSpPr>
          <p:cNvPr id="24" name="TextBox 23"/>
          <p:cNvSpPr txBox="1"/>
          <p:nvPr/>
        </p:nvSpPr>
        <p:spPr>
          <a:xfrm>
            <a:off x="5381921" y="4582358"/>
            <a:ext cx="1095461" cy="507831"/>
          </a:xfrm>
          <a:prstGeom prst="rect">
            <a:avLst/>
          </a:prstGeom>
          <a:noFill/>
        </p:spPr>
        <p:txBody>
          <a:bodyPr wrap="square" rtlCol="0">
            <a:spAutoFit/>
          </a:bodyPr>
          <a:lstStyle/>
          <a:p>
            <a:pPr algn="ctr"/>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30m Sprint Test</a:t>
            </a:r>
          </a:p>
        </p:txBody>
      </p:sp>
      <p:sp>
        <p:nvSpPr>
          <p:cNvPr id="25" name="TextBox 24"/>
          <p:cNvSpPr txBox="1"/>
          <p:nvPr/>
        </p:nvSpPr>
        <p:spPr>
          <a:xfrm>
            <a:off x="2484353" y="4566781"/>
            <a:ext cx="1019297" cy="507831"/>
          </a:xfrm>
          <a:prstGeom prst="rect">
            <a:avLst/>
          </a:prstGeom>
          <a:noFill/>
        </p:spPr>
        <p:txBody>
          <a:bodyPr wrap="square" rtlCol="0">
            <a:spAutoFit/>
          </a:bodyPr>
          <a:lstStyle/>
          <a:p>
            <a:pPr algn="ctr"/>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Hand Grip</a:t>
            </a:r>
          </a:p>
          <a:p>
            <a:pPr algn="ctr"/>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Test</a:t>
            </a:r>
          </a:p>
        </p:txBody>
      </p:sp>
      <p:sp>
        <p:nvSpPr>
          <p:cNvPr id="26" name="TextBox 25"/>
          <p:cNvSpPr txBox="1"/>
          <p:nvPr/>
        </p:nvSpPr>
        <p:spPr>
          <a:xfrm>
            <a:off x="3171795" y="2383327"/>
            <a:ext cx="1258139" cy="461665"/>
          </a:xfrm>
          <a:prstGeom prst="rect">
            <a:avLst/>
          </a:prstGeom>
          <a:noFill/>
        </p:spPr>
        <p:txBody>
          <a:bodyPr wrap="square" rtlCol="0">
            <a:spAutoFit/>
          </a:bodyPr>
          <a:lstStyle/>
          <a:p>
            <a:pPr algn="ctr"/>
            <a:r>
              <a:rPr lang="en-GB" sz="12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12 min Cooper Run Test</a:t>
            </a:r>
          </a:p>
        </p:txBody>
      </p:sp>
      <p:sp>
        <p:nvSpPr>
          <p:cNvPr id="28" name="TextBox 27"/>
          <p:cNvSpPr txBox="1"/>
          <p:nvPr/>
        </p:nvSpPr>
        <p:spPr>
          <a:xfrm>
            <a:off x="489478" y="4771127"/>
            <a:ext cx="1548996" cy="507831"/>
          </a:xfrm>
          <a:prstGeom prst="rect">
            <a:avLst/>
          </a:prstGeom>
          <a:noFill/>
        </p:spPr>
        <p:txBody>
          <a:bodyPr wrap="square" rtlCol="0">
            <a:spAutoFit/>
          </a:bodyPr>
          <a:lstStyle/>
          <a:p>
            <a:pPr algn="ctr"/>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Standing Broad  Jump Test</a:t>
            </a:r>
          </a:p>
        </p:txBody>
      </p:sp>
      <p:sp>
        <p:nvSpPr>
          <p:cNvPr id="29" name="TextBox 28"/>
          <p:cNvSpPr txBox="1"/>
          <p:nvPr/>
        </p:nvSpPr>
        <p:spPr>
          <a:xfrm>
            <a:off x="3987229" y="4566781"/>
            <a:ext cx="1178394" cy="507831"/>
          </a:xfrm>
          <a:prstGeom prst="rect">
            <a:avLst/>
          </a:prstGeom>
          <a:noFill/>
        </p:spPr>
        <p:txBody>
          <a:bodyPr wrap="square" rtlCol="0">
            <a:spAutoFit/>
          </a:bodyPr>
          <a:lstStyle/>
          <a:p>
            <a:pPr algn="ctr"/>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Vertical Jump Test</a:t>
            </a:r>
          </a:p>
        </p:txBody>
      </p:sp>
      <p:sp>
        <p:nvSpPr>
          <p:cNvPr id="30" name="TextBox 29"/>
          <p:cNvSpPr txBox="1"/>
          <p:nvPr/>
        </p:nvSpPr>
        <p:spPr>
          <a:xfrm>
            <a:off x="7015476" y="2126268"/>
            <a:ext cx="1262126" cy="461665"/>
          </a:xfrm>
          <a:prstGeom prst="rect">
            <a:avLst/>
          </a:prstGeom>
          <a:noFill/>
        </p:spPr>
        <p:txBody>
          <a:bodyPr wrap="square" rtlCol="0">
            <a:spAutoFit/>
          </a:bodyPr>
          <a:lstStyle/>
          <a:p>
            <a:pPr algn="ctr"/>
            <a:r>
              <a:rPr lang="en-GB" sz="12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Wall throw test</a:t>
            </a:r>
          </a:p>
        </p:txBody>
      </p:sp>
      <p:sp>
        <p:nvSpPr>
          <p:cNvPr id="22" name="TextBox 21"/>
          <p:cNvSpPr txBox="1"/>
          <p:nvPr/>
        </p:nvSpPr>
        <p:spPr>
          <a:xfrm>
            <a:off x="7331384" y="3883462"/>
            <a:ext cx="1602823" cy="507831"/>
          </a:xfrm>
          <a:prstGeom prst="rect">
            <a:avLst/>
          </a:prstGeom>
          <a:noFill/>
        </p:spPr>
        <p:txBody>
          <a:bodyPr wrap="square" rtlCol="0">
            <a:spAutoFit/>
          </a:bodyPr>
          <a:lstStyle/>
          <a:p>
            <a:pPr algn="ctr"/>
            <a:r>
              <a:rPr lang="en-GB" sz="135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Illinois Agility test</a:t>
            </a:r>
          </a:p>
        </p:txBody>
      </p:sp>
      <p:sp>
        <p:nvSpPr>
          <p:cNvPr id="5" name="TextBox 4">
            <a:extLst>
              <a:ext uri="{FF2B5EF4-FFF2-40B4-BE49-F238E27FC236}">
                <a16:creationId xmlns:a16="http://schemas.microsoft.com/office/drawing/2014/main" id="{699C3171-AB1A-48F1-9683-8C995F7BB242}"/>
              </a:ext>
            </a:extLst>
          </p:cNvPr>
          <p:cNvSpPr txBox="1"/>
          <p:nvPr/>
        </p:nvSpPr>
        <p:spPr>
          <a:xfrm>
            <a:off x="7331384" y="3312082"/>
            <a:ext cx="1548996" cy="507831"/>
          </a:xfrm>
          <a:prstGeom prst="rect">
            <a:avLst/>
          </a:prstGeom>
          <a:solidFill>
            <a:srgbClr val="FFFF00"/>
          </a:solidFill>
          <a:ln>
            <a:solidFill>
              <a:srgbClr val="FF0000"/>
            </a:solidFill>
          </a:ln>
        </p:spPr>
        <p:txBody>
          <a:bodyPr wrap="square" rtlCol="0">
            <a:spAutoFit/>
          </a:bodyPr>
          <a:lstStyle>
            <a:defPPr>
              <a:defRPr lang="en-US"/>
            </a:defPPr>
            <a:lvl1pPr>
              <a:defRPr b="1">
                <a:solidFill>
                  <a:srgbClr val="7030A0"/>
                </a:solidFill>
                <a:effectLst>
                  <a:outerShdw blurRad="38100" dist="38100" dir="2700000" algn="tl">
                    <a:srgbClr val="000000">
                      <a:alpha val="43137"/>
                    </a:srgbClr>
                  </a:outerShdw>
                </a:effectLst>
              </a:defRPr>
            </a:lvl1pPr>
          </a:lstStyle>
          <a:p>
            <a:pPr algn="ctr"/>
            <a:r>
              <a:rPr lang="en-GB" sz="1350" dirty="0">
                <a:latin typeface="Arial" panose="020B0604020202020204" pitchFamily="34" charset="0"/>
                <a:cs typeface="Arial" panose="020B0604020202020204" pitchFamily="34" charset="0"/>
              </a:rPr>
              <a:t>MUSCULAR</a:t>
            </a:r>
          </a:p>
          <a:p>
            <a:pPr algn="ctr"/>
            <a:r>
              <a:rPr lang="en-GB" sz="1350" dirty="0">
                <a:latin typeface="Arial" panose="020B0604020202020204" pitchFamily="34" charset="0"/>
                <a:cs typeface="Arial" panose="020B0604020202020204" pitchFamily="34" charset="0"/>
              </a:rPr>
              <a:t>ENDURANCE</a:t>
            </a:r>
          </a:p>
        </p:txBody>
      </p:sp>
      <p:sp>
        <p:nvSpPr>
          <p:cNvPr id="33" name="TextBox 32">
            <a:extLst>
              <a:ext uri="{FF2B5EF4-FFF2-40B4-BE49-F238E27FC236}">
                <a16:creationId xmlns:a16="http://schemas.microsoft.com/office/drawing/2014/main" id="{C0044BB9-CD90-4A56-B915-C8A170C9F582}"/>
              </a:ext>
            </a:extLst>
          </p:cNvPr>
          <p:cNvSpPr txBox="1"/>
          <p:nvPr/>
        </p:nvSpPr>
        <p:spPr>
          <a:xfrm>
            <a:off x="6762238" y="2622062"/>
            <a:ext cx="1829062" cy="300082"/>
          </a:xfrm>
          <a:prstGeom prst="rect">
            <a:avLst/>
          </a:prstGeom>
          <a:solidFill>
            <a:srgbClr val="FFFF00"/>
          </a:solidFill>
          <a:ln>
            <a:solidFill>
              <a:srgbClr val="FF0000"/>
            </a:solidFill>
          </a:ln>
        </p:spPr>
        <p:txBody>
          <a:bodyPr wrap="square" rtlCol="0">
            <a:spAutoFit/>
          </a:bodyPr>
          <a:lstStyle>
            <a:defPPr>
              <a:defRPr lang="en-US"/>
            </a:defPPr>
            <a:lvl1pPr>
              <a:defRPr b="1">
                <a:solidFill>
                  <a:srgbClr val="7030A0"/>
                </a:solidFill>
                <a:effectLst>
                  <a:outerShdw blurRad="38100" dist="38100" dir="2700000" algn="tl">
                    <a:srgbClr val="000000">
                      <a:alpha val="43137"/>
                    </a:srgbClr>
                  </a:outerShdw>
                </a:effectLst>
              </a:defRPr>
            </a:lvl1pPr>
          </a:lstStyle>
          <a:p>
            <a:pPr algn="ctr"/>
            <a:r>
              <a:rPr lang="en-GB" sz="1350" dirty="0">
                <a:latin typeface="Arial" panose="020B0604020202020204" pitchFamily="34" charset="0"/>
                <a:cs typeface="Arial" panose="020B0604020202020204" pitchFamily="34" charset="0"/>
              </a:rPr>
              <a:t>CO-ORDINATION</a:t>
            </a:r>
          </a:p>
        </p:txBody>
      </p:sp>
      <p:sp>
        <p:nvSpPr>
          <p:cNvPr id="34" name="TextBox 33">
            <a:extLst>
              <a:ext uri="{FF2B5EF4-FFF2-40B4-BE49-F238E27FC236}">
                <a16:creationId xmlns:a16="http://schemas.microsoft.com/office/drawing/2014/main" id="{F8E0204D-8182-4F97-A5FD-BF16C1E54211}"/>
              </a:ext>
            </a:extLst>
          </p:cNvPr>
          <p:cNvSpPr txBox="1"/>
          <p:nvPr/>
        </p:nvSpPr>
        <p:spPr>
          <a:xfrm>
            <a:off x="4767324" y="2381512"/>
            <a:ext cx="1656028" cy="300082"/>
          </a:xfrm>
          <a:prstGeom prst="rect">
            <a:avLst/>
          </a:prstGeom>
          <a:solidFill>
            <a:srgbClr val="FFFF00"/>
          </a:solidFill>
          <a:ln>
            <a:solidFill>
              <a:srgbClr val="FF0000"/>
            </a:solidFill>
          </a:ln>
        </p:spPr>
        <p:txBody>
          <a:bodyPr wrap="square" rtlCol="0">
            <a:spAutoFit/>
          </a:bodyPr>
          <a:lstStyle>
            <a:defPPr>
              <a:defRPr lang="en-US"/>
            </a:defPPr>
            <a:lvl1pPr>
              <a:defRPr b="1">
                <a:solidFill>
                  <a:srgbClr val="7030A0"/>
                </a:solidFill>
                <a:effectLst>
                  <a:outerShdw blurRad="38100" dist="38100" dir="2700000" algn="tl">
                    <a:srgbClr val="000000">
                      <a:alpha val="43137"/>
                    </a:srgbClr>
                  </a:outerShdw>
                </a:effectLst>
              </a:defRPr>
            </a:lvl1pPr>
          </a:lstStyle>
          <a:p>
            <a:pPr algn="ctr"/>
            <a:r>
              <a:rPr lang="en-GB" sz="1350" dirty="0">
                <a:latin typeface="Arial" panose="020B0604020202020204" pitchFamily="34" charset="0"/>
                <a:cs typeface="Arial" panose="020B0604020202020204" pitchFamily="34" charset="0"/>
              </a:rPr>
              <a:t>CV ENDURANCE</a:t>
            </a:r>
          </a:p>
        </p:txBody>
      </p:sp>
      <p:sp>
        <p:nvSpPr>
          <p:cNvPr id="37" name="TextBox 36">
            <a:extLst>
              <a:ext uri="{FF2B5EF4-FFF2-40B4-BE49-F238E27FC236}">
                <a16:creationId xmlns:a16="http://schemas.microsoft.com/office/drawing/2014/main" id="{ABAAF2FB-EAD9-4EF2-A15D-99A58E524DBF}"/>
              </a:ext>
            </a:extLst>
          </p:cNvPr>
          <p:cNvSpPr txBox="1"/>
          <p:nvPr/>
        </p:nvSpPr>
        <p:spPr>
          <a:xfrm>
            <a:off x="1497461" y="2591917"/>
            <a:ext cx="1258139" cy="300082"/>
          </a:xfrm>
          <a:prstGeom prst="rect">
            <a:avLst/>
          </a:prstGeom>
          <a:solidFill>
            <a:srgbClr val="FFFF00"/>
          </a:solidFill>
          <a:ln>
            <a:solidFill>
              <a:srgbClr val="FF0000"/>
            </a:solidFill>
          </a:ln>
        </p:spPr>
        <p:txBody>
          <a:bodyPr wrap="square" rtlCol="0">
            <a:spAutoFit/>
          </a:bodyPr>
          <a:lstStyle/>
          <a:p>
            <a:pPr algn="ctr"/>
            <a:r>
              <a:rPr lang="en-GB" sz="1350" b="1" dirty="0">
                <a:solidFill>
                  <a:srgbClr val="7030A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FLEXIBILITY</a:t>
            </a:r>
          </a:p>
        </p:txBody>
      </p:sp>
      <p:sp>
        <p:nvSpPr>
          <p:cNvPr id="38" name="TextBox 37">
            <a:extLst>
              <a:ext uri="{FF2B5EF4-FFF2-40B4-BE49-F238E27FC236}">
                <a16:creationId xmlns:a16="http://schemas.microsoft.com/office/drawing/2014/main" id="{8F4469CF-04DB-42ED-BB95-A52D463D40C7}"/>
              </a:ext>
            </a:extLst>
          </p:cNvPr>
          <p:cNvSpPr txBox="1"/>
          <p:nvPr/>
        </p:nvSpPr>
        <p:spPr>
          <a:xfrm>
            <a:off x="244041" y="4221539"/>
            <a:ext cx="1425316" cy="300082"/>
          </a:xfrm>
          <a:prstGeom prst="rect">
            <a:avLst/>
          </a:prstGeom>
          <a:solidFill>
            <a:srgbClr val="FFFF00"/>
          </a:solidFill>
          <a:ln>
            <a:solidFill>
              <a:srgbClr val="FF0000"/>
            </a:solidFill>
          </a:ln>
        </p:spPr>
        <p:txBody>
          <a:bodyPr wrap="square" rtlCol="0">
            <a:spAutoFit/>
          </a:bodyPr>
          <a:lstStyle>
            <a:defPPr>
              <a:defRPr lang="en-US"/>
            </a:defPPr>
            <a:lvl1pPr>
              <a:defRPr b="1">
                <a:solidFill>
                  <a:srgbClr val="7030A0"/>
                </a:solidFill>
                <a:effectLst>
                  <a:outerShdw blurRad="38100" dist="38100" dir="2700000" algn="tl">
                    <a:srgbClr val="000000">
                      <a:alpha val="43137"/>
                    </a:srgbClr>
                  </a:outerShdw>
                </a:effectLst>
              </a:defRPr>
            </a:lvl1pPr>
          </a:lstStyle>
          <a:p>
            <a:pPr algn="ctr"/>
            <a:r>
              <a:rPr lang="en-GB" sz="1350" dirty="0">
                <a:latin typeface="Arial" panose="020B0604020202020204" pitchFamily="34" charset="0"/>
                <a:cs typeface="Arial" panose="020B0604020202020204" pitchFamily="34" charset="0"/>
              </a:rPr>
              <a:t>BALANCE</a:t>
            </a:r>
          </a:p>
        </p:txBody>
      </p:sp>
      <p:sp>
        <p:nvSpPr>
          <p:cNvPr id="39" name="TextBox 38">
            <a:extLst>
              <a:ext uri="{FF2B5EF4-FFF2-40B4-BE49-F238E27FC236}">
                <a16:creationId xmlns:a16="http://schemas.microsoft.com/office/drawing/2014/main" id="{C58BB991-C073-424D-905C-B58E7F5540F8}"/>
              </a:ext>
            </a:extLst>
          </p:cNvPr>
          <p:cNvSpPr txBox="1"/>
          <p:nvPr/>
        </p:nvSpPr>
        <p:spPr>
          <a:xfrm>
            <a:off x="7557242" y="4366361"/>
            <a:ext cx="1097280" cy="300082"/>
          </a:xfrm>
          <a:prstGeom prst="rect">
            <a:avLst/>
          </a:prstGeom>
          <a:solidFill>
            <a:srgbClr val="FFFF00"/>
          </a:solidFill>
          <a:ln>
            <a:solidFill>
              <a:srgbClr val="FF0000"/>
            </a:solidFill>
          </a:ln>
        </p:spPr>
        <p:txBody>
          <a:bodyPr wrap="square" rtlCol="0">
            <a:spAutoFit/>
          </a:bodyPr>
          <a:lstStyle>
            <a:defPPr>
              <a:defRPr lang="en-US"/>
            </a:defPPr>
            <a:lvl1pPr>
              <a:defRPr b="1">
                <a:solidFill>
                  <a:srgbClr val="7030A0"/>
                </a:solidFill>
                <a:effectLst>
                  <a:outerShdw blurRad="38100" dist="38100" dir="2700000" algn="tl">
                    <a:srgbClr val="000000">
                      <a:alpha val="43137"/>
                    </a:srgbClr>
                  </a:outerShdw>
                </a:effectLst>
              </a:defRPr>
            </a:lvl1pPr>
          </a:lstStyle>
          <a:p>
            <a:pPr algn="ctr"/>
            <a:r>
              <a:rPr lang="en-GB" sz="1350" dirty="0">
                <a:latin typeface="Arial" panose="020B0604020202020204" pitchFamily="34" charset="0"/>
                <a:cs typeface="Arial" panose="020B0604020202020204" pitchFamily="34" charset="0"/>
              </a:rPr>
              <a:t>AGILITY</a:t>
            </a:r>
          </a:p>
        </p:txBody>
      </p:sp>
      <p:sp>
        <p:nvSpPr>
          <p:cNvPr id="40" name="TextBox 39">
            <a:extLst>
              <a:ext uri="{FF2B5EF4-FFF2-40B4-BE49-F238E27FC236}">
                <a16:creationId xmlns:a16="http://schemas.microsoft.com/office/drawing/2014/main" id="{202AF9F5-A83E-4BA1-A9F2-E3FE91A4E525}"/>
              </a:ext>
            </a:extLst>
          </p:cNvPr>
          <p:cNvSpPr txBox="1"/>
          <p:nvPr/>
        </p:nvSpPr>
        <p:spPr>
          <a:xfrm>
            <a:off x="7002646" y="5338587"/>
            <a:ext cx="1901558" cy="300082"/>
          </a:xfrm>
          <a:prstGeom prst="rect">
            <a:avLst/>
          </a:prstGeom>
          <a:solidFill>
            <a:srgbClr val="FFFF00"/>
          </a:solidFill>
          <a:ln>
            <a:solidFill>
              <a:srgbClr val="FF0000"/>
            </a:solidFill>
          </a:ln>
        </p:spPr>
        <p:txBody>
          <a:bodyPr wrap="square" rtlCol="0">
            <a:spAutoFit/>
          </a:bodyPr>
          <a:lstStyle>
            <a:defPPr>
              <a:defRPr lang="en-US"/>
            </a:defPPr>
            <a:lvl1pPr>
              <a:defRPr b="1">
                <a:solidFill>
                  <a:srgbClr val="7030A0"/>
                </a:solidFill>
                <a:effectLst>
                  <a:outerShdw blurRad="38100" dist="38100" dir="2700000" algn="tl">
                    <a:srgbClr val="000000">
                      <a:alpha val="43137"/>
                    </a:srgbClr>
                  </a:outerShdw>
                </a:effectLst>
              </a:defRPr>
            </a:lvl1pPr>
          </a:lstStyle>
          <a:p>
            <a:pPr algn="ctr"/>
            <a:r>
              <a:rPr lang="en-GB" sz="1350" dirty="0">
                <a:latin typeface="Arial" panose="020B0604020202020204" pitchFamily="34" charset="0"/>
                <a:cs typeface="Arial" panose="020B0604020202020204" pitchFamily="34" charset="0"/>
              </a:rPr>
              <a:t>REACTION TIME</a:t>
            </a:r>
          </a:p>
        </p:txBody>
      </p:sp>
      <p:sp>
        <p:nvSpPr>
          <p:cNvPr id="41" name="TextBox 40">
            <a:extLst>
              <a:ext uri="{FF2B5EF4-FFF2-40B4-BE49-F238E27FC236}">
                <a16:creationId xmlns:a16="http://schemas.microsoft.com/office/drawing/2014/main" id="{446EB899-CE8B-43C9-ABA3-1D4FF51CC429}"/>
              </a:ext>
            </a:extLst>
          </p:cNvPr>
          <p:cNvSpPr txBox="1"/>
          <p:nvPr/>
        </p:nvSpPr>
        <p:spPr>
          <a:xfrm>
            <a:off x="5398568" y="5132593"/>
            <a:ext cx="1097280" cy="300082"/>
          </a:xfrm>
          <a:prstGeom prst="rect">
            <a:avLst/>
          </a:prstGeom>
          <a:solidFill>
            <a:srgbClr val="FFFF00"/>
          </a:solidFill>
          <a:ln>
            <a:solidFill>
              <a:srgbClr val="FF0000"/>
            </a:solidFill>
          </a:ln>
        </p:spPr>
        <p:txBody>
          <a:bodyPr wrap="square" rtlCol="0">
            <a:spAutoFit/>
          </a:bodyPr>
          <a:lstStyle>
            <a:defPPr>
              <a:defRPr lang="en-US"/>
            </a:defPPr>
            <a:lvl1pPr>
              <a:defRPr b="1">
                <a:solidFill>
                  <a:srgbClr val="7030A0"/>
                </a:solidFill>
                <a:effectLst>
                  <a:outerShdw blurRad="38100" dist="38100" dir="2700000" algn="tl">
                    <a:srgbClr val="000000">
                      <a:alpha val="43137"/>
                    </a:srgbClr>
                  </a:outerShdw>
                </a:effectLst>
              </a:defRPr>
            </a:lvl1pPr>
          </a:lstStyle>
          <a:p>
            <a:pPr algn="ctr"/>
            <a:r>
              <a:rPr lang="en-GB" sz="1350" dirty="0">
                <a:latin typeface="Arial" panose="020B0604020202020204" pitchFamily="34" charset="0"/>
                <a:cs typeface="Arial" panose="020B0604020202020204" pitchFamily="34" charset="0"/>
              </a:rPr>
              <a:t>SPEED</a:t>
            </a:r>
          </a:p>
        </p:txBody>
      </p:sp>
      <p:sp>
        <p:nvSpPr>
          <p:cNvPr id="42" name="TextBox 41">
            <a:extLst>
              <a:ext uri="{FF2B5EF4-FFF2-40B4-BE49-F238E27FC236}">
                <a16:creationId xmlns:a16="http://schemas.microsoft.com/office/drawing/2014/main" id="{AC6C1799-2F6F-417B-A3E5-F109E9A344BB}"/>
              </a:ext>
            </a:extLst>
          </p:cNvPr>
          <p:cNvSpPr txBox="1"/>
          <p:nvPr/>
        </p:nvSpPr>
        <p:spPr>
          <a:xfrm>
            <a:off x="3987064" y="5114632"/>
            <a:ext cx="1097280" cy="300082"/>
          </a:xfrm>
          <a:prstGeom prst="rect">
            <a:avLst/>
          </a:prstGeom>
          <a:solidFill>
            <a:srgbClr val="FFFF00"/>
          </a:solidFill>
          <a:ln>
            <a:solidFill>
              <a:srgbClr val="FF0000"/>
            </a:solidFill>
          </a:ln>
        </p:spPr>
        <p:txBody>
          <a:bodyPr wrap="square" rtlCol="0">
            <a:spAutoFit/>
          </a:bodyPr>
          <a:lstStyle>
            <a:defPPr>
              <a:defRPr lang="en-US"/>
            </a:defPPr>
            <a:lvl1pPr>
              <a:defRPr b="1">
                <a:solidFill>
                  <a:srgbClr val="7030A0"/>
                </a:solidFill>
                <a:effectLst>
                  <a:outerShdw blurRad="38100" dist="38100" dir="2700000" algn="tl">
                    <a:srgbClr val="000000">
                      <a:alpha val="43137"/>
                    </a:srgbClr>
                  </a:outerShdw>
                </a:effectLst>
              </a:defRPr>
            </a:lvl1pPr>
          </a:lstStyle>
          <a:p>
            <a:pPr algn="ctr"/>
            <a:r>
              <a:rPr lang="en-GB" sz="1350" dirty="0">
                <a:latin typeface="Arial" panose="020B0604020202020204" pitchFamily="34" charset="0"/>
                <a:cs typeface="Arial" panose="020B0604020202020204" pitchFamily="34" charset="0"/>
              </a:rPr>
              <a:t>POWER</a:t>
            </a:r>
          </a:p>
        </p:txBody>
      </p:sp>
      <p:sp>
        <p:nvSpPr>
          <p:cNvPr id="43" name="TextBox 42">
            <a:extLst>
              <a:ext uri="{FF2B5EF4-FFF2-40B4-BE49-F238E27FC236}">
                <a16:creationId xmlns:a16="http://schemas.microsoft.com/office/drawing/2014/main" id="{191AFB56-818F-4D3D-9A2E-0875D288340C}"/>
              </a:ext>
            </a:extLst>
          </p:cNvPr>
          <p:cNvSpPr txBox="1"/>
          <p:nvPr/>
        </p:nvSpPr>
        <p:spPr>
          <a:xfrm>
            <a:off x="2484353" y="5125720"/>
            <a:ext cx="1188487" cy="300082"/>
          </a:xfrm>
          <a:prstGeom prst="rect">
            <a:avLst/>
          </a:prstGeom>
          <a:solidFill>
            <a:srgbClr val="FFFF00"/>
          </a:solidFill>
          <a:ln>
            <a:solidFill>
              <a:srgbClr val="FF0000"/>
            </a:solidFill>
          </a:ln>
        </p:spPr>
        <p:txBody>
          <a:bodyPr wrap="square" rtlCol="0">
            <a:spAutoFit/>
          </a:bodyPr>
          <a:lstStyle>
            <a:defPPr>
              <a:defRPr lang="en-US"/>
            </a:defPPr>
            <a:lvl1pPr>
              <a:defRPr b="1">
                <a:solidFill>
                  <a:srgbClr val="7030A0"/>
                </a:solidFill>
                <a:effectLst>
                  <a:outerShdw blurRad="38100" dist="38100" dir="2700000" algn="tl">
                    <a:srgbClr val="000000">
                      <a:alpha val="43137"/>
                    </a:srgbClr>
                  </a:outerShdw>
                </a:effectLst>
              </a:defRPr>
            </a:lvl1pPr>
          </a:lstStyle>
          <a:p>
            <a:pPr algn="ctr"/>
            <a:r>
              <a:rPr lang="en-GB" sz="1350" dirty="0">
                <a:latin typeface="Arial" panose="020B0604020202020204" pitchFamily="34" charset="0"/>
                <a:cs typeface="Arial" panose="020B0604020202020204" pitchFamily="34" charset="0"/>
              </a:rPr>
              <a:t>STRENGTH</a:t>
            </a:r>
          </a:p>
        </p:txBody>
      </p:sp>
      <p:sp>
        <p:nvSpPr>
          <p:cNvPr id="44" name="TextBox 43">
            <a:extLst>
              <a:ext uri="{FF2B5EF4-FFF2-40B4-BE49-F238E27FC236}">
                <a16:creationId xmlns:a16="http://schemas.microsoft.com/office/drawing/2014/main" id="{D13C7BB7-69FE-498E-BF04-00C36C5BD9DB}"/>
              </a:ext>
            </a:extLst>
          </p:cNvPr>
          <p:cNvSpPr txBox="1"/>
          <p:nvPr/>
        </p:nvSpPr>
        <p:spPr>
          <a:xfrm>
            <a:off x="789332" y="5345077"/>
            <a:ext cx="1097280" cy="300082"/>
          </a:xfrm>
          <a:prstGeom prst="rect">
            <a:avLst/>
          </a:prstGeom>
          <a:solidFill>
            <a:srgbClr val="FFFF00"/>
          </a:solidFill>
          <a:ln>
            <a:solidFill>
              <a:srgbClr val="FF0000"/>
            </a:solidFill>
          </a:ln>
        </p:spPr>
        <p:txBody>
          <a:bodyPr wrap="square" rtlCol="0">
            <a:spAutoFit/>
          </a:bodyPr>
          <a:lstStyle>
            <a:defPPr>
              <a:defRPr lang="en-US"/>
            </a:defPPr>
            <a:lvl1pPr>
              <a:defRPr b="1">
                <a:solidFill>
                  <a:srgbClr val="7030A0"/>
                </a:solidFill>
                <a:effectLst>
                  <a:outerShdw blurRad="38100" dist="38100" dir="2700000" algn="tl">
                    <a:srgbClr val="000000">
                      <a:alpha val="43137"/>
                    </a:srgbClr>
                  </a:outerShdw>
                </a:effectLst>
              </a:defRPr>
            </a:lvl1pPr>
          </a:lstStyle>
          <a:p>
            <a:pPr algn="ctr"/>
            <a:r>
              <a:rPr lang="en-GB" sz="1350" dirty="0">
                <a:latin typeface="Arial" panose="020B0604020202020204" pitchFamily="34" charset="0"/>
                <a:cs typeface="Arial" panose="020B0604020202020204" pitchFamily="34" charset="0"/>
              </a:rPr>
              <a:t>POWER</a:t>
            </a:r>
          </a:p>
        </p:txBody>
      </p:sp>
      <p:sp>
        <p:nvSpPr>
          <p:cNvPr id="45" name="TextBox 44">
            <a:extLst>
              <a:ext uri="{FF2B5EF4-FFF2-40B4-BE49-F238E27FC236}">
                <a16:creationId xmlns:a16="http://schemas.microsoft.com/office/drawing/2014/main" id="{1D5D2E0D-4C13-4264-8E5E-6E36134FC0E0}"/>
              </a:ext>
            </a:extLst>
          </p:cNvPr>
          <p:cNvSpPr txBox="1"/>
          <p:nvPr/>
        </p:nvSpPr>
        <p:spPr>
          <a:xfrm>
            <a:off x="2946202" y="2940387"/>
            <a:ext cx="1656028" cy="300082"/>
          </a:xfrm>
          <a:prstGeom prst="rect">
            <a:avLst/>
          </a:prstGeom>
          <a:solidFill>
            <a:srgbClr val="FFFF00"/>
          </a:solidFill>
          <a:ln>
            <a:solidFill>
              <a:srgbClr val="FF0000"/>
            </a:solidFill>
          </a:ln>
        </p:spPr>
        <p:txBody>
          <a:bodyPr wrap="square" rtlCol="0">
            <a:spAutoFit/>
          </a:bodyPr>
          <a:lstStyle>
            <a:defPPr>
              <a:defRPr lang="en-US"/>
            </a:defPPr>
            <a:lvl1pPr>
              <a:defRPr b="1">
                <a:solidFill>
                  <a:srgbClr val="7030A0"/>
                </a:solidFill>
                <a:effectLst>
                  <a:outerShdw blurRad="38100" dist="38100" dir="2700000" algn="tl">
                    <a:srgbClr val="000000">
                      <a:alpha val="43137"/>
                    </a:srgbClr>
                  </a:outerShdw>
                </a:effectLst>
              </a:defRPr>
            </a:lvl1pPr>
          </a:lstStyle>
          <a:p>
            <a:pPr algn="ctr"/>
            <a:r>
              <a:rPr lang="en-GB" sz="1350" dirty="0">
                <a:latin typeface="Arial" panose="020B0604020202020204" pitchFamily="34" charset="0"/>
                <a:cs typeface="Arial" panose="020B0604020202020204" pitchFamily="34" charset="0"/>
              </a:rPr>
              <a:t>CV ENDURANCE</a:t>
            </a:r>
          </a:p>
        </p:txBody>
      </p:sp>
      <p:sp>
        <p:nvSpPr>
          <p:cNvPr id="46" name="TextBox 45">
            <a:extLst>
              <a:ext uri="{FF2B5EF4-FFF2-40B4-BE49-F238E27FC236}">
                <a16:creationId xmlns:a16="http://schemas.microsoft.com/office/drawing/2014/main" id="{8A59F0A5-F754-4B3B-A3B7-73457F7ADCFF}"/>
              </a:ext>
            </a:extLst>
          </p:cNvPr>
          <p:cNvSpPr txBox="1"/>
          <p:nvPr/>
        </p:nvSpPr>
        <p:spPr>
          <a:xfrm>
            <a:off x="213110" y="3135795"/>
            <a:ext cx="1548996" cy="507831"/>
          </a:xfrm>
          <a:prstGeom prst="rect">
            <a:avLst/>
          </a:prstGeom>
          <a:solidFill>
            <a:srgbClr val="FFFF00"/>
          </a:solidFill>
          <a:ln>
            <a:solidFill>
              <a:srgbClr val="FF0000"/>
            </a:solidFill>
          </a:ln>
        </p:spPr>
        <p:txBody>
          <a:bodyPr wrap="square" rtlCol="0">
            <a:spAutoFit/>
          </a:bodyPr>
          <a:lstStyle>
            <a:defPPr>
              <a:defRPr lang="en-US"/>
            </a:defPPr>
            <a:lvl1pPr>
              <a:defRPr b="1">
                <a:solidFill>
                  <a:srgbClr val="7030A0"/>
                </a:solidFill>
                <a:effectLst>
                  <a:outerShdw blurRad="38100" dist="38100" dir="2700000" algn="tl">
                    <a:srgbClr val="000000">
                      <a:alpha val="43137"/>
                    </a:srgbClr>
                  </a:outerShdw>
                </a:effectLst>
              </a:defRPr>
            </a:lvl1pPr>
          </a:lstStyle>
          <a:p>
            <a:pPr algn="ctr"/>
            <a:r>
              <a:rPr lang="en-GB" sz="1350" dirty="0">
                <a:latin typeface="Arial" panose="020B0604020202020204" pitchFamily="34" charset="0"/>
                <a:cs typeface="Arial" panose="020B0604020202020204" pitchFamily="34" charset="0"/>
              </a:rPr>
              <a:t>MUSCULAR</a:t>
            </a:r>
          </a:p>
          <a:p>
            <a:pPr algn="ctr"/>
            <a:r>
              <a:rPr lang="en-GB" sz="1350" dirty="0">
                <a:latin typeface="Arial" panose="020B0604020202020204" pitchFamily="34" charset="0"/>
                <a:cs typeface="Arial" panose="020B0604020202020204" pitchFamily="34" charset="0"/>
              </a:rPr>
              <a:t>ENDURANCE</a:t>
            </a:r>
          </a:p>
        </p:txBody>
      </p:sp>
      <p:sp>
        <p:nvSpPr>
          <p:cNvPr id="32" name="Title 1">
            <a:extLst>
              <a:ext uri="{FF2B5EF4-FFF2-40B4-BE49-F238E27FC236}">
                <a16:creationId xmlns:a16="http://schemas.microsoft.com/office/drawing/2014/main" id="{2B8978E9-3203-4A3E-8658-375936843DD7}"/>
              </a:ext>
            </a:extLst>
          </p:cNvPr>
          <p:cNvSpPr txBox="1">
            <a:spLocks/>
          </p:cNvSpPr>
          <p:nvPr/>
        </p:nvSpPr>
        <p:spPr>
          <a:xfrm>
            <a:off x="0" y="0"/>
            <a:ext cx="914400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2800" dirty="0"/>
              <a:t>How can we </a:t>
            </a:r>
            <a:r>
              <a:rPr lang="en-GB" sz="2800" dirty="0" smtClean="0"/>
              <a:t>test </a:t>
            </a:r>
            <a:r>
              <a:rPr lang="en-GB" sz="2800" dirty="0"/>
              <a:t>these </a:t>
            </a:r>
            <a:r>
              <a:rPr lang="en-GB" sz="2800" dirty="0" smtClean="0"/>
              <a:t>components of fitness</a:t>
            </a:r>
            <a:r>
              <a:rPr lang="en-GB" sz="2800" dirty="0"/>
              <a:t>?</a:t>
            </a:r>
            <a:endParaRPr lang="en-US" sz="2800" dirty="0"/>
          </a:p>
        </p:txBody>
      </p:sp>
      <p:sp>
        <p:nvSpPr>
          <p:cNvPr id="35" name="TextBox 34"/>
          <p:cNvSpPr txBox="1"/>
          <p:nvPr/>
        </p:nvSpPr>
        <p:spPr>
          <a:xfrm>
            <a:off x="271227" y="1002214"/>
            <a:ext cx="8189205" cy="338554"/>
          </a:xfrm>
          <a:prstGeom prst="rect">
            <a:avLst/>
          </a:prstGeom>
          <a:solidFill>
            <a:srgbClr val="FFC000"/>
          </a:solidFill>
          <a:ln w="28575">
            <a:solidFill>
              <a:schemeClr val="tx1"/>
            </a:solidFill>
          </a:ln>
        </p:spPr>
        <p:txBody>
          <a:bodyPr wrap="square" rtlCol="0">
            <a:spAutoFit/>
          </a:bodyPr>
          <a:lstStyle/>
          <a:p>
            <a:pPr algn="ct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a:t>
            </a:r>
            <a:r>
              <a:rPr lang="en-GB" sz="16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can you match these fitness tests to the appropriate component of fitness?</a:t>
            </a:r>
            <a:endParaRPr lang="en-US"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4681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80">
                                          <p:stCondLst>
                                            <p:cond delay="0"/>
                                          </p:stCondLst>
                                        </p:cTn>
                                        <p:tgtEl>
                                          <p:spTgt spid="30"/>
                                        </p:tgtEl>
                                      </p:cBhvr>
                                    </p:animEffect>
                                    <p:anim calcmode="lin" valueType="num">
                                      <p:cBhvr>
                                        <p:cTn id="8" dur="1822"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
                                        </p:tgtEl>
                                        <p:attrNameLst>
                                          <p:attrName>ppt_y</p:attrName>
                                        </p:attrNameLst>
                                      </p:cBhvr>
                                      <p:tavLst>
                                        <p:tav tm="0" fmla="#ppt_y-sin(pi*$)/81">
                                          <p:val>
                                            <p:fltVal val="0"/>
                                          </p:val>
                                        </p:tav>
                                        <p:tav tm="100000">
                                          <p:val>
                                            <p:fltVal val="1"/>
                                          </p:val>
                                        </p:tav>
                                      </p:tavLst>
                                    </p:anim>
                                    <p:animScale>
                                      <p:cBhvr>
                                        <p:cTn id="13" dur="26">
                                          <p:stCondLst>
                                            <p:cond delay="650"/>
                                          </p:stCondLst>
                                        </p:cTn>
                                        <p:tgtEl>
                                          <p:spTgt spid="30"/>
                                        </p:tgtEl>
                                      </p:cBhvr>
                                      <p:to x="100000" y="60000"/>
                                    </p:animScale>
                                    <p:animScale>
                                      <p:cBhvr>
                                        <p:cTn id="14" dur="166" decel="50000">
                                          <p:stCondLst>
                                            <p:cond delay="676"/>
                                          </p:stCondLst>
                                        </p:cTn>
                                        <p:tgtEl>
                                          <p:spTgt spid="30"/>
                                        </p:tgtEl>
                                      </p:cBhvr>
                                      <p:to x="100000" y="100000"/>
                                    </p:animScale>
                                    <p:animScale>
                                      <p:cBhvr>
                                        <p:cTn id="15" dur="26">
                                          <p:stCondLst>
                                            <p:cond delay="1312"/>
                                          </p:stCondLst>
                                        </p:cTn>
                                        <p:tgtEl>
                                          <p:spTgt spid="30"/>
                                        </p:tgtEl>
                                      </p:cBhvr>
                                      <p:to x="100000" y="80000"/>
                                    </p:animScale>
                                    <p:animScale>
                                      <p:cBhvr>
                                        <p:cTn id="16" dur="166" decel="50000">
                                          <p:stCondLst>
                                            <p:cond delay="1338"/>
                                          </p:stCondLst>
                                        </p:cTn>
                                        <p:tgtEl>
                                          <p:spTgt spid="30"/>
                                        </p:tgtEl>
                                      </p:cBhvr>
                                      <p:to x="100000" y="100000"/>
                                    </p:animScale>
                                    <p:animScale>
                                      <p:cBhvr>
                                        <p:cTn id="17" dur="26">
                                          <p:stCondLst>
                                            <p:cond delay="1642"/>
                                          </p:stCondLst>
                                        </p:cTn>
                                        <p:tgtEl>
                                          <p:spTgt spid="30"/>
                                        </p:tgtEl>
                                      </p:cBhvr>
                                      <p:to x="100000" y="90000"/>
                                    </p:animScale>
                                    <p:animScale>
                                      <p:cBhvr>
                                        <p:cTn id="18" dur="166" decel="50000">
                                          <p:stCondLst>
                                            <p:cond delay="1668"/>
                                          </p:stCondLst>
                                        </p:cTn>
                                        <p:tgtEl>
                                          <p:spTgt spid="30"/>
                                        </p:tgtEl>
                                      </p:cBhvr>
                                      <p:to x="100000" y="100000"/>
                                    </p:animScale>
                                    <p:animScale>
                                      <p:cBhvr>
                                        <p:cTn id="19" dur="26">
                                          <p:stCondLst>
                                            <p:cond delay="1808"/>
                                          </p:stCondLst>
                                        </p:cTn>
                                        <p:tgtEl>
                                          <p:spTgt spid="30"/>
                                        </p:tgtEl>
                                      </p:cBhvr>
                                      <p:to x="100000" y="95000"/>
                                    </p:animScale>
                                    <p:animScale>
                                      <p:cBhvr>
                                        <p:cTn id="20" dur="166" decel="50000">
                                          <p:stCondLst>
                                            <p:cond delay="1834"/>
                                          </p:stCondLst>
                                        </p:cTn>
                                        <p:tgtEl>
                                          <p:spTgt spid="30"/>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down)">
                                      <p:cBhvr>
                                        <p:cTn id="39" dur="580">
                                          <p:stCondLst>
                                            <p:cond delay="0"/>
                                          </p:stCondLst>
                                        </p:cTn>
                                        <p:tgtEl>
                                          <p:spTgt spid="18"/>
                                        </p:tgtEl>
                                      </p:cBhvr>
                                    </p:animEffect>
                                    <p:anim calcmode="lin" valueType="num">
                                      <p:cBhvr>
                                        <p:cTn id="40"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45" dur="26">
                                          <p:stCondLst>
                                            <p:cond delay="650"/>
                                          </p:stCondLst>
                                        </p:cTn>
                                        <p:tgtEl>
                                          <p:spTgt spid="18"/>
                                        </p:tgtEl>
                                      </p:cBhvr>
                                      <p:to x="100000" y="60000"/>
                                    </p:animScale>
                                    <p:animScale>
                                      <p:cBhvr>
                                        <p:cTn id="46" dur="166" decel="50000">
                                          <p:stCondLst>
                                            <p:cond delay="676"/>
                                          </p:stCondLst>
                                        </p:cTn>
                                        <p:tgtEl>
                                          <p:spTgt spid="18"/>
                                        </p:tgtEl>
                                      </p:cBhvr>
                                      <p:to x="100000" y="100000"/>
                                    </p:animScale>
                                    <p:animScale>
                                      <p:cBhvr>
                                        <p:cTn id="47" dur="26">
                                          <p:stCondLst>
                                            <p:cond delay="1312"/>
                                          </p:stCondLst>
                                        </p:cTn>
                                        <p:tgtEl>
                                          <p:spTgt spid="18"/>
                                        </p:tgtEl>
                                      </p:cBhvr>
                                      <p:to x="100000" y="80000"/>
                                    </p:animScale>
                                    <p:animScale>
                                      <p:cBhvr>
                                        <p:cTn id="48" dur="166" decel="50000">
                                          <p:stCondLst>
                                            <p:cond delay="1338"/>
                                          </p:stCondLst>
                                        </p:cTn>
                                        <p:tgtEl>
                                          <p:spTgt spid="18"/>
                                        </p:tgtEl>
                                      </p:cBhvr>
                                      <p:to x="100000" y="100000"/>
                                    </p:animScale>
                                    <p:animScale>
                                      <p:cBhvr>
                                        <p:cTn id="49" dur="26">
                                          <p:stCondLst>
                                            <p:cond delay="1642"/>
                                          </p:stCondLst>
                                        </p:cTn>
                                        <p:tgtEl>
                                          <p:spTgt spid="18"/>
                                        </p:tgtEl>
                                      </p:cBhvr>
                                      <p:to x="100000" y="90000"/>
                                    </p:animScale>
                                    <p:animScale>
                                      <p:cBhvr>
                                        <p:cTn id="50" dur="166" decel="50000">
                                          <p:stCondLst>
                                            <p:cond delay="1668"/>
                                          </p:stCondLst>
                                        </p:cTn>
                                        <p:tgtEl>
                                          <p:spTgt spid="18"/>
                                        </p:tgtEl>
                                      </p:cBhvr>
                                      <p:to x="100000" y="100000"/>
                                    </p:animScale>
                                    <p:animScale>
                                      <p:cBhvr>
                                        <p:cTn id="51" dur="26">
                                          <p:stCondLst>
                                            <p:cond delay="1808"/>
                                          </p:stCondLst>
                                        </p:cTn>
                                        <p:tgtEl>
                                          <p:spTgt spid="18"/>
                                        </p:tgtEl>
                                      </p:cBhvr>
                                      <p:to x="100000" y="95000"/>
                                    </p:animScale>
                                    <p:animScale>
                                      <p:cBhvr>
                                        <p:cTn id="52" dur="166" decel="50000">
                                          <p:stCondLst>
                                            <p:cond delay="1834"/>
                                          </p:stCondLst>
                                        </p:cTn>
                                        <p:tgtEl>
                                          <p:spTgt spid="18"/>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down)">
                                      <p:cBhvr>
                                        <p:cTn id="55" dur="580">
                                          <p:stCondLst>
                                            <p:cond delay="0"/>
                                          </p:stCondLst>
                                        </p:cTn>
                                        <p:tgtEl>
                                          <p:spTgt spid="19"/>
                                        </p:tgtEl>
                                      </p:cBhvr>
                                    </p:animEffect>
                                    <p:anim calcmode="lin" valueType="num">
                                      <p:cBhvr>
                                        <p:cTn id="56"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61" dur="26">
                                          <p:stCondLst>
                                            <p:cond delay="650"/>
                                          </p:stCondLst>
                                        </p:cTn>
                                        <p:tgtEl>
                                          <p:spTgt spid="19"/>
                                        </p:tgtEl>
                                      </p:cBhvr>
                                      <p:to x="100000" y="60000"/>
                                    </p:animScale>
                                    <p:animScale>
                                      <p:cBhvr>
                                        <p:cTn id="62" dur="166" decel="50000">
                                          <p:stCondLst>
                                            <p:cond delay="676"/>
                                          </p:stCondLst>
                                        </p:cTn>
                                        <p:tgtEl>
                                          <p:spTgt spid="19"/>
                                        </p:tgtEl>
                                      </p:cBhvr>
                                      <p:to x="100000" y="100000"/>
                                    </p:animScale>
                                    <p:animScale>
                                      <p:cBhvr>
                                        <p:cTn id="63" dur="26">
                                          <p:stCondLst>
                                            <p:cond delay="1312"/>
                                          </p:stCondLst>
                                        </p:cTn>
                                        <p:tgtEl>
                                          <p:spTgt spid="19"/>
                                        </p:tgtEl>
                                      </p:cBhvr>
                                      <p:to x="100000" y="80000"/>
                                    </p:animScale>
                                    <p:animScale>
                                      <p:cBhvr>
                                        <p:cTn id="64" dur="166" decel="50000">
                                          <p:stCondLst>
                                            <p:cond delay="1338"/>
                                          </p:stCondLst>
                                        </p:cTn>
                                        <p:tgtEl>
                                          <p:spTgt spid="19"/>
                                        </p:tgtEl>
                                      </p:cBhvr>
                                      <p:to x="100000" y="100000"/>
                                    </p:animScale>
                                    <p:animScale>
                                      <p:cBhvr>
                                        <p:cTn id="65" dur="26">
                                          <p:stCondLst>
                                            <p:cond delay="1642"/>
                                          </p:stCondLst>
                                        </p:cTn>
                                        <p:tgtEl>
                                          <p:spTgt spid="19"/>
                                        </p:tgtEl>
                                      </p:cBhvr>
                                      <p:to x="100000" y="90000"/>
                                    </p:animScale>
                                    <p:animScale>
                                      <p:cBhvr>
                                        <p:cTn id="66" dur="166" decel="50000">
                                          <p:stCondLst>
                                            <p:cond delay="1668"/>
                                          </p:stCondLst>
                                        </p:cTn>
                                        <p:tgtEl>
                                          <p:spTgt spid="19"/>
                                        </p:tgtEl>
                                      </p:cBhvr>
                                      <p:to x="100000" y="100000"/>
                                    </p:animScale>
                                    <p:animScale>
                                      <p:cBhvr>
                                        <p:cTn id="67" dur="26">
                                          <p:stCondLst>
                                            <p:cond delay="1808"/>
                                          </p:stCondLst>
                                        </p:cTn>
                                        <p:tgtEl>
                                          <p:spTgt spid="19"/>
                                        </p:tgtEl>
                                      </p:cBhvr>
                                      <p:to x="100000" y="95000"/>
                                    </p:animScale>
                                    <p:animScale>
                                      <p:cBhvr>
                                        <p:cTn id="68" dur="166" decel="50000">
                                          <p:stCondLst>
                                            <p:cond delay="1834"/>
                                          </p:stCondLst>
                                        </p:cTn>
                                        <p:tgtEl>
                                          <p:spTgt spid="19"/>
                                        </p:tgtEl>
                                      </p:cBhvr>
                                      <p:to x="100000" y="100000"/>
                                    </p:animScale>
                                  </p:childTnLst>
                                </p:cTn>
                              </p:par>
                              <p:par>
                                <p:cTn id="69" presetID="26" presetClass="entr" presetSubtype="0"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down)">
                                      <p:cBhvr>
                                        <p:cTn id="71" dur="580">
                                          <p:stCondLst>
                                            <p:cond delay="0"/>
                                          </p:stCondLst>
                                        </p:cTn>
                                        <p:tgtEl>
                                          <p:spTgt spid="20"/>
                                        </p:tgtEl>
                                      </p:cBhvr>
                                    </p:animEffect>
                                    <p:anim calcmode="lin" valueType="num">
                                      <p:cBhvr>
                                        <p:cTn id="72"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77" dur="26">
                                          <p:stCondLst>
                                            <p:cond delay="650"/>
                                          </p:stCondLst>
                                        </p:cTn>
                                        <p:tgtEl>
                                          <p:spTgt spid="20"/>
                                        </p:tgtEl>
                                      </p:cBhvr>
                                      <p:to x="100000" y="60000"/>
                                    </p:animScale>
                                    <p:animScale>
                                      <p:cBhvr>
                                        <p:cTn id="78" dur="166" decel="50000">
                                          <p:stCondLst>
                                            <p:cond delay="676"/>
                                          </p:stCondLst>
                                        </p:cTn>
                                        <p:tgtEl>
                                          <p:spTgt spid="20"/>
                                        </p:tgtEl>
                                      </p:cBhvr>
                                      <p:to x="100000" y="100000"/>
                                    </p:animScale>
                                    <p:animScale>
                                      <p:cBhvr>
                                        <p:cTn id="79" dur="26">
                                          <p:stCondLst>
                                            <p:cond delay="1312"/>
                                          </p:stCondLst>
                                        </p:cTn>
                                        <p:tgtEl>
                                          <p:spTgt spid="20"/>
                                        </p:tgtEl>
                                      </p:cBhvr>
                                      <p:to x="100000" y="80000"/>
                                    </p:animScale>
                                    <p:animScale>
                                      <p:cBhvr>
                                        <p:cTn id="80" dur="166" decel="50000">
                                          <p:stCondLst>
                                            <p:cond delay="1338"/>
                                          </p:stCondLst>
                                        </p:cTn>
                                        <p:tgtEl>
                                          <p:spTgt spid="20"/>
                                        </p:tgtEl>
                                      </p:cBhvr>
                                      <p:to x="100000" y="100000"/>
                                    </p:animScale>
                                    <p:animScale>
                                      <p:cBhvr>
                                        <p:cTn id="81" dur="26">
                                          <p:stCondLst>
                                            <p:cond delay="1642"/>
                                          </p:stCondLst>
                                        </p:cTn>
                                        <p:tgtEl>
                                          <p:spTgt spid="20"/>
                                        </p:tgtEl>
                                      </p:cBhvr>
                                      <p:to x="100000" y="90000"/>
                                    </p:animScale>
                                    <p:animScale>
                                      <p:cBhvr>
                                        <p:cTn id="82" dur="166" decel="50000">
                                          <p:stCondLst>
                                            <p:cond delay="1668"/>
                                          </p:stCondLst>
                                        </p:cTn>
                                        <p:tgtEl>
                                          <p:spTgt spid="20"/>
                                        </p:tgtEl>
                                      </p:cBhvr>
                                      <p:to x="100000" y="100000"/>
                                    </p:animScale>
                                    <p:animScale>
                                      <p:cBhvr>
                                        <p:cTn id="83" dur="26">
                                          <p:stCondLst>
                                            <p:cond delay="1808"/>
                                          </p:stCondLst>
                                        </p:cTn>
                                        <p:tgtEl>
                                          <p:spTgt spid="20"/>
                                        </p:tgtEl>
                                      </p:cBhvr>
                                      <p:to x="100000" y="95000"/>
                                    </p:animScale>
                                    <p:animScale>
                                      <p:cBhvr>
                                        <p:cTn id="84" dur="166" decel="50000">
                                          <p:stCondLst>
                                            <p:cond delay="1834"/>
                                          </p:stCondLst>
                                        </p:cTn>
                                        <p:tgtEl>
                                          <p:spTgt spid="20"/>
                                        </p:tgtEl>
                                      </p:cBhvr>
                                      <p:to x="100000" y="100000"/>
                                    </p:animScale>
                                  </p:childTnLst>
                                </p:cTn>
                              </p:par>
                              <p:par>
                                <p:cTn id="85" presetID="26" presetClass="entr" presetSubtype="0"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wipe(down)">
                                      <p:cBhvr>
                                        <p:cTn id="87" dur="580">
                                          <p:stCondLst>
                                            <p:cond delay="0"/>
                                          </p:stCondLst>
                                        </p:cTn>
                                        <p:tgtEl>
                                          <p:spTgt spid="21"/>
                                        </p:tgtEl>
                                      </p:cBhvr>
                                    </p:animEffect>
                                    <p:anim calcmode="lin" valueType="num">
                                      <p:cBhvr>
                                        <p:cTn id="88"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93" dur="26">
                                          <p:stCondLst>
                                            <p:cond delay="650"/>
                                          </p:stCondLst>
                                        </p:cTn>
                                        <p:tgtEl>
                                          <p:spTgt spid="21"/>
                                        </p:tgtEl>
                                      </p:cBhvr>
                                      <p:to x="100000" y="60000"/>
                                    </p:animScale>
                                    <p:animScale>
                                      <p:cBhvr>
                                        <p:cTn id="94" dur="166" decel="50000">
                                          <p:stCondLst>
                                            <p:cond delay="676"/>
                                          </p:stCondLst>
                                        </p:cTn>
                                        <p:tgtEl>
                                          <p:spTgt spid="21"/>
                                        </p:tgtEl>
                                      </p:cBhvr>
                                      <p:to x="100000" y="100000"/>
                                    </p:animScale>
                                    <p:animScale>
                                      <p:cBhvr>
                                        <p:cTn id="95" dur="26">
                                          <p:stCondLst>
                                            <p:cond delay="1312"/>
                                          </p:stCondLst>
                                        </p:cTn>
                                        <p:tgtEl>
                                          <p:spTgt spid="21"/>
                                        </p:tgtEl>
                                      </p:cBhvr>
                                      <p:to x="100000" y="80000"/>
                                    </p:animScale>
                                    <p:animScale>
                                      <p:cBhvr>
                                        <p:cTn id="96" dur="166" decel="50000">
                                          <p:stCondLst>
                                            <p:cond delay="1338"/>
                                          </p:stCondLst>
                                        </p:cTn>
                                        <p:tgtEl>
                                          <p:spTgt spid="21"/>
                                        </p:tgtEl>
                                      </p:cBhvr>
                                      <p:to x="100000" y="100000"/>
                                    </p:animScale>
                                    <p:animScale>
                                      <p:cBhvr>
                                        <p:cTn id="97" dur="26">
                                          <p:stCondLst>
                                            <p:cond delay="1642"/>
                                          </p:stCondLst>
                                        </p:cTn>
                                        <p:tgtEl>
                                          <p:spTgt spid="21"/>
                                        </p:tgtEl>
                                      </p:cBhvr>
                                      <p:to x="100000" y="90000"/>
                                    </p:animScale>
                                    <p:animScale>
                                      <p:cBhvr>
                                        <p:cTn id="98" dur="166" decel="50000">
                                          <p:stCondLst>
                                            <p:cond delay="1668"/>
                                          </p:stCondLst>
                                        </p:cTn>
                                        <p:tgtEl>
                                          <p:spTgt spid="21"/>
                                        </p:tgtEl>
                                      </p:cBhvr>
                                      <p:to x="100000" y="100000"/>
                                    </p:animScale>
                                    <p:animScale>
                                      <p:cBhvr>
                                        <p:cTn id="99" dur="26">
                                          <p:stCondLst>
                                            <p:cond delay="1808"/>
                                          </p:stCondLst>
                                        </p:cTn>
                                        <p:tgtEl>
                                          <p:spTgt spid="21"/>
                                        </p:tgtEl>
                                      </p:cBhvr>
                                      <p:to x="100000" y="95000"/>
                                    </p:animScale>
                                    <p:animScale>
                                      <p:cBhvr>
                                        <p:cTn id="100" dur="166" decel="50000">
                                          <p:stCondLst>
                                            <p:cond delay="1834"/>
                                          </p:stCondLst>
                                        </p:cTn>
                                        <p:tgtEl>
                                          <p:spTgt spid="21"/>
                                        </p:tgtEl>
                                      </p:cBhvr>
                                      <p:to x="100000" y="100000"/>
                                    </p:animScale>
                                  </p:childTnLst>
                                </p:cTn>
                              </p:par>
                              <p:par>
                                <p:cTn id="101" presetID="26" presetClass="entr" presetSubtype="0" fill="hold" grpId="0" nodeType="withEffect">
                                  <p:stCondLst>
                                    <p:cond delay="0"/>
                                  </p:stCondLst>
                                  <p:childTnLst>
                                    <p:set>
                                      <p:cBhvr>
                                        <p:cTn id="102" dur="1" fill="hold">
                                          <p:stCondLst>
                                            <p:cond delay="0"/>
                                          </p:stCondLst>
                                        </p:cTn>
                                        <p:tgtEl>
                                          <p:spTgt spid="23"/>
                                        </p:tgtEl>
                                        <p:attrNameLst>
                                          <p:attrName>style.visibility</p:attrName>
                                        </p:attrNameLst>
                                      </p:cBhvr>
                                      <p:to>
                                        <p:strVal val="visible"/>
                                      </p:to>
                                    </p:set>
                                    <p:animEffect transition="in" filter="wipe(down)">
                                      <p:cBhvr>
                                        <p:cTn id="103" dur="580">
                                          <p:stCondLst>
                                            <p:cond delay="0"/>
                                          </p:stCondLst>
                                        </p:cTn>
                                        <p:tgtEl>
                                          <p:spTgt spid="23"/>
                                        </p:tgtEl>
                                      </p:cBhvr>
                                    </p:animEffect>
                                    <p:anim calcmode="lin" valueType="num">
                                      <p:cBhvr>
                                        <p:cTn id="104"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109" dur="26">
                                          <p:stCondLst>
                                            <p:cond delay="650"/>
                                          </p:stCondLst>
                                        </p:cTn>
                                        <p:tgtEl>
                                          <p:spTgt spid="23"/>
                                        </p:tgtEl>
                                      </p:cBhvr>
                                      <p:to x="100000" y="60000"/>
                                    </p:animScale>
                                    <p:animScale>
                                      <p:cBhvr>
                                        <p:cTn id="110" dur="166" decel="50000">
                                          <p:stCondLst>
                                            <p:cond delay="676"/>
                                          </p:stCondLst>
                                        </p:cTn>
                                        <p:tgtEl>
                                          <p:spTgt spid="23"/>
                                        </p:tgtEl>
                                      </p:cBhvr>
                                      <p:to x="100000" y="100000"/>
                                    </p:animScale>
                                    <p:animScale>
                                      <p:cBhvr>
                                        <p:cTn id="111" dur="26">
                                          <p:stCondLst>
                                            <p:cond delay="1312"/>
                                          </p:stCondLst>
                                        </p:cTn>
                                        <p:tgtEl>
                                          <p:spTgt spid="23"/>
                                        </p:tgtEl>
                                      </p:cBhvr>
                                      <p:to x="100000" y="80000"/>
                                    </p:animScale>
                                    <p:animScale>
                                      <p:cBhvr>
                                        <p:cTn id="112" dur="166" decel="50000">
                                          <p:stCondLst>
                                            <p:cond delay="1338"/>
                                          </p:stCondLst>
                                        </p:cTn>
                                        <p:tgtEl>
                                          <p:spTgt spid="23"/>
                                        </p:tgtEl>
                                      </p:cBhvr>
                                      <p:to x="100000" y="100000"/>
                                    </p:animScale>
                                    <p:animScale>
                                      <p:cBhvr>
                                        <p:cTn id="113" dur="26">
                                          <p:stCondLst>
                                            <p:cond delay="1642"/>
                                          </p:stCondLst>
                                        </p:cTn>
                                        <p:tgtEl>
                                          <p:spTgt spid="23"/>
                                        </p:tgtEl>
                                      </p:cBhvr>
                                      <p:to x="100000" y="90000"/>
                                    </p:animScale>
                                    <p:animScale>
                                      <p:cBhvr>
                                        <p:cTn id="114" dur="166" decel="50000">
                                          <p:stCondLst>
                                            <p:cond delay="1668"/>
                                          </p:stCondLst>
                                        </p:cTn>
                                        <p:tgtEl>
                                          <p:spTgt spid="23"/>
                                        </p:tgtEl>
                                      </p:cBhvr>
                                      <p:to x="100000" y="100000"/>
                                    </p:animScale>
                                    <p:animScale>
                                      <p:cBhvr>
                                        <p:cTn id="115" dur="26">
                                          <p:stCondLst>
                                            <p:cond delay="1808"/>
                                          </p:stCondLst>
                                        </p:cTn>
                                        <p:tgtEl>
                                          <p:spTgt spid="23"/>
                                        </p:tgtEl>
                                      </p:cBhvr>
                                      <p:to x="100000" y="95000"/>
                                    </p:animScale>
                                    <p:animScale>
                                      <p:cBhvr>
                                        <p:cTn id="116" dur="166" decel="50000">
                                          <p:stCondLst>
                                            <p:cond delay="1834"/>
                                          </p:stCondLst>
                                        </p:cTn>
                                        <p:tgtEl>
                                          <p:spTgt spid="23"/>
                                        </p:tgtEl>
                                      </p:cBhvr>
                                      <p:to x="100000" y="100000"/>
                                    </p:animScale>
                                  </p:childTnLst>
                                </p:cTn>
                              </p:par>
                              <p:par>
                                <p:cTn id="117" presetID="26" presetClass="entr" presetSubtype="0" fill="hold" grpId="0" nodeType="withEffect">
                                  <p:stCondLst>
                                    <p:cond delay="0"/>
                                  </p:stCondLst>
                                  <p:childTnLst>
                                    <p:set>
                                      <p:cBhvr>
                                        <p:cTn id="118" dur="1" fill="hold">
                                          <p:stCondLst>
                                            <p:cond delay="0"/>
                                          </p:stCondLst>
                                        </p:cTn>
                                        <p:tgtEl>
                                          <p:spTgt spid="24"/>
                                        </p:tgtEl>
                                        <p:attrNameLst>
                                          <p:attrName>style.visibility</p:attrName>
                                        </p:attrNameLst>
                                      </p:cBhvr>
                                      <p:to>
                                        <p:strVal val="visible"/>
                                      </p:to>
                                    </p:set>
                                    <p:animEffect transition="in" filter="wipe(down)">
                                      <p:cBhvr>
                                        <p:cTn id="119" dur="580">
                                          <p:stCondLst>
                                            <p:cond delay="0"/>
                                          </p:stCondLst>
                                        </p:cTn>
                                        <p:tgtEl>
                                          <p:spTgt spid="24"/>
                                        </p:tgtEl>
                                      </p:cBhvr>
                                    </p:animEffect>
                                    <p:anim calcmode="lin" valueType="num">
                                      <p:cBhvr>
                                        <p:cTn id="120"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121"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122"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123"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124"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125" dur="26">
                                          <p:stCondLst>
                                            <p:cond delay="650"/>
                                          </p:stCondLst>
                                        </p:cTn>
                                        <p:tgtEl>
                                          <p:spTgt spid="24"/>
                                        </p:tgtEl>
                                      </p:cBhvr>
                                      <p:to x="100000" y="60000"/>
                                    </p:animScale>
                                    <p:animScale>
                                      <p:cBhvr>
                                        <p:cTn id="126" dur="166" decel="50000">
                                          <p:stCondLst>
                                            <p:cond delay="676"/>
                                          </p:stCondLst>
                                        </p:cTn>
                                        <p:tgtEl>
                                          <p:spTgt spid="24"/>
                                        </p:tgtEl>
                                      </p:cBhvr>
                                      <p:to x="100000" y="100000"/>
                                    </p:animScale>
                                    <p:animScale>
                                      <p:cBhvr>
                                        <p:cTn id="127" dur="26">
                                          <p:stCondLst>
                                            <p:cond delay="1312"/>
                                          </p:stCondLst>
                                        </p:cTn>
                                        <p:tgtEl>
                                          <p:spTgt spid="24"/>
                                        </p:tgtEl>
                                      </p:cBhvr>
                                      <p:to x="100000" y="80000"/>
                                    </p:animScale>
                                    <p:animScale>
                                      <p:cBhvr>
                                        <p:cTn id="128" dur="166" decel="50000">
                                          <p:stCondLst>
                                            <p:cond delay="1338"/>
                                          </p:stCondLst>
                                        </p:cTn>
                                        <p:tgtEl>
                                          <p:spTgt spid="24"/>
                                        </p:tgtEl>
                                      </p:cBhvr>
                                      <p:to x="100000" y="100000"/>
                                    </p:animScale>
                                    <p:animScale>
                                      <p:cBhvr>
                                        <p:cTn id="129" dur="26">
                                          <p:stCondLst>
                                            <p:cond delay="1642"/>
                                          </p:stCondLst>
                                        </p:cTn>
                                        <p:tgtEl>
                                          <p:spTgt spid="24"/>
                                        </p:tgtEl>
                                      </p:cBhvr>
                                      <p:to x="100000" y="90000"/>
                                    </p:animScale>
                                    <p:animScale>
                                      <p:cBhvr>
                                        <p:cTn id="130" dur="166" decel="50000">
                                          <p:stCondLst>
                                            <p:cond delay="1668"/>
                                          </p:stCondLst>
                                        </p:cTn>
                                        <p:tgtEl>
                                          <p:spTgt spid="24"/>
                                        </p:tgtEl>
                                      </p:cBhvr>
                                      <p:to x="100000" y="100000"/>
                                    </p:animScale>
                                    <p:animScale>
                                      <p:cBhvr>
                                        <p:cTn id="131" dur="26">
                                          <p:stCondLst>
                                            <p:cond delay="1808"/>
                                          </p:stCondLst>
                                        </p:cTn>
                                        <p:tgtEl>
                                          <p:spTgt spid="24"/>
                                        </p:tgtEl>
                                      </p:cBhvr>
                                      <p:to x="100000" y="95000"/>
                                    </p:animScale>
                                    <p:animScale>
                                      <p:cBhvr>
                                        <p:cTn id="132" dur="166" decel="50000">
                                          <p:stCondLst>
                                            <p:cond delay="1834"/>
                                          </p:stCondLst>
                                        </p:cTn>
                                        <p:tgtEl>
                                          <p:spTgt spid="24"/>
                                        </p:tgtEl>
                                      </p:cBhvr>
                                      <p:to x="100000" y="100000"/>
                                    </p:animScale>
                                  </p:childTnLst>
                                </p:cTn>
                              </p:par>
                              <p:par>
                                <p:cTn id="133" presetID="26" presetClass="entr" presetSubtype="0" fill="hold" grpId="0" nodeType="withEffect">
                                  <p:stCondLst>
                                    <p:cond delay="0"/>
                                  </p:stCondLst>
                                  <p:childTnLst>
                                    <p:set>
                                      <p:cBhvr>
                                        <p:cTn id="134" dur="1" fill="hold">
                                          <p:stCondLst>
                                            <p:cond delay="0"/>
                                          </p:stCondLst>
                                        </p:cTn>
                                        <p:tgtEl>
                                          <p:spTgt spid="25"/>
                                        </p:tgtEl>
                                        <p:attrNameLst>
                                          <p:attrName>style.visibility</p:attrName>
                                        </p:attrNameLst>
                                      </p:cBhvr>
                                      <p:to>
                                        <p:strVal val="visible"/>
                                      </p:to>
                                    </p:set>
                                    <p:animEffect transition="in" filter="wipe(down)">
                                      <p:cBhvr>
                                        <p:cTn id="135" dur="580">
                                          <p:stCondLst>
                                            <p:cond delay="0"/>
                                          </p:stCondLst>
                                        </p:cTn>
                                        <p:tgtEl>
                                          <p:spTgt spid="25"/>
                                        </p:tgtEl>
                                      </p:cBhvr>
                                    </p:animEffect>
                                    <p:anim calcmode="lin" valueType="num">
                                      <p:cBhvr>
                                        <p:cTn id="136"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137"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138"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139"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140"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141" dur="26">
                                          <p:stCondLst>
                                            <p:cond delay="650"/>
                                          </p:stCondLst>
                                        </p:cTn>
                                        <p:tgtEl>
                                          <p:spTgt spid="25"/>
                                        </p:tgtEl>
                                      </p:cBhvr>
                                      <p:to x="100000" y="60000"/>
                                    </p:animScale>
                                    <p:animScale>
                                      <p:cBhvr>
                                        <p:cTn id="142" dur="166" decel="50000">
                                          <p:stCondLst>
                                            <p:cond delay="676"/>
                                          </p:stCondLst>
                                        </p:cTn>
                                        <p:tgtEl>
                                          <p:spTgt spid="25"/>
                                        </p:tgtEl>
                                      </p:cBhvr>
                                      <p:to x="100000" y="100000"/>
                                    </p:animScale>
                                    <p:animScale>
                                      <p:cBhvr>
                                        <p:cTn id="143" dur="26">
                                          <p:stCondLst>
                                            <p:cond delay="1312"/>
                                          </p:stCondLst>
                                        </p:cTn>
                                        <p:tgtEl>
                                          <p:spTgt spid="25"/>
                                        </p:tgtEl>
                                      </p:cBhvr>
                                      <p:to x="100000" y="80000"/>
                                    </p:animScale>
                                    <p:animScale>
                                      <p:cBhvr>
                                        <p:cTn id="144" dur="166" decel="50000">
                                          <p:stCondLst>
                                            <p:cond delay="1338"/>
                                          </p:stCondLst>
                                        </p:cTn>
                                        <p:tgtEl>
                                          <p:spTgt spid="25"/>
                                        </p:tgtEl>
                                      </p:cBhvr>
                                      <p:to x="100000" y="100000"/>
                                    </p:animScale>
                                    <p:animScale>
                                      <p:cBhvr>
                                        <p:cTn id="145" dur="26">
                                          <p:stCondLst>
                                            <p:cond delay="1642"/>
                                          </p:stCondLst>
                                        </p:cTn>
                                        <p:tgtEl>
                                          <p:spTgt spid="25"/>
                                        </p:tgtEl>
                                      </p:cBhvr>
                                      <p:to x="100000" y="90000"/>
                                    </p:animScale>
                                    <p:animScale>
                                      <p:cBhvr>
                                        <p:cTn id="146" dur="166" decel="50000">
                                          <p:stCondLst>
                                            <p:cond delay="1668"/>
                                          </p:stCondLst>
                                        </p:cTn>
                                        <p:tgtEl>
                                          <p:spTgt spid="25"/>
                                        </p:tgtEl>
                                      </p:cBhvr>
                                      <p:to x="100000" y="100000"/>
                                    </p:animScale>
                                    <p:animScale>
                                      <p:cBhvr>
                                        <p:cTn id="147" dur="26">
                                          <p:stCondLst>
                                            <p:cond delay="1808"/>
                                          </p:stCondLst>
                                        </p:cTn>
                                        <p:tgtEl>
                                          <p:spTgt spid="25"/>
                                        </p:tgtEl>
                                      </p:cBhvr>
                                      <p:to x="100000" y="95000"/>
                                    </p:animScale>
                                    <p:animScale>
                                      <p:cBhvr>
                                        <p:cTn id="148" dur="166" decel="50000">
                                          <p:stCondLst>
                                            <p:cond delay="1834"/>
                                          </p:stCondLst>
                                        </p:cTn>
                                        <p:tgtEl>
                                          <p:spTgt spid="25"/>
                                        </p:tgtEl>
                                      </p:cBhvr>
                                      <p:to x="100000" y="100000"/>
                                    </p:animScale>
                                  </p:childTnLst>
                                </p:cTn>
                              </p:par>
                              <p:par>
                                <p:cTn id="149" presetID="26" presetClass="entr" presetSubtype="0" fill="hold" grpId="0" nodeType="withEffect">
                                  <p:stCondLst>
                                    <p:cond delay="0"/>
                                  </p:stCondLst>
                                  <p:childTnLst>
                                    <p:set>
                                      <p:cBhvr>
                                        <p:cTn id="150" dur="1" fill="hold">
                                          <p:stCondLst>
                                            <p:cond delay="0"/>
                                          </p:stCondLst>
                                        </p:cTn>
                                        <p:tgtEl>
                                          <p:spTgt spid="26"/>
                                        </p:tgtEl>
                                        <p:attrNameLst>
                                          <p:attrName>style.visibility</p:attrName>
                                        </p:attrNameLst>
                                      </p:cBhvr>
                                      <p:to>
                                        <p:strVal val="visible"/>
                                      </p:to>
                                    </p:set>
                                    <p:animEffect transition="in" filter="wipe(down)">
                                      <p:cBhvr>
                                        <p:cTn id="151" dur="580">
                                          <p:stCondLst>
                                            <p:cond delay="0"/>
                                          </p:stCondLst>
                                        </p:cTn>
                                        <p:tgtEl>
                                          <p:spTgt spid="26"/>
                                        </p:tgtEl>
                                      </p:cBhvr>
                                    </p:animEffect>
                                    <p:anim calcmode="lin" valueType="num">
                                      <p:cBhvr>
                                        <p:cTn id="152" dur="1822" tmFilter="0,0; 0.14,0.36; 0.43,0.73; 0.71,0.91; 1.0,1.0">
                                          <p:stCondLst>
                                            <p:cond delay="0"/>
                                          </p:stCondLst>
                                        </p:cTn>
                                        <p:tgtEl>
                                          <p:spTgt spid="26"/>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26"/>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26"/>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26"/>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26"/>
                                        </p:tgtEl>
                                        <p:attrNameLst>
                                          <p:attrName>ppt_y</p:attrName>
                                        </p:attrNameLst>
                                      </p:cBhvr>
                                      <p:tavLst>
                                        <p:tav tm="0" fmla="#ppt_y-sin(pi*$)/81">
                                          <p:val>
                                            <p:fltVal val="0"/>
                                          </p:val>
                                        </p:tav>
                                        <p:tav tm="100000">
                                          <p:val>
                                            <p:fltVal val="1"/>
                                          </p:val>
                                        </p:tav>
                                      </p:tavLst>
                                    </p:anim>
                                    <p:animScale>
                                      <p:cBhvr>
                                        <p:cTn id="157" dur="26">
                                          <p:stCondLst>
                                            <p:cond delay="650"/>
                                          </p:stCondLst>
                                        </p:cTn>
                                        <p:tgtEl>
                                          <p:spTgt spid="26"/>
                                        </p:tgtEl>
                                      </p:cBhvr>
                                      <p:to x="100000" y="60000"/>
                                    </p:animScale>
                                    <p:animScale>
                                      <p:cBhvr>
                                        <p:cTn id="158" dur="166" decel="50000">
                                          <p:stCondLst>
                                            <p:cond delay="676"/>
                                          </p:stCondLst>
                                        </p:cTn>
                                        <p:tgtEl>
                                          <p:spTgt spid="26"/>
                                        </p:tgtEl>
                                      </p:cBhvr>
                                      <p:to x="100000" y="100000"/>
                                    </p:animScale>
                                    <p:animScale>
                                      <p:cBhvr>
                                        <p:cTn id="159" dur="26">
                                          <p:stCondLst>
                                            <p:cond delay="1312"/>
                                          </p:stCondLst>
                                        </p:cTn>
                                        <p:tgtEl>
                                          <p:spTgt spid="26"/>
                                        </p:tgtEl>
                                      </p:cBhvr>
                                      <p:to x="100000" y="80000"/>
                                    </p:animScale>
                                    <p:animScale>
                                      <p:cBhvr>
                                        <p:cTn id="160" dur="166" decel="50000">
                                          <p:stCondLst>
                                            <p:cond delay="1338"/>
                                          </p:stCondLst>
                                        </p:cTn>
                                        <p:tgtEl>
                                          <p:spTgt spid="26"/>
                                        </p:tgtEl>
                                      </p:cBhvr>
                                      <p:to x="100000" y="100000"/>
                                    </p:animScale>
                                    <p:animScale>
                                      <p:cBhvr>
                                        <p:cTn id="161" dur="26">
                                          <p:stCondLst>
                                            <p:cond delay="1642"/>
                                          </p:stCondLst>
                                        </p:cTn>
                                        <p:tgtEl>
                                          <p:spTgt spid="26"/>
                                        </p:tgtEl>
                                      </p:cBhvr>
                                      <p:to x="100000" y="90000"/>
                                    </p:animScale>
                                    <p:animScale>
                                      <p:cBhvr>
                                        <p:cTn id="162" dur="166" decel="50000">
                                          <p:stCondLst>
                                            <p:cond delay="1668"/>
                                          </p:stCondLst>
                                        </p:cTn>
                                        <p:tgtEl>
                                          <p:spTgt spid="26"/>
                                        </p:tgtEl>
                                      </p:cBhvr>
                                      <p:to x="100000" y="100000"/>
                                    </p:animScale>
                                    <p:animScale>
                                      <p:cBhvr>
                                        <p:cTn id="163" dur="26">
                                          <p:stCondLst>
                                            <p:cond delay="1808"/>
                                          </p:stCondLst>
                                        </p:cTn>
                                        <p:tgtEl>
                                          <p:spTgt spid="26"/>
                                        </p:tgtEl>
                                      </p:cBhvr>
                                      <p:to x="100000" y="95000"/>
                                    </p:animScale>
                                    <p:animScale>
                                      <p:cBhvr>
                                        <p:cTn id="164" dur="166" decel="50000">
                                          <p:stCondLst>
                                            <p:cond delay="1834"/>
                                          </p:stCondLst>
                                        </p:cTn>
                                        <p:tgtEl>
                                          <p:spTgt spid="26"/>
                                        </p:tgtEl>
                                      </p:cBhvr>
                                      <p:to x="100000" y="100000"/>
                                    </p:animScale>
                                  </p:childTnLst>
                                </p:cTn>
                              </p:par>
                              <p:par>
                                <p:cTn id="165" presetID="26" presetClass="entr" presetSubtype="0" fill="hold" grpId="0" nodeType="withEffect">
                                  <p:stCondLst>
                                    <p:cond delay="0"/>
                                  </p:stCondLst>
                                  <p:childTnLst>
                                    <p:set>
                                      <p:cBhvr>
                                        <p:cTn id="166" dur="1" fill="hold">
                                          <p:stCondLst>
                                            <p:cond delay="0"/>
                                          </p:stCondLst>
                                        </p:cTn>
                                        <p:tgtEl>
                                          <p:spTgt spid="28"/>
                                        </p:tgtEl>
                                        <p:attrNameLst>
                                          <p:attrName>style.visibility</p:attrName>
                                        </p:attrNameLst>
                                      </p:cBhvr>
                                      <p:to>
                                        <p:strVal val="visible"/>
                                      </p:to>
                                    </p:set>
                                    <p:animEffect transition="in" filter="wipe(down)">
                                      <p:cBhvr>
                                        <p:cTn id="167" dur="580">
                                          <p:stCondLst>
                                            <p:cond delay="0"/>
                                          </p:stCondLst>
                                        </p:cTn>
                                        <p:tgtEl>
                                          <p:spTgt spid="28"/>
                                        </p:tgtEl>
                                      </p:cBhvr>
                                    </p:animEffect>
                                    <p:anim calcmode="lin" valueType="num">
                                      <p:cBhvr>
                                        <p:cTn id="168"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69"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70"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171"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172"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173" dur="26">
                                          <p:stCondLst>
                                            <p:cond delay="650"/>
                                          </p:stCondLst>
                                        </p:cTn>
                                        <p:tgtEl>
                                          <p:spTgt spid="28"/>
                                        </p:tgtEl>
                                      </p:cBhvr>
                                      <p:to x="100000" y="60000"/>
                                    </p:animScale>
                                    <p:animScale>
                                      <p:cBhvr>
                                        <p:cTn id="174" dur="166" decel="50000">
                                          <p:stCondLst>
                                            <p:cond delay="676"/>
                                          </p:stCondLst>
                                        </p:cTn>
                                        <p:tgtEl>
                                          <p:spTgt spid="28"/>
                                        </p:tgtEl>
                                      </p:cBhvr>
                                      <p:to x="100000" y="100000"/>
                                    </p:animScale>
                                    <p:animScale>
                                      <p:cBhvr>
                                        <p:cTn id="175" dur="26">
                                          <p:stCondLst>
                                            <p:cond delay="1312"/>
                                          </p:stCondLst>
                                        </p:cTn>
                                        <p:tgtEl>
                                          <p:spTgt spid="28"/>
                                        </p:tgtEl>
                                      </p:cBhvr>
                                      <p:to x="100000" y="80000"/>
                                    </p:animScale>
                                    <p:animScale>
                                      <p:cBhvr>
                                        <p:cTn id="176" dur="166" decel="50000">
                                          <p:stCondLst>
                                            <p:cond delay="1338"/>
                                          </p:stCondLst>
                                        </p:cTn>
                                        <p:tgtEl>
                                          <p:spTgt spid="28"/>
                                        </p:tgtEl>
                                      </p:cBhvr>
                                      <p:to x="100000" y="100000"/>
                                    </p:animScale>
                                    <p:animScale>
                                      <p:cBhvr>
                                        <p:cTn id="177" dur="26">
                                          <p:stCondLst>
                                            <p:cond delay="1642"/>
                                          </p:stCondLst>
                                        </p:cTn>
                                        <p:tgtEl>
                                          <p:spTgt spid="28"/>
                                        </p:tgtEl>
                                      </p:cBhvr>
                                      <p:to x="100000" y="90000"/>
                                    </p:animScale>
                                    <p:animScale>
                                      <p:cBhvr>
                                        <p:cTn id="178" dur="166" decel="50000">
                                          <p:stCondLst>
                                            <p:cond delay="1668"/>
                                          </p:stCondLst>
                                        </p:cTn>
                                        <p:tgtEl>
                                          <p:spTgt spid="28"/>
                                        </p:tgtEl>
                                      </p:cBhvr>
                                      <p:to x="100000" y="100000"/>
                                    </p:animScale>
                                    <p:animScale>
                                      <p:cBhvr>
                                        <p:cTn id="179" dur="26">
                                          <p:stCondLst>
                                            <p:cond delay="1808"/>
                                          </p:stCondLst>
                                        </p:cTn>
                                        <p:tgtEl>
                                          <p:spTgt spid="28"/>
                                        </p:tgtEl>
                                      </p:cBhvr>
                                      <p:to x="100000" y="95000"/>
                                    </p:animScale>
                                    <p:animScale>
                                      <p:cBhvr>
                                        <p:cTn id="180" dur="166" decel="50000">
                                          <p:stCondLst>
                                            <p:cond delay="1834"/>
                                          </p:stCondLst>
                                        </p:cTn>
                                        <p:tgtEl>
                                          <p:spTgt spid="28"/>
                                        </p:tgtEl>
                                      </p:cBhvr>
                                      <p:to x="100000" y="100000"/>
                                    </p:animScale>
                                  </p:childTnLst>
                                </p:cTn>
                              </p:par>
                              <p:par>
                                <p:cTn id="181" presetID="26" presetClass="entr" presetSubtype="0" fill="hold" grpId="0" nodeType="withEffect">
                                  <p:stCondLst>
                                    <p:cond delay="0"/>
                                  </p:stCondLst>
                                  <p:childTnLst>
                                    <p:set>
                                      <p:cBhvr>
                                        <p:cTn id="182" dur="1" fill="hold">
                                          <p:stCondLst>
                                            <p:cond delay="0"/>
                                          </p:stCondLst>
                                        </p:cTn>
                                        <p:tgtEl>
                                          <p:spTgt spid="29"/>
                                        </p:tgtEl>
                                        <p:attrNameLst>
                                          <p:attrName>style.visibility</p:attrName>
                                        </p:attrNameLst>
                                      </p:cBhvr>
                                      <p:to>
                                        <p:strVal val="visible"/>
                                      </p:to>
                                    </p:set>
                                    <p:animEffect transition="in" filter="wipe(down)">
                                      <p:cBhvr>
                                        <p:cTn id="183" dur="580">
                                          <p:stCondLst>
                                            <p:cond delay="0"/>
                                          </p:stCondLst>
                                        </p:cTn>
                                        <p:tgtEl>
                                          <p:spTgt spid="29"/>
                                        </p:tgtEl>
                                      </p:cBhvr>
                                    </p:animEffect>
                                    <p:anim calcmode="lin" valueType="num">
                                      <p:cBhvr>
                                        <p:cTn id="184" dur="1822"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185" dur="664"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186" dur="664" tmFilter="0, 0; 0.125,0.2665; 0.25,0.4; 0.375,0.465; 0.5,0.5;  0.625,0.535; 0.75,0.6; 0.875,0.7335; 1,1">
                                          <p:stCondLst>
                                            <p:cond delay="664"/>
                                          </p:stCondLst>
                                        </p:cTn>
                                        <p:tgtEl>
                                          <p:spTgt spid="29"/>
                                        </p:tgtEl>
                                        <p:attrNameLst>
                                          <p:attrName>ppt_y</p:attrName>
                                        </p:attrNameLst>
                                      </p:cBhvr>
                                      <p:tavLst>
                                        <p:tav tm="0" fmla="#ppt_y-sin(pi*$)/9">
                                          <p:val>
                                            <p:fltVal val="0"/>
                                          </p:val>
                                        </p:tav>
                                        <p:tav tm="100000">
                                          <p:val>
                                            <p:fltVal val="1"/>
                                          </p:val>
                                        </p:tav>
                                      </p:tavLst>
                                    </p:anim>
                                    <p:anim calcmode="lin" valueType="num">
                                      <p:cBhvr>
                                        <p:cTn id="187" dur="332" tmFilter="0, 0; 0.125,0.2665; 0.25,0.4; 0.375,0.465; 0.5,0.5;  0.625,0.535; 0.75,0.6; 0.875,0.7335; 1,1">
                                          <p:stCondLst>
                                            <p:cond delay="1324"/>
                                          </p:stCondLst>
                                        </p:cTn>
                                        <p:tgtEl>
                                          <p:spTgt spid="29"/>
                                        </p:tgtEl>
                                        <p:attrNameLst>
                                          <p:attrName>ppt_y</p:attrName>
                                        </p:attrNameLst>
                                      </p:cBhvr>
                                      <p:tavLst>
                                        <p:tav tm="0" fmla="#ppt_y-sin(pi*$)/27">
                                          <p:val>
                                            <p:fltVal val="0"/>
                                          </p:val>
                                        </p:tav>
                                        <p:tav tm="100000">
                                          <p:val>
                                            <p:fltVal val="1"/>
                                          </p:val>
                                        </p:tav>
                                      </p:tavLst>
                                    </p:anim>
                                    <p:anim calcmode="lin" valueType="num">
                                      <p:cBhvr>
                                        <p:cTn id="188" dur="164" tmFilter="0, 0; 0.125,0.2665; 0.25,0.4; 0.375,0.465; 0.5,0.5;  0.625,0.535; 0.75,0.6; 0.875,0.7335; 1,1">
                                          <p:stCondLst>
                                            <p:cond delay="1656"/>
                                          </p:stCondLst>
                                        </p:cTn>
                                        <p:tgtEl>
                                          <p:spTgt spid="29"/>
                                        </p:tgtEl>
                                        <p:attrNameLst>
                                          <p:attrName>ppt_y</p:attrName>
                                        </p:attrNameLst>
                                      </p:cBhvr>
                                      <p:tavLst>
                                        <p:tav tm="0" fmla="#ppt_y-sin(pi*$)/81">
                                          <p:val>
                                            <p:fltVal val="0"/>
                                          </p:val>
                                        </p:tav>
                                        <p:tav tm="100000">
                                          <p:val>
                                            <p:fltVal val="1"/>
                                          </p:val>
                                        </p:tav>
                                      </p:tavLst>
                                    </p:anim>
                                    <p:animScale>
                                      <p:cBhvr>
                                        <p:cTn id="189" dur="26">
                                          <p:stCondLst>
                                            <p:cond delay="650"/>
                                          </p:stCondLst>
                                        </p:cTn>
                                        <p:tgtEl>
                                          <p:spTgt spid="29"/>
                                        </p:tgtEl>
                                      </p:cBhvr>
                                      <p:to x="100000" y="60000"/>
                                    </p:animScale>
                                    <p:animScale>
                                      <p:cBhvr>
                                        <p:cTn id="190" dur="166" decel="50000">
                                          <p:stCondLst>
                                            <p:cond delay="676"/>
                                          </p:stCondLst>
                                        </p:cTn>
                                        <p:tgtEl>
                                          <p:spTgt spid="29"/>
                                        </p:tgtEl>
                                      </p:cBhvr>
                                      <p:to x="100000" y="100000"/>
                                    </p:animScale>
                                    <p:animScale>
                                      <p:cBhvr>
                                        <p:cTn id="191" dur="26">
                                          <p:stCondLst>
                                            <p:cond delay="1312"/>
                                          </p:stCondLst>
                                        </p:cTn>
                                        <p:tgtEl>
                                          <p:spTgt spid="29"/>
                                        </p:tgtEl>
                                      </p:cBhvr>
                                      <p:to x="100000" y="80000"/>
                                    </p:animScale>
                                    <p:animScale>
                                      <p:cBhvr>
                                        <p:cTn id="192" dur="166" decel="50000">
                                          <p:stCondLst>
                                            <p:cond delay="1338"/>
                                          </p:stCondLst>
                                        </p:cTn>
                                        <p:tgtEl>
                                          <p:spTgt spid="29"/>
                                        </p:tgtEl>
                                      </p:cBhvr>
                                      <p:to x="100000" y="100000"/>
                                    </p:animScale>
                                    <p:animScale>
                                      <p:cBhvr>
                                        <p:cTn id="193" dur="26">
                                          <p:stCondLst>
                                            <p:cond delay="1642"/>
                                          </p:stCondLst>
                                        </p:cTn>
                                        <p:tgtEl>
                                          <p:spTgt spid="29"/>
                                        </p:tgtEl>
                                      </p:cBhvr>
                                      <p:to x="100000" y="90000"/>
                                    </p:animScale>
                                    <p:animScale>
                                      <p:cBhvr>
                                        <p:cTn id="194" dur="166" decel="50000">
                                          <p:stCondLst>
                                            <p:cond delay="1668"/>
                                          </p:stCondLst>
                                        </p:cTn>
                                        <p:tgtEl>
                                          <p:spTgt spid="29"/>
                                        </p:tgtEl>
                                      </p:cBhvr>
                                      <p:to x="100000" y="100000"/>
                                    </p:animScale>
                                    <p:animScale>
                                      <p:cBhvr>
                                        <p:cTn id="195" dur="26">
                                          <p:stCondLst>
                                            <p:cond delay="1808"/>
                                          </p:stCondLst>
                                        </p:cTn>
                                        <p:tgtEl>
                                          <p:spTgt spid="29"/>
                                        </p:tgtEl>
                                      </p:cBhvr>
                                      <p:to x="100000" y="95000"/>
                                    </p:animScale>
                                    <p:animScale>
                                      <p:cBhvr>
                                        <p:cTn id="196" dur="166" decel="50000">
                                          <p:stCondLst>
                                            <p:cond delay="1834"/>
                                          </p:stCondLst>
                                        </p:cTn>
                                        <p:tgtEl>
                                          <p:spTgt spid="29"/>
                                        </p:tgtEl>
                                      </p:cBhvr>
                                      <p:to x="100000" y="100000"/>
                                    </p:animScale>
                                  </p:childTnLst>
                                </p:cTn>
                              </p:par>
                              <p:par>
                                <p:cTn id="197" presetID="26" presetClass="entr" presetSubtype="0" fill="hold" grpId="0"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wipe(down)">
                                      <p:cBhvr>
                                        <p:cTn id="199" dur="580">
                                          <p:stCondLst>
                                            <p:cond delay="0"/>
                                          </p:stCondLst>
                                        </p:cTn>
                                        <p:tgtEl>
                                          <p:spTgt spid="22"/>
                                        </p:tgtEl>
                                      </p:cBhvr>
                                    </p:animEffect>
                                    <p:anim calcmode="lin" valueType="num">
                                      <p:cBhvr>
                                        <p:cTn id="200"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201"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202"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203"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204"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205" dur="26">
                                          <p:stCondLst>
                                            <p:cond delay="650"/>
                                          </p:stCondLst>
                                        </p:cTn>
                                        <p:tgtEl>
                                          <p:spTgt spid="22"/>
                                        </p:tgtEl>
                                      </p:cBhvr>
                                      <p:to x="100000" y="60000"/>
                                    </p:animScale>
                                    <p:animScale>
                                      <p:cBhvr>
                                        <p:cTn id="206" dur="166" decel="50000">
                                          <p:stCondLst>
                                            <p:cond delay="676"/>
                                          </p:stCondLst>
                                        </p:cTn>
                                        <p:tgtEl>
                                          <p:spTgt spid="22"/>
                                        </p:tgtEl>
                                      </p:cBhvr>
                                      <p:to x="100000" y="100000"/>
                                    </p:animScale>
                                    <p:animScale>
                                      <p:cBhvr>
                                        <p:cTn id="207" dur="26">
                                          <p:stCondLst>
                                            <p:cond delay="1312"/>
                                          </p:stCondLst>
                                        </p:cTn>
                                        <p:tgtEl>
                                          <p:spTgt spid="22"/>
                                        </p:tgtEl>
                                      </p:cBhvr>
                                      <p:to x="100000" y="80000"/>
                                    </p:animScale>
                                    <p:animScale>
                                      <p:cBhvr>
                                        <p:cTn id="208" dur="166" decel="50000">
                                          <p:stCondLst>
                                            <p:cond delay="1338"/>
                                          </p:stCondLst>
                                        </p:cTn>
                                        <p:tgtEl>
                                          <p:spTgt spid="22"/>
                                        </p:tgtEl>
                                      </p:cBhvr>
                                      <p:to x="100000" y="100000"/>
                                    </p:animScale>
                                    <p:animScale>
                                      <p:cBhvr>
                                        <p:cTn id="209" dur="26">
                                          <p:stCondLst>
                                            <p:cond delay="1642"/>
                                          </p:stCondLst>
                                        </p:cTn>
                                        <p:tgtEl>
                                          <p:spTgt spid="22"/>
                                        </p:tgtEl>
                                      </p:cBhvr>
                                      <p:to x="100000" y="90000"/>
                                    </p:animScale>
                                    <p:animScale>
                                      <p:cBhvr>
                                        <p:cTn id="210" dur="166" decel="50000">
                                          <p:stCondLst>
                                            <p:cond delay="1668"/>
                                          </p:stCondLst>
                                        </p:cTn>
                                        <p:tgtEl>
                                          <p:spTgt spid="22"/>
                                        </p:tgtEl>
                                      </p:cBhvr>
                                      <p:to x="100000" y="100000"/>
                                    </p:animScale>
                                    <p:animScale>
                                      <p:cBhvr>
                                        <p:cTn id="211" dur="26">
                                          <p:stCondLst>
                                            <p:cond delay="1808"/>
                                          </p:stCondLst>
                                        </p:cTn>
                                        <p:tgtEl>
                                          <p:spTgt spid="22"/>
                                        </p:tgtEl>
                                      </p:cBhvr>
                                      <p:to x="100000" y="95000"/>
                                    </p:animScale>
                                    <p:animScale>
                                      <p:cBhvr>
                                        <p:cTn id="212" dur="166" decel="50000">
                                          <p:stCondLst>
                                            <p:cond delay="1834"/>
                                          </p:stCondLst>
                                        </p:cTn>
                                        <p:tgtEl>
                                          <p:spTgt spid="22"/>
                                        </p:tgtEl>
                                      </p:cBhvr>
                                      <p:to x="100000" y="100000"/>
                                    </p:animScale>
                                  </p:childTnLst>
                                </p:cTn>
                              </p:par>
                            </p:childTnLst>
                          </p:cTn>
                        </p:par>
                      </p:childTnLst>
                    </p:cTn>
                  </p:par>
                  <p:par>
                    <p:cTn id="213" fill="hold">
                      <p:stCondLst>
                        <p:cond delay="indefinite"/>
                      </p:stCondLst>
                      <p:childTnLst>
                        <p:par>
                          <p:cTn id="214" fill="hold">
                            <p:stCondLst>
                              <p:cond delay="0"/>
                            </p:stCondLst>
                            <p:childTnLst>
                              <p:par>
                                <p:cTn id="215" presetID="1" presetClass="entr" presetSubtype="0" fill="hold" grpId="0" nodeType="clickEffect">
                                  <p:stCondLst>
                                    <p:cond delay="0"/>
                                  </p:stCondLst>
                                  <p:childTnLst>
                                    <p:set>
                                      <p:cBhvr>
                                        <p:cTn id="216" dur="1" fill="hold">
                                          <p:stCondLst>
                                            <p:cond delay="0"/>
                                          </p:stCondLst>
                                        </p:cTn>
                                        <p:tgtEl>
                                          <p:spTgt spid="46"/>
                                        </p:tgtEl>
                                        <p:attrNameLst>
                                          <p:attrName>style.visibility</p:attrName>
                                        </p:attrNameLst>
                                      </p:cBhvr>
                                      <p:to>
                                        <p:strVal val="visible"/>
                                      </p:to>
                                    </p:set>
                                  </p:childTnLst>
                                </p:cTn>
                              </p:par>
                            </p:childTnLst>
                          </p:cTn>
                        </p:par>
                      </p:childTnLst>
                    </p:cTn>
                  </p:par>
                  <p:par>
                    <p:cTn id="217" fill="hold">
                      <p:stCondLst>
                        <p:cond delay="indefinite"/>
                      </p:stCondLst>
                      <p:childTnLst>
                        <p:par>
                          <p:cTn id="218" fill="hold">
                            <p:stCondLst>
                              <p:cond delay="0"/>
                            </p:stCondLst>
                            <p:childTnLst>
                              <p:par>
                                <p:cTn id="219" presetID="1" presetClass="entr" presetSubtype="0" fill="hold" grpId="0" nodeType="clickEffect">
                                  <p:stCondLst>
                                    <p:cond delay="0"/>
                                  </p:stCondLst>
                                  <p:childTnLst>
                                    <p:set>
                                      <p:cBhvr>
                                        <p:cTn id="220" dur="1" fill="hold">
                                          <p:stCondLst>
                                            <p:cond delay="0"/>
                                          </p:stCondLst>
                                        </p:cTn>
                                        <p:tgtEl>
                                          <p:spTgt spid="37"/>
                                        </p:tgtEl>
                                        <p:attrNameLst>
                                          <p:attrName>style.visibility</p:attrName>
                                        </p:attrNameLst>
                                      </p:cBhvr>
                                      <p:to>
                                        <p:strVal val="visible"/>
                                      </p:to>
                                    </p:set>
                                  </p:childTnLst>
                                </p:cTn>
                              </p:par>
                            </p:childTnLst>
                          </p:cTn>
                        </p:par>
                      </p:childTnLst>
                    </p:cTn>
                  </p:par>
                  <p:par>
                    <p:cTn id="221" fill="hold">
                      <p:stCondLst>
                        <p:cond delay="indefinite"/>
                      </p:stCondLst>
                      <p:childTnLst>
                        <p:par>
                          <p:cTn id="222" fill="hold">
                            <p:stCondLst>
                              <p:cond delay="0"/>
                            </p:stCondLst>
                            <p:childTnLst>
                              <p:par>
                                <p:cTn id="223" presetID="1" presetClass="entr" presetSubtype="0" fill="hold" grpId="0" nodeType="clickEffect">
                                  <p:stCondLst>
                                    <p:cond delay="0"/>
                                  </p:stCondLst>
                                  <p:childTnLst>
                                    <p:set>
                                      <p:cBhvr>
                                        <p:cTn id="224" dur="1" fill="hold">
                                          <p:stCondLst>
                                            <p:cond delay="0"/>
                                          </p:stCondLst>
                                        </p:cTn>
                                        <p:tgtEl>
                                          <p:spTgt spid="45"/>
                                        </p:tgtEl>
                                        <p:attrNameLst>
                                          <p:attrName>style.visibility</p:attrName>
                                        </p:attrNameLst>
                                      </p:cBhvr>
                                      <p:to>
                                        <p:strVal val="visible"/>
                                      </p:to>
                                    </p:set>
                                  </p:childTnLst>
                                </p:cTn>
                              </p:par>
                            </p:childTnLst>
                          </p:cTn>
                        </p:par>
                      </p:childTnLst>
                    </p:cTn>
                  </p:par>
                  <p:par>
                    <p:cTn id="225" fill="hold">
                      <p:stCondLst>
                        <p:cond delay="indefinite"/>
                      </p:stCondLst>
                      <p:childTnLst>
                        <p:par>
                          <p:cTn id="226" fill="hold">
                            <p:stCondLst>
                              <p:cond delay="0"/>
                            </p:stCondLst>
                            <p:childTnLst>
                              <p:par>
                                <p:cTn id="227" presetID="1" presetClass="entr" presetSubtype="0" fill="hold" grpId="0" nodeType="clickEffect">
                                  <p:stCondLst>
                                    <p:cond delay="0"/>
                                  </p:stCondLst>
                                  <p:childTnLst>
                                    <p:set>
                                      <p:cBhvr>
                                        <p:cTn id="228" dur="1" fill="hold">
                                          <p:stCondLst>
                                            <p:cond delay="0"/>
                                          </p:stCondLst>
                                        </p:cTn>
                                        <p:tgtEl>
                                          <p:spTgt spid="34"/>
                                        </p:tgtEl>
                                        <p:attrNameLst>
                                          <p:attrName>style.visibility</p:attrName>
                                        </p:attrNameLst>
                                      </p:cBhvr>
                                      <p:to>
                                        <p:strVal val="visible"/>
                                      </p:to>
                                    </p:set>
                                  </p:childTnLst>
                                </p:cTn>
                              </p:par>
                            </p:childTnLst>
                          </p:cTn>
                        </p:par>
                      </p:childTnLst>
                    </p:cTn>
                  </p:par>
                  <p:par>
                    <p:cTn id="229" fill="hold">
                      <p:stCondLst>
                        <p:cond delay="indefinite"/>
                      </p:stCondLst>
                      <p:childTnLst>
                        <p:par>
                          <p:cTn id="230" fill="hold">
                            <p:stCondLst>
                              <p:cond delay="0"/>
                            </p:stCondLst>
                            <p:childTnLst>
                              <p:par>
                                <p:cTn id="231" presetID="1" presetClass="entr" presetSubtype="0" fill="hold" grpId="0" nodeType="clickEffect">
                                  <p:stCondLst>
                                    <p:cond delay="0"/>
                                  </p:stCondLst>
                                  <p:childTnLst>
                                    <p:set>
                                      <p:cBhvr>
                                        <p:cTn id="232" dur="1" fill="hold">
                                          <p:stCondLst>
                                            <p:cond delay="0"/>
                                          </p:stCondLst>
                                        </p:cTn>
                                        <p:tgtEl>
                                          <p:spTgt spid="33"/>
                                        </p:tgtEl>
                                        <p:attrNameLst>
                                          <p:attrName>style.visibility</p:attrName>
                                        </p:attrNameLst>
                                      </p:cBhvr>
                                      <p:to>
                                        <p:strVal val="visible"/>
                                      </p:to>
                                    </p:set>
                                  </p:childTnLst>
                                </p:cTn>
                              </p:par>
                            </p:childTnLst>
                          </p:cTn>
                        </p:par>
                      </p:childTnLst>
                    </p:cTn>
                  </p:par>
                  <p:par>
                    <p:cTn id="233" fill="hold">
                      <p:stCondLst>
                        <p:cond delay="indefinite"/>
                      </p:stCondLst>
                      <p:childTnLst>
                        <p:par>
                          <p:cTn id="234" fill="hold">
                            <p:stCondLst>
                              <p:cond delay="0"/>
                            </p:stCondLst>
                            <p:childTnLst>
                              <p:par>
                                <p:cTn id="235" presetID="1" presetClass="entr" presetSubtype="0" fill="hold" grpId="0" nodeType="clickEffect">
                                  <p:stCondLst>
                                    <p:cond delay="0"/>
                                  </p:stCondLst>
                                  <p:childTnLst>
                                    <p:set>
                                      <p:cBhvr>
                                        <p:cTn id="236" dur="1" fill="hold">
                                          <p:stCondLst>
                                            <p:cond delay="0"/>
                                          </p:stCondLst>
                                        </p:cTn>
                                        <p:tgtEl>
                                          <p:spTgt spid="5"/>
                                        </p:tgtEl>
                                        <p:attrNameLst>
                                          <p:attrName>style.visibility</p:attrName>
                                        </p:attrNameLst>
                                      </p:cBhvr>
                                      <p:to>
                                        <p:strVal val="visible"/>
                                      </p:to>
                                    </p:set>
                                  </p:childTnLst>
                                </p:cTn>
                              </p:par>
                            </p:childTnLst>
                          </p:cTn>
                        </p:par>
                      </p:childTnLst>
                    </p:cTn>
                  </p:par>
                  <p:par>
                    <p:cTn id="237" fill="hold">
                      <p:stCondLst>
                        <p:cond delay="indefinite"/>
                      </p:stCondLst>
                      <p:childTnLst>
                        <p:par>
                          <p:cTn id="238" fill="hold">
                            <p:stCondLst>
                              <p:cond delay="0"/>
                            </p:stCondLst>
                            <p:childTnLst>
                              <p:par>
                                <p:cTn id="239" presetID="1" presetClass="entr" presetSubtype="0" fill="hold" grpId="0" nodeType="clickEffect">
                                  <p:stCondLst>
                                    <p:cond delay="0"/>
                                  </p:stCondLst>
                                  <p:childTnLst>
                                    <p:set>
                                      <p:cBhvr>
                                        <p:cTn id="240" dur="1" fill="hold">
                                          <p:stCondLst>
                                            <p:cond delay="0"/>
                                          </p:stCondLst>
                                        </p:cTn>
                                        <p:tgtEl>
                                          <p:spTgt spid="39"/>
                                        </p:tgtEl>
                                        <p:attrNameLst>
                                          <p:attrName>style.visibility</p:attrName>
                                        </p:attrNameLst>
                                      </p:cBhvr>
                                      <p:to>
                                        <p:strVal val="visible"/>
                                      </p:to>
                                    </p:set>
                                  </p:childTnLst>
                                </p:cTn>
                              </p:par>
                            </p:childTnLst>
                          </p:cTn>
                        </p:par>
                      </p:childTnLst>
                    </p:cTn>
                  </p:par>
                  <p:par>
                    <p:cTn id="241" fill="hold">
                      <p:stCondLst>
                        <p:cond delay="indefinite"/>
                      </p:stCondLst>
                      <p:childTnLst>
                        <p:par>
                          <p:cTn id="242" fill="hold">
                            <p:stCondLst>
                              <p:cond delay="0"/>
                            </p:stCondLst>
                            <p:childTnLst>
                              <p:par>
                                <p:cTn id="243" presetID="1" presetClass="entr" presetSubtype="0" fill="hold" grpId="0" nodeType="clickEffect">
                                  <p:stCondLst>
                                    <p:cond delay="0"/>
                                  </p:stCondLst>
                                  <p:childTnLst>
                                    <p:set>
                                      <p:cBhvr>
                                        <p:cTn id="244" dur="1" fill="hold">
                                          <p:stCondLst>
                                            <p:cond delay="0"/>
                                          </p:stCondLst>
                                        </p:cTn>
                                        <p:tgtEl>
                                          <p:spTgt spid="40"/>
                                        </p:tgtEl>
                                        <p:attrNameLst>
                                          <p:attrName>style.visibility</p:attrName>
                                        </p:attrNameLst>
                                      </p:cBhvr>
                                      <p:to>
                                        <p:strVal val="visible"/>
                                      </p:to>
                                    </p:set>
                                  </p:childTnLst>
                                </p:cTn>
                              </p:par>
                            </p:childTnLst>
                          </p:cTn>
                        </p:par>
                      </p:childTnLst>
                    </p:cTn>
                  </p:par>
                  <p:par>
                    <p:cTn id="245" fill="hold">
                      <p:stCondLst>
                        <p:cond delay="indefinite"/>
                      </p:stCondLst>
                      <p:childTnLst>
                        <p:par>
                          <p:cTn id="246" fill="hold">
                            <p:stCondLst>
                              <p:cond delay="0"/>
                            </p:stCondLst>
                            <p:childTnLst>
                              <p:par>
                                <p:cTn id="247" presetID="1" presetClass="entr" presetSubtype="0" fill="hold" grpId="0" nodeType="clickEffect">
                                  <p:stCondLst>
                                    <p:cond delay="0"/>
                                  </p:stCondLst>
                                  <p:childTnLst>
                                    <p:set>
                                      <p:cBhvr>
                                        <p:cTn id="248" dur="1" fill="hold">
                                          <p:stCondLst>
                                            <p:cond delay="0"/>
                                          </p:stCondLst>
                                        </p:cTn>
                                        <p:tgtEl>
                                          <p:spTgt spid="41"/>
                                        </p:tgtEl>
                                        <p:attrNameLst>
                                          <p:attrName>style.visibility</p:attrName>
                                        </p:attrNameLst>
                                      </p:cBhvr>
                                      <p:to>
                                        <p:strVal val="visible"/>
                                      </p:to>
                                    </p:set>
                                  </p:childTnLst>
                                </p:cTn>
                              </p:par>
                            </p:childTnLst>
                          </p:cTn>
                        </p:par>
                      </p:childTnLst>
                    </p:cTn>
                  </p:par>
                  <p:par>
                    <p:cTn id="249" fill="hold">
                      <p:stCondLst>
                        <p:cond delay="indefinite"/>
                      </p:stCondLst>
                      <p:childTnLst>
                        <p:par>
                          <p:cTn id="250" fill="hold">
                            <p:stCondLst>
                              <p:cond delay="0"/>
                            </p:stCondLst>
                            <p:childTnLst>
                              <p:par>
                                <p:cTn id="251" presetID="1" presetClass="entr" presetSubtype="0" fill="hold" grpId="0" nodeType="clickEffect">
                                  <p:stCondLst>
                                    <p:cond delay="0"/>
                                  </p:stCondLst>
                                  <p:childTnLst>
                                    <p:set>
                                      <p:cBhvr>
                                        <p:cTn id="252" dur="1" fill="hold">
                                          <p:stCondLst>
                                            <p:cond delay="0"/>
                                          </p:stCondLst>
                                        </p:cTn>
                                        <p:tgtEl>
                                          <p:spTgt spid="42"/>
                                        </p:tgtEl>
                                        <p:attrNameLst>
                                          <p:attrName>style.visibility</p:attrName>
                                        </p:attrNameLst>
                                      </p:cBhvr>
                                      <p:to>
                                        <p:strVal val="visible"/>
                                      </p:to>
                                    </p:set>
                                  </p:childTnLst>
                                </p:cTn>
                              </p:par>
                            </p:childTnLst>
                          </p:cTn>
                        </p:par>
                      </p:childTnLst>
                    </p:cTn>
                  </p:par>
                  <p:par>
                    <p:cTn id="253" fill="hold">
                      <p:stCondLst>
                        <p:cond delay="indefinite"/>
                      </p:stCondLst>
                      <p:childTnLst>
                        <p:par>
                          <p:cTn id="254" fill="hold">
                            <p:stCondLst>
                              <p:cond delay="0"/>
                            </p:stCondLst>
                            <p:childTnLst>
                              <p:par>
                                <p:cTn id="255" presetID="1" presetClass="entr" presetSubtype="0" fill="hold" grpId="0" nodeType="clickEffect">
                                  <p:stCondLst>
                                    <p:cond delay="0"/>
                                  </p:stCondLst>
                                  <p:childTnLst>
                                    <p:set>
                                      <p:cBhvr>
                                        <p:cTn id="256" dur="1" fill="hold">
                                          <p:stCondLst>
                                            <p:cond delay="0"/>
                                          </p:stCondLst>
                                        </p:cTn>
                                        <p:tgtEl>
                                          <p:spTgt spid="43"/>
                                        </p:tgtEl>
                                        <p:attrNameLst>
                                          <p:attrName>style.visibility</p:attrName>
                                        </p:attrNameLst>
                                      </p:cBhvr>
                                      <p:to>
                                        <p:strVal val="visible"/>
                                      </p:to>
                                    </p:set>
                                  </p:childTnLst>
                                </p:cTn>
                              </p:par>
                            </p:childTnLst>
                          </p:cTn>
                        </p:par>
                      </p:childTnLst>
                    </p:cTn>
                  </p:par>
                  <p:par>
                    <p:cTn id="257" fill="hold">
                      <p:stCondLst>
                        <p:cond delay="indefinite"/>
                      </p:stCondLst>
                      <p:childTnLst>
                        <p:par>
                          <p:cTn id="258" fill="hold">
                            <p:stCondLst>
                              <p:cond delay="0"/>
                            </p:stCondLst>
                            <p:childTnLst>
                              <p:par>
                                <p:cTn id="259" presetID="1" presetClass="entr" presetSubtype="0" fill="hold" grpId="0" nodeType="clickEffect">
                                  <p:stCondLst>
                                    <p:cond delay="0"/>
                                  </p:stCondLst>
                                  <p:childTnLst>
                                    <p:set>
                                      <p:cBhvr>
                                        <p:cTn id="260" dur="1" fill="hold">
                                          <p:stCondLst>
                                            <p:cond delay="0"/>
                                          </p:stCondLst>
                                        </p:cTn>
                                        <p:tgtEl>
                                          <p:spTgt spid="44"/>
                                        </p:tgtEl>
                                        <p:attrNameLst>
                                          <p:attrName>style.visibility</p:attrName>
                                        </p:attrNameLst>
                                      </p:cBhvr>
                                      <p:to>
                                        <p:strVal val="visible"/>
                                      </p:to>
                                    </p:set>
                                  </p:childTnLst>
                                </p:cTn>
                              </p:par>
                            </p:childTnLst>
                          </p:cTn>
                        </p:par>
                      </p:childTnLst>
                    </p:cTn>
                  </p:par>
                  <p:par>
                    <p:cTn id="261" fill="hold">
                      <p:stCondLst>
                        <p:cond delay="indefinite"/>
                      </p:stCondLst>
                      <p:childTnLst>
                        <p:par>
                          <p:cTn id="262" fill="hold">
                            <p:stCondLst>
                              <p:cond delay="0"/>
                            </p:stCondLst>
                            <p:childTnLst>
                              <p:par>
                                <p:cTn id="263" presetID="1" presetClass="entr" presetSubtype="0" fill="hold" grpId="0" nodeType="clickEffect">
                                  <p:stCondLst>
                                    <p:cond delay="0"/>
                                  </p:stCondLst>
                                  <p:childTnLst>
                                    <p:set>
                                      <p:cBhvr>
                                        <p:cTn id="264" dur="1" fill="hold">
                                          <p:stCondLst>
                                            <p:cond delay="0"/>
                                          </p:stCondLst>
                                        </p:cTn>
                                        <p:tgtEl>
                                          <p:spTgt spid="38"/>
                                        </p:tgtEl>
                                        <p:attrNameLst>
                                          <p:attrName>style.visibility</p:attrName>
                                        </p:attrNameLst>
                                      </p:cBhvr>
                                      <p:to>
                                        <p:strVal val="visible"/>
                                      </p:to>
                                    </p:set>
                                  </p:childTnLst>
                                </p:cTn>
                              </p:par>
                            </p:childTnLst>
                          </p:cTn>
                        </p:par>
                      </p:childTnLst>
                    </p:cTn>
                  </p:par>
                  <p:par>
                    <p:cTn id="265" fill="hold">
                      <p:stCondLst>
                        <p:cond delay="indefinite"/>
                      </p:stCondLst>
                      <p:childTnLst>
                        <p:par>
                          <p:cTn id="266" fill="hold">
                            <p:stCondLst>
                              <p:cond delay="0"/>
                            </p:stCondLst>
                            <p:childTnLst>
                              <p:par>
                                <p:cTn id="267" presetID="10" presetClass="entr" presetSubtype="0" fill="hold" grpId="0" nodeType="clickEffect">
                                  <p:stCondLst>
                                    <p:cond delay="0"/>
                                  </p:stCondLst>
                                  <p:childTnLst>
                                    <p:set>
                                      <p:cBhvr>
                                        <p:cTn id="268" dur="1" fill="hold">
                                          <p:stCondLst>
                                            <p:cond delay="0"/>
                                          </p:stCondLst>
                                        </p:cTn>
                                        <p:tgtEl>
                                          <p:spTgt spid="35"/>
                                        </p:tgtEl>
                                        <p:attrNameLst>
                                          <p:attrName>style.visibility</p:attrName>
                                        </p:attrNameLst>
                                      </p:cBhvr>
                                      <p:to>
                                        <p:strVal val="visible"/>
                                      </p:to>
                                    </p:set>
                                    <p:animEffect transition="in" filter="fade">
                                      <p:cBhvr>
                                        <p:cTn id="26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8" grpId="0"/>
      <p:bldP spid="19" grpId="0"/>
      <p:bldP spid="20" grpId="0"/>
      <p:bldP spid="21" grpId="0"/>
      <p:bldP spid="23" grpId="0"/>
      <p:bldP spid="24" grpId="0"/>
      <p:bldP spid="25" grpId="0"/>
      <p:bldP spid="26" grpId="0"/>
      <p:bldP spid="28" grpId="0"/>
      <p:bldP spid="29" grpId="0"/>
      <p:bldP spid="30" grpId="0"/>
      <p:bldP spid="22" grpId="0"/>
      <p:bldP spid="5" grpId="0" animBg="1"/>
      <p:bldP spid="33" grpId="0" animBg="1"/>
      <p:bldP spid="34"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3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86146" y="2454185"/>
            <a:ext cx="3301637" cy="1962076"/>
          </a:xfrm>
          <a:prstGeom prst="rect">
            <a:avLst/>
          </a:prstGeom>
          <a:noFill/>
        </p:spPr>
        <p:txBody>
          <a:bodyPr wrap="square" rtlCol="0">
            <a:spAutoFit/>
          </a:bodyPr>
          <a:lstStyle/>
          <a:p>
            <a:r>
              <a:rPr lang="en-US" sz="405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NOTE: </a:t>
            </a:r>
          </a:p>
          <a:p>
            <a:r>
              <a:rPr lang="en-US" sz="2700" b="1" dirty="0">
                <a:latin typeface="Arial" panose="020B0604020202020204" pitchFamily="34" charset="0"/>
                <a:cs typeface="Arial" panose="020B0604020202020204" pitchFamily="34" charset="0"/>
              </a:rPr>
              <a:t>You need to know how to perform all these </a:t>
            </a:r>
            <a:r>
              <a:rPr lang="en-US" sz="2700" b="1" dirty="0" smtClean="0">
                <a:latin typeface="Arial" panose="020B0604020202020204" pitchFamily="34" charset="0"/>
                <a:cs typeface="Arial" panose="020B0604020202020204" pitchFamily="34" charset="0"/>
              </a:rPr>
              <a:t>tests!</a:t>
            </a:r>
            <a:endParaRPr lang="en-US" sz="2700" b="1" dirty="0">
              <a:latin typeface="Arial" panose="020B0604020202020204" pitchFamily="34" charset="0"/>
              <a:cs typeface="Arial" panose="020B0604020202020204" pitchFamily="34" charset="0"/>
            </a:endParaRPr>
          </a:p>
        </p:txBody>
      </p:sp>
      <p:pic>
        <p:nvPicPr>
          <p:cNvPr id="4" name="Picture 3" descr="DIGITAL HAND GRIP DYNAMOMETER, Measuring values of the static flexor power for Left and right forearms">
            <a:extLst>
              <a:ext uri="{FF2B5EF4-FFF2-40B4-BE49-F238E27FC236}">
                <a16:creationId xmlns:a16="http://schemas.microsoft.com/office/drawing/2014/main" id="{7BFD69E4-AC54-4CCD-87A1-8480886D085F}"/>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995936" y="1700808"/>
            <a:ext cx="4667399" cy="3039273"/>
          </a:xfrm>
          <a:prstGeom prst="rect">
            <a:avLst/>
          </a:prstGeom>
        </p:spPr>
      </p:pic>
    </p:spTree>
    <p:extLst>
      <p:ext uri="{BB962C8B-B14F-4D97-AF65-F5344CB8AC3E}">
        <p14:creationId xmlns:p14="http://schemas.microsoft.com/office/powerpoint/2010/main" val="9280586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n">
            <a:extLst>
              <a:ext uri="{FF2B5EF4-FFF2-40B4-BE49-F238E27FC236}">
                <a16:creationId xmlns:a16="http://schemas.microsoft.com/office/drawing/2014/main" id="{07113B00-4CE0-4F0D-8FC0-E23C24670397}"/>
              </a:ext>
            </a:extLst>
          </p:cNvPr>
          <p:cNvSpPr>
            <a:spLocks noChangeArrowheads="1"/>
          </p:cNvSpPr>
          <p:nvPr/>
        </p:nvSpPr>
        <p:spPr bwMode="auto">
          <a:xfrm>
            <a:off x="431540" y="3501008"/>
            <a:ext cx="8280920" cy="2445990"/>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 </a:t>
            </a:r>
            <a:r>
              <a:rPr lang="en-GB" sz="600" dirty="0">
                <a:effectLst/>
                <a:latin typeface="Arial"/>
                <a:ea typeface="Calibri"/>
                <a:cs typeface="Times New Roman"/>
              </a:rPr>
              <a:t>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marR="71755" fontAlgn="ctr">
              <a:lnSpc>
                <a:spcPct val="120000"/>
              </a:lnSpc>
              <a:spcAft>
                <a:spcPts val="0"/>
              </a:spcAft>
            </a:pPr>
            <a:r>
              <a:rPr lang="en-GB" sz="600" dirty="0">
                <a:solidFill>
                  <a:srgbClr val="000000"/>
                </a:solidFill>
                <a:effectLst/>
                <a:latin typeface="Arial"/>
                <a:ea typeface="Calibri"/>
                <a:cs typeface="Times New Roman"/>
              </a:rPr>
              <a:t>Please 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5" name="Table 4">
            <a:extLst>
              <a:ext uri="{FF2B5EF4-FFF2-40B4-BE49-F238E27FC236}">
                <a16:creationId xmlns:a16="http://schemas.microsoft.com/office/drawing/2014/main" id="{7FFC7354-A758-4D87-BCC5-526BCFA0079D}"/>
              </a:ext>
            </a:extLst>
          </p:cNvPr>
          <p:cNvGraphicFramePr>
            <a:graphicFrameLocks noGrp="1"/>
          </p:cNvGraphicFramePr>
          <p:nvPr>
            <p:extLst>
              <p:ext uri="{D42A27DB-BD31-4B8C-83A1-F6EECF244321}">
                <p14:modId xmlns:p14="http://schemas.microsoft.com/office/powerpoint/2010/main" val="1480459609"/>
              </p:ext>
            </p:extLst>
          </p:nvPr>
        </p:nvGraphicFramePr>
        <p:xfrm>
          <a:off x="899592" y="4858112"/>
          <a:ext cx="7272808" cy="896467"/>
        </p:xfrm>
        <a:graphic>
          <a:graphicData uri="http://schemas.openxmlformats.org/drawingml/2006/table">
            <a:tbl>
              <a:tblPr>
                <a:tableStyleId>{5C22544A-7EE6-4342-B048-85BDC9FD1C3A}</a:tableStyleId>
              </a:tblPr>
              <a:tblGrid>
                <a:gridCol w="3452017">
                  <a:extLst>
                    <a:ext uri="{9D8B030D-6E8A-4147-A177-3AD203B41FA5}">
                      <a16:colId xmlns:a16="http://schemas.microsoft.com/office/drawing/2014/main" val="4206808019"/>
                    </a:ext>
                  </a:extLst>
                </a:gridCol>
                <a:gridCol w="3820791">
                  <a:extLst>
                    <a:ext uri="{9D8B030D-6E8A-4147-A177-3AD203B41FA5}">
                      <a16:colId xmlns:a16="http://schemas.microsoft.com/office/drawing/2014/main" val="2631267483"/>
                    </a:ext>
                  </a:extLst>
                </a:gridCol>
              </a:tblGrid>
              <a:tr h="896467">
                <a:tc>
                  <a:txBody>
                    <a:bodyPr/>
                    <a:lstStyle/>
                    <a:p>
                      <a:pPr marL="171450" indent="-171450">
                        <a:lnSpc>
                          <a:spcPct val="115000"/>
                        </a:lnSpc>
                        <a:spcAft>
                          <a:spcPts val="0"/>
                        </a:spcAft>
                        <a:buFont typeface="Arial" panose="020B0604020202020204" pitchFamily="34" charset="0"/>
                        <a:buChar char="•"/>
                      </a:pPr>
                      <a:r>
                        <a:rPr lang="pl-PL" sz="600" dirty="0">
                          <a:solidFill>
                            <a:schemeClr val="tx1"/>
                          </a:solidFill>
                          <a:effectLst/>
                          <a:latin typeface="Arial" panose="020B0604020202020204" pitchFamily="34" charset="0"/>
                          <a:ea typeface="Calibri"/>
                          <a:cs typeface="Arial" panose="020B0604020202020204" pitchFamily="34" charset="0"/>
                        </a:rPr>
                        <a:t>2</a:t>
                      </a:r>
                      <a:r>
                        <a:rPr lang="en-GB" sz="600" dirty="0">
                          <a:solidFill>
                            <a:schemeClr val="tx1"/>
                          </a:solidFill>
                          <a:effectLst/>
                          <a:latin typeface="Arial" panose="020B0604020202020204" pitchFamily="34" charset="0"/>
                          <a:ea typeface="Calibri"/>
                          <a:cs typeface="Arial" panose="020B0604020202020204" pitchFamily="34" charset="0"/>
                        </a:rPr>
                        <a:t> &gt; </a:t>
                      </a:r>
                      <a:r>
                        <a:rPr lang="en-US" sz="600" dirty="0">
                          <a:solidFill>
                            <a:schemeClr val="tx1"/>
                          </a:solidFill>
                          <a:effectLst/>
                          <a:latin typeface="Arial" panose="020B0604020202020204" pitchFamily="34" charset="0"/>
                          <a:ea typeface="Calibri"/>
                          <a:cs typeface="Arial" panose="020B0604020202020204" pitchFamily="34" charset="0"/>
                        </a:rPr>
                        <a:t>Fitness people exercising with battle ropes at gym</a:t>
                      </a:r>
                      <a:r>
                        <a:rPr lang="en-GB" sz="600" dirty="0">
                          <a:solidFill>
                            <a:schemeClr val="tx1"/>
                          </a:solidFill>
                          <a:effectLst/>
                          <a:latin typeface="Arial" panose="020B0604020202020204" pitchFamily="34" charset="0"/>
                          <a:ea typeface="Calibri"/>
                          <a:cs typeface="Arial" panose="020B0604020202020204" pitchFamily="34" charset="0"/>
                        </a:rPr>
                        <a:t> / </a:t>
                      </a:r>
                      <a:r>
                        <a:rPr lang="en-GB" sz="600" dirty="0" err="1">
                          <a:solidFill>
                            <a:schemeClr val="tx1"/>
                          </a:solidFill>
                          <a:effectLst/>
                          <a:latin typeface="Arial" panose="020B0604020202020204" pitchFamily="34" charset="0"/>
                          <a:ea typeface="Calibri"/>
                          <a:cs typeface="Arial" panose="020B0604020202020204" pitchFamily="34" charset="0"/>
                        </a:rPr>
                        <a:t>Maridav</a:t>
                      </a:r>
                      <a:r>
                        <a:rPr lang="en-GB" sz="600" dirty="0">
                          <a:solidFill>
                            <a:schemeClr val="tx1"/>
                          </a:solidFill>
                          <a:effectLst/>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4 &gt; Basketball / </a:t>
                      </a:r>
                      <a:r>
                        <a:rPr lang="en-GB" sz="600" dirty="0" err="1">
                          <a:solidFill>
                            <a:schemeClr val="tx1"/>
                          </a:solidFill>
                          <a:effectLst/>
                          <a:latin typeface="Arial" panose="020B0604020202020204" pitchFamily="34" charset="0"/>
                          <a:ea typeface="Calibri"/>
                          <a:cs typeface="Arial" panose="020B0604020202020204" pitchFamily="34" charset="0"/>
                        </a:rPr>
                        <a:t>lassedesignen</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71450" indent="-171450">
                        <a:lnSpc>
                          <a:spcPct val="115000"/>
                        </a:lnSpc>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5 &gt; Mo Farah / Chris Mole </a:t>
                      </a:r>
                      <a:r>
                        <a:rPr lang="en-GB" sz="600" dirty="0">
                          <a:solidFill>
                            <a:schemeClr val="tx1"/>
                          </a:solidFill>
                          <a:latin typeface="Arial" panose="020B0604020202020204" pitchFamily="34" charset="0"/>
                          <a:ea typeface="Calibri"/>
                          <a:cs typeface="Arial" panose="020B0604020202020204" pitchFamily="34" charset="0"/>
                        </a:rPr>
                        <a:t>/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6 &gt; </a:t>
                      </a:r>
                      <a:r>
                        <a:rPr lang="en-US" sz="600" dirty="0">
                          <a:solidFill>
                            <a:schemeClr val="tx1"/>
                          </a:solidFill>
                          <a:latin typeface="Arial" panose="020B0604020202020204" pitchFamily="34" charset="0"/>
                          <a:ea typeface="Calibri"/>
                          <a:cs typeface="Arial" panose="020B0604020202020204" pitchFamily="34" charset="0"/>
                        </a:rPr>
                        <a:t>Athlete rower at the start</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videoTD</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7 &gt; </a:t>
                      </a:r>
                      <a:r>
                        <a:rPr lang="en-GB" sz="600" dirty="0">
                          <a:solidFill>
                            <a:schemeClr val="tx1"/>
                          </a:solidFill>
                          <a:latin typeface="Arial" panose="020B0604020202020204" pitchFamily="34" charset="0"/>
                          <a:ea typeface="Calibri"/>
                          <a:cs typeface="Arial" panose="020B0604020202020204" pitchFamily="34" charset="0"/>
                        </a:rPr>
                        <a:t>Rugby game / Mai Groves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71450" indent="-171450">
                        <a:lnSpc>
                          <a:spcPct val="115000"/>
                        </a:lnSpc>
                        <a:spcAft>
                          <a:spcPts val="0"/>
                        </a:spcAft>
                        <a:buFont typeface="Arial" panose="020B0604020202020204" pitchFamily="34" charset="0"/>
                        <a:buChar char="•"/>
                      </a:pPr>
                      <a:r>
                        <a:rPr lang="pl-PL" sz="600" dirty="0">
                          <a:solidFill>
                            <a:schemeClr val="tx1"/>
                          </a:solidFill>
                          <a:effectLst/>
                          <a:latin typeface="Arial" panose="020B0604020202020204" pitchFamily="34" charset="0"/>
                          <a:ea typeface="Calibri"/>
                          <a:cs typeface="Arial" panose="020B0604020202020204" pitchFamily="34" charset="0"/>
                        </a:rPr>
                        <a:t>8</a:t>
                      </a:r>
                      <a:r>
                        <a:rPr lang="en-GB" sz="600" dirty="0">
                          <a:solidFill>
                            <a:schemeClr val="tx1"/>
                          </a:solidFill>
                          <a:effectLst/>
                          <a:latin typeface="Arial" panose="020B0604020202020204" pitchFamily="34" charset="0"/>
                          <a:ea typeface="Calibri"/>
                          <a:cs typeface="Arial" panose="020B0604020202020204" pitchFamily="34" charset="0"/>
                        </a:rPr>
                        <a:t> &gt; </a:t>
                      </a:r>
                      <a:r>
                        <a:rPr lang="en-US" sz="600" dirty="0">
                          <a:solidFill>
                            <a:schemeClr val="tx1"/>
                          </a:solidFill>
                          <a:latin typeface="Arial" panose="020B0604020202020204" pitchFamily="34" charset="0"/>
                          <a:ea typeface="Calibri"/>
                          <a:cs typeface="Arial" panose="020B0604020202020204" pitchFamily="34" charset="0"/>
                        </a:rPr>
                        <a:t>Rugby players doing a scrum at the park</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wavebreakmedia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pl-PL" sz="600" dirty="0">
                          <a:solidFill>
                            <a:schemeClr val="tx1"/>
                          </a:solidFill>
                          <a:effectLst/>
                          <a:latin typeface="Arial" panose="020B0604020202020204" pitchFamily="34" charset="0"/>
                          <a:ea typeface="Calibri"/>
                          <a:cs typeface="Arial" panose="020B0604020202020204" pitchFamily="34" charset="0"/>
                        </a:rPr>
                        <a:t>9</a:t>
                      </a:r>
                      <a:r>
                        <a:rPr lang="en-GB" sz="600" dirty="0">
                          <a:solidFill>
                            <a:schemeClr val="tx1"/>
                          </a:solidFill>
                          <a:effectLst/>
                          <a:latin typeface="Arial" panose="020B0604020202020204" pitchFamily="34" charset="0"/>
                          <a:ea typeface="Calibri"/>
                          <a:cs typeface="Arial" panose="020B0604020202020204" pitchFamily="34" charset="0"/>
                        </a:rPr>
                        <a:t> &gt; </a:t>
                      </a:r>
                      <a:r>
                        <a:rPr lang="en-GB" sz="600" dirty="0">
                          <a:solidFill>
                            <a:schemeClr val="tx1"/>
                          </a:solidFill>
                          <a:latin typeface="Arial" panose="020B0604020202020204" pitchFamily="34" charset="0"/>
                          <a:ea typeface="Calibri"/>
                          <a:cs typeface="Arial" panose="020B0604020202020204" pitchFamily="34" charset="0"/>
                        </a:rPr>
                        <a:t>Big 5 basketball game / Aspen Photo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a:t>
                      </a:r>
                      <a:r>
                        <a:rPr lang="pl-PL" sz="600" dirty="0">
                          <a:solidFill>
                            <a:schemeClr val="tx1"/>
                          </a:solidFill>
                          <a:effectLst/>
                          <a:latin typeface="Arial" panose="020B0604020202020204" pitchFamily="34" charset="0"/>
                          <a:ea typeface="Calibri"/>
                          <a:cs typeface="Arial" panose="020B0604020202020204" pitchFamily="34" charset="0"/>
                        </a:rPr>
                        <a:t>0</a:t>
                      </a:r>
                      <a:r>
                        <a:rPr lang="en-GB" sz="600" dirty="0">
                          <a:solidFill>
                            <a:schemeClr val="tx1"/>
                          </a:solidFill>
                          <a:effectLst/>
                          <a:latin typeface="Arial" panose="020B0604020202020204" pitchFamily="34" charset="0"/>
                          <a:ea typeface="Calibri"/>
                          <a:cs typeface="Arial" panose="020B0604020202020204" pitchFamily="34" charset="0"/>
                        </a:rPr>
                        <a:t> &gt; </a:t>
                      </a:r>
                      <a:r>
                        <a:rPr lang="en-GB" sz="600" dirty="0">
                          <a:solidFill>
                            <a:schemeClr val="tx1"/>
                          </a:solidFill>
                          <a:latin typeface="Arial" panose="020B0604020202020204" pitchFamily="34" charset="0"/>
                          <a:ea typeface="Calibri"/>
                          <a:cs typeface="Arial" panose="020B0604020202020204" pitchFamily="34" charset="0"/>
                        </a:rPr>
                        <a:t>Yoga Backbend Gymnastics / </a:t>
                      </a:r>
                      <a:r>
                        <a:rPr lang="en-GB" sz="600" dirty="0" err="1">
                          <a:solidFill>
                            <a:schemeClr val="tx1"/>
                          </a:solidFill>
                          <a:latin typeface="Arial" panose="020B0604020202020204" pitchFamily="34" charset="0"/>
                          <a:ea typeface="Calibri"/>
                          <a:cs typeface="Arial" panose="020B0604020202020204" pitchFamily="34" charset="0"/>
                        </a:rPr>
                        <a:t>Inara</a:t>
                      </a:r>
                      <a:r>
                        <a:rPr lang="en-GB" sz="600" dirty="0">
                          <a:solidFill>
                            <a:schemeClr val="tx1"/>
                          </a:solidFill>
                          <a:latin typeface="Arial" panose="020B0604020202020204" pitchFamily="34" charset="0"/>
                          <a:ea typeface="Calibri"/>
                          <a:cs typeface="Arial" panose="020B0604020202020204" pitchFamily="34" charset="0"/>
                        </a:rPr>
                        <a:t> Prusakova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11 &gt; </a:t>
                      </a:r>
                      <a:r>
                        <a:rPr lang="en-GB" sz="600" dirty="0">
                          <a:solidFill>
                            <a:schemeClr val="tx1"/>
                          </a:solidFill>
                          <a:latin typeface="Arial" panose="020B0604020202020204" pitchFamily="34" charset="0"/>
                          <a:ea typeface="Calibri"/>
                          <a:cs typeface="Arial" panose="020B0604020202020204" pitchFamily="34" charset="0"/>
                        </a:rPr>
                        <a:t>Rugby league match / Mitch Gunn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a:t>
                      </a:r>
                      <a:r>
                        <a:rPr lang="pl-PL" sz="600" dirty="0">
                          <a:solidFill>
                            <a:schemeClr val="tx1"/>
                          </a:solidFill>
                          <a:effectLst/>
                          <a:latin typeface="Arial" panose="020B0604020202020204" pitchFamily="34" charset="0"/>
                          <a:ea typeface="Calibri"/>
                          <a:cs typeface="Arial" panose="020B0604020202020204" pitchFamily="34" charset="0"/>
                        </a:rPr>
                        <a:t>2</a:t>
                      </a:r>
                      <a:r>
                        <a:rPr lang="en-GB" sz="600" dirty="0">
                          <a:solidFill>
                            <a:schemeClr val="tx1"/>
                          </a:solidFill>
                          <a:effectLst/>
                          <a:latin typeface="Arial" panose="020B0604020202020204" pitchFamily="34" charset="0"/>
                          <a:ea typeface="Calibri"/>
                          <a:cs typeface="Arial" panose="020B0604020202020204" pitchFamily="34" charset="0"/>
                        </a:rPr>
                        <a:t> &gt; </a:t>
                      </a:r>
                      <a:r>
                        <a:rPr lang="en-US" sz="600" dirty="0">
                          <a:solidFill>
                            <a:schemeClr val="tx1"/>
                          </a:solidFill>
                          <a:latin typeface="Arial" panose="020B0604020202020204" pitchFamily="34" charset="0"/>
                          <a:ea typeface="Calibri"/>
                          <a:cs typeface="Arial" panose="020B0604020202020204" pitchFamily="34" charset="0"/>
                        </a:rPr>
                        <a:t>Gymnast competes on the balance beam</a:t>
                      </a:r>
                      <a:r>
                        <a:rPr lang="en-GB" sz="600" dirty="0">
                          <a:solidFill>
                            <a:schemeClr val="tx1"/>
                          </a:solidFill>
                          <a:latin typeface="Arial" panose="020B0604020202020204" pitchFamily="34" charset="0"/>
                          <a:ea typeface="Calibri"/>
                          <a:cs typeface="Arial" panose="020B0604020202020204" pitchFamily="34" charset="0"/>
                        </a:rPr>
                        <a:t> / Aspen Photo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a:t>
                      </a:r>
                      <a:r>
                        <a:rPr lang="pl-PL" sz="600" dirty="0">
                          <a:solidFill>
                            <a:schemeClr val="tx1"/>
                          </a:solidFill>
                          <a:effectLst/>
                          <a:latin typeface="Arial" panose="020B0604020202020204" pitchFamily="34" charset="0"/>
                          <a:ea typeface="Calibri"/>
                          <a:cs typeface="Arial" panose="020B0604020202020204" pitchFamily="34" charset="0"/>
                        </a:rPr>
                        <a:t>3</a:t>
                      </a:r>
                      <a:r>
                        <a:rPr lang="en-GB" sz="600" dirty="0">
                          <a:solidFill>
                            <a:schemeClr val="tx1"/>
                          </a:solidFill>
                          <a:effectLst/>
                          <a:latin typeface="Arial" panose="020B0604020202020204" pitchFamily="34" charset="0"/>
                          <a:ea typeface="Calibri"/>
                          <a:cs typeface="Arial" panose="020B0604020202020204" pitchFamily="34" charset="0"/>
                        </a:rPr>
                        <a:t> &gt; </a:t>
                      </a:r>
                      <a:r>
                        <a:rPr lang="en-US" sz="600" dirty="0">
                          <a:solidFill>
                            <a:schemeClr val="tx1"/>
                          </a:solidFill>
                          <a:latin typeface="Arial" panose="020B0604020202020204" pitchFamily="34" charset="0"/>
                          <a:ea typeface="Calibri"/>
                          <a:cs typeface="Arial" panose="020B0604020202020204" pitchFamily="34" charset="0"/>
                        </a:rPr>
                        <a:t>Rugby player preparing to kick the oval ball during game</a:t>
                      </a:r>
                      <a:r>
                        <a:rPr lang="en-GB" sz="600" dirty="0">
                          <a:solidFill>
                            <a:schemeClr val="tx1"/>
                          </a:solidFill>
                          <a:latin typeface="Arial" panose="020B0604020202020204" pitchFamily="34" charset="0"/>
                          <a:ea typeface="Calibri"/>
                          <a:cs typeface="Arial" panose="020B0604020202020204" pitchFamily="34" charset="0"/>
                        </a:rPr>
                        <a:t> / Melinda Nagy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a:t>
                      </a:r>
                      <a:r>
                        <a:rPr lang="pl-PL" sz="600" dirty="0">
                          <a:solidFill>
                            <a:schemeClr val="tx1"/>
                          </a:solidFill>
                          <a:effectLst/>
                          <a:latin typeface="Arial" panose="020B0604020202020204" pitchFamily="34" charset="0"/>
                          <a:ea typeface="Calibri"/>
                          <a:cs typeface="Arial" panose="020B0604020202020204" pitchFamily="34" charset="0"/>
                        </a:rPr>
                        <a:t>4</a:t>
                      </a:r>
                      <a:r>
                        <a:rPr lang="en-GB" sz="600" dirty="0">
                          <a:solidFill>
                            <a:schemeClr val="tx1"/>
                          </a:solidFill>
                          <a:effectLst/>
                          <a:latin typeface="Arial" panose="020B0604020202020204" pitchFamily="34" charset="0"/>
                          <a:ea typeface="Calibri"/>
                          <a:cs typeface="Arial" panose="020B0604020202020204" pitchFamily="34" charset="0"/>
                        </a:rPr>
                        <a:t> &gt; </a:t>
                      </a:r>
                      <a:r>
                        <a:rPr lang="en-US" sz="600" dirty="0">
                          <a:solidFill>
                            <a:schemeClr val="tx1"/>
                          </a:solidFill>
                          <a:latin typeface="Arial" panose="020B0604020202020204" pitchFamily="34" charset="0"/>
                          <a:ea typeface="Calibri"/>
                          <a:cs typeface="Arial" panose="020B0604020202020204" pitchFamily="34" charset="0"/>
                        </a:rPr>
                        <a:t>Athletes ready on the start of 100m event</a:t>
                      </a:r>
                      <a:r>
                        <a:rPr lang="pl-PL" sz="600" dirty="0">
                          <a:solidFill>
                            <a:schemeClr val="tx1"/>
                          </a:solidFill>
                          <a:latin typeface="Arial" panose="020B0604020202020204" pitchFamily="34" charset="0"/>
                          <a:ea typeface="Calibri"/>
                          <a:cs typeface="Arial" panose="020B0604020202020204" pitchFamily="34" charset="0"/>
                        </a:rPr>
                        <a:t> </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Maxisport</a:t>
                      </a:r>
                      <a:r>
                        <a:rPr lang="en-GB" sz="600" dirty="0">
                          <a:solidFill>
                            <a:schemeClr val="tx1"/>
                          </a:solidFill>
                          <a:latin typeface="Arial" panose="020B0604020202020204" pitchFamily="34" charset="0"/>
                          <a:ea typeface="Calibri"/>
                          <a:cs typeface="Arial" panose="020B0604020202020204" pitchFamily="34" charset="0"/>
                        </a:rPr>
                        <a:t>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a:t>
                      </a:r>
                      <a:r>
                        <a:rPr lang="pl-PL" sz="600" dirty="0">
                          <a:solidFill>
                            <a:schemeClr val="tx1"/>
                          </a:solidFill>
                          <a:effectLst/>
                          <a:latin typeface="Arial" panose="020B0604020202020204" pitchFamily="34" charset="0"/>
                          <a:ea typeface="Calibri"/>
                          <a:cs typeface="Arial" panose="020B0604020202020204" pitchFamily="34" charset="0"/>
                        </a:rPr>
                        <a:t>6</a:t>
                      </a:r>
                      <a:r>
                        <a:rPr lang="en-GB" sz="600" dirty="0">
                          <a:solidFill>
                            <a:schemeClr val="tx1"/>
                          </a:solidFill>
                          <a:effectLst/>
                          <a:latin typeface="Arial" panose="020B0604020202020204" pitchFamily="34" charset="0"/>
                          <a:ea typeface="Calibri"/>
                          <a:cs typeface="Arial" panose="020B0604020202020204" pitchFamily="34" charset="0"/>
                        </a:rPr>
                        <a:t> &gt; </a:t>
                      </a:r>
                      <a:r>
                        <a:rPr lang="en-GB" sz="600" dirty="0">
                          <a:solidFill>
                            <a:schemeClr val="tx1"/>
                          </a:solidFill>
                          <a:latin typeface="Arial" panose="020B0604020202020204" pitchFamily="34" charset="0"/>
                          <a:ea typeface="Calibri"/>
                          <a:cs typeface="Arial" panose="020B0604020202020204" pitchFamily="34" charset="0"/>
                        </a:rPr>
                        <a:t>DIGITAL HAND GRIP DYNAMOMETER / </a:t>
                      </a:r>
                      <a:r>
                        <a:rPr lang="en-GB" sz="600" dirty="0" err="1">
                          <a:solidFill>
                            <a:schemeClr val="tx1"/>
                          </a:solidFill>
                          <a:latin typeface="Arial" panose="020B0604020202020204" pitchFamily="34" charset="0"/>
                          <a:ea typeface="Calibri"/>
                          <a:cs typeface="Arial" panose="020B0604020202020204" pitchFamily="34" charset="0"/>
                        </a:rPr>
                        <a:t>Watchares</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Hansawek</a:t>
                      </a:r>
                      <a:r>
                        <a:rPr lang="en-GB" sz="600" dirty="0">
                          <a:solidFill>
                            <a:schemeClr val="tx1"/>
                          </a:solidFill>
                          <a:latin typeface="Arial" panose="020B0604020202020204" pitchFamily="34" charset="0"/>
                          <a:ea typeface="Calibri"/>
                          <a:cs typeface="Arial" panose="020B0604020202020204" pitchFamily="34" charset="0"/>
                        </a:rPr>
                        <a:t> / Shutterstock.com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22596375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427C1EED-C700-4DAE-91A1-8250FEFD92D8}"/>
</file>

<file path=customXml/itemProps2.xml><?xml version="1.0" encoding="utf-8"?>
<ds:datastoreItem xmlns:ds="http://schemas.openxmlformats.org/officeDocument/2006/customXml" ds:itemID="{EE193AEE-D2E2-4D0E-A161-B30D9E6172DA}"/>
</file>

<file path=customXml/itemProps3.xml><?xml version="1.0" encoding="utf-8"?>
<ds:datastoreItem xmlns:ds="http://schemas.openxmlformats.org/officeDocument/2006/customXml" ds:itemID="{CECDF23F-78FE-4D04-A50D-C9541894F104}"/>
</file>

<file path=docProps/app.xml><?xml version="1.0" encoding="utf-8"?>
<Properties xmlns="http://schemas.openxmlformats.org/officeDocument/2006/extended-properties" xmlns:vt="http://schemas.openxmlformats.org/officeDocument/2006/docPropsVTypes">
  <TotalTime>498</TotalTime>
  <Words>1628</Words>
  <Application>Microsoft Office PowerPoint</Application>
  <PresentationFormat>On-screen Show (4:3)</PresentationFormat>
  <Paragraphs>306</Paragraphs>
  <Slides>17</Slides>
  <Notes>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17</vt:i4>
      </vt:variant>
    </vt:vector>
  </HeadingPairs>
  <TitlesOfParts>
    <vt:vector size="22" baseType="lpstr">
      <vt:lpstr>Arial</vt:lpstr>
      <vt:lpstr>Calibri</vt:lpstr>
      <vt:lpstr>Times New Roman</vt:lpstr>
      <vt:lpstr>Office Theme</vt:lpstr>
      <vt:lpstr>Custom Design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Cambridge Assessment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Components of Fitness</dc:title>
  <dc:creator>OCR</dc:creator>
  <cp:keywords>GCSE; PE; Topic Presnetation; Components of Fitness</cp:keywords>
  <cp:lastModifiedBy>J. Levick</cp:lastModifiedBy>
  <cp:revision>72</cp:revision>
  <dcterms:created xsi:type="dcterms:W3CDTF">2018-10-01T14:21:10Z</dcterms:created>
  <dcterms:modified xsi:type="dcterms:W3CDTF">2019-03-25T14:05:06Z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