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30.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7.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1.xml" ContentType="application/vnd.openxmlformats-officedocument.presentationml.slide+xml"/>
  <Override PartName="/ppt/slides/slide1.xml" ContentType="application/vnd.openxmlformats-officedocument.presentationml.slide+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notesSlides/notesSlide2.xml" ContentType="application/vnd.openxmlformats-officedocument.presentationml.notesSlide+xml"/>
  <Override PartName="/ppt/notesSlides/notesSlide1.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56" r:id="rId3"/>
    <p:sldId id="263" r:id="rId4"/>
    <p:sldId id="265" r:id="rId5"/>
    <p:sldId id="295" r:id="rId6"/>
    <p:sldId id="269" r:id="rId7"/>
    <p:sldId id="278" r:id="rId8"/>
    <p:sldId id="280" r:id="rId9"/>
    <p:sldId id="279" r:id="rId10"/>
    <p:sldId id="277" r:id="rId11"/>
    <p:sldId id="264" r:id="rId12"/>
    <p:sldId id="293" r:id="rId13"/>
    <p:sldId id="292" r:id="rId14"/>
    <p:sldId id="281" r:id="rId15"/>
    <p:sldId id="301" r:id="rId16"/>
    <p:sldId id="302" r:id="rId17"/>
    <p:sldId id="303" r:id="rId18"/>
    <p:sldId id="300" r:id="rId19"/>
    <p:sldId id="320" r:id="rId20"/>
    <p:sldId id="282" r:id="rId21"/>
    <p:sldId id="283" r:id="rId22"/>
    <p:sldId id="284" r:id="rId23"/>
    <p:sldId id="285" r:id="rId24"/>
    <p:sldId id="286" r:id="rId25"/>
    <p:sldId id="287" r:id="rId26"/>
    <p:sldId id="288" r:id="rId27"/>
    <p:sldId id="321" r:id="rId28"/>
    <p:sldId id="289" r:id="rId29"/>
    <p:sldId id="319" r:id="rId30"/>
    <p:sldId id="290" r:id="rId31"/>
    <p:sldId id="322" r:id="rId32"/>
    <p:sldId id="588"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8AAD"/>
    <a:srgbClr val="B71E42"/>
    <a:srgbClr val="2C6350"/>
    <a:srgbClr val="D1EBE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66" autoAdjust="0"/>
    <p:restoredTop sz="94291" autoAdjust="0"/>
  </p:normalViewPr>
  <p:slideViewPr>
    <p:cSldViewPr>
      <p:cViewPr varScale="1">
        <p:scale>
          <a:sx n="55" d="100"/>
          <a:sy n="55" d="100"/>
        </p:scale>
        <p:origin x="1524" y="72"/>
      </p:cViewPr>
      <p:guideLst>
        <p:guide orient="horz" pos="2160"/>
        <p:guide pos="2880"/>
      </p:guideLst>
    </p:cSldViewPr>
  </p:slideViewPr>
  <p:notesTextViewPr>
    <p:cViewPr>
      <p:scale>
        <a:sx n="1" d="1"/>
        <a:sy n="1" d="1"/>
      </p:scale>
      <p:origin x="0" y="0"/>
    </p:cViewPr>
  </p:notesTextViewPr>
  <p:notesViewPr>
    <p:cSldViewPr>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customXml" Target="../customXml/item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40"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5580D0-2621-4903-A1D6-EBFF93A986A8}" type="datetimeFigureOut">
              <a:rPr lang="en-GB" smtClean="0"/>
              <a:t>25/03/2019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2204A1C-9E4B-4B82-A6B7-35B44FEF5474}" type="slidenum">
              <a:rPr lang="en-GB" smtClean="0"/>
              <a:t>‹#›</a:t>
            </a:fld>
            <a:endParaRPr lang="en-GB"/>
          </a:p>
        </p:txBody>
      </p:sp>
    </p:spTree>
    <p:extLst>
      <p:ext uri="{BB962C8B-B14F-4D97-AF65-F5344CB8AC3E}">
        <p14:creationId xmlns:p14="http://schemas.microsoft.com/office/powerpoint/2010/main" val="24990939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1</a:t>
            </a:fld>
            <a:endParaRPr lang="en-GB"/>
          </a:p>
        </p:txBody>
      </p:sp>
    </p:spTree>
    <p:extLst>
      <p:ext uri="{BB962C8B-B14F-4D97-AF65-F5344CB8AC3E}">
        <p14:creationId xmlns:p14="http://schemas.microsoft.com/office/powerpoint/2010/main" val="42861571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AA2BA3-6262-411A-80B2-09CC1E593823}" type="slidenum">
              <a:rPr lang="en-US" smtClean="0"/>
              <a:t>4</a:t>
            </a:fld>
            <a:endParaRPr lang="en-US"/>
          </a:p>
        </p:txBody>
      </p:sp>
    </p:spTree>
    <p:extLst>
      <p:ext uri="{BB962C8B-B14F-4D97-AF65-F5344CB8AC3E}">
        <p14:creationId xmlns:p14="http://schemas.microsoft.com/office/powerpoint/2010/main" val="2613467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AA2BA3-6262-411A-80B2-09CC1E593823}" type="slidenum">
              <a:rPr lang="en-US" smtClean="0"/>
              <a:t>9</a:t>
            </a:fld>
            <a:endParaRPr lang="en-US"/>
          </a:p>
        </p:txBody>
      </p:sp>
    </p:spTree>
    <p:extLst>
      <p:ext uri="{BB962C8B-B14F-4D97-AF65-F5344CB8AC3E}">
        <p14:creationId xmlns:p14="http://schemas.microsoft.com/office/powerpoint/2010/main" val="3964485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AA2BA3-6262-411A-80B2-09CC1E593823}" type="slidenum">
              <a:rPr lang="en-US" smtClean="0"/>
              <a:t>11</a:t>
            </a:fld>
            <a:endParaRPr lang="en-US"/>
          </a:p>
        </p:txBody>
      </p:sp>
    </p:spTree>
    <p:extLst>
      <p:ext uri="{BB962C8B-B14F-4D97-AF65-F5344CB8AC3E}">
        <p14:creationId xmlns:p14="http://schemas.microsoft.com/office/powerpoint/2010/main" val="14939954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AA2BA3-6262-411A-80B2-09CC1E593823}" type="slidenum">
              <a:rPr lang="en-US" smtClean="0"/>
              <a:t>12</a:t>
            </a:fld>
            <a:endParaRPr lang="en-US"/>
          </a:p>
        </p:txBody>
      </p:sp>
    </p:spTree>
    <p:extLst>
      <p:ext uri="{BB962C8B-B14F-4D97-AF65-F5344CB8AC3E}">
        <p14:creationId xmlns:p14="http://schemas.microsoft.com/office/powerpoint/2010/main" val="31103739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3AA2BA3-6262-411A-80B2-09CC1E593823}" type="slidenum">
              <a:rPr lang="en-US" smtClean="0"/>
              <a:t>17</a:t>
            </a:fld>
            <a:endParaRPr lang="en-US"/>
          </a:p>
        </p:txBody>
      </p:sp>
    </p:spTree>
    <p:extLst>
      <p:ext uri="{BB962C8B-B14F-4D97-AF65-F5344CB8AC3E}">
        <p14:creationId xmlns:p14="http://schemas.microsoft.com/office/powerpoint/2010/main" val="2656473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2204A1C-9E4B-4B82-A6B7-35B44FEF5474}" type="slidenum">
              <a:rPr lang="en-GB" smtClean="0"/>
              <a:t>31</a:t>
            </a:fld>
            <a:endParaRPr lang="en-GB"/>
          </a:p>
        </p:txBody>
      </p:sp>
    </p:spTree>
    <p:extLst>
      <p:ext uri="{BB962C8B-B14F-4D97-AF65-F5344CB8AC3E}">
        <p14:creationId xmlns:p14="http://schemas.microsoft.com/office/powerpoint/2010/main" val="30204521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842533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8517559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015278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82298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DB25EC3-80C8-4741-9230-EB675F868D6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3273715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DB25EC3-80C8-4741-9230-EB675F868D6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6694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DB25EC3-80C8-4741-9230-EB675F868D6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861606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4265802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DB25EC3-80C8-4741-9230-EB675F868D6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474911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258813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DB25EC3-80C8-4741-9230-EB675F868D6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2C178A0-EEA4-4FE8-B115-522DCBD7C782}" type="slidenum">
              <a:rPr lang="en-GB" smtClean="0"/>
              <a:t>‹#›</a:t>
            </a:fld>
            <a:endParaRPr lang="en-GB"/>
          </a:p>
        </p:txBody>
      </p:sp>
    </p:spTree>
    <p:extLst>
      <p:ext uri="{BB962C8B-B14F-4D97-AF65-F5344CB8AC3E}">
        <p14:creationId xmlns:p14="http://schemas.microsoft.com/office/powerpoint/2010/main" val="124402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947376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6390407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20524141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0692281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E9F30B2-F145-4B5C-9F28-4DB5FE83DE52}" type="datetimeFigureOut">
              <a:rPr lang="en-GB" smtClean="0"/>
              <a:t>25/03/2019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5414543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E9F30B2-F145-4B5C-9F28-4DB5FE83DE52}" type="datetimeFigureOut">
              <a:rPr lang="en-GB" smtClean="0"/>
              <a:t>25/03/2019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9777593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9F30B2-F145-4B5C-9F28-4DB5FE83DE52}" type="datetimeFigureOut">
              <a:rPr lang="en-GB" smtClean="0"/>
              <a:t>25/03/2019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20529119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9203785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E9F30B2-F145-4B5C-9F28-4DB5FE83DE52}" type="datetimeFigureOut">
              <a:rPr lang="en-GB" smtClean="0"/>
              <a:t>25/03/2019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31068051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17531575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E9F30B2-F145-4B5C-9F28-4DB5FE83DE52}" type="datetimeFigureOut">
              <a:rPr lang="en-GB" smtClean="0"/>
              <a:t>25/03/2019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AE30B4-78F6-47E8-AA0B-62E7BDE29120}" type="slidenum">
              <a:rPr lang="en-GB" smtClean="0"/>
              <a:t>‹#›</a:t>
            </a:fld>
            <a:endParaRPr lang="en-GB"/>
          </a:p>
        </p:txBody>
      </p:sp>
    </p:spTree>
    <p:extLst>
      <p:ext uri="{BB962C8B-B14F-4D97-AF65-F5344CB8AC3E}">
        <p14:creationId xmlns:p14="http://schemas.microsoft.com/office/powerpoint/2010/main" val="64609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B25EC3-80C8-4741-9230-EB675F868D6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C178A0-EEA4-4FE8-B115-522DCBD7C782}" type="slidenum">
              <a:rPr lang="en-GB" smtClean="0"/>
              <a:t>‹#›</a:t>
            </a:fld>
            <a:endParaRPr lang="en-GB"/>
          </a:p>
        </p:txBody>
      </p:sp>
      <p:pic>
        <p:nvPicPr>
          <p:cNvPr id="8" name="Picture 7"/>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6028738"/>
            <a:ext cx="9144000" cy="829262"/>
          </a:xfrm>
          <a:prstGeom prst="rect">
            <a:avLst/>
          </a:prstGeom>
        </p:spPr>
      </p:pic>
    </p:spTree>
    <p:extLst>
      <p:ext uri="{BB962C8B-B14F-4D97-AF65-F5344CB8AC3E}">
        <p14:creationId xmlns:p14="http://schemas.microsoft.com/office/powerpoint/2010/main" val="2401160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Arial" panose="020B0604020202020204" pitchFamily="34" charset="0"/>
          <a:ea typeface="+mj-ea"/>
          <a:cs typeface="Arial" panose="020B0604020202020204" pitchFamily="34" charset="0"/>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E9F30B2-F145-4B5C-9F28-4DB5FE83DE52}" type="datetimeFigureOut">
              <a:rPr lang="en-GB" smtClean="0"/>
              <a:t>25/03/2019</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AE30B4-78F6-47E8-AA0B-62E7BDE29120}" type="slidenum">
              <a:rPr lang="en-GB" smtClean="0"/>
              <a:t>‹#›</a:t>
            </a:fld>
            <a:endParaRPr lang="en-GB"/>
          </a:p>
        </p:txBody>
      </p:sp>
    </p:spTree>
    <p:extLst>
      <p:ext uri="{BB962C8B-B14F-4D97-AF65-F5344CB8AC3E}">
        <p14:creationId xmlns:p14="http://schemas.microsoft.com/office/powerpoint/2010/main" val="312009969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file://filestorage/OCR/PD/ProdSup/Design/Studio/Visual%20Style%20Guidelines/2016_Templates/resources.feedback@ocr.org.uk"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mailto:resources.feedback@ocr.org.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45"/>
            <a:ext cx="9144000" cy="6857309"/>
          </a:xfrm>
          <a:prstGeom prst="rect">
            <a:avLst/>
          </a:prstGeom>
        </p:spPr>
      </p:pic>
      <p:sp>
        <p:nvSpPr>
          <p:cNvPr id="5" name="TextBox 4"/>
          <p:cNvSpPr txBox="1"/>
          <p:nvPr/>
        </p:nvSpPr>
        <p:spPr>
          <a:xfrm>
            <a:off x="251520" y="4046321"/>
            <a:ext cx="3168352" cy="513346"/>
          </a:xfrm>
          <a:prstGeom prst="rect">
            <a:avLst/>
          </a:prstGeom>
          <a:noFill/>
        </p:spPr>
        <p:txBody>
          <a:bodyPr wrap="square" rtlCol="0">
            <a:spAutoFit/>
          </a:bodyPr>
          <a:lstStyle/>
          <a:p>
            <a:pPr>
              <a:lnSpc>
                <a:spcPct val="114000"/>
              </a:lnSpc>
              <a:spcAft>
                <a:spcPts val="1200"/>
              </a:spcAft>
            </a:pPr>
            <a:r>
              <a:rPr lang="en-GB" sz="2400" b="1" dirty="0" smtClean="0">
                <a:latin typeface="Arial" panose="020B0604020202020204" pitchFamily="34" charset="0"/>
                <a:cs typeface="Arial" panose="020B0604020202020204" pitchFamily="34" charset="0"/>
              </a:rPr>
              <a:t>Physical Training</a:t>
            </a:r>
            <a:endParaRPr lang="en-GB" altLang="en-US" sz="1600" b="1" dirty="0">
              <a:solidFill>
                <a:srgbClr val="2C63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249469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843808" y="1713688"/>
            <a:ext cx="6062856" cy="2520280"/>
          </a:xfrm>
        </p:spPr>
        <p:style>
          <a:lnRef idx="1">
            <a:schemeClr val="dk1"/>
          </a:lnRef>
          <a:fillRef idx="2">
            <a:schemeClr val="dk1"/>
          </a:fillRef>
          <a:effectRef idx="1">
            <a:schemeClr val="dk1"/>
          </a:effectRef>
          <a:fontRef idx="minor">
            <a:schemeClr val="dk1"/>
          </a:fontRef>
        </p:style>
        <p:txBody>
          <a:bodyPr>
            <a:noAutofit/>
          </a:bodyPr>
          <a:lstStyle/>
          <a:p>
            <a:pPr algn="l">
              <a:spcBef>
                <a:spcPts val="600"/>
              </a:spcBef>
              <a:spcAft>
                <a:spcPts val="600"/>
              </a:spcAft>
            </a:pPr>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lnSpc>
                <a:spcPct val="120000"/>
              </a:lnSpc>
              <a:spcBef>
                <a:spcPts val="600"/>
              </a:spcBef>
              <a:spcAft>
                <a:spcPts val="600"/>
              </a:spcAft>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know the following definitions of principles of training and be able to apply them to personal exercise/training programmes</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specificity</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overload</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progression</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reversibility</a:t>
            </a:r>
          </a:p>
          <a:p>
            <a:pPr marL="557213" lvl="1" indent="-214313">
              <a:buFont typeface="Arial" panose="020B0604020202020204" pitchFamily="34" charset="0"/>
              <a:buChar char="•"/>
            </a:pPr>
            <a:endParaRPr lang="en-US" b="1" dirty="0">
              <a:latin typeface="Arial" panose="020B0604020202020204" pitchFamily="34" charset="0"/>
              <a:cs typeface="Arial" panose="020B0604020202020204" pitchFamily="34" charset="0"/>
            </a:endParaRPr>
          </a:p>
        </p:txBody>
      </p:sp>
      <p:sp>
        <p:nvSpPr>
          <p:cNvPr id="12" name="Title 1">
            <a:extLst>
              <a:ext uri="{FF2B5EF4-FFF2-40B4-BE49-F238E27FC236}">
                <a16:creationId xmlns:a16="http://schemas.microsoft.com/office/drawing/2014/main" id="{98997451-0A2C-4493-BF9B-1C01F2565591}"/>
              </a:ext>
            </a:extLst>
          </p:cNvPr>
          <p:cNvSpPr>
            <a:spLocks noGrp="1"/>
          </p:cNvSpPr>
          <p:nvPr>
            <p:ph type="ctrTitle"/>
          </p:nvPr>
        </p:nvSpPr>
        <p:spPr>
          <a:xfrm>
            <a:off x="111831" y="3231576"/>
            <a:ext cx="2664297" cy="989512"/>
          </a:xfrm>
        </p:spPr>
        <p:txBody>
          <a:bodyPr>
            <a:noAutofit/>
          </a:bodyPr>
          <a:lstStyle/>
          <a:p>
            <a:r>
              <a:rPr lang="en-US" sz="3200" cap="all" dirty="0"/>
              <a:t>Learning </a:t>
            </a:r>
            <a:br>
              <a:rPr lang="en-US" sz="3200" cap="all" dirty="0"/>
            </a:br>
            <a:r>
              <a:rPr lang="en-US" sz="3200" cap="all" dirty="0"/>
              <a:t>Outcomes</a:t>
            </a:r>
            <a:endParaRPr lang="en-US" sz="2800" cap="all" dirty="0"/>
          </a:p>
        </p:txBody>
      </p:sp>
      <p:sp>
        <p:nvSpPr>
          <p:cNvPr id="11" name="Rectangle 10"/>
          <p:cNvSpPr/>
          <p:nvPr/>
        </p:nvSpPr>
        <p:spPr>
          <a:xfrm>
            <a:off x="251520" y="188640"/>
            <a:ext cx="5540289" cy="415498"/>
          </a:xfrm>
          <a:prstGeom prst="rect">
            <a:avLst/>
          </a:prstGeom>
          <a:ln w="19050">
            <a:solidFill>
              <a:schemeClr val="tx1"/>
            </a:solidFill>
          </a:ln>
        </p:spPr>
        <p:txBody>
          <a:bodyPr wrap="square">
            <a:spAutoFit/>
          </a:bodyPr>
          <a:lstStyle/>
          <a:p>
            <a:r>
              <a:rPr lang="en-US" sz="2100" b="1" dirty="0" smtClean="0">
                <a:solidFill>
                  <a:srgbClr val="DA8AAD"/>
                </a:solidFill>
                <a:latin typeface="Arial" panose="020B0604020202020204" pitchFamily="34" charset="0"/>
                <a:cs typeface="Arial" panose="020B0604020202020204" pitchFamily="34" charset="0"/>
              </a:rPr>
              <a:t>1.2.b.  Applying the principles of training</a:t>
            </a:r>
            <a:endParaRPr lang="en-US" sz="1350" dirty="0">
              <a:solidFill>
                <a:srgbClr val="DA8AAD"/>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30594E6E-20D8-406C-B335-145DB7B3CABA}"/>
              </a:ext>
            </a:extLst>
          </p:cNvPr>
          <p:cNvSpPr txBox="1"/>
          <p:nvPr/>
        </p:nvSpPr>
        <p:spPr>
          <a:xfrm>
            <a:off x="307132" y="1792797"/>
            <a:ext cx="2300612" cy="772107"/>
          </a:xfrm>
          <a:prstGeom prst="rect">
            <a:avLst/>
          </a:prstGeom>
          <a:solidFill>
            <a:srgbClr val="DA8AAD"/>
          </a:solidFill>
          <a:ln>
            <a:solidFill>
              <a:schemeClr val="accent1">
                <a:lumMod val="75000"/>
              </a:schemeClr>
            </a:solidFill>
          </a:ln>
        </p:spPr>
        <p:txBody>
          <a:bodyPr wrap="square" tIns="108000" bIns="108000" rtlCol="0">
            <a:spAutoFit/>
          </a:bodyPr>
          <a:lstStyle>
            <a:defPPr>
              <a:defRPr lang="en-US"/>
            </a:defPPr>
            <a:lvl1pPr algn="ctr">
              <a:defRPr b="1" cap="small">
                <a:latin typeface="Arial" panose="020B0604020202020204" pitchFamily="34" charset="0"/>
                <a:cs typeface="Arial" panose="020B0604020202020204" pitchFamily="34" charset="0"/>
              </a:defRPr>
            </a:lvl1pPr>
          </a:lstStyle>
          <a:p>
            <a:r>
              <a:rPr lang="en-GB" dirty="0" smtClean="0"/>
              <a:t>Principles of training</a:t>
            </a:r>
            <a:endParaRPr lang="en-GB" dirty="0"/>
          </a:p>
        </p:txBody>
      </p:sp>
    </p:spTree>
    <p:extLst>
      <p:ext uri="{BB962C8B-B14F-4D97-AF65-F5344CB8AC3E}">
        <p14:creationId xmlns:p14="http://schemas.microsoft.com/office/powerpoint/2010/main" val="291248146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513" y="767733"/>
            <a:ext cx="8712968" cy="1005083"/>
          </a:xfrm>
        </p:spPr>
        <p:txBody>
          <a:bodyPr>
            <a:noAutofit/>
          </a:bodyPr>
          <a:lstStyle/>
          <a:p>
            <a:pPr algn="l"/>
            <a:r>
              <a:rPr lang="en-GB" sz="1800" b="1" u="sng" cap="all" dirty="0"/>
              <a:t>TASK</a:t>
            </a:r>
            <a:r>
              <a:rPr lang="en-GB" sz="1800" cap="all" dirty="0"/>
              <a:t>:  </a:t>
            </a:r>
            <a:br>
              <a:rPr lang="en-GB" sz="1800" cap="all" dirty="0"/>
            </a:br>
            <a:r>
              <a:rPr lang="en-GB" sz="1800" cap="all" dirty="0"/>
              <a:t>working in groups of 3 or 4 match the ‘Principles of training’ listed below to the description given on the task cards….</a:t>
            </a:r>
          </a:p>
        </p:txBody>
      </p:sp>
      <p:sp>
        <p:nvSpPr>
          <p:cNvPr id="4" name="TextBox 3"/>
          <p:cNvSpPr txBox="1"/>
          <p:nvPr/>
        </p:nvSpPr>
        <p:spPr>
          <a:xfrm>
            <a:off x="1894520" y="2294870"/>
            <a:ext cx="5773824" cy="2862322"/>
          </a:xfrm>
          <a:prstGeom prst="rect">
            <a:avLst/>
          </a:prstGeom>
          <a:noFill/>
        </p:spPr>
        <p:txBody>
          <a:bodyPr wrap="square" rtlCol="0">
            <a:spAutoFit/>
          </a:bodyPr>
          <a:lstStyle/>
          <a:p>
            <a:pPr algn="ctr"/>
            <a:r>
              <a:rPr lang="en-GB" sz="45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Specificity</a:t>
            </a:r>
          </a:p>
          <a:p>
            <a:pPr algn="ctr"/>
            <a:r>
              <a:rPr lang="en-GB" sz="45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Progression</a:t>
            </a:r>
          </a:p>
          <a:p>
            <a:pPr algn="ctr"/>
            <a:r>
              <a:rPr lang="en-GB" sz="45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Overload</a:t>
            </a:r>
          </a:p>
          <a:p>
            <a:pPr algn="ctr"/>
            <a:r>
              <a:rPr lang="en-GB" sz="45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Reversibility</a:t>
            </a:r>
          </a:p>
        </p:txBody>
      </p:sp>
      <p:sp>
        <p:nvSpPr>
          <p:cNvPr id="3" name="TextBox 2"/>
          <p:cNvSpPr txBox="1"/>
          <p:nvPr/>
        </p:nvSpPr>
        <p:spPr>
          <a:xfrm rot="20424157">
            <a:off x="1938211" y="3454503"/>
            <a:ext cx="5657057" cy="553998"/>
          </a:xfrm>
          <a:prstGeom prst="rect">
            <a:avLst/>
          </a:prstGeom>
          <a:solidFill>
            <a:srgbClr val="26FA26"/>
          </a:solidFill>
          <a:ln w="38100">
            <a:solidFill>
              <a:schemeClr val="tx1"/>
            </a:solidFill>
          </a:ln>
        </p:spPr>
        <p:txBody>
          <a:bodyPr wrap="square" rtlCol="0">
            <a:spAutoFit/>
          </a:bodyPr>
          <a:lstStyle>
            <a:defPPr>
              <a:defRPr lang="en-US"/>
            </a:defPPr>
            <a:lvl1pPr algn="ctr">
              <a:defRPr sz="3000" b="1">
                <a:latin typeface="Arial" panose="020B0604020202020204" pitchFamily="34" charset="0"/>
                <a:cs typeface="Arial" panose="020B0604020202020204" pitchFamily="34" charset="0"/>
              </a:defRPr>
            </a:lvl1pPr>
          </a:lstStyle>
          <a:p>
            <a:r>
              <a:rPr lang="en-GB" dirty="0"/>
              <a:t>How you Did you Do</a:t>
            </a:r>
          </a:p>
        </p:txBody>
      </p:sp>
      <p:pic>
        <p:nvPicPr>
          <p:cNvPr id="5" name="2-minute clock.mp4">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530834" y="2677875"/>
            <a:ext cx="1397541" cy="1048156"/>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fov="2700000">
              <a:rot lat="19800000" lon="1200000" rev="20820000"/>
            </a:camera>
            <a:lightRig rig="threePt" dir="t"/>
          </a:scene3d>
          <a:sp3d contourW="6350" prstMaterial="matte">
            <a:bevelT w="101600" h="101600"/>
            <a:contourClr>
              <a:srgbClr val="969696"/>
            </a:contourClr>
          </a:sp3d>
        </p:spPr>
      </p:pic>
      <p:sp>
        <p:nvSpPr>
          <p:cNvPr id="6" name="Title 1">
            <a:extLst>
              <a:ext uri="{FF2B5EF4-FFF2-40B4-BE49-F238E27FC236}">
                <a16:creationId xmlns:a16="http://schemas.microsoft.com/office/drawing/2014/main" id="{A8226511-38CE-4546-A381-1BF276DE053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spTree>
    <p:extLst>
      <p:ext uri="{BB962C8B-B14F-4D97-AF65-F5344CB8AC3E}">
        <p14:creationId xmlns:p14="http://schemas.microsoft.com/office/powerpoint/2010/main" val="132956018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nodeType="clickEffect">
                                  <p:stCondLst>
                                    <p:cond delay="0"/>
                                  </p:stCondLst>
                                  <p:childTnLst>
                                    <p:set>
                                      <p:cBhvr>
                                        <p:cTn id="17" dur="1" fill="hold">
                                          <p:stCondLst>
                                            <p:cond delay="0"/>
                                          </p:stCondLst>
                                        </p:cTn>
                                        <p:tgtEl>
                                          <p:spTgt spid="5"/>
                                        </p:tgtEl>
                                        <p:attrNameLst>
                                          <p:attrName>style.visibility</p:attrName>
                                        </p:attrNameLst>
                                      </p:cBhvr>
                                      <p:to>
                                        <p:strVal val="visible"/>
                                      </p:to>
                                    </p:set>
                                  </p:childTnLst>
                                </p:cTn>
                              </p:par>
                            </p:childTnLst>
                          </p:cTn>
                        </p:par>
                        <p:par>
                          <p:cTn id="18" fill="hold">
                            <p:stCondLst>
                              <p:cond delay="0"/>
                            </p:stCondLst>
                            <p:childTnLst>
                              <p:par>
                                <p:cTn id="19" presetID="1" presetClass="mediacall" presetSubtype="0" fill="hold" nodeType="afterEffect">
                                  <p:stCondLst>
                                    <p:cond delay="0"/>
                                  </p:stCondLst>
                                  <p:childTnLst>
                                    <p:cmd type="call" cmd="playFrom(0.0)">
                                      <p:cBhvr>
                                        <p:cTn id="20" dur="125023" fill="hold"/>
                                        <p:tgtEl>
                                          <p:spTgt spid="5"/>
                                        </p:tgtEl>
                                      </p:cBhvr>
                                    </p:cmd>
                                  </p:childTnLst>
                                </p:cTn>
                              </p:par>
                            </p:childTnLst>
                          </p:cTn>
                        </p:par>
                      </p:childTnLst>
                    </p:cTn>
                  </p:par>
                  <p:par>
                    <p:cTn id="21" fill="hold">
                      <p:stCondLst>
                        <p:cond delay="indefinite"/>
                      </p:stCondLst>
                      <p:childTnLst>
                        <p:par>
                          <p:cTn id="22" fill="hold">
                            <p:stCondLst>
                              <p:cond delay="0"/>
                            </p:stCondLst>
                            <p:childTnLst>
                              <p:par>
                                <p:cTn id="23" presetID="3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1000" fill="hold"/>
                                        <p:tgtEl>
                                          <p:spTgt spid="3"/>
                                        </p:tgtEl>
                                        <p:attrNameLst>
                                          <p:attrName>ppt_w</p:attrName>
                                        </p:attrNameLst>
                                      </p:cBhvr>
                                      <p:tavLst>
                                        <p:tav tm="0">
                                          <p:val>
                                            <p:fltVal val="0"/>
                                          </p:val>
                                        </p:tav>
                                        <p:tav tm="100000">
                                          <p:val>
                                            <p:strVal val="#ppt_w"/>
                                          </p:val>
                                        </p:tav>
                                      </p:tavLst>
                                    </p:anim>
                                    <p:anim calcmode="lin" valueType="num">
                                      <p:cBhvr>
                                        <p:cTn id="26" dur="1000" fill="hold"/>
                                        <p:tgtEl>
                                          <p:spTgt spid="3"/>
                                        </p:tgtEl>
                                        <p:attrNameLst>
                                          <p:attrName>ppt_h</p:attrName>
                                        </p:attrNameLst>
                                      </p:cBhvr>
                                      <p:tavLst>
                                        <p:tav tm="0">
                                          <p:val>
                                            <p:fltVal val="0"/>
                                          </p:val>
                                        </p:tav>
                                        <p:tav tm="100000">
                                          <p:val>
                                            <p:strVal val="#ppt_h"/>
                                          </p:val>
                                        </p:tav>
                                      </p:tavLst>
                                    </p:anim>
                                    <p:anim calcmode="lin" valueType="num">
                                      <p:cBhvr>
                                        <p:cTn id="27" dur="1000" fill="hold"/>
                                        <p:tgtEl>
                                          <p:spTgt spid="3"/>
                                        </p:tgtEl>
                                        <p:attrNameLst>
                                          <p:attrName>style.rotation</p:attrName>
                                        </p:attrNameLst>
                                      </p:cBhvr>
                                      <p:tavLst>
                                        <p:tav tm="0">
                                          <p:val>
                                            <p:fltVal val="90"/>
                                          </p:val>
                                        </p:tav>
                                        <p:tav tm="100000">
                                          <p:val>
                                            <p:fltVal val="0"/>
                                          </p:val>
                                        </p:tav>
                                      </p:tavLst>
                                    </p:anim>
                                    <p:animEffect transition="in" filter="fade">
                                      <p:cBhvr>
                                        <p:cTn id="2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video>
              <p:cMediaNode vol="80000">
                <p:cTn id="29" fill="hold" display="0">
                  <p:stCondLst>
                    <p:cond delay="indefinite"/>
                  </p:stCondLst>
                </p:cTn>
                <p:tgtEl>
                  <p:spTgt spid="5"/>
                </p:tgtEl>
              </p:cMediaNode>
            </p:video>
          </p:childTnLst>
        </p:cTn>
      </p:par>
    </p:tnLst>
    <p:bldLst>
      <p:bldP spid="2" grpId="0"/>
      <p:bldP spid="4" grpId="0"/>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18808" y="2235476"/>
            <a:ext cx="1632885" cy="2559627"/>
          </a:xfrm>
          <a:prstGeom prst="rect">
            <a:avLst/>
          </a:prstGeom>
          <a:solidFill>
            <a:srgbClr val="DA8AAD"/>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500" b="1" dirty="0">
                <a:latin typeface="Arial" panose="020B0604020202020204" pitchFamily="34" charset="0"/>
                <a:cs typeface="Arial" panose="020B0604020202020204" pitchFamily="34" charset="0"/>
              </a:rPr>
              <a:t>For Fitness</a:t>
            </a:r>
          </a:p>
          <a:p>
            <a:endParaRPr lang="en-US" sz="1500" b="1" dirty="0">
              <a:latin typeface="Arial" panose="020B0604020202020204" pitchFamily="34" charset="0"/>
              <a:cs typeface="Arial" panose="020B0604020202020204" pitchFamily="34" charset="0"/>
            </a:endParaRPr>
          </a:p>
          <a:p>
            <a:pPr lvl="1"/>
            <a:r>
              <a:rPr lang="en-US" sz="2400" b="1" dirty="0">
                <a:latin typeface="Arial" panose="020B0604020202020204" pitchFamily="34" charset="0"/>
                <a:cs typeface="Arial" panose="020B0604020202020204" pitchFamily="34" charset="0"/>
              </a:rPr>
              <a:t>S</a:t>
            </a:r>
            <a:r>
              <a:rPr lang="en-US" sz="1500" b="1" dirty="0">
                <a:latin typeface="Arial" panose="020B0604020202020204" pitchFamily="34" charset="0"/>
                <a:cs typeface="Arial" panose="020B0604020202020204" pitchFamily="34" charset="0"/>
              </a:rPr>
              <a:t>end</a:t>
            </a:r>
          </a:p>
          <a:p>
            <a:pPr lvl="1"/>
            <a:r>
              <a:rPr lang="en-US" sz="2400" b="1" dirty="0">
                <a:latin typeface="Arial" panose="020B0604020202020204" pitchFamily="34" charset="0"/>
                <a:cs typeface="Arial" panose="020B0604020202020204" pitchFamily="34" charset="0"/>
              </a:rPr>
              <a:t>P</a:t>
            </a:r>
            <a:r>
              <a:rPr lang="en-US" sz="1500" b="1" dirty="0">
                <a:latin typeface="Arial" panose="020B0604020202020204" pitchFamily="34" charset="0"/>
                <a:cs typeface="Arial" panose="020B0604020202020204" pitchFamily="34" charset="0"/>
              </a:rPr>
              <a:t>upils</a:t>
            </a:r>
          </a:p>
          <a:p>
            <a:pPr lvl="1"/>
            <a:r>
              <a:rPr lang="en-US" sz="2400" b="1" dirty="0">
                <a:latin typeface="Arial" panose="020B0604020202020204" pitchFamily="34" charset="0"/>
                <a:cs typeface="Arial" panose="020B0604020202020204" pitchFamily="34" charset="0"/>
              </a:rPr>
              <a:t>O</a:t>
            </a:r>
            <a:r>
              <a:rPr lang="en-US" sz="1500" b="1" dirty="0">
                <a:latin typeface="Arial" panose="020B0604020202020204" pitchFamily="34" charset="0"/>
                <a:cs typeface="Arial" panose="020B0604020202020204" pitchFamily="34" charset="0"/>
              </a:rPr>
              <a:t>n</a:t>
            </a:r>
          </a:p>
          <a:p>
            <a:pPr lvl="1"/>
            <a:r>
              <a:rPr lang="en-US" sz="2400" b="1" dirty="0">
                <a:latin typeface="Arial" panose="020B0604020202020204" pitchFamily="34" charset="0"/>
                <a:cs typeface="Arial" panose="020B0604020202020204" pitchFamily="34" charset="0"/>
              </a:rPr>
              <a:t>R</a:t>
            </a:r>
            <a:r>
              <a:rPr lang="en-US" sz="1500" b="1" dirty="0">
                <a:latin typeface="Arial" panose="020B0604020202020204" pitchFamily="34" charset="0"/>
                <a:cs typeface="Arial" panose="020B0604020202020204" pitchFamily="34" charset="0"/>
              </a:rPr>
              <a:t>uns</a:t>
            </a:r>
          </a:p>
        </p:txBody>
      </p:sp>
      <p:sp>
        <p:nvSpPr>
          <p:cNvPr id="5" name="Right Arrow 4"/>
          <p:cNvSpPr/>
          <p:nvPr/>
        </p:nvSpPr>
        <p:spPr>
          <a:xfrm>
            <a:off x="1959134" y="2613038"/>
            <a:ext cx="724988" cy="1920240"/>
          </a:xfrm>
          <a:prstGeom prst="rightArrow">
            <a:avLst/>
          </a:prstGeom>
          <a:solidFill>
            <a:srgbClr val="DA8AAD"/>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14" name="Rectangle 13"/>
          <p:cNvSpPr/>
          <p:nvPr/>
        </p:nvSpPr>
        <p:spPr>
          <a:xfrm>
            <a:off x="6923986" y="1902286"/>
            <a:ext cx="2003805" cy="3517174"/>
          </a:xfrm>
          <a:prstGeom prst="rect">
            <a:avLst/>
          </a:prstGeom>
          <a:solidFill>
            <a:srgbClr val="B71E42"/>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latin typeface="Arial" panose="020B0604020202020204" pitchFamily="34" charset="0"/>
                <a:cs typeface="Arial" panose="020B0604020202020204" pitchFamily="34" charset="0"/>
              </a:rPr>
              <a:t>Specificity</a:t>
            </a:r>
          </a:p>
          <a:p>
            <a:pPr algn="ctr"/>
            <a:r>
              <a:rPr lang="en-GB" sz="2400" b="1" dirty="0">
                <a:latin typeface="Arial" panose="020B0604020202020204" pitchFamily="34" charset="0"/>
                <a:cs typeface="Arial" panose="020B0604020202020204" pitchFamily="34" charset="0"/>
              </a:rPr>
              <a:t>Progressive</a:t>
            </a:r>
          </a:p>
          <a:p>
            <a:pPr algn="ctr"/>
            <a:r>
              <a:rPr lang="en-GB" sz="2400" b="1" dirty="0">
                <a:latin typeface="Arial" panose="020B0604020202020204" pitchFamily="34" charset="0"/>
                <a:cs typeface="Arial" panose="020B0604020202020204" pitchFamily="34" charset="0"/>
              </a:rPr>
              <a:t>Overload</a:t>
            </a:r>
          </a:p>
          <a:p>
            <a:pPr algn="ctr"/>
            <a:r>
              <a:rPr lang="en-GB" sz="2400" b="1" dirty="0">
                <a:latin typeface="Arial" panose="020B0604020202020204" pitchFamily="34" charset="0"/>
                <a:cs typeface="Arial" panose="020B0604020202020204" pitchFamily="34" charset="0"/>
              </a:rPr>
              <a:t>Reversibility</a:t>
            </a:r>
            <a:endParaRPr lang="en-US" sz="2400" b="1" dirty="0">
              <a:latin typeface="Arial" panose="020B0604020202020204" pitchFamily="34" charset="0"/>
              <a:cs typeface="Arial" panose="020B0604020202020204" pitchFamily="34" charset="0"/>
            </a:endParaRPr>
          </a:p>
        </p:txBody>
      </p:sp>
      <p:sp>
        <p:nvSpPr>
          <p:cNvPr id="13" name="Right Arrow 12"/>
          <p:cNvSpPr/>
          <p:nvPr/>
        </p:nvSpPr>
        <p:spPr>
          <a:xfrm>
            <a:off x="6184170" y="2613038"/>
            <a:ext cx="658883" cy="1920240"/>
          </a:xfrm>
          <a:prstGeom prst="rightArrow">
            <a:avLst/>
          </a:prstGeom>
          <a:solidFill>
            <a:srgbClr val="DA8AAD"/>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Arial" panose="020B0604020202020204" pitchFamily="34" charset="0"/>
              <a:cs typeface="Arial" panose="020B0604020202020204" pitchFamily="34" charset="0"/>
            </a:endParaRPr>
          </a:p>
        </p:txBody>
      </p:sp>
      <p:sp>
        <p:nvSpPr>
          <p:cNvPr id="9" name="Title 1">
            <a:extLst>
              <a:ext uri="{FF2B5EF4-FFF2-40B4-BE49-F238E27FC236}">
                <a16:creationId xmlns:a16="http://schemas.microsoft.com/office/drawing/2014/main" id="{33657BA7-8FFC-4B7B-A20D-F9C7CFF612C1}"/>
              </a:ext>
            </a:extLst>
          </p:cNvPr>
          <p:cNvSpPr txBox="1">
            <a:spLocks/>
          </p:cNvSpPr>
          <p:nvPr/>
        </p:nvSpPr>
        <p:spPr>
          <a:xfrm>
            <a:off x="113299" y="308842"/>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lgn="ctr"/>
            <a:r>
              <a:rPr lang="en-GB" sz="2800" dirty="0">
                <a:effectLst>
                  <a:outerShdw blurRad="38100" dist="38100" dir="2700000" algn="tl">
                    <a:srgbClr val="000000">
                      <a:alpha val="43137"/>
                    </a:srgbClr>
                  </a:outerShdw>
                </a:effectLst>
              </a:rPr>
              <a:t>How can we remember these principles of training easily?</a:t>
            </a:r>
            <a:endParaRPr lang="en-US" sz="2800" dirty="0"/>
          </a:p>
        </p:txBody>
      </p:sp>
      <p:pic>
        <p:nvPicPr>
          <p:cNvPr id="12" name="Picture 11" descr="Elementary school boys and girls running in an open field">
            <a:extLst>
              <a:ext uri="{FF2B5EF4-FFF2-40B4-BE49-F238E27FC236}">
                <a16:creationId xmlns:a16="http://schemas.microsoft.com/office/drawing/2014/main" id="{1D1C6AAE-BE83-4814-AAB3-4A8D1047F233}"/>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791563" y="2435181"/>
            <a:ext cx="3291455" cy="2275954"/>
          </a:xfrm>
          <a:prstGeom prst="rect">
            <a:avLst/>
          </a:prstGeom>
        </p:spPr>
      </p:pic>
      <p:sp>
        <p:nvSpPr>
          <p:cNvPr id="10" name="Text Box 7"/>
          <p:cNvSpPr txBox="1">
            <a:spLocks noChangeArrowheads="1"/>
          </p:cNvSpPr>
          <p:nvPr/>
        </p:nvSpPr>
        <p:spPr bwMode="auto">
          <a:xfrm>
            <a:off x="1244327" y="5507940"/>
            <a:ext cx="5559921" cy="369332"/>
          </a:xfrm>
          <a:prstGeom prst="rect">
            <a:avLst/>
          </a:prstGeom>
          <a:solidFill>
            <a:srgbClr val="DA8AAD"/>
          </a:solidFill>
          <a:ln w="28575">
            <a:solidFill>
              <a:schemeClr val="tx1"/>
            </a:solidFill>
          </a:ln>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algn="ctr" eaLnBrk="1" hangingPunct="1">
              <a:spcBef>
                <a:spcPct val="50000"/>
              </a:spcBef>
            </a:pPr>
            <a:r>
              <a:rPr lang="en-GB" sz="1800" b="1" dirty="0" smtClean="0">
                <a:latin typeface="Arial" panose="020B0604020202020204" pitchFamily="34" charset="0"/>
                <a:cs typeface="Arial" panose="020B0604020202020204" pitchFamily="34" charset="0"/>
              </a:rPr>
              <a:t>Task:  Come up with your own Acronym!</a:t>
            </a:r>
            <a:endParaRPr lang="en-GB"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891580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par>
                                <p:cTn id="12" presetID="1" presetClass="entr" presetSubtype="0" fill="hold" nodeType="withEffect">
                                  <p:stCondLst>
                                    <p:cond delay="0"/>
                                  </p:stCondLst>
                                  <p:childTnLst>
                                    <p:set>
                                      <p:cBhvr>
                                        <p:cTn id="13" dur="1" fill="hold">
                                          <p:stCondLst>
                                            <p:cond delay="249"/>
                                          </p:stCondLst>
                                        </p:cTn>
                                        <p:tgtEl>
                                          <p:spTgt spid="12"/>
                                        </p:tgtEl>
                                        <p:attrNameLst>
                                          <p:attrName>style.visibility</p:attrName>
                                        </p:attrNameLst>
                                      </p:cBhvr>
                                      <p:to>
                                        <p:strVal val="visible"/>
                                      </p:to>
                                    </p:set>
                                  </p:childTnLst>
                                </p:cTn>
                              </p:par>
                              <p:par>
                                <p:cTn id="14" presetID="10"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500"/>
                                        <p:tgtEl>
                                          <p:spTgt spid="14"/>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4" grpId="0" animBg="1"/>
      <p:bldP spid="13"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3E0234F-54FF-4B02-A27C-73CE4DED96D1}"/>
              </a:ext>
            </a:extLst>
          </p:cNvPr>
          <p:cNvGrpSpPr/>
          <p:nvPr/>
        </p:nvGrpSpPr>
        <p:grpSpPr>
          <a:xfrm>
            <a:off x="6670327" y="808247"/>
            <a:ext cx="2367698" cy="4258216"/>
            <a:chOff x="6707178" y="675114"/>
            <a:chExt cx="2367698" cy="4258216"/>
          </a:xfrm>
        </p:grpSpPr>
        <p:sp>
          <p:nvSpPr>
            <p:cNvPr id="14" name="TextBox 13">
              <a:extLst>
                <a:ext uri="{FF2B5EF4-FFF2-40B4-BE49-F238E27FC236}">
                  <a16:creationId xmlns:a16="http://schemas.microsoft.com/office/drawing/2014/main" id="{00D970F9-27D6-4167-AFDD-5A4696DD6A0F}"/>
                </a:ext>
              </a:extLst>
            </p:cNvPr>
            <p:cNvSpPr txBox="1"/>
            <p:nvPr/>
          </p:nvSpPr>
          <p:spPr>
            <a:xfrm>
              <a:off x="6707178" y="4217749"/>
              <a:ext cx="2352594" cy="715581"/>
            </a:xfrm>
            <a:prstGeom prst="rect">
              <a:avLst/>
            </a:prstGeom>
            <a:solidFill>
              <a:srgbClr val="26FA26"/>
            </a:solidFill>
            <a:ln w="28575">
              <a:solidFill>
                <a:schemeClr val="tx1"/>
              </a:solidFill>
            </a:ln>
          </p:spPr>
          <p:txBody>
            <a:bodyPr wrap="square" rtlCol="0">
              <a:spAutoFit/>
            </a:bodyPr>
            <a:lstStyle/>
            <a:p>
              <a:pPr algn="ctr"/>
              <a:r>
                <a:rPr lang="en-GB" sz="1350" dirty="0">
                  <a:latin typeface="Arial" panose="020B0604020202020204" pitchFamily="34" charset="0"/>
                  <a:cs typeface="Arial" panose="020B0604020202020204" pitchFamily="34" charset="0"/>
                </a:rPr>
                <a:t>Plyometrics for basketball players</a:t>
              </a:r>
            </a:p>
            <a:p>
              <a:pPr algn="ctr"/>
              <a:r>
                <a:rPr lang="en-GB" sz="1350" dirty="0">
                  <a:latin typeface="Arial" panose="020B0604020202020204" pitchFamily="34" charset="0"/>
                  <a:cs typeface="Arial" panose="020B0604020202020204" pitchFamily="34" charset="0"/>
                </a:rPr>
                <a:t>WHY?</a:t>
              </a:r>
            </a:p>
          </p:txBody>
        </p:sp>
        <p:pic>
          <p:nvPicPr>
            <p:cNvPr id="10" name="Picture 9" descr="Athlete gave exercise. Jumping on the box. Phase touchdown. Studio shots in the dark tone. slight motion blur">
              <a:extLst>
                <a:ext uri="{FF2B5EF4-FFF2-40B4-BE49-F238E27FC236}">
                  <a16:creationId xmlns:a16="http://schemas.microsoft.com/office/drawing/2014/main" id="{2E61F3ED-B370-4A7B-8CD9-F2D8A1D7CBD2}"/>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6707178" y="675114"/>
              <a:ext cx="2367698" cy="3462486"/>
            </a:xfrm>
            <a:prstGeom prst="rect">
              <a:avLst/>
            </a:prstGeom>
          </p:spPr>
        </p:pic>
      </p:grpSp>
      <p:sp>
        <p:nvSpPr>
          <p:cNvPr id="6147" name="Text Box 6"/>
          <p:cNvSpPr txBox="1">
            <a:spLocks noChangeArrowheads="1"/>
          </p:cNvSpPr>
          <p:nvPr/>
        </p:nvSpPr>
        <p:spPr bwMode="auto">
          <a:xfrm>
            <a:off x="118698" y="1122883"/>
            <a:ext cx="6482249"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marL="385763" indent="-385763" eaLnBrk="1" hangingPunct="1">
              <a:spcBef>
                <a:spcPct val="50000"/>
              </a:spcBef>
              <a:buAutoNum type="arabicPeriod"/>
            </a:pPr>
            <a:r>
              <a:rPr lang="en-GB" sz="20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Specificity: </a:t>
            </a:r>
            <a:r>
              <a:rPr lang="en-US" sz="2000" dirty="0">
                <a:solidFill>
                  <a:srgbClr val="FF0000"/>
                </a:solidFill>
                <a:latin typeface="Arial" panose="020B0604020202020204" pitchFamily="34" charset="0"/>
                <a:cs typeface="Arial" panose="020B0604020202020204" pitchFamily="34" charset="0"/>
              </a:rPr>
              <a:t>The training must be matched to the needs of the sporting activity and individual. </a:t>
            </a:r>
          </a:p>
        </p:txBody>
      </p:sp>
      <p:sp>
        <p:nvSpPr>
          <p:cNvPr id="6148" name="Text Box 7"/>
          <p:cNvSpPr txBox="1">
            <a:spLocks noChangeArrowheads="1"/>
          </p:cNvSpPr>
          <p:nvPr/>
        </p:nvSpPr>
        <p:spPr bwMode="auto">
          <a:xfrm>
            <a:off x="683568" y="5517232"/>
            <a:ext cx="7491528" cy="415498"/>
          </a:xfrm>
          <a:prstGeom prst="rect">
            <a:avLst/>
          </a:prstGeom>
          <a:solidFill>
            <a:srgbClr val="DA8AAD"/>
          </a:solidFill>
          <a:ln w="28575">
            <a:solidFill>
              <a:schemeClr val="tx1"/>
            </a:solidFill>
          </a:ln>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algn="ctr" eaLnBrk="1" hangingPunct="1">
              <a:spcBef>
                <a:spcPct val="50000"/>
              </a:spcBef>
            </a:pPr>
            <a:r>
              <a:rPr lang="en-GB" sz="2100" b="1" dirty="0">
                <a:latin typeface="Arial" panose="020B0604020202020204" pitchFamily="34" charset="0"/>
                <a:cs typeface="Arial" panose="020B0604020202020204" pitchFamily="34" charset="0"/>
              </a:rPr>
              <a:t> </a:t>
            </a:r>
            <a:r>
              <a:rPr lang="en-GB" sz="1800" b="1" dirty="0">
                <a:latin typeface="Arial" panose="020B0604020202020204" pitchFamily="34" charset="0"/>
                <a:cs typeface="Arial" panose="020B0604020202020204" pitchFamily="34" charset="0"/>
              </a:rPr>
              <a:t>Why should you NEVER use someone else’s training </a:t>
            </a:r>
            <a:r>
              <a:rPr lang="en-GB" sz="1800" b="1" dirty="0" smtClean="0">
                <a:latin typeface="Arial" panose="020B0604020202020204" pitchFamily="34" charset="0"/>
                <a:cs typeface="Arial" panose="020B0604020202020204" pitchFamily="34" charset="0"/>
              </a:rPr>
              <a:t>programme?</a:t>
            </a:r>
            <a:endParaRPr lang="en-GB" sz="1800" b="1" dirty="0">
              <a:latin typeface="Arial" panose="020B0604020202020204" pitchFamily="34" charset="0"/>
              <a:cs typeface="Arial" panose="020B0604020202020204" pitchFamily="34" charset="0"/>
            </a:endParaRPr>
          </a:p>
        </p:txBody>
      </p:sp>
      <p:sp>
        <p:nvSpPr>
          <p:cNvPr id="2" name="TextBox 1"/>
          <p:cNvSpPr txBox="1"/>
          <p:nvPr/>
        </p:nvSpPr>
        <p:spPr>
          <a:xfrm>
            <a:off x="518268" y="3919190"/>
            <a:ext cx="4032448" cy="954107"/>
          </a:xfrm>
          <a:prstGeom prst="rect">
            <a:avLst/>
          </a:prstGeom>
          <a:solidFill>
            <a:srgbClr val="26FA26"/>
          </a:solidFill>
          <a:ln w="28575">
            <a:solidFill>
              <a:schemeClr val="tx1"/>
            </a:solidFill>
          </a:ln>
        </p:spPr>
        <p:txBody>
          <a:bodyPr wrap="square" rtlCol="0">
            <a:spAutoFit/>
          </a:bodyPr>
          <a:lstStyle/>
          <a:p>
            <a:r>
              <a:rPr lang="en-GB" sz="1400" dirty="0">
                <a:latin typeface="Arial" panose="020B0604020202020204" pitchFamily="34" charset="0"/>
                <a:cs typeface="Arial" panose="020B0604020202020204" pitchFamily="34" charset="0"/>
              </a:rPr>
              <a:t>TASK: Can you come up with another example?</a:t>
            </a: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How about the game of rugby?</a:t>
            </a:r>
          </a:p>
          <a:p>
            <a:r>
              <a:rPr lang="en-GB" sz="1400" dirty="0">
                <a:latin typeface="Arial" panose="020B0604020202020204" pitchFamily="34" charset="0"/>
                <a:cs typeface="Arial" panose="020B0604020202020204" pitchFamily="34" charset="0"/>
              </a:rPr>
              <a:t>Think of different positions</a:t>
            </a:r>
          </a:p>
        </p:txBody>
      </p:sp>
      <p:sp>
        <p:nvSpPr>
          <p:cNvPr id="9" name="Title 1">
            <a:extLst>
              <a:ext uri="{FF2B5EF4-FFF2-40B4-BE49-F238E27FC236}">
                <a16:creationId xmlns:a16="http://schemas.microsoft.com/office/drawing/2014/main" id="{D550D4FA-603F-42F9-8592-3BBABCDE6275}"/>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smtClean="0"/>
              <a:t>Applying the principles </a:t>
            </a:r>
            <a:r>
              <a:rPr lang="en-GB" sz="2800" dirty="0"/>
              <a:t>of </a:t>
            </a:r>
            <a:r>
              <a:rPr lang="en-GB" sz="2800" dirty="0" smtClean="0"/>
              <a:t>training</a:t>
            </a:r>
            <a:endParaRPr lang="en-GB" sz="2800" dirty="0">
              <a:solidFill>
                <a:srgbClr val="000000"/>
              </a:solidFill>
            </a:endParaRPr>
          </a:p>
        </p:txBody>
      </p:sp>
      <p:sp>
        <p:nvSpPr>
          <p:cNvPr id="13" name="Text Box 6">
            <a:extLst>
              <a:ext uri="{FF2B5EF4-FFF2-40B4-BE49-F238E27FC236}">
                <a16:creationId xmlns:a16="http://schemas.microsoft.com/office/drawing/2014/main" id="{756F9844-DB2E-4FC0-93C3-A7FB3811EB23}"/>
              </a:ext>
            </a:extLst>
          </p:cNvPr>
          <p:cNvSpPr txBox="1">
            <a:spLocks noChangeArrowheads="1"/>
          </p:cNvSpPr>
          <p:nvPr/>
        </p:nvSpPr>
        <p:spPr bwMode="auto">
          <a:xfrm>
            <a:off x="122502" y="1945155"/>
            <a:ext cx="6482249"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ts val="1200"/>
              </a:spcBef>
              <a:spcAft>
                <a:spcPts val="600"/>
              </a:spcAft>
            </a:pPr>
            <a:r>
              <a:rPr lang="en-US" sz="1800" dirty="0">
                <a:latin typeface="Arial" panose="020B0604020202020204" pitchFamily="34" charset="0"/>
                <a:cs typeface="Arial" panose="020B0604020202020204" pitchFamily="34" charset="0"/>
              </a:rPr>
              <a:t>Example – A sprinter would carry out more anaerobic training because the event is mostly anaerobic in nature.</a:t>
            </a:r>
          </a:p>
          <a:p>
            <a:pPr eaLnBrk="1" hangingPunct="1">
              <a:spcBef>
                <a:spcPts val="1200"/>
              </a:spcBef>
              <a:spcAft>
                <a:spcPts val="600"/>
              </a:spcAft>
            </a:pPr>
            <a:r>
              <a:rPr lang="en-US" sz="1800" dirty="0">
                <a:latin typeface="Arial" panose="020B0604020202020204" pitchFamily="34" charset="0"/>
                <a:cs typeface="Arial" panose="020B0604020202020204" pitchFamily="34" charset="0"/>
              </a:rPr>
              <a:t>It is not just energy systems that need to be Specific – muscle groups and actions involved in the training also have to be as Specific as possible.</a:t>
            </a:r>
            <a:endParaRPr lang="en-GB" sz="1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2497424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 presetClass="entr" presetSubtype="0" fill="hold" nodeType="afterEffect">
                                  <p:stCondLst>
                                    <p:cond delay="0"/>
                                  </p:stCondLst>
                                  <p:childTnLst>
                                    <p:set>
                                      <p:cBhvr>
                                        <p:cTn id="19" dur="1" fill="hold">
                                          <p:stCondLst>
                                            <p:cond delay="499"/>
                                          </p:stCondLst>
                                        </p:cTn>
                                        <p:tgtEl>
                                          <p:spTgt spid="3"/>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grpId="0" nodeType="clickEffect">
                                  <p:stCondLst>
                                    <p:cond delay="0"/>
                                  </p:stCondLst>
                                  <p:childTnLst>
                                    <p:set>
                                      <p:cBhvr>
                                        <p:cTn id="28" dur="1" fill="hold">
                                          <p:stCondLst>
                                            <p:cond delay="0"/>
                                          </p:stCondLst>
                                        </p:cTn>
                                        <p:tgtEl>
                                          <p:spTgt spid="6148"/>
                                        </p:tgtEl>
                                        <p:attrNameLst>
                                          <p:attrName>style.visibility</p:attrName>
                                        </p:attrNameLst>
                                      </p:cBhvr>
                                      <p:to>
                                        <p:strVal val="visible"/>
                                      </p:to>
                                    </p:set>
                                    <p:anim calcmode="lin" valueType="num">
                                      <p:cBhvr>
                                        <p:cTn id="29" dur="500" fill="hold"/>
                                        <p:tgtEl>
                                          <p:spTgt spid="6148"/>
                                        </p:tgtEl>
                                        <p:attrNameLst>
                                          <p:attrName>ppt_w</p:attrName>
                                        </p:attrNameLst>
                                      </p:cBhvr>
                                      <p:tavLst>
                                        <p:tav tm="0">
                                          <p:val>
                                            <p:fltVal val="0"/>
                                          </p:val>
                                        </p:tav>
                                        <p:tav tm="100000">
                                          <p:val>
                                            <p:strVal val="#ppt_w"/>
                                          </p:val>
                                        </p:tav>
                                      </p:tavLst>
                                    </p:anim>
                                    <p:anim calcmode="lin" valueType="num">
                                      <p:cBhvr>
                                        <p:cTn id="30" dur="500" fill="hold"/>
                                        <p:tgtEl>
                                          <p:spTgt spid="6148"/>
                                        </p:tgtEl>
                                        <p:attrNameLst>
                                          <p:attrName>ppt_h</p:attrName>
                                        </p:attrNameLst>
                                      </p:cBhvr>
                                      <p:tavLst>
                                        <p:tav tm="0">
                                          <p:val>
                                            <p:fltVal val="0"/>
                                          </p:val>
                                        </p:tav>
                                        <p:tav tm="100000">
                                          <p:val>
                                            <p:strVal val="#ppt_h"/>
                                          </p:val>
                                        </p:tav>
                                      </p:tavLst>
                                    </p:anim>
                                    <p:animEffect transition="in" filter="fade">
                                      <p:cBhvr>
                                        <p:cTn id="31"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6148" grpId="0" animBg="1"/>
      <p:bldP spid="2" grpId="0" animBg="1"/>
      <p:bldP spid="1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Bodybuilder training in a gym">
            <a:extLst>
              <a:ext uri="{FF2B5EF4-FFF2-40B4-BE49-F238E27FC236}">
                <a16:creationId xmlns:a16="http://schemas.microsoft.com/office/drawing/2014/main" id="{8FEB6DFD-E816-4C14-AB1C-70EE0C854F15}"/>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423619" y="2464655"/>
            <a:ext cx="3612381" cy="2329671"/>
          </a:xfrm>
          <a:prstGeom prst="rect">
            <a:avLst/>
          </a:prstGeom>
        </p:spPr>
      </p:pic>
      <p:sp>
        <p:nvSpPr>
          <p:cNvPr id="6147" name="Text Box 6"/>
          <p:cNvSpPr txBox="1">
            <a:spLocks noChangeArrowheads="1"/>
          </p:cNvSpPr>
          <p:nvPr/>
        </p:nvSpPr>
        <p:spPr bwMode="auto">
          <a:xfrm>
            <a:off x="108001" y="985287"/>
            <a:ext cx="8917400" cy="1387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ts val="450"/>
              </a:spcBef>
            </a:pPr>
            <a:r>
              <a:rPr lang="en-GB"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2. Overload: </a:t>
            </a:r>
            <a:r>
              <a:rPr lang="en-US" sz="2000" dirty="0">
                <a:solidFill>
                  <a:srgbClr val="FF0000"/>
                </a:solidFill>
                <a:latin typeface="Arial" panose="020B0604020202020204" pitchFamily="34" charset="0"/>
                <a:cs typeface="Arial" panose="020B0604020202020204" pitchFamily="34" charset="0"/>
              </a:rPr>
              <a:t>The body must work harder than normal so there is some stress and discomfort.</a:t>
            </a:r>
          </a:p>
          <a:p>
            <a:pPr eaLnBrk="1" hangingPunct="1">
              <a:spcBef>
                <a:spcPts val="450"/>
              </a:spcBef>
            </a:pPr>
            <a:r>
              <a:rPr lang="en-US" sz="2000" dirty="0">
                <a:solidFill>
                  <a:srgbClr val="FF0000"/>
                </a:solidFill>
                <a:latin typeface="Arial" panose="020B0604020202020204" pitchFamily="34" charset="0"/>
                <a:cs typeface="Arial" panose="020B0604020202020204" pitchFamily="34" charset="0"/>
              </a:rPr>
              <a:t>Adaptation and progress will follow Overload because the body will respond to the stress.</a:t>
            </a:r>
          </a:p>
        </p:txBody>
      </p:sp>
      <p:sp>
        <p:nvSpPr>
          <p:cNvPr id="6" name="Title 1">
            <a:extLst>
              <a:ext uri="{FF2B5EF4-FFF2-40B4-BE49-F238E27FC236}">
                <a16:creationId xmlns:a16="http://schemas.microsoft.com/office/drawing/2014/main" id="{60F9FC00-E1EC-4C21-A345-09EB15F8577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sp>
        <p:nvSpPr>
          <p:cNvPr id="7" name="Text Box 6">
            <a:extLst>
              <a:ext uri="{FF2B5EF4-FFF2-40B4-BE49-F238E27FC236}">
                <a16:creationId xmlns:a16="http://schemas.microsoft.com/office/drawing/2014/main" id="{145D1D6C-7B59-4A6D-8DBA-0792E38BCA43}"/>
              </a:ext>
            </a:extLst>
          </p:cNvPr>
          <p:cNvSpPr txBox="1">
            <a:spLocks noChangeArrowheads="1"/>
          </p:cNvSpPr>
          <p:nvPr/>
        </p:nvSpPr>
        <p:spPr bwMode="auto">
          <a:xfrm>
            <a:off x="107999" y="2636910"/>
            <a:ext cx="5315619" cy="19851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ts val="1200"/>
              </a:spcBef>
              <a:spcAft>
                <a:spcPts val="600"/>
              </a:spcAft>
            </a:pPr>
            <a:r>
              <a:rPr lang="en-GB" sz="1800" dirty="0">
                <a:latin typeface="Arial" panose="020B0604020202020204" pitchFamily="34" charset="0"/>
                <a:cs typeface="Arial" panose="020B0604020202020204" pitchFamily="34" charset="0"/>
              </a:rPr>
              <a:t>Example – in weight training the lifter will eventually attempt heavier weights or increase reps in order to create Overload.</a:t>
            </a:r>
          </a:p>
          <a:p>
            <a:pPr eaLnBrk="1" hangingPunct="1">
              <a:spcBef>
                <a:spcPts val="1200"/>
              </a:spcBef>
              <a:spcAft>
                <a:spcPts val="600"/>
              </a:spcAft>
            </a:pPr>
            <a:r>
              <a:rPr lang="en-GB" sz="1800" dirty="0">
                <a:latin typeface="Arial" panose="020B0604020202020204" pitchFamily="34" charset="0"/>
                <a:cs typeface="Arial" panose="020B0604020202020204" pitchFamily="34" charset="0"/>
              </a:rPr>
              <a:t>Overload can be achieved by increasing Frequency, Intensity and the duration (Time) of the activity.</a:t>
            </a:r>
          </a:p>
        </p:txBody>
      </p:sp>
      <p:sp>
        <p:nvSpPr>
          <p:cNvPr id="9" name="Text Box 7"/>
          <p:cNvSpPr txBox="1">
            <a:spLocks noChangeArrowheads="1"/>
          </p:cNvSpPr>
          <p:nvPr/>
        </p:nvSpPr>
        <p:spPr bwMode="auto">
          <a:xfrm>
            <a:off x="1187624" y="5157192"/>
            <a:ext cx="6264696" cy="784830"/>
          </a:xfrm>
          <a:prstGeom prst="rect">
            <a:avLst/>
          </a:prstGeom>
          <a:solidFill>
            <a:srgbClr val="DA8AAD"/>
          </a:solidFill>
          <a:ln w="28575">
            <a:solidFill>
              <a:schemeClr val="tx1"/>
            </a:solidFill>
          </a:ln>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ct val="50000"/>
              </a:spcBef>
            </a:pPr>
            <a:r>
              <a:rPr lang="en-GB" sz="1800" b="1" dirty="0" smtClean="0">
                <a:latin typeface="Arial" panose="020B0604020202020204" pitchFamily="34" charset="0"/>
                <a:cs typeface="Arial" panose="020B0604020202020204" pitchFamily="34" charset="0"/>
              </a:rPr>
              <a:t>Task:  Can you come up with another example?</a:t>
            </a:r>
          </a:p>
          <a:p>
            <a:pPr eaLnBrk="1" hangingPunct="1">
              <a:spcBef>
                <a:spcPct val="50000"/>
              </a:spcBef>
            </a:pPr>
            <a:r>
              <a:rPr lang="en-GB" sz="1800" b="1" dirty="0" smtClean="0">
                <a:latin typeface="Arial" panose="020B0604020202020204" pitchFamily="34" charset="0"/>
                <a:cs typeface="Arial" panose="020B0604020202020204" pitchFamily="34" charset="0"/>
              </a:rPr>
              <a:t>How about on the field of play?</a:t>
            </a:r>
            <a:endParaRPr lang="en-GB"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0223224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 presetClass="entr" presetSubtype="0" fill="hold" nodeType="afterEffect">
                                  <p:stCondLst>
                                    <p:cond delay="0"/>
                                  </p:stCondLst>
                                  <p:childTnLst>
                                    <p:set>
                                      <p:cBhvr>
                                        <p:cTn id="19" dur="1" fill="hold">
                                          <p:stCondLst>
                                            <p:cond delay="499"/>
                                          </p:stCondLst>
                                        </p:cTn>
                                        <p:tgtEl>
                                          <p:spTgt spid="8"/>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500" fill="hold"/>
                                        <p:tgtEl>
                                          <p:spTgt spid="9"/>
                                        </p:tgtEl>
                                        <p:attrNameLst>
                                          <p:attrName>ppt_w</p:attrName>
                                        </p:attrNameLst>
                                      </p:cBhvr>
                                      <p:tavLst>
                                        <p:tav tm="0">
                                          <p:val>
                                            <p:fltVal val="0"/>
                                          </p:val>
                                        </p:tav>
                                        <p:tav tm="100000">
                                          <p:val>
                                            <p:strVal val="#ppt_w"/>
                                          </p:val>
                                        </p:tav>
                                      </p:tavLst>
                                    </p:anim>
                                    <p:anim calcmode="lin" valueType="num">
                                      <p:cBhvr>
                                        <p:cTn id="25" dur="500" fill="hold"/>
                                        <p:tgtEl>
                                          <p:spTgt spid="9"/>
                                        </p:tgtEl>
                                        <p:attrNameLst>
                                          <p:attrName>ppt_h</p:attrName>
                                        </p:attrNameLst>
                                      </p:cBhvr>
                                      <p:tavLst>
                                        <p:tav tm="0">
                                          <p:val>
                                            <p:fltVal val="0"/>
                                          </p:val>
                                        </p:tav>
                                        <p:tav tm="100000">
                                          <p:val>
                                            <p:strVal val="#ppt_h"/>
                                          </p:val>
                                        </p:tav>
                                      </p:tavLst>
                                    </p:anim>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7" grpId="0"/>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6"/>
          <p:cNvSpPr txBox="1">
            <a:spLocks noChangeArrowheads="1"/>
          </p:cNvSpPr>
          <p:nvPr/>
        </p:nvSpPr>
        <p:spPr bwMode="auto">
          <a:xfrm>
            <a:off x="290247" y="1340768"/>
            <a:ext cx="855290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ct val="50000"/>
              </a:spcBef>
            </a:pPr>
            <a:r>
              <a:rPr lang="en-GB"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3. Progression</a:t>
            </a:r>
            <a:r>
              <a:rPr lang="en-GB" sz="2000"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 Not only do we need to include Overload in our training, it must also become gradually more difficult.</a:t>
            </a:r>
            <a:endParaRPr lang="en-US" sz="2000" dirty="0">
              <a:solidFill>
                <a:srgbClr val="FF0000"/>
              </a:solidFill>
              <a:latin typeface="Arial" panose="020B0604020202020204" pitchFamily="34" charset="0"/>
              <a:cs typeface="Arial" panose="020B0604020202020204" pitchFamily="34" charset="0"/>
            </a:endParaRPr>
          </a:p>
        </p:txBody>
      </p:sp>
      <p:sp>
        <p:nvSpPr>
          <p:cNvPr id="4" name="Title 1">
            <a:extLst>
              <a:ext uri="{FF2B5EF4-FFF2-40B4-BE49-F238E27FC236}">
                <a16:creationId xmlns:a16="http://schemas.microsoft.com/office/drawing/2014/main" id="{C44A0725-8F4E-443E-BF5F-B74E77E47090}"/>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sp>
        <p:nvSpPr>
          <p:cNvPr id="5" name="Text Box 6">
            <a:extLst>
              <a:ext uri="{FF2B5EF4-FFF2-40B4-BE49-F238E27FC236}">
                <a16:creationId xmlns:a16="http://schemas.microsoft.com/office/drawing/2014/main" id="{9721EF92-64B6-4C40-A75D-19543717FAFC}"/>
              </a:ext>
            </a:extLst>
          </p:cNvPr>
          <p:cNvSpPr txBox="1">
            <a:spLocks noChangeArrowheads="1"/>
          </p:cNvSpPr>
          <p:nvPr/>
        </p:nvSpPr>
        <p:spPr bwMode="auto">
          <a:xfrm>
            <a:off x="275046" y="2276872"/>
            <a:ext cx="8552906"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ct val="50000"/>
              </a:spcBef>
            </a:pPr>
            <a:r>
              <a:rPr lang="en-GB" sz="1800" dirty="0">
                <a:latin typeface="Arial" panose="020B0604020202020204" pitchFamily="34" charset="0"/>
                <a:cs typeface="Arial" panose="020B0604020202020204" pitchFamily="34" charset="0"/>
              </a:rPr>
              <a:t>Example a Weight Lifter will be able to increase the weight they can lift over time as they increase their intensity, duration and frequency of training.</a:t>
            </a:r>
          </a:p>
          <a:p>
            <a:pPr eaLnBrk="1" hangingPunct="1">
              <a:spcBef>
                <a:spcPct val="50000"/>
              </a:spcBef>
            </a:pPr>
            <a:endParaRPr lang="en-GB" sz="1800" dirty="0">
              <a:latin typeface="Arial" panose="020B0604020202020204" pitchFamily="34" charset="0"/>
              <a:cs typeface="Arial" panose="020B0604020202020204" pitchFamily="34" charset="0"/>
            </a:endParaRPr>
          </a:p>
          <a:p>
            <a:pPr eaLnBrk="1" hangingPunct="1">
              <a:spcBef>
                <a:spcPct val="50000"/>
              </a:spcBef>
            </a:pPr>
            <a:r>
              <a:rPr lang="en-GB" sz="1800" dirty="0">
                <a:latin typeface="Arial" panose="020B0604020202020204" pitchFamily="34" charset="0"/>
                <a:cs typeface="Arial" panose="020B0604020202020204" pitchFamily="34" charset="0"/>
              </a:rPr>
              <a:t>Caution – it is important not to ‘over do it’ otherwise no training benefit will happen!</a:t>
            </a:r>
          </a:p>
        </p:txBody>
      </p:sp>
    </p:spTree>
    <p:extLst>
      <p:ext uri="{BB962C8B-B14F-4D97-AF65-F5344CB8AC3E}">
        <p14:creationId xmlns:p14="http://schemas.microsoft.com/office/powerpoint/2010/main" val="404342155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6"/>
          <p:cNvSpPr txBox="1">
            <a:spLocks noChangeArrowheads="1"/>
          </p:cNvSpPr>
          <p:nvPr/>
        </p:nvSpPr>
        <p:spPr bwMode="auto">
          <a:xfrm>
            <a:off x="187514" y="970214"/>
            <a:ext cx="8552906"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ct val="50000"/>
              </a:spcBef>
            </a:pPr>
            <a:r>
              <a:rPr lang="en-GB"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4. Reversibility: </a:t>
            </a:r>
            <a:r>
              <a:rPr lang="en-US" sz="2000" dirty="0">
                <a:solidFill>
                  <a:srgbClr val="FF0000"/>
                </a:solidFill>
                <a:latin typeface="Arial" panose="020B0604020202020204" pitchFamily="34" charset="0"/>
                <a:cs typeface="Arial" panose="020B0604020202020204" pitchFamily="34" charset="0"/>
              </a:rPr>
              <a:t>Any adaptation that takes place as a result of training will be lost if you stop training.</a:t>
            </a:r>
          </a:p>
          <a:p>
            <a:pPr algn="ctr" eaLnBrk="1" hangingPunct="1">
              <a:spcBef>
                <a:spcPct val="50000"/>
              </a:spcBef>
            </a:pPr>
            <a:r>
              <a:rPr lang="en-US" sz="2000" dirty="0">
                <a:solidFill>
                  <a:srgbClr val="7030A0"/>
                </a:solidFill>
                <a:latin typeface="Arial" panose="020B0604020202020204" pitchFamily="34" charset="0"/>
                <a:cs typeface="Arial" panose="020B0604020202020204" pitchFamily="34" charset="0"/>
              </a:rPr>
              <a:t>Use it or Lose it!!!!!!</a:t>
            </a:r>
          </a:p>
          <a:p>
            <a:pPr eaLnBrk="1" hangingPunct="1">
              <a:spcBef>
                <a:spcPct val="50000"/>
              </a:spcBef>
            </a:pPr>
            <a:r>
              <a:rPr lang="en-US" sz="1800" dirty="0">
                <a:latin typeface="Arial" panose="020B0604020202020204" pitchFamily="34" charset="0"/>
                <a:cs typeface="Arial" panose="020B0604020202020204" pitchFamily="34" charset="0"/>
              </a:rPr>
              <a:t>Example - </a:t>
            </a:r>
            <a:r>
              <a:rPr lang="en-GB" sz="1800" dirty="0">
                <a:latin typeface="Arial" panose="020B0604020202020204" pitchFamily="34" charset="0"/>
                <a:cs typeface="Arial" panose="020B0604020202020204" pitchFamily="34" charset="0"/>
              </a:rPr>
              <a:t>a track athlete’s VO2max and Strength will decrease if they injure themselves and are unable to train for a period in time.  </a:t>
            </a:r>
          </a:p>
        </p:txBody>
      </p:sp>
      <p:sp>
        <p:nvSpPr>
          <p:cNvPr id="7" name="Title 1">
            <a:extLst>
              <a:ext uri="{FF2B5EF4-FFF2-40B4-BE49-F238E27FC236}">
                <a16:creationId xmlns:a16="http://schemas.microsoft.com/office/drawing/2014/main" id="{94C02CCE-5B43-45CF-A9BE-8CF4E777BF1D}"/>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pic>
        <p:nvPicPr>
          <p:cNvPr id="8" name="Picture 7" descr="Flooded soccer pitch">
            <a:extLst>
              <a:ext uri="{FF2B5EF4-FFF2-40B4-BE49-F238E27FC236}">
                <a16:creationId xmlns:a16="http://schemas.microsoft.com/office/drawing/2014/main" id="{7C1A07AA-F447-42A0-9125-40AF232AF32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683568" y="3074367"/>
            <a:ext cx="3375402" cy="2199530"/>
          </a:xfrm>
          <a:prstGeom prst="rect">
            <a:avLst/>
          </a:prstGeom>
        </p:spPr>
      </p:pic>
      <p:pic>
        <p:nvPicPr>
          <p:cNvPr id="9" name="Picture 8" descr="Knee of injured football player">
            <a:extLst>
              <a:ext uri="{FF2B5EF4-FFF2-40B4-BE49-F238E27FC236}">
                <a16:creationId xmlns:a16="http://schemas.microsoft.com/office/drawing/2014/main" id="{8D3808BD-59D0-4BA3-A4A8-DD5F0A7B630D}"/>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4932040" y="3074367"/>
            <a:ext cx="3375402" cy="2199530"/>
          </a:xfrm>
          <a:prstGeom prst="rect">
            <a:avLst/>
          </a:prstGeom>
        </p:spPr>
      </p:pic>
      <p:sp>
        <p:nvSpPr>
          <p:cNvPr id="10" name="Text Box 7"/>
          <p:cNvSpPr txBox="1">
            <a:spLocks noChangeArrowheads="1"/>
          </p:cNvSpPr>
          <p:nvPr/>
        </p:nvSpPr>
        <p:spPr bwMode="auto">
          <a:xfrm>
            <a:off x="92745" y="5466710"/>
            <a:ext cx="8856488" cy="338554"/>
          </a:xfrm>
          <a:prstGeom prst="rect">
            <a:avLst/>
          </a:prstGeom>
          <a:solidFill>
            <a:srgbClr val="DA8AAD"/>
          </a:solidFill>
          <a:ln w="28575">
            <a:solidFill>
              <a:schemeClr val="tx1"/>
            </a:solidFill>
          </a:ln>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algn="ctr" eaLnBrk="1" hangingPunct="1">
              <a:spcBef>
                <a:spcPct val="50000"/>
              </a:spcBef>
            </a:pPr>
            <a:r>
              <a:rPr lang="en-GB" sz="1600" b="1" dirty="0" smtClean="0">
                <a:latin typeface="Arial" panose="020B0604020202020204" pitchFamily="34" charset="0"/>
                <a:cs typeface="Arial" panose="020B0604020202020204" pitchFamily="34" charset="0"/>
              </a:rPr>
              <a:t>Task:  Can you come up with another example of how and when reversibility may set in?</a:t>
            </a:r>
            <a:endParaRPr lang="en-GB" sz="16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576872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fade">
                                      <p:cBhvr>
                                        <p:cTn id="7" dur="1000"/>
                                        <p:tgtEl>
                                          <p:spTgt spid="6147">
                                            <p:txEl>
                                              <p:pRg st="0" end="0"/>
                                            </p:txEl>
                                          </p:spTgt>
                                        </p:tgtEl>
                                      </p:cBhvr>
                                    </p:animEffect>
                                    <p:anim calcmode="lin" valueType="num">
                                      <p:cBhvr>
                                        <p:cTn id="8" dur="1000" fill="hold"/>
                                        <p:tgtEl>
                                          <p:spTgt spid="614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14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147">
                                            <p:txEl>
                                              <p:pRg st="2" end="2"/>
                                            </p:txEl>
                                          </p:spTgt>
                                        </p:tgtEl>
                                        <p:attrNameLst>
                                          <p:attrName>style.visibility</p:attrName>
                                        </p:attrNameLst>
                                      </p:cBhvr>
                                      <p:to>
                                        <p:strVal val="visible"/>
                                      </p:to>
                                    </p:set>
                                    <p:animEffect transition="in" filter="fade">
                                      <p:cBhvr>
                                        <p:cTn id="14" dur="1000"/>
                                        <p:tgtEl>
                                          <p:spTgt spid="6147">
                                            <p:txEl>
                                              <p:pRg st="2" end="2"/>
                                            </p:txEl>
                                          </p:spTgt>
                                        </p:tgtEl>
                                      </p:cBhvr>
                                    </p:animEffect>
                                    <p:anim calcmode="lin" valueType="num">
                                      <p:cBhvr>
                                        <p:cTn id="15" dur="1000" fill="hold"/>
                                        <p:tgtEl>
                                          <p:spTgt spid="6147">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6147">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499"/>
                                          </p:stCondLst>
                                        </p:cTn>
                                        <p:tgtEl>
                                          <p:spTgt spid="8"/>
                                        </p:tgtEl>
                                        <p:attrNameLst>
                                          <p:attrName>style.visibility</p:attrName>
                                        </p:attrNameLst>
                                      </p:cBhvr>
                                      <p:to>
                                        <p:strVal val="visible"/>
                                      </p:to>
                                    </p:set>
                                  </p:childTnLst>
                                </p:cTn>
                              </p:par>
                            </p:childTnLst>
                          </p:cTn>
                        </p:par>
                        <p:par>
                          <p:cTn id="21" fill="hold">
                            <p:stCondLst>
                              <p:cond delay="500"/>
                            </p:stCondLst>
                            <p:childTnLst>
                              <p:par>
                                <p:cTn id="22" presetID="1" presetClass="entr" presetSubtype="0" fill="hold" nodeType="afterEffect">
                                  <p:stCondLst>
                                    <p:cond delay="0"/>
                                  </p:stCondLst>
                                  <p:childTnLst>
                                    <p:set>
                                      <p:cBhvr>
                                        <p:cTn id="23" dur="1" fill="hold">
                                          <p:stCondLst>
                                            <p:cond delay="499"/>
                                          </p:stCondLst>
                                        </p:cTn>
                                        <p:tgtEl>
                                          <p:spTgt spid="9"/>
                                        </p:tgtEl>
                                        <p:attrNameLst>
                                          <p:attrName>style.visibility</p:attrName>
                                        </p:attrNameLst>
                                      </p:cBhvr>
                                      <p:to>
                                        <p:strVal val="visible"/>
                                      </p:to>
                                    </p:set>
                                  </p:childTnLst>
                                </p:cTn>
                              </p:par>
                            </p:childTnLst>
                          </p:cTn>
                        </p:par>
                        <p:par>
                          <p:cTn id="24" fill="hold">
                            <p:stCondLst>
                              <p:cond delay="1000"/>
                            </p:stCondLst>
                            <p:childTnLst>
                              <p:par>
                                <p:cTn id="25" presetID="2" presetClass="entr" presetSubtype="4" fill="hold" nodeType="afterEffect">
                                  <p:stCondLst>
                                    <p:cond delay="0"/>
                                  </p:stCondLst>
                                  <p:childTnLst>
                                    <p:set>
                                      <p:cBhvr>
                                        <p:cTn id="26" dur="1" fill="hold">
                                          <p:stCondLst>
                                            <p:cond delay="0"/>
                                          </p:stCondLst>
                                        </p:cTn>
                                        <p:tgtEl>
                                          <p:spTgt spid="6147">
                                            <p:txEl>
                                              <p:pRg st="1" end="1"/>
                                            </p:txEl>
                                          </p:spTgt>
                                        </p:tgtEl>
                                        <p:attrNameLst>
                                          <p:attrName>style.visibility</p:attrName>
                                        </p:attrNameLst>
                                      </p:cBhvr>
                                      <p:to>
                                        <p:strVal val="visible"/>
                                      </p:to>
                                    </p:set>
                                    <p:anim calcmode="lin" valueType="num">
                                      <p:cBhvr additive="base">
                                        <p:cTn id="27" dur="500" fill="hold"/>
                                        <p:tgtEl>
                                          <p:spTgt spid="6147">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614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500" fill="hold"/>
                                        <p:tgtEl>
                                          <p:spTgt spid="10"/>
                                        </p:tgtEl>
                                        <p:attrNameLst>
                                          <p:attrName>ppt_w</p:attrName>
                                        </p:attrNameLst>
                                      </p:cBhvr>
                                      <p:tavLst>
                                        <p:tav tm="0">
                                          <p:val>
                                            <p:fltVal val="0"/>
                                          </p:val>
                                        </p:tav>
                                        <p:tav tm="100000">
                                          <p:val>
                                            <p:strVal val="#ppt_w"/>
                                          </p:val>
                                        </p:tav>
                                      </p:tavLst>
                                    </p:anim>
                                    <p:anim calcmode="lin" valueType="num">
                                      <p:cBhvr>
                                        <p:cTn id="34" dur="500" fill="hold"/>
                                        <p:tgtEl>
                                          <p:spTgt spid="10"/>
                                        </p:tgtEl>
                                        <p:attrNameLst>
                                          <p:attrName>ppt_h</p:attrName>
                                        </p:attrNameLst>
                                      </p:cBhvr>
                                      <p:tavLst>
                                        <p:tav tm="0">
                                          <p:val>
                                            <p:fltVal val="0"/>
                                          </p:val>
                                        </p:tav>
                                        <p:tav tm="100000">
                                          <p:val>
                                            <p:strVal val="#ppt_h"/>
                                          </p:val>
                                        </p:tav>
                                      </p:tavLst>
                                    </p:anim>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839741"/>
            <a:ext cx="8712968" cy="1154585"/>
          </a:xfrm>
        </p:spPr>
        <p:txBody>
          <a:bodyPr>
            <a:noAutofit/>
          </a:bodyPr>
          <a:lstStyle/>
          <a:p>
            <a:pPr algn="l"/>
            <a:r>
              <a:rPr lang="en-GB" sz="1800" b="1" u="sng" cap="all" dirty="0"/>
              <a:t>TASK</a:t>
            </a:r>
            <a:r>
              <a:rPr lang="en-GB" sz="1800" cap="all" dirty="0"/>
              <a:t>:  </a:t>
            </a:r>
            <a:br>
              <a:rPr lang="en-GB" sz="1800" cap="all" dirty="0"/>
            </a:br>
            <a:r>
              <a:rPr lang="en-GB" sz="1800" cap="all" dirty="0"/>
              <a:t>In Teams Pick a Sport and Write a Plan to outline a six-week programme and justify your activities by referring to all the principles of training listed below. </a:t>
            </a:r>
          </a:p>
        </p:txBody>
      </p:sp>
      <p:sp>
        <p:nvSpPr>
          <p:cNvPr id="4" name="TextBox 3"/>
          <p:cNvSpPr txBox="1"/>
          <p:nvPr/>
        </p:nvSpPr>
        <p:spPr>
          <a:xfrm>
            <a:off x="90344" y="2438689"/>
            <a:ext cx="4071753" cy="2800767"/>
          </a:xfrm>
          <a:prstGeom prst="rect">
            <a:avLst/>
          </a:prstGeom>
          <a:noFill/>
        </p:spPr>
        <p:txBody>
          <a:bodyPr wrap="square" rtlCol="0">
            <a:spAutoFit/>
          </a:bodyPr>
          <a:lstStyle/>
          <a:p>
            <a:r>
              <a:rPr lang="en-GB" sz="44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Specificity</a:t>
            </a:r>
          </a:p>
          <a:p>
            <a:r>
              <a:rPr lang="en-GB" sz="44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Progression</a:t>
            </a:r>
          </a:p>
          <a:p>
            <a:r>
              <a:rPr lang="en-GB" sz="44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Overload</a:t>
            </a:r>
          </a:p>
          <a:p>
            <a:r>
              <a:rPr lang="en-GB" sz="44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Reversibility</a:t>
            </a:r>
          </a:p>
        </p:txBody>
      </p:sp>
      <p:graphicFrame>
        <p:nvGraphicFramePr>
          <p:cNvPr id="3" name="Table 2"/>
          <p:cNvGraphicFramePr>
            <a:graphicFrameLocks noGrp="1"/>
          </p:cNvGraphicFramePr>
          <p:nvPr>
            <p:extLst>
              <p:ext uri="{D42A27DB-BD31-4B8C-83A1-F6EECF244321}">
                <p14:modId xmlns:p14="http://schemas.microsoft.com/office/powerpoint/2010/main" val="2122436353"/>
              </p:ext>
            </p:extLst>
          </p:nvPr>
        </p:nvGraphicFramePr>
        <p:xfrm>
          <a:off x="3665481" y="2438689"/>
          <a:ext cx="5332690" cy="3143094"/>
        </p:xfrm>
        <a:graphic>
          <a:graphicData uri="http://schemas.openxmlformats.org/drawingml/2006/table">
            <a:tbl>
              <a:tblPr firstRow="1" bandRow="1">
                <a:tableStyleId>{5C22544A-7EE6-4342-B048-85BDC9FD1C3A}</a:tableStyleId>
              </a:tblPr>
              <a:tblGrid>
                <a:gridCol w="1066538">
                  <a:extLst>
                    <a:ext uri="{9D8B030D-6E8A-4147-A177-3AD203B41FA5}">
                      <a16:colId xmlns:a16="http://schemas.microsoft.com/office/drawing/2014/main" val="4080279554"/>
                    </a:ext>
                  </a:extLst>
                </a:gridCol>
                <a:gridCol w="1066538">
                  <a:extLst>
                    <a:ext uri="{9D8B030D-6E8A-4147-A177-3AD203B41FA5}">
                      <a16:colId xmlns:a16="http://schemas.microsoft.com/office/drawing/2014/main" val="2411279943"/>
                    </a:ext>
                  </a:extLst>
                </a:gridCol>
                <a:gridCol w="1066538">
                  <a:extLst>
                    <a:ext uri="{9D8B030D-6E8A-4147-A177-3AD203B41FA5}">
                      <a16:colId xmlns:a16="http://schemas.microsoft.com/office/drawing/2014/main" val="4278503317"/>
                    </a:ext>
                  </a:extLst>
                </a:gridCol>
                <a:gridCol w="1066538">
                  <a:extLst>
                    <a:ext uri="{9D8B030D-6E8A-4147-A177-3AD203B41FA5}">
                      <a16:colId xmlns:a16="http://schemas.microsoft.com/office/drawing/2014/main" val="391445453"/>
                    </a:ext>
                  </a:extLst>
                </a:gridCol>
                <a:gridCol w="1066538">
                  <a:extLst>
                    <a:ext uri="{9D8B030D-6E8A-4147-A177-3AD203B41FA5}">
                      <a16:colId xmlns:a16="http://schemas.microsoft.com/office/drawing/2014/main" val="1300763835"/>
                    </a:ext>
                  </a:extLst>
                </a:gridCol>
              </a:tblGrid>
              <a:tr h="480060">
                <a:tc>
                  <a:txBody>
                    <a:bodyPr/>
                    <a:lstStyle/>
                    <a:p>
                      <a:r>
                        <a:rPr lang="en-GB" sz="1400" dirty="0"/>
                        <a:t>Week Number</a:t>
                      </a:r>
                      <a:endParaRPr lang="en-US" sz="1400" dirty="0"/>
                    </a:p>
                  </a:txBody>
                  <a:tcPr marL="68580" marR="68580" marT="34290" marB="34290"/>
                </a:tc>
                <a:tc>
                  <a:txBody>
                    <a:bodyPr/>
                    <a:lstStyle/>
                    <a:p>
                      <a:r>
                        <a:rPr lang="en-GB" sz="1400" dirty="0"/>
                        <a:t>Session 1</a:t>
                      </a:r>
                    </a:p>
                    <a:p>
                      <a:r>
                        <a:rPr lang="en-GB" sz="1400" dirty="0"/>
                        <a:t>Monday</a:t>
                      </a:r>
                      <a:endParaRPr lang="en-US" sz="1400" dirty="0"/>
                    </a:p>
                  </a:txBody>
                  <a:tcPr marL="68580" marR="68580" marT="34290" marB="34290"/>
                </a:tc>
                <a:tc>
                  <a:txBody>
                    <a:bodyPr/>
                    <a:lstStyle/>
                    <a:p>
                      <a:r>
                        <a:rPr lang="en-GB" sz="1400" dirty="0"/>
                        <a:t>Session</a:t>
                      </a:r>
                      <a:r>
                        <a:rPr lang="en-GB" sz="1400" baseline="0" dirty="0"/>
                        <a:t> 2</a:t>
                      </a:r>
                    </a:p>
                    <a:p>
                      <a:r>
                        <a:rPr lang="en-GB" sz="1400" baseline="0" dirty="0"/>
                        <a:t>Wednesday</a:t>
                      </a:r>
                    </a:p>
                  </a:txBody>
                  <a:tcPr marL="68580" marR="68580" marT="34290" marB="34290"/>
                </a:tc>
                <a:tc>
                  <a:txBody>
                    <a:bodyPr/>
                    <a:lstStyle/>
                    <a:p>
                      <a:r>
                        <a:rPr lang="en-GB" sz="1400" dirty="0"/>
                        <a:t>Session 3</a:t>
                      </a:r>
                    </a:p>
                    <a:p>
                      <a:r>
                        <a:rPr lang="en-GB" sz="1400" dirty="0"/>
                        <a:t>Friday</a:t>
                      </a:r>
                      <a:endParaRPr lang="en-US" sz="1400" dirty="0"/>
                    </a:p>
                  </a:txBody>
                  <a:tcPr marL="68580" marR="68580" marT="34290" marB="34290"/>
                </a:tc>
                <a:tc>
                  <a:txBody>
                    <a:bodyPr/>
                    <a:lstStyle/>
                    <a:p>
                      <a:r>
                        <a:rPr lang="en-GB" sz="1400" dirty="0"/>
                        <a:t>Session 4</a:t>
                      </a:r>
                    </a:p>
                    <a:p>
                      <a:r>
                        <a:rPr lang="en-GB" sz="1400" dirty="0"/>
                        <a:t>Sunday</a:t>
                      </a:r>
                      <a:endParaRPr lang="en-US" sz="1400" dirty="0"/>
                    </a:p>
                  </a:txBody>
                  <a:tcPr marL="68580" marR="68580" marT="34290" marB="34290"/>
                </a:tc>
                <a:extLst>
                  <a:ext uri="{0D108BD9-81ED-4DB2-BD59-A6C34878D82A}">
                    <a16:rowId xmlns:a16="http://schemas.microsoft.com/office/drawing/2014/main" val="3212865840"/>
                  </a:ext>
                </a:extLst>
              </a:tr>
              <a:tr h="441299">
                <a:tc>
                  <a:txBody>
                    <a:bodyPr/>
                    <a:lstStyle/>
                    <a:p>
                      <a:pPr algn="ctr"/>
                      <a:r>
                        <a:rPr lang="en-GB" sz="2100" b="1" dirty="0"/>
                        <a:t>1</a:t>
                      </a:r>
                      <a:endParaRPr lang="en-US" sz="2100" b="1" dirty="0"/>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extLst>
                  <a:ext uri="{0D108BD9-81ED-4DB2-BD59-A6C34878D82A}">
                    <a16:rowId xmlns:a16="http://schemas.microsoft.com/office/drawing/2014/main" val="110924401"/>
                  </a:ext>
                </a:extLst>
              </a:tr>
              <a:tr h="441299">
                <a:tc>
                  <a:txBody>
                    <a:bodyPr/>
                    <a:lstStyle/>
                    <a:p>
                      <a:pPr algn="ctr"/>
                      <a:r>
                        <a:rPr lang="en-GB" sz="2100" b="1" dirty="0"/>
                        <a:t>2</a:t>
                      </a:r>
                      <a:endParaRPr lang="en-US" sz="2100" b="1" dirty="0"/>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extLst>
                  <a:ext uri="{0D108BD9-81ED-4DB2-BD59-A6C34878D82A}">
                    <a16:rowId xmlns:a16="http://schemas.microsoft.com/office/drawing/2014/main" val="2957190456"/>
                  </a:ext>
                </a:extLst>
              </a:tr>
              <a:tr h="441299">
                <a:tc>
                  <a:txBody>
                    <a:bodyPr/>
                    <a:lstStyle/>
                    <a:p>
                      <a:pPr algn="ctr"/>
                      <a:r>
                        <a:rPr lang="en-GB" sz="2100" b="1" dirty="0"/>
                        <a:t>3</a:t>
                      </a:r>
                      <a:endParaRPr lang="en-US" sz="2100" b="1" dirty="0"/>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extLst>
                  <a:ext uri="{0D108BD9-81ED-4DB2-BD59-A6C34878D82A}">
                    <a16:rowId xmlns:a16="http://schemas.microsoft.com/office/drawing/2014/main" val="4219713651"/>
                  </a:ext>
                </a:extLst>
              </a:tr>
              <a:tr h="441299">
                <a:tc>
                  <a:txBody>
                    <a:bodyPr/>
                    <a:lstStyle/>
                    <a:p>
                      <a:pPr algn="ctr"/>
                      <a:r>
                        <a:rPr lang="en-GB" sz="2100" b="1" dirty="0"/>
                        <a:t>4</a:t>
                      </a:r>
                      <a:endParaRPr lang="en-US" sz="2100" b="1" dirty="0"/>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extLst>
                  <a:ext uri="{0D108BD9-81ED-4DB2-BD59-A6C34878D82A}">
                    <a16:rowId xmlns:a16="http://schemas.microsoft.com/office/drawing/2014/main" val="3814237349"/>
                  </a:ext>
                </a:extLst>
              </a:tr>
              <a:tr h="441299">
                <a:tc>
                  <a:txBody>
                    <a:bodyPr/>
                    <a:lstStyle/>
                    <a:p>
                      <a:pPr algn="ctr"/>
                      <a:r>
                        <a:rPr lang="en-GB" sz="2100" b="1" dirty="0"/>
                        <a:t>5</a:t>
                      </a:r>
                      <a:endParaRPr lang="en-US" sz="2100" b="1" dirty="0"/>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extLst>
                  <a:ext uri="{0D108BD9-81ED-4DB2-BD59-A6C34878D82A}">
                    <a16:rowId xmlns:a16="http://schemas.microsoft.com/office/drawing/2014/main" val="494092280"/>
                  </a:ext>
                </a:extLst>
              </a:tr>
              <a:tr h="441299">
                <a:tc>
                  <a:txBody>
                    <a:bodyPr/>
                    <a:lstStyle/>
                    <a:p>
                      <a:pPr algn="ctr"/>
                      <a:r>
                        <a:rPr lang="en-GB" sz="2100" b="1" dirty="0"/>
                        <a:t>6</a:t>
                      </a:r>
                      <a:endParaRPr lang="en-US" sz="2100" b="1" dirty="0"/>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tc>
                  <a:txBody>
                    <a:bodyPr/>
                    <a:lstStyle/>
                    <a:p>
                      <a:pPr algn="ctr"/>
                      <a:r>
                        <a:rPr lang="en-GB" sz="2400" b="1" dirty="0">
                          <a:effectLst>
                            <a:outerShdw blurRad="38100" dist="38100" dir="2700000" algn="tl">
                              <a:srgbClr val="000000">
                                <a:alpha val="43137"/>
                              </a:srgbClr>
                            </a:outerShdw>
                          </a:effectLst>
                        </a:rPr>
                        <a:t>??</a:t>
                      </a:r>
                      <a:endParaRPr lang="en-US" sz="2400" b="1" dirty="0">
                        <a:effectLst>
                          <a:outerShdw blurRad="38100" dist="38100" dir="2700000" algn="tl">
                            <a:srgbClr val="000000">
                              <a:alpha val="43137"/>
                            </a:srgbClr>
                          </a:outerShdw>
                        </a:effectLst>
                      </a:endParaRPr>
                    </a:p>
                  </a:txBody>
                  <a:tcPr marL="68580" marR="68580" marT="34290" marB="34290"/>
                </a:tc>
                <a:extLst>
                  <a:ext uri="{0D108BD9-81ED-4DB2-BD59-A6C34878D82A}">
                    <a16:rowId xmlns:a16="http://schemas.microsoft.com/office/drawing/2014/main" val="823872607"/>
                  </a:ext>
                </a:extLst>
              </a:tr>
            </a:tbl>
          </a:graphicData>
        </a:graphic>
      </p:graphicFrame>
      <p:sp>
        <p:nvSpPr>
          <p:cNvPr id="5" name="TextBox 4"/>
          <p:cNvSpPr txBox="1"/>
          <p:nvPr/>
        </p:nvSpPr>
        <p:spPr>
          <a:xfrm rot="19962263">
            <a:off x="4221217" y="3581310"/>
            <a:ext cx="4504997" cy="553998"/>
          </a:xfrm>
          <a:prstGeom prst="rect">
            <a:avLst/>
          </a:prstGeom>
          <a:solidFill>
            <a:srgbClr val="26FA26"/>
          </a:solidFill>
          <a:ln w="38100">
            <a:solidFill>
              <a:schemeClr val="tx1"/>
            </a:solidFill>
          </a:ln>
        </p:spPr>
        <p:txBody>
          <a:bodyPr wrap="square" rtlCol="0">
            <a:spAutoFit/>
          </a:bodyPr>
          <a:lstStyle/>
          <a:p>
            <a:pPr algn="ctr"/>
            <a:r>
              <a:rPr lang="en-GB" sz="3000" b="1" dirty="0">
                <a:latin typeface="Arial" panose="020B0604020202020204" pitchFamily="34" charset="0"/>
                <a:cs typeface="Arial" panose="020B0604020202020204" pitchFamily="34" charset="0"/>
              </a:rPr>
              <a:t>So How Did We Do?</a:t>
            </a:r>
            <a:endParaRPr lang="en-US" sz="135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A8226511-38CE-4546-A381-1BF276DE053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spTree>
    <p:extLst>
      <p:ext uri="{BB962C8B-B14F-4D97-AF65-F5344CB8AC3E}">
        <p14:creationId xmlns:p14="http://schemas.microsoft.com/office/powerpoint/2010/main" val="12700140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500" fill="hold"/>
                                        <p:tgtEl>
                                          <p:spTgt spid="3"/>
                                        </p:tgtEl>
                                        <p:attrNameLst>
                                          <p:attrName>ppt_x</p:attrName>
                                        </p:attrNameLst>
                                      </p:cBhvr>
                                      <p:tavLst>
                                        <p:tav tm="0">
                                          <p:val>
                                            <p:strVal val="#ppt_x"/>
                                          </p:val>
                                        </p:tav>
                                        <p:tav tm="100000">
                                          <p:val>
                                            <p:strVal val="#ppt_x"/>
                                          </p:val>
                                        </p:tav>
                                      </p:tavLst>
                                    </p:anim>
                                    <p:anim calcmode="lin" valueType="num">
                                      <p:cBhvr additive="base">
                                        <p:cTn id="19"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31"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1000" fill="hold"/>
                                        <p:tgtEl>
                                          <p:spTgt spid="5"/>
                                        </p:tgtEl>
                                        <p:attrNameLst>
                                          <p:attrName>ppt_w</p:attrName>
                                        </p:attrNameLst>
                                      </p:cBhvr>
                                      <p:tavLst>
                                        <p:tav tm="0">
                                          <p:val>
                                            <p:fltVal val="0"/>
                                          </p:val>
                                        </p:tav>
                                        <p:tav tm="100000">
                                          <p:val>
                                            <p:strVal val="#ppt_w"/>
                                          </p:val>
                                        </p:tav>
                                      </p:tavLst>
                                    </p:anim>
                                    <p:anim calcmode="lin" valueType="num">
                                      <p:cBhvr>
                                        <p:cTn id="25" dur="1000" fill="hold"/>
                                        <p:tgtEl>
                                          <p:spTgt spid="5"/>
                                        </p:tgtEl>
                                        <p:attrNameLst>
                                          <p:attrName>ppt_h</p:attrName>
                                        </p:attrNameLst>
                                      </p:cBhvr>
                                      <p:tavLst>
                                        <p:tav tm="0">
                                          <p:val>
                                            <p:fltVal val="0"/>
                                          </p:val>
                                        </p:tav>
                                        <p:tav tm="100000">
                                          <p:val>
                                            <p:strVal val="#ppt_h"/>
                                          </p:val>
                                        </p:tav>
                                      </p:tavLst>
                                    </p:anim>
                                    <p:anim calcmode="lin" valueType="num">
                                      <p:cBhvr>
                                        <p:cTn id="26" dur="1000" fill="hold"/>
                                        <p:tgtEl>
                                          <p:spTgt spid="5"/>
                                        </p:tgtEl>
                                        <p:attrNameLst>
                                          <p:attrName>style.rotation</p:attrName>
                                        </p:attrNameLst>
                                      </p:cBhvr>
                                      <p:tavLst>
                                        <p:tav tm="0">
                                          <p:val>
                                            <p:fltVal val="90"/>
                                          </p:val>
                                        </p:tav>
                                        <p:tav tm="100000">
                                          <p:val>
                                            <p:fltVal val="0"/>
                                          </p:val>
                                        </p:tav>
                                      </p:tavLst>
                                    </p:anim>
                                    <p:animEffect transition="in" filter="fade">
                                      <p:cBhvr>
                                        <p:cTn id="2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28" y="1772816"/>
            <a:ext cx="8280920" cy="2587960"/>
          </a:xfrm>
        </p:spPr>
        <p:txBody>
          <a:bodyPr>
            <a:normAutofit/>
          </a:bodyPr>
          <a:lstStyle/>
          <a:p>
            <a:r>
              <a:rPr lang="en-GB" sz="2400" b="1" dirty="0">
                <a:effectLst>
                  <a:outerShdw blurRad="38100" dist="38100" dir="2700000" algn="tl">
                    <a:srgbClr val="000000">
                      <a:alpha val="43137"/>
                    </a:srgbClr>
                  </a:outerShdw>
                </a:effectLst>
              </a:rPr>
              <a:t>These are ‘rules’ which if followed, allow your training programme to be more effective.</a:t>
            </a:r>
          </a:p>
          <a:p>
            <a:endParaRPr lang="en-GB" sz="2400" b="1" dirty="0">
              <a:effectLst>
                <a:outerShdw blurRad="38100" dist="38100" dir="2700000" algn="tl">
                  <a:srgbClr val="000000">
                    <a:alpha val="43137"/>
                  </a:srgbClr>
                </a:outerShdw>
              </a:effectLst>
            </a:endParaRPr>
          </a:p>
          <a:p>
            <a:endParaRPr lang="en-GB" sz="2400" b="1" dirty="0">
              <a:effectLst>
                <a:outerShdw blurRad="38100" dist="38100" dir="2700000" algn="tl">
                  <a:srgbClr val="000000">
                    <a:alpha val="43137"/>
                  </a:srgbClr>
                </a:outerShdw>
              </a:effectLst>
            </a:endParaRPr>
          </a:p>
          <a:p>
            <a:r>
              <a:rPr lang="en-GB" sz="2400" b="1" dirty="0">
                <a:effectLst>
                  <a:outerShdw blurRad="38100" dist="38100" dir="2700000" algn="tl">
                    <a:srgbClr val="000000">
                      <a:alpha val="43137"/>
                    </a:srgbClr>
                  </a:outerShdw>
                </a:effectLst>
              </a:rPr>
              <a:t>This should have a positive impact on your performance.</a:t>
            </a:r>
            <a:endParaRPr lang="en-US" sz="2400" b="1" dirty="0">
              <a:effectLst>
                <a:outerShdw blurRad="38100" dist="38100" dir="2700000" algn="tl">
                  <a:srgbClr val="000000">
                    <a:alpha val="43137"/>
                  </a:srgbClr>
                </a:outerShdw>
              </a:effectLst>
            </a:endParaRPr>
          </a:p>
          <a:p>
            <a:pPr marL="51435" indent="0">
              <a:buNone/>
            </a:pPr>
            <a:endParaRPr lang="en-GB" sz="3600" dirty="0"/>
          </a:p>
        </p:txBody>
      </p:sp>
      <p:sp>
        <p:nvSpPr>
          <p:cNvPr id="4" name="Title 1">
            <a:extLst>
              <a:ext uri="{FF2B5EF4-FFF2-40B4-BE49-F238E27FC236}">
                <a16:creationId xmlns:a16="http://schemas.microsoft.com/office/drawing/2014/main" id="{A8226511-38CE-4546-A381-1BF276DE053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spTree>
    <p:extLst>
      <p:ext uri="{BB962C8B-B14F-4D97-AF65-F5344CB8AC3E}">
        <p14:creationId xmlns:p14="http://schemas.microsoft.com/office/powerpoint/2010/main" val="318491977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757" y="983757"/>
            <a:ext cx="8621723" cy="1005083"/>
          </a:xfrm>
        </p:spPr>
        <p:txBody>
          <a:bodyPr>
            <a:noAutofit/>
          </a:bodyPr>
          <a:lstStyle/>
          <a:p>
            <a:pPr algn="l"/>
            <a:r>
              <a:rPr lang="en-GB" sz="1800" b="1" u="sng" cap="all" dirty="0"/>
              <a:t>TASK</a:t>
            </a:r>
            <a:r>
              <a:rPr lang="en-GB" sz="1800" cap="all" dirty="0"/>
              <a:t>:  </a:t>
            </a:r>
            <a:br>
              <a:rPr lang="en-GB" sz="1800" cap="all" dirty="0"/>
            </a:br>
            <a:r>
              <a:rPr lang="en-GB" sz="1800" cap="all" dirty="0"/>
              <a:t>working in groups of 3 or 4 match the FOLLOWING listed below to the description given by the teacher…. [put your Answer on a post-it note and stick it to the board]</a:t>
            </a:r>
          </a:p>
        </p:txBody>
      </p:sp>
      <p:sp>
        <p:nvSpPr>
          <p:cNvPr id="4" name="TextBox 3"/>
          <p:cNvSpPr txBox="1"/>
          <p:nvPr/>
        </p:nvSpPr>
        <p:spPr>
          <a:xfrm>
            <a:off x="413541" y="2486276"/>
            <a:ext cx="5773824" cy="2862322"/>
          </a:xfrm>
          <a:prstGeom prst="rect">
            <a:avLst/>
          </a:prstGeom>
          <a:noFill/>
        </p:spPr>
        <p:txBody>
          <a:bodyPr wrap="square" rtlCol="0">
            <a:spAutoFit/>
          </a:bodyPr>
          <a:lstStyle/>
          <a:p>
            <a:r>
              <a:rPr lang="en-GB" sz="45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FREQUENCY</a:t>
            </a:r>
          </a:p>
          <a:p>
            <a:r>
              <a:rPr lang="en-GB" sz="45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INTENSITY</a:t>
            </a:r>
          </a:p>
          <a:p>
            <a:r>
              <a:rPr lang="en-GB" sz="45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TIME</a:t>
            </a:r>
          </a:p>
          <a:p>
            <a:r>
              <a:rPr lang="en-GB" sz="4500" b="1" dirty="0">
                <a:ln>
                  <a:solidFill>
                    <a:sysClr val="windowText" lastClr="000000"/>
                  </a:solidFill>
                </a:ln>
                <a:solidFill>
                  <a:srgbClr val="DA8AAD"/>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TYPE</a:t>
            </a:r>
          </a:p>
        </p:txBody>
      </p:sp>
      <p:sp>
        <p:nvSpPr>
          <p:cNvPr id="3" name="TextBox 2"/>
          <p:cNvSpPr txBox="1"/>
          <p:nvPr/>
        </p:nvSpPr>
        <p:spPr>
          <a:xfrm>
            <a:off x="3402604" y="3203391"/>
            <a:ext cx="5327855" cy="2169825"/>
          </a:xfrm>
          <a:prstGeom prst="rect">
            <a:avLst/>
          </a:prstGeom>
          <a:noFill/>
        </p:spPr>
        <p:txBody>
          <a:bodyPr wrap="square" rtlCol="0">
            <a:spAutoFit/>
          </a:bodyPr>
          <a:lstStyle/>
          <a:p>
            <a:pPr algn="ctr"/>
            <a:r>
              <a:rPr lang="en-GB" sz="27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Important Note:</a:t>
            </a:r>
          </a:p>
          <a:p>
            <a:pPr algn="ctr"/>
            <a:r>
              <a:rPr lang="en-GB" sz="2700" dirty="0">
                <a:latin typeface="Arial" panose="020B0604020202020204" pitchFamily="34" charset="0"/>
                <a:cs typeface="Arial" panose="020B0604020202020204" pitchFamily="34" charset="0"/>
              </a:rPr>
              <a:t>These are NOT principles of training, merely elements to consider in your training programme. </a:t>
            </a:r>
            <a:endParaRPr lang="en-US" sz="2700" dirty="0">
              <a:latin typeface="Arial" panose="020B0604020202020204" pitchFamily="34" charset="0"/>
              <a:cs typeface="Arial" panose="020B0604020202020204" pitchFamily="34" charset="0"/>
            </a:endParaRPr>
          </a:p>
        </p:txBody>
      </p:sp>
      <p:sp>
        <p:nvSpPr>
          <p:cNvPr id="5" name="Title 1">
            <a:extLst>
              <a:ext uri="{FF2B5EF4-FFF2-40B4-BE49-F238E27FC236}">
                <a16:creationId xmlns:a16="http://schemas.microsoft.com/office/drawing/2014/main" id="{A8226511-38CE-4546-A381-1BF276DE053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spTree>
    <p:extLst>
      <p:ext uri="{BB962C8B-B14F-4D97-AF65-F5344CB8AC3E}">
        <p14:creationId xmlns:p14="http://schemas.microsoft.com/office/powerpoint/2010/main" val="8893674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147" y="695725"/>
            <a:ext cx="8715704" cy="1005083"/>
          </a:xfrm>
        </p:spPr>
        <p:txBody>
          <a:bodyPr>
            <a:noAutofit/>
          </a:bodyPr>
          <a:lstStyle/>
          <a:p>
            <a:pPr algn="l"/>
            <a:r>
              <a:rPr lang="en-GB" sz="1800" b="1" u="sng" cap="all" dirty="0"/>
              <a:t>TASK</a:t>
            </a:r>
            <a:r>
              <a:rPr lang="en-GB" sz="1800" cap="all" dirty="0"/>
              <a:t>:  Stick your Post-it Note in the correct Column….</a:t>
            </a:r>
          </a:p>
        </p:txBody>
      </p:sp>
      <p:graphicFrame>
        <p:nvGraphicFramePr>
          <p:cNvPr id="3" name="Table 2"/>
          <p:cNvGraphicFramePr>
            <a:graphicFrameLocks noGrp="1"/>
          </p:cNvGraphicFramePr>
          <p:nvPr>
            <p:extLst>
              <p:ext uri="{D42A27DB-BD31-4B8C-83A1-F6EECF244321}">
                <p14:modId xmlns:p14="http://schemas.microsoft.com/office/powerpoint/2010/main" val="2304465401"/>
              </p:ext>
            </p:extLst>
          </p:nvPr>
        </p:nvGraphicFramePr>
        <p:xfrm>
          <a:off x="214147" y="1628800"/>
          <a:ext cx="8715704" cy="4051442"/>
        </p:xfrm>
        <a:graphic>
          <a:graphicData uri="http://schemas.openxmlformats.org/drawingml/2006/table">
            <a:tbl>
              <a:tblPr firstRow="1" bandRow="1">
                <a:tableStyleId>{5C22544A-7EE6-4342-B048-85BDC9FD1C3A}</a:tableStyleId>
              </a:tblPr>
              <a:tblGrid>
                <a:gridCol w="2178926">
                  <a:extLst>
                    <a:ext uri="{9D8B030D-6E8A-4147-A177-3AD203B41FA5}">
                      <a16:colId xmlns:a16="http://schemas.microsoft.com/office/drawing/2014/main" val="2988454900"/>
                    </a:ext>
                  </a:extLst>
                </a:gridCol>
                <a:gridCol w="2178926">
                  <a:extLst>
                    <a:ext uri="{9D8B030D-6E8A-4147-A177-3AD203B41FA5}">
                      <a16:colId xmlns:a16="http://schemas.microsoft.com/office/drawing/2014/main" val="829130695"/>
                    </a:ext>
                  </a:extLst>
                </a:gridCol>
                <a:gridCol w="2178926">
                  <a:extLst>
                    <a:ext uri="{9D8B030D-6E8A-4147-A177-3AD203B41FA5}">
                      <a16:colId xmlns:a16="http://schemas.microsoft.com/office/drawing/2014/main" val="1816889804"/>
                    </a:ext>
                  </a:extLst>
                </a:gridCol>
                <a:gridCol w="2178926">
                  <a:extLst>
                    <a:ext uri="{9D8B030D-6E8A-4147-A177-3AD203B41FA5}">
                      <a16:colId xmlns:a16="http://schemas.microsoft.com/office/drawing/2014/main" val="3006040374"/>
                    </a:ext>
                  </a:extLst>
                </a:gridCol>
              </a:tblGrid>
              <a:tr h="485105">
                <a:tc>
                  <a:txBody>
                    <a:bodyPr/>
                    <a:lstStyle/>
                    <a:p>
                      <a:pPr algn="ctr"/>
                      <a:r>
                        <a:rPr lang="en-GB" sz="2400" dirty="0"/>
                        <a:t>Frequency </a:t>
                      </a:r>
                      <a:endParaRPr lang="en-US" sz="2400" dirty="0"/>
                    </a:p>
                  </a:txBody>
                  <a:tcPr marL="68580" marR="68580" marT="34290" marB="34290"/>
                </a:tc>
                <a:tc>
                  <a:txBody>
                    <a:bodyPr/>
                    <a:lstStyle/>
                    <a:p>
                      <a:pPr algn="ctr"/>
                      <a:r>
                        <a:rPr lang="en-GB" sz="2400" dirty="0"/>
                        <a:t>Intensity</a:t>
                      </a:r>
                      <a:endParaRPr lang="en-US" sz="2400" dirty="0"/>
                    </a:p>
                  </a:txBody>
                  <a:tcPr marL="68580" marR="68580" marT="34290" marB="34290"/>
                </a:tc>
                <a:tc>
                  <a:txBody>
                    <a:bodyPr/>
                    <a:lstStyle/>
                    <a:p>
                      <a:pPr algn="ctr"/>
                      <a:r>
                        <a:rPr lang="en-GB" sz="2400" dirty="0"/>
                        <a:t>Time</a:t>
                      </a:r>
                      <a:endParaRPr lang="en-US" sz="2400" dirty="0"/>
                    </a:p>
                  </a:txBody>
                  <a:tcPr marL="68580" marR="68580" marT="34290" marB="34290"/>
                </a:tc>
                <a:tc>
                  <a:txBody>
                    <a:bodyPr/>
                    <a:lstStyle/>
                    <a:p>
                      <a:pPr algn="ctr"/>
                      <a:r>
                        <a:rPr lang="en-GB" sz="2400" dirty="0"/>
                        <a:t>Type</a:t>
                      </a:r>
                      <a:endParaRPr lang="en-US" sz="2400" dirty="0"/>
                    </a:p>
                  </a:txBody>
                  <a:tcPr marL="68580" marR="68580" marT="34290" marB="34290"/>
                </a:tc>
                <a:extLst>
                  <a:ext uri="{0D108BD9-81ED-4DB2-BD59-A6C34878D82A}">
                    <a16:rowId xmlns:a16="http://schemas.microsoft.com/office/drawing/2014/main" val="1122111768"/>
                  </a:ext>
                </a:extLst>
              </a:tr>
              <a:tr h="3566337">
                <a:tc>
                  <a:txBody>
                    <a:bodyPr/>
                    <a:lstStyle/>
                    <a:p>
                      <a:endParaRPr lang="en-US" sz="1400" dirty="0"/>
                    </a:p>
                  </a:txBody>
                  <a:tcPr marL="68580" marR="68580" marT="34290" marB="34290"/>
                </a:tc>
                <a:tc>
                  <a:txBody>
                    <a:bodyPr/>
                    <a:lstStyle/>
                    <a:p>
                      <a:endParaRPr lang="en-US" sz="1400" dirty="0"/>
                    </a:p>
                  </a:txBody>
                  <a:tcPr marL="68580" marR="68580" marT="34290" marB="34290"/>
                </a:tc>
                <a:tc>
                  <a:txBody>
                    <a:bodyPr/>
                    <a:lstStyle/>
                    <a:p>
                      <a:endParaRPr lang="en-US" sz="1400"/>
                    </a:p>
                  </a:txBody>
                  <a:tcPr marL="68580" marR="68580" marT="34290" marB="34290"/>
                </a:tc>
                <a:tc>
                  <a:txBody>
                    <a:bodyPr/>
                    <a:lstStyle/>
                    <a:p>
                      <a:endParaRPr lang="en-US" sz="1400" dirty="0"/>
                    </a:p>
                  </a:txBody>
                  <a:tcPr marL="68580" marR="68580" marT="34290" marB="34290"/>
                </a:tc>
                <a:extLst>
                  <a:ext uri="{0D108BD9-81ED-4DB2-BD59-A6C34878D82A}">
                    <a16:rowId xmlns:a16="http://schemas.microsoft.com/office/drawing/2014/main" val="3937738824"/>
                  </a:ext>
                </a:extLst>
              </a:tr>
            </a:tbl>
          </a:graphicData>
        </a:graphic>
      </p:graphicFrame>
      <p:sp>
        <p:nvSpPr>
          <p:cNvPr id="4" name="Title 1">
            <a:extLst>
              <a:ext uri="{FF2B5EF4-FFF2-40B4-BE49-F238E27FC236}">
                <a16:creationId xmlns:a16="http://schemas.microsoft.com/office/drawing/2014/main" id="{A8226511-38CE-4546-A381-1BF276DE053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spTree>
    <p:extLst>
      <p:ext uri="{BB962C8B-B14F-4D97-AF65-F5344CB8AC3E}">
        <p14:creationId xmlns:p14="http://schemas.microsoft.com/office/powerpoint/2010/main" val="285217511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ppt_x"/>
                                          </p:val>
                                        </p:tav>
                                        <p:tav tm="100000">
                                          <p:val>
                                            <p:strVal val="#ppt_x"/>
                                          </p:val>
                                        </p:tav>
                                      </p:tavLst>
                                    </p:anim>
                                    <p:anim calcmode="lin" valueType="num">
                                      <p:cBhvr additive="base">
                                        <p:cTn id="1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6"/>
          <p:cNvSpPr txBox="1">
            <a:spLocks noChangeArrowheads="1"/>
          </p:cNvSpPr>
          <p:nvPr/>
        </p:nvSpPr>
        <p:spPr bwMode="auto">
          <a:xfrm>
            <a:off x="123490" y="1116581"/>
            <a:ext cx="855290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ct val="50000"/>
              </a:spcBef>
              <a:spcAft>
                <a:spcPts val="600"/>
              </a:spcAft>
            </a:pPr>
            <a:r>
              <a:rPr lang="en-GB"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Frequency:  </a:t>
            </a:r>
            <a:r>
              <a:rPr lang="en-GB" sz="2000" dirty="0">
                <a:solidFill>
                  <a:srgbClr val="FF0000"/>
                </a:solidFill>
                <a:latin typeface="Arial" panose="020B0604020202020204" pitchFamily="34" charset="0"/>
                <a:cs typeface="Arial" panose="020B0604020202020204" pitchFamily="34" charset="0"/>
              </a:rPr>
              <a:t>The Number of Training Sessions Each Week</a:t>
            </a:r>
          </a:p>
        </p:txBody>
      </p:sp>
      <p:sp>
        <p:nvSpPr>
          <p:cNvPr id="7" name="Title 1">
            <a:extLst>
              <a:ext uri="{FF2B5EF4-FFF2-40B4-BE49-F238E27FC236}">
                <a16:creationId xmlns:a16="http://schemas.microsoft.com/office/drawing/2014/main" id="{E9999B21-2B26-4694-97E3-BAD32855463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Optimising Training - FREQUENCY</a:t>
            </a:r>
            <a:endParaRPr lang="en-GB" sz="2800" dirty="0">
              <a:solidFill>
                <a:srgbClr val="000000"/>
              </a:solidFill>
            </a:endParaRPr>
          </a:p>
        </p:txBody>
      </p:sp>
      <p:sp>
        <p:nvSpPr>
          <p:cNvPr id="8" name="Text Box 6">
            <a:extLst>
              <a:ext uri="{FF2B5EF4-FFF2-40B4-BE49-F238E27FC236}">
                <a16:creationId xmlns:a16="http://schemas.microsoft.com/office/drawing/2014/main" id="{F32A4F15-C616-4750-BFA0-0A936663DB79}"/>
              </a:ext>
            </a:extLst>
          </p:cNvPr>
          <p:cNvSpPr txBox="1">
            <a:spLocks noChangeArrowheads="1"/>
          </p:cNvSpPr>
          <p:nvPr/>
        </p:nvSpPr>
        <p:spPr bwMode="auto">
          <a:xfrm>
            <a:off x="133260" y="1891284"/>
            <a:ext cx="8552906"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ct val="50000"/>
              </a:spcBef>
              <a:spcAft>
                <a:spcPts val="600"/>
              </a:spcAft>
            </a:pPr>
            <a:r>
              <a:rPr lang="en-GB" sz="1800" dirty="0">
                <a:latin typeface="Arial" panose="020B0604020202020204" pitchFamily="34" charset="0"/>
                <a:cs typeface="Arial" panose="020B0604020202020204" pitchFamily="34" charset="0"/>
              </a:rPr>
              <a:t>How often you exercise or train depends on your ability level and fitness level.</a:t>
            </a:r>
          </a:p>
          <a:p>
            <a:pPr eaLnBrk="1" hangingPunct="1">
              <a:spcBef>
                <a:spcPct val="50000"/>
              </a:spcBef>
              <a:spcAft>
                <a:spcPts val="600"/>
              </a:spcAft>
            </a:pPr>
            <a:r>
              <a:rPr lang="en-GB" sz="1800" dirty="0">
                <a:latin typeface="Arial" panose="020B0604020202020204" pitchFamily="34" charset="0"/>
                <a:cs typeface="Arial" panose="020B0604020202020204" pitchFamily="34" charset="0"/>
              </a:rPr>
              <a:t>Example: an elite athlete may train every day whereas a lower level club player may train once a week.</a:t>
            </a:r>
          </a:p>
        </p:txBody>
      </p:sp>
      <p:pic>
        <p:nvPicPr>
          <p:cNvPr id="9" name="Picture 8" descr="Hand with pen mark calendar. Vector flat illustration">
            <a:extLst>
              <a:ext uri="{FF2B5EF4-FFF2-40B4-BE49-F238E27FC236}">
                <a16:creationId xmlns:a16="http://schemas.microsoft.com/office/drawing/2014/main" id="{A408205C-6AC3-490A-A7EF-54527818285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796136" y="2852936"/>
            <a:ext cx="2232248" cy="2136279"/>
          </a:xfrm>
          <a:prstGeom prst="rect">
            <a:avLst/>
          </a:prstGeom>
        </p:spPr>
      </p:pic>
      <p:sp>
        <p:nvSpPr>
          <p:cNvPr id="10" name="Text Box 7"/>
          <p:cNvSpPr txBox="1">
            <a:spLocks noChangeArrowheads="1"/>
          </p:cNvSpPr>
          <p:nvPr/>
        </p:nvSpPr>
        <p:spPr bwMode="auto">
          <a:xfrm>
            <a:off x="163770" y="5229200"/>
            <a:ext cx="8512626" cy="646331"/>
          </a:xfrm>
          <a:prstGeom prst="rect">
            <a:avLst/>
          </a:prstGeom>
          <a:solidFill>
            <a:srgbClr val="DA8AAD"/>
          </a:solidFill>
          <a:ln w="28575">
            <a:solidFill>
              <a:schemeClr val="tx1"/>
            </a:solidFill>
          </a:ln>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algn="ctr" eaLnBrk="1" hangingPunct="1">
              <a:spcBef>
                <a:spcPct val="50000"/>
              </a:spcBef>
            </a:pPr>
            <a:r>
              <a:rPr lang="en-GB" sz="1800" b="1" dirty="0" smtClean="0">
                <a:latin typeface="Arial" panose="020B0604020202020204" pitchFamily="34" charset="0"/>
                <a:cs typeface="Arial" panose="020B0604020202020204" pitchFamily="34" charset="0"/>
              </a:rPr>
              <a:t>Task:  Come up with your own example of how frequency of training may differ in your sport</a:t>
            </a:r>
            <a:endParaRPr lang="en-GB"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829782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 presetClass="entr" presetSubtype="0" fill="hold" nodeType="afterEffect">
                                  <p:stCondLst>
                                    <p:cond delay="0"/>
                                  </p:stCondLst>
                                  <p:childTnLst>
                                    <p:set>
                                      <p:cBhvr>
                                        <p:cTn id="19" dur="1" fill="hold">
                                          <p:stCondLst>
                                            <p:cond delay="499"/>
                                          </p:stCondLst>
                                        </p:cTn>
                                        <p:tgtEl>
                                          <p:spTgt spid="9"/>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p:cTn id="24" dur="500" fill="hold"/>
                                        <p:tgtEl>
                                          <p:spTgt spid="10"/>
                                        </p:tgtEl>
                                        <p:attrNameLst>
                                          <p:attrName>ppt_w</p:attrName>
                                        </p:attrNameLst>
                                      </p:cBhvr>
                                      <p:tavLst>
                                        <p:tav tm="0">
                                          <p:val>
                                            <p:fltVal val="0"/>
                                          </p:val>
                                        </p:tav>
                                        <p:tav tm="100000">
                                          <p:val>
                                            <p:strVal val="#ppt_w"/>
                                          </p:val>
                                        </p:tav>
                                      </p:tavLst>
                                    </p:anim>
                                    <p:anim calcmode="lin" valueType="num">
                                      <p:cBhvr>
                                        <p:cTn id="25" dur="500" fill="hold"/>
                                        <p:tgtEl>
                                          <p:spTgt spid="10"/>
                                        </p:tgtEl>
                                        <p:attrNameLst>
                                          <p:attrName>ppt_h</p:attrName>
                                        </p:attrNameLst>
                                      </p:cBhvr>
                                      <p:tavLst>
                                        <p:tav tm="0">
                                          <p:val>
                                            <p:fltVal val="0"/>
                                          </p:val>
                                        </p:tav>
                                        <p:tav tm="100000">
                                          <p:val>
                                            <p:strVal val="#ppt_h"/>
                                          </p:val>
                                        </p:tav>
                                      </p:tavLst>
                                    </p:anim>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8" grpId="0"/>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6"/>
          <p:cNvSpPr txBox="1">
            <a:spLocks noChangeArrowheads="1"/>
          </p:cNvSpPr>
          <p:nvPr/>
        </p:nvSpPr>
        <p:spPr bwMode="auto">
          <a:xfrm>
            <a:off x="193354" y="1215043"/>
            <a:ext cx="855290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ct val="50000"/>
              </a:spcBef>
            </a:pPr>
            <a:r>
              <a:rPr lang="en-GB"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Intensity:  </a:t>
            </a:r>
            <a:r>
              <a:rPr lang="en-GB" sz="2000" dirty="0">
                <a:solidFill>
                  <a:srgbClr val="FF0000"/>
                </a:solidFill>
                <a:latin typeface="Arial" panose="020B0604020202020204" pitchFamily="34" charset="0"/>
                <a:cs typeface="Arial" panose="020B0604020202020204" pitchFamily="34" charset="0"/>
              </a:rPr>
              <a:t>How Hard you Train!</a:t>
            </a:r>
          </a:p>
        </p:txBody>
      </p:sp>
      <p:sp>
        <p:nvSpPr>
          <p:cNvPr id="7" name="Title 1">
            <a:extLst>
              <a:ext uri="{FF2B5EF4-FFF2-40B4-BE49-F238E27FC236}">
                <a16:creationId xmlns:a16="http://schemas.microsoft.com/office/drawing/2014/main" id="{5B162BC1-9B10-486D-8846-E823153F0086}"/>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Optimising Training - INTENSITY</a:t>
            </a:r>
            <a:endParaRPr lang="en-GB" sz="2800" dirty="0">
              <a:solidFill>
                <a:srgbClr val="000000"/>
              </a:solidFill>
            </a:endParaRPr>
          </a:p>
        </p:txBody>
      </p:sp>
      <p:sp>
        <p:nvSpPr>
          <p:cNvPr id="8" name="Text Box 6">
            <a:extLst>
              <a:ext uri="{FF2B5EF4-FFF2-40B4-BE49-F238E27FC236}">
                <a16:creationId xmlns:a16="http://schemas.microsoft.com/office/drawing/2014/main" id="{8C94954F-A330-4678-BCEE-2774AEB4E006}"/>
              </a:ext>
            </a:extLst>
          </p:cNvPr>
          <p:cNvSpPr txBox="1">
            <a:spLocks noChangeArrowheads="1"/>
          </p:cNvSpPr>
          <p:nvPr/>
        </p:nvSpPr>
        <p:spPr bwMode="auto">
          <a:xfrm>
            <a:off x="187120" y="1920856"/>
            <a:ext cx="8552906" cy="17081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ts val="1200"/>
              </a:spcBef>
              <a:spcAft>
                <a:spcPts val="600"/>
              </a:spcAft>
            </a:pPr>
            <a:r>
              <a:rPr lang="en-GB" sz="1800" dirty="0">
                <a:latin typeface="Arial" panose="020B0604020202020204" pitchFamily="34" charset="0"/>
                <a:cs typeface="Arial" panose="020B0604020202020204" pitchFamily="34" charset="0"/>
              </a:rPr>
              <a:t>The individual needs of the performer need to be taken into consideration as optimal training zones for distance athletes are different to sprint athletes.</a:t>
            </a:r>
          </a:p>
          <a:p>
            <a:pPr eaLnBrk="1" hangingPunct="1">
              <a:spcBef>
                <a:spcPts val="1200"/>
              </a:spcBef>
              <a:spcAft>
                <a:spcPts val="600"/>
              </a:spcAft>
            </a:pPr>
            <a:r>
              <a:rPr lang="en-GB" sz="1800" dirty="0">
                <a:latin typeface="Arial" panose="020B0604020202020204" pitchFamily="34" charset="0"/>
                <a:cs typeface="Arial" panose="020B0604020202020204" pitchFamily="34" charset="0"/>
              </a:rPr>
              <a:t>Example: a Sprinter might work really hard using HITT training for a short period of time whereas a lone distance athlete will work at a lower intensity but over a longer period. </a:t>
            </a:r>
          </a:p>
        </p:txBody>
      </p:sp>
      <p:sp>
        <p:nvSpPr>
          <p:cNvPr id="6" name="Text Box 7"/>
          <p:cNvSpPr txBox="1">
            <a:spLocks noChangeArrowheads="1"/>
          </p:cNvSpPr>
          <p:nvPr/>
        </p:nvSpPr>
        <p:spPr bwMode="auto">
          <a:xfrm>
            <a:off x="187120" y="4290634"/>
            <a:ext cx="8552906" cy="646331"/>
          </a:xfrm>
          <a:prstGeom prst="rect">
            <a:avLst/>
          </a:prstGeom>
          <a:solidFill>
            <a:srgbClr val="DA8AAD"/>
          </a:solidFill>
          <a:ln w="28575">
            <a:solidFill>
              <a:schemeClr val="tx1"/>
            </a:solidFill>
          </a:ln>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algn="ctr" eaLnBrk="1" hangingPunct="1">
              <a:spcBef>
                <a:spcPct val="50000"/>
              </a:spcBef>
            </a:pPr>
            <a:r>
              <a:rPr lang="en-GB" sz="1800" b="1" dirty="0" smtClean="0">
                <a:latin typeface="Arial" panose="020B0604020202020204" pitchFamily="34" charset="0"/>
                <a:cs typeface="Arial" panose="020B0604020202020204" pitchFamily="34" charset="0"/>
              </a:rPr>
              <a:t>Task:  Come up with your own example of how intensity of training may differ in your sport</a:t>
            </a:r>
            <a:endParaRPr lang="en-GB"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625497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8" grpId="0"/>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6"/>
          <p:cNvSpPr txBox="1">
            <a:spLocks noChangeArrowheads="1"/>
          </p:cNvSpPr>
          <p:nvPr/>
        </p:nvSpPr>
        <p:spPr bwMode="auto">
          <a:xfrm>
            <a:off x="264524" y="1196752"/>
            <a:ext cx="8552906" cy="8617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ct val="50000"/>
              </a:spcBef>
            </a:pPr>
            <a:r>
              <a:rPr lang="en-GB"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Time:  </a:t>
            </a:r>
            <a:r>
              <a:rPr lang="en-GB" sz="2000" dirty="0">
                <a:solidFill>
                  <a:srgbClr val="FF0000"/>
                </a:solidFill>
                <a:latin typeface="Arial" panose="020B0604020202020204" pitchFamily="34" charset="0"/>
                <a:cs typeface="Arial" panose="020B0604020202020204" pitchFamily="34" charset="0"/>
              </a:rPr>
              <a:t>How Long you Train for!</a:t>
            </a:r>
          </a:p>
          <a:p>
            <a:pPr eaLnBrk="1" hangingPunct="1">
              <a:spcBef>
                <a:spcPct val="50000"/>
              </a:spcBef>
            </a:pPr>
            <a:r>
              <a:rPr lang="en-GB" sz="2000" dirty="0">
                <a:solidFill>
                  <a:srgbClr val="FF0000"/>
                </a:solidFill>
                <a:latin typeface="Arial" panose="020B0604020202020204" pitchFamily="34" charset="0"/>
                <a:cs typeface="Arial" panose="020B0604020202020204" pitchFamily="34" charset="0"/>
              </a:rPr>
              <a:t>This is the length of the training session and not part of it (as in circuits)</a:t>
            </a:r>
          </a:p>
        </p:txBody>
      </p:sp>
      <p:sp>
        <p:nvSpPr>
          <p:cNvPr id="7" name="Title 1">
            <a:extLst>
              <a:ext uri="{FF2B5EF4-FFF2-40B4-BE49-F238E27FC236}">
                <a16:creationId xmlns:a16="http://schemas.microsoft.com/office/drawing/2014/main" id="{EF197048-33F8-4C47-9D4B-9135CC0E978D}"/>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Optimising Training - TIME</a:t>
            </a:r>
            <a:endParaRPr lang="en-GB" sz="2800" dirty="0">
              <a:solidFill>
                <a:srgbClr val="000000"/>
              </a:solidFill>
            </a:endParaRPr>
          </a:p>
        </p:txBody>
      </p:sp>
      <p:sp>
        <p:nvSpPr>
          <p:cNvPr id="8" name="Text Box 6">
            <a:extLst>
              <a:ext uri="{FF2B5EF4-FFF2-40B4-BE49-F238E27FC236}">
                <a16:creationId xmlns:a16="http://schemas.microsoft.com/office/drawing/2014/main" id="{0A7B1DAC-CA61-4440-85BF-62CDE1696318}"/>
              </a:ext>
            </a:extLst>
          </p:cNvPr>
          <p:cNvSpPr txBox="1">
            <a:spLocks noChangeArrowheads="1"/>
          </p:cNvSpPr>
          <p:nvPr/>
        </p:nvSpPr>
        <p:spPr bwMode="auto">
          <a:xfrm>
            <a:off x="264524" y="2433563"/>
            <a:ext cx="4481490" cy="1287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lnSpc>
                <a:spcPct val="150000"/>
              </a:lnSpc>
              <a:spcBef>
                <a:spcPts val="600"/>
              </a:spcBef>
              <a:spcAft>
                <a:spcPts val="600"/>
              </a:spcAft>
            </a:pPr>
            <a:r>
              <a:rPr lang="en-GB" sz="1800" dirty="0">
                <a:latin typeface="Arial" panose="020B0604020202020204" pitchFamily="34" charset="0"/>
                <a:cs typeface="Arial" panose="020B0604020202020204" pitchFamily="34" charset="0"/>
              </a:rPr>
              <a:t>This should definitely take into account the intensity of which the athlete is training and their chosen sport.</a:t>
            </a:r>
          </a:p>
        </p:txBody>
      </p:sp>
      <p:sp>
        <p:nvSpPr>
          <p:cNvPr id="9" name="Text Box 7"/>
          <p:cNvSpPr txBox="1">
            <a:spLocks noChangeArrowheads="1"/>
          </p:cNvSpPr>
          <p:nvPr/>
        </p:nvSpPr>
        <p:spPr bwMode="auto">
          <a:xfrm>
            <a:off x="108000" y="5158933"/>
            <a:ext cx="8470776" cy="646331"/>
          </a:xfrm>
          <a:prstGeom prst="rect">
            <a:avLst/>
          </a:prstGeom>
          <a:solidFill>
            <a:srgbClr val="DA8AAD"/>
          </a:solidFill>
          <a:ln w="28575">
            <a:solidFill>
              <a:schemeClr val="tx1"/>
            </a:solidFill>
          </a:ln>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algn="ctr" eaLnBrk="1" hangingPunct="1">
              <a:spcBef>
                <a:spcPct val="50000"/>
              </a:spcBef>
            </a:pPr>
            <a:r>
              <a:rPr lang="en-GB" sz="1800" b="1" dirty="0" smtClean="0">
                <a:latin typeface="Arial" panose="020B0604020202020204" pitchFamily="34" charset="0"/>
                <a:cs typeface="Arial" panose="020B0604020202020204" pitchFamily="34" charset="0"/>
              </a:rPr>
              <a:t>Task:  Come up with your own example of how length of training may differ in your sport</a:t>
            </a:r>
            <a:endParaRPr lang="en-GB" sz="1800" b="1" dirty="0">
              <a:latin typeface="Arial" panose="020B0604020202020204" pitchFamily="34" charset="0"/>
              <a:cs typeface="Arial" panose="020B0604020202020204" pitchFamily="34" charset="0"/>
            </a:endParaRPr>
          </a:p>
        </p:txBody>
      </p:sp>
      <p:pic>
        <p:nvPicPr>
          <p:cNvPr id="2" name="Picture 1"/>
          <p:cNvPicPr>
            <a:picLocks noChangeAspect="1"/>
          </p:cNvPicPr>
          <p:nvPr/>
        </p:nvPicPr>
        <p:blipFill rotWithShape="1">
          <a:blip r:embed="rId2"/>
          <a:srcRect l="3093" r="5093"/>
          <a:stretch/>
        </p:blipFill>
        <p:spPr>
          <a:xfrm>
            <a:off x="5076057" y="2420094"/>
            <a:ext cx="3384375" cy="2305050"/>
          </a:xfrm>
          <a:prstGeom prst="rect">
            <a:avLst/>
          </a:prstGeom>
        </p:spPr>
      </p:pic>
    </p:spTree>
    <p:extLst>
      <p:ext uri="{BB962C8B-B14F-4D97-AF65-F5344CB8AC3E}">
        <p14:creationId xmlns:p14="http://schemas.microsoft.com/office/powerpoint/2010/main" val="181069188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8" grpId="0"/>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6"/>
          <p:cNvSpPr txBox="1">
            <a:spLocks noChangeArrowheads="1"/>
          </p:cNvSpPr>
          <p:nvPr/>
        </p:nvSpPr>
        <p:spPr bwMode="auto">
          <a:xfrm>
            <a:off x="219784" y="899230"/>
            <a:ext cx="8552906"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ct val="50000"/>
              </a:spcBef>
            </a:pPr>
            <a:r>
              <a:rPr lang="en-GB" sz="2000" b="1" dirty="0">
                <a:solidFill>
                  <a:srgbClr val="FF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Type:  </a:t>
            </a:r>
            <a:r>
              <a:rPr lang="en-GB" sz="2000" dirty="0">
                <a:solidFill>
                  <a:srgbClr val="FF0000"/>
                </a:solidFill>
                <a:latin typeface="Arial" panose="020B0604020202020204" pitchFamily="34" charset="0"/>
                <a:cs typeface="Arial" panose="020B0604020202020204" pitchFamily="34" charset="0"/>
              </a:rPr>
              <a:t>Which method of Training you Use!</a:t>
            </a:r>
          </a:p>
        </p:txBody>
      </p:sp>
      <p:sp>
        <p:nvSpPr>
          <p:cNvPr id="7" name="Title 1">
            <a:extLst>
              <a:ext uri="{FF2B5EF4-FFF2-40B4-BE49-F238E27FC236}">
                <a16:creationId xmlns:a16="http://schemas.microsoft.com/office/drawing/2014/main" id="{C6CC3709-9936-4D5D-A9C0-B986D37E446A}"/>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Optimising Training - TYPE</a:t>
            </a:r>
            <a:endParaRPr lang="en-GB" sz="2800" dirty="0">
              <a:solidFill>
                <a:srgbClr val="000000"/>
              </a:solidFill>
            </a:endParaRPr>
          </a:p>
        </p:txBody>
      </p:sp>
      <p:sp>
        <p:nvSpPr>
          <p:cNvPr id="8" name="Text Box 6">
            <a:extLst>
              <a:ext uri="{FF2B5EF4-FFF2-40B4-BE49-F238E27FC236}">
                <a16:creationId xmlns:a16="http://schemas.microsoft.com/office/drawing/2014/main" id="{5CCE675D-E900-4B07-9477-9BD54479598D}"/>
              </a:ext>
            </a:extLst>
          </p:cNvPr>
          <p:cNvSpPr txBox="1">
            <a:spLocks noChangeArrowheads="1"/>
          </p:cNvSpPr>
          <p:nvPr/>
        </p:nvSpPr>
        <p:spPr bwMode="auto">
          <a:xfrm>
            <a:off x="238642" y="1515432"/>
            <a:ext cx="8552906" cy="726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lnSpc>
                <a:spcPct val="120000"/>
              </a:lnSpc>
              <a:spcBef>
                <a:spcPts val="1200"/>
              </a:spcBef>
            </a:pPr>
            <a:r>
              <a:rPr lang="en-GB" sz="1800" dirty="0">
                <a:latin typeface="Arial" panose="020B0604020202020204" pitchFamily="34" charset="0"/>
                <a:cs typeface="Arial" panose="020B0604020202020204" pitchFamily="34" charset="0"/>
              </a:rPr>
              <a:t>You MUST consider the needs of your chosen sport and what you want to get out of your training before you choose what type of training to use.</a:t>
            </a:r>
          </a:p>
        </p:txBody>
      </p:sp>
      <p:sp>
        <p:nvSpPr>
          <p:cNvPr id="9" name="Text Box 6">
            <a:extLst>
              <a:ext uri="{FF2B5EF4-FFF2-40B4-BE49-F238E27FC236}">
                <a16:creationId xmlns:a16="http://schemas.microsoft.com/office/drawing/2014/main" id="{4ADCA447-FC0D-4410-ABC3-864046EB9B15}"/>
              </a:ext>
            </a:extLst>
          </p:cNvPr>
          <p:cNvSpPr txBox="1">
            <a:spLocks noChangeArrowheads="1"/>
          </p:cNvSpPr>
          <p:nvPr/>
        </p:nvSpPr>
        <p:spPr bwMode="auto">
          <a:xfrm>
            <a:off x="238642" y="2540374"/>
            <a:ext cx="4909422" cy="1703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lnSpc>
                <a:spcPct val="150000"/>
              </a:lnSpc>
              <a:spcBef>
                <a:spcPts val="1200"/>
              </a:spcBef>
            </a:pPr>
            <a:r>
              <a:rPr lang="en-GB" sz="1800" b="1" dirty="0">
                <a:latin typeface="Arial" panose="020B0604020202020204" pitchFamily="34" charset="0"/>
                <a:cs typeface="Arial" panose="020B0604020202020204" pitchFamily="34" charset="0"/>
              </a:rPr>
              <a:t>Example: </a:t>
            </a:r>
            <a:r>
              <a:rPr lang="en-GB" sz="1800" dirty="0">
                <a:latin typeface="Arial" panose="020B0604020202020204" pitchFamily="34" charset="0"/>
                <a:cs typeface="Arial" panose="020B0604020202020204" pitchFamily="34" charset="0"/>
              </a:rPr>
              <a:t>The Brownlee Brothers (triathlon) – will train all areas of fitness but pay particular attention to aerobic and muscular endurance because of the nature of their sport.</a:t>
            </a:r>
          </a:p>
        </p:txBody>
      </p:sp>
      <p:pic>
        <p:nvPicPr>
          <p:cNvPr id="10" name="Picture 9" descr="STOCKHOLM - AUG, 23: The leaders after the transition to cycling with Varga and the Brownlee brothers at the Mens ITU World Triathlon Series event August 23, 2014 in Stockholm, Sweden">
            <a:extLst>
              <a:ext uri="{FF2B5EF4-FFF2-40B4-BE49-F238E27FC236}">
                <a16:creationId xmlns:a16="http://schemas.microsoft.com/office/drawing/2014/main" id="{226D7EF2-4D7E-4B0F-8805-7453B11EE10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148064" y="2339268"/>
            <a:ext cx="3686737" cy="2673908"/>
          </a:xfrm>
          <a:prstGeom prst="rect">
            <a:avLst/>
          </a:prstGeom>
        </p:spPr>
      </p:pic>
      <p:sp>
        <p:nvSpPr>
          <p:cNvPr id="11" name="Text Box 7"/>
          <p:cNvSpPr txBox="1">
            <a:spLocks noChangeArrowheads="1"/>
          </p:cNvSpPr>
          <p:nvPr/>
        </p:nvSpPr>
        <p:spPr bwMode="auto">
          <a:xfrm>
            <a:off x="364025" y="5229200"/>
            <a:ext cx="8470776" cy="646331"/>
          </a:xfrm>
          <a:prstGeom prst="rect">
            <a:avLst/>
          </a:prstGeom>
          <a:solidFill>
            <a:srgbClr val="DA8AAD"/>
          </a:solidFill>
          <a:ln w="28575">
            <a:solidFill>
              <a:schemeClr val="tx1"/>
            </a:solidFill>
          </a:ln>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algn="ctr" eaLnBrk="1" hangingPunct="1">
              <a:spcBef>
                <a:spcPct val="50000"/>
              </a:spcBef>
            </a:pPr>
            <a:r>
              <a:rPr lang="en-GB" sz="1800" b="1" dirty="0" smtClean="0">
                <a:latin typeface="Arial" panose="020B0604020202020204" pitchFamily="34" charset="0"/>
                <a:cs typeface="Arial" panose="020B0604020202020204" pitchFamily="34" charset="0"/>
              </a:rPr>
              <a:t>Task:  Come up with your own example of how intensity of training may differ in  your sport</a:t>
            </a:r>
            <a:endParaRPr lang="en-GB"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60654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par>
                          <p:cTn id="24" fill="hold">
                            <p:stCondLst>
                              <p:cond delay="1000"/>
                            </p:stCondLst>
                            <p:childTnLst>
                              <p:par>
                                <p:cTn id="25" presetID="1" presetClass="entr" presetSubtype="0" fill="hold" nodeType="afterEffect">
                                  <p:stCondLst>
                                    <p:cond delay="0"/>
                                  </p:stCondLst>
                                  <p:childTnLst>
                                    <p:set>
                                      <p:cBhvr>
                                        <p:cTn id="26" dur="1" fill="hold">
                                          <p:stCondLst>
                                            <p:cond delay="499"/>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8" grpId="0"/>
      <p:bldP spid="9" grpId="0"/>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1088255826"/>
              </p:ext>
            </p:extLst>
          </p:nvPr>
        </p:nvGraphicFramePr>
        <p:xfrm>
          <a:off x="108155" y="1563693"/>
          <a:ext cx="8873615" cy="4045593"/>
        </p:xfrm>
        <a:graphic>
          <a:graphicData uri="http://schemas.openxmlformats.org/drawingml/2006/table">
            <a:tbl>
              <a:tblPr firstRow="1" bandRow="1">
                <a:tableStyleId>{5C22544A-7EE6-4342-B048-85BDC9FD1C3A}</a:tableStyleId>
              </a:tblPr>
              <a:tblGrid>
                <a:gridCol w="1478936">
                  <a:extLst>
                    <a:ext uri="{9D8B030D-6E8A-4147-A177-3AD203B41FA5}">
                      <a16:colId xmlns:a16="http://schemas.microsoft.com/office/drawing/2014/main" val="1563917255"/>
                    </a:ext>
                  </a:extLst>
                </a:gridCol>
                <a:gridCol w="1478936">
                  <a:extLst>
                    <a:ext uri="{9D8B030D-6E8A-4147-A177-3AD203B41FA5}">
                      <a16:colId xmlns:a16="http://schemas.microsoft.com/office/drawing/2014/main" val="4156460362"/>
                    </a:ext>
                  </a:extLst>
                </a:gridCol>
                <a:gridCol w="1478936">
                  <a:extLst>
                    <a:ext uri="{9D8B030D-6E8A-4147-A177-3AD203B41FA5}">
                      <a16:colId xmlns:a16="http://schemas.microsoft.com/office/drawing/2014/main" val="976462766"/>
                    </a:ext>
                  </a:extLst>
                </a:gridCol>
                <a:gridCol w="1483442">
                  <a:extLst>
                    <a:ext uri="{9D8B030D-6E8A-4147-A177-3AD203B41FA5}">
                      <a16:colId xmlns:a16="http://schemas.microsoft.com/office/drawing/2014/main" val="290882256"/>
                    </a:ext>
                  </a:extLst>
                </a:gridCol>
                <a:gridCol w="1474429">
                  <a:extLst>
                    <a:ext uri="{9D8B030D-6E8A-4147-A177-3AD203B41FA5}">
                      <a16:colId xmlns:a16="http://schemas.microsoft.com/office/drawing/2014/main" val="477061106"/>
                    </a:ext>
                  </a:extLst>
                </a:gridCol>
                <a:gridCol w="1478936">
                  <a:extLst>
                    <a:ext uri="{9D8B030D-6E8A-4147-A177-3AD203B41FA5}">
                      <a16:colId xmlns:a16="http://schemas.microsoft.com/office/drawing/2014/main" val="3013287404"/>
                    </a:ext>
                  </a:extLst>
                </a:gridCol>
              </a:tblGrid>
              <a:tr h="641171">
                <a:tc>
                  <a:txBody>
                    <a:bodyPr/>
                    <a:lstStyle/>
                    <a:p>
                      <a:endParaRPr lang="en-US" sz="1400" dirty="0"/>
                    </a:p>
                  </a:txBody>
                  <a:tcPr marL="68580" marR="68580" marT="34290" marB="34290"/>
                </a:tc>
                <a:tc>
                  <a:txBody>
                    <a:bodyPr/>
                    <a:lstStyle/>
                    <a:p>
                      <a:r>
                        <a:rPr lang="en-GB" sz="1200" dirty="0"/>
                        <a:t>Cardiovascular</a:t>
                      </a:r>
                      <a:r>
                        <a:rPr lang="en-GB" sz="1200" baseline="0" dirty="0"/>
                        <a:t> Endurance</a:t>
                      </a:r>
                      <a:endParaRPr lang="en-US" sz="1200" dirty="0"/>
                    </a:p>
                  </a:txBody>
                  <a:tcPr marL="68580" marR="68580" marT="34290" marB="34290"/>
                </a:tc>
                <a:tc>
                  <a:txBody>
                    <a:bodyPr/>
                    <a:lstStyle/>
                    <a:p>
                      <a:r>
                        <a:rPr lang="en-GB" sz="1400" dirty="0"/>
                        <a:t>Muscular Endurance</a:t>
                      </a:r>
                      <a:endParaRPr lang="en-US" sz="1400" dirty="0"/>
                    </a:p>
                  </a:txBody>
                  <a:tcPr marL="68580" marR="68580" marT="34290" marB="34290"/>
                </a:tc>
                <a:tc>
                  <a:txBody>
                    <a:bodyPr/>
                    <a:lstStyle/>
                    <a:p>
                      <a:r>
                        <a:rPr lang="en-GB" sz="1400" dirty="0"/>
                        <a:t>Speed</a:t>
                      </a:r>
                      <a:endParaRPr lang="en-US" sz="1400" dirty="0"/>
                    </a:p>
                  </a:txBody>
                  <a:tcPr marL="68580" marR="68580" marT="34290" marB="34290"/>
                </a:tc>
                <a:tc>
                  <a:txBody>
                    <a:bodyPr/>
                    <a:lstStyle/>
                    <a:p>
                      <a:r>
                        <a:rPr lang="en-GB" sz="1400" dirty="0"/>
                        <a:t>Strength</a:t>
                      </a:r>
                      <a:endParaRPr lang="en-US" sz="1400" dirty="0"/>
                    </a:p>
                  </a:txBody>
                  <a:tcPr marL="68580" marR="68580" marT="34290" marB="34290"/>
                </a:tc>
                <a:tc>
                  <a:txBody>
                    <a:bodyPr/>
                    <a:lstStyle/>
                    <a:p>
                      <a:r>
                        <a:rPr lang="en-GB" sz="1400" dirty="0"/>
                        <a:t>Flexibility</a:t>
                      </a:r>
                      <a:endParaRPr lang="en-US" sz="1400" dirty="0"/>
                    </a:p>
                  </a:txBody>
                  <a:tcPr marL="68580" marR="68580" marT="34290" marB="34290"/>
                </a:tc>
                <a:extLst>
                  <a:ext uri="{0D108BD9-81ED-4DB2-BD59-A6C34878D82A}">
                    <a16:rowId xmlns:a16="http://schemas.microsoft.com/office/drawing/2014/main" val="1709643640"/>
                  </a:ext>
                </a:extLst>
              </a:tr>
              <a:tr h="720080">
                <a:tc>
                  <a:txBody>
                    <a:bodyPr/>
                    <a:lstStyle/>
                    <a:p>
                      <a:pPr algn="ctr"/>
                      <a:r>
                        <a:rPr lang="en-GB" sz="1800" b="1" dirty="0">
                          <a:effectLst>
                            <a:outerShdw blurRad="38100" dist="38100" dir="2700000" algn="tl">
                              <a:srgbClr val="000000">
                                <a:alpha val="43137"/>
                              </a:srgbClr>
                            </a:outerShdw>
                          </a:effectLst>
                        </a:rPr>
                        <a:t>Frequency</a:t>
                      </a:r>
                      <a:endParaRPr lang="en-US" sz="1800" b="1" dirty="0">
                        <a:effectLst>
                          <a:outerShdw blurRad="38100" dist="38100" dir="2700000" algn="tl">
                            <a:srgbClr val="000000">
                              <a:alpha val="43137"/>
                            </a:srgbClr>
                          </a:outerShdw>
                        </a:effectLst>
                      </a:endParaRPr>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extLst>
                  <a:ext uri="{0D108BD9-81ED-4DB2-BD59-A6C34878D82A}">
                    <a16:rowId xmlns:a16="http://schemas.microsoft.com/office/drawing/2014/main" val="2815475234"/>
                  </a:ext>
                </a:extLst>
              </a:tr>
              <a:tr h="576064">
                <a:tc>
                  <a:txBody>
                    <a:bodyPr/>
                    <a:lstStyle/>
                    <a:p>
                      <a:pPr algn="ctr"/>
                      <a:r>
                        <a:rPr lang="en-GB" sz="1800" b="1" dirty="0">
                          <a:effectLst>
                            <a:outerShdw blurRad="38100" dist="38100" dir="2700000" algn="tl">
                              <a:srgbClr val="000000">
                                <a:alpha val="43137"/>
                              </a:srgbClr>
                            </a:outerShdw>
                          </a:effectLst>
                        </a:rPr>
                        <a:t>Intensity</a:t>
                      </a:r>
                      <a:endParaRPr lang="en-US" sz="1800" b="1" dirty="0">
                        <a:effectLst>
                          <a:outerShdw blurRad="38100" dist="38100" dir="2700000" algn="tl">
                            <a:srgbClr val="000000">
                              <a:alpha val="43137"/>
                            </a:srgbClr>
                          </a:outerShdw>
                        </a:effectLst>
                      </a:endParaRPr>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extLst>
                  <a:ext uri="{0D108BD9-81ED-4DB2-BD59-A6C34878D82A}">
                    <a16:rowId xmlns:a16="http://schemas.microsoft.com/office/drawing/2014/main" val="1216518300"/>
                  </a:ext>
                </a:extLst>
              </a:tr>
              <a:tr h="974879">
                <a:tc>
                  <a:txBody>
                    <a:bodyPr/>
                    <a:lstStyle/>
                    <a:p>
                      <a:pPr algn="ctr"/>
                      <a:r>
                        <a:rPr lang="en-GB" sz="1800" b="1" dirty="0">
                          <a:effectLst>
                            <a:outerShdw blurRad="38100" dist="38100" dir="2700000" algn="tl">
                              <a:srgbClr val="000000">
                                <a:alpha val="43137"/>
                              </a:srgbClr>
                            </a:outerShdw>
                          </a:effectLst>
                        </a:rPr>
                        <a:t>Time</a:t>
                      </a:r>
                      <a:endParaRPr lang="en-US" sz="1800" b="1" dirty="0">
                        <a:effectLst>
                          <a:outerShdw blurRad="38100" dist="38100" dir="2700000" algn="tl">
                            <a:srgbClr val="000000">
                              <a:alpha val="43137"/>
                            </a:srgbClr>
                          </a:outerShdw>
                        </a:effectLst>
                      </a:endParaRPr>
                    </a:p>
                  </a:txBody>
                  <a:tcPr marL="68580" marR="68580" marT="34290" marB="34290"/>
                </a:tc>
                <a:tc>
                  <a:txBody>
                    <a:bodyPr/>
                    <a:lstStyle/>
                    <a:p>
                      <a:endParaRPr lang="en-GB" sz="1100" dirty="0"/>
                    </a:p>
                    <a:p>
                      <a:endParaRPr lang="en-GB" sz="1100" dirty="0"/>
                    </a:p>
                    <a:p>
                      <a:endParaRPr lang="en-GB" sz="1100" dirty="0"/>
                    </a:p>
                    <a:p>
                      <a:endParaRPr lang="en-GB" sz="1100" dirty="0"/>
                    </a:p>
                    <a:p>
                      <a:endParaRPr lang="en-GB" sz="1100" dirty="0"/>
                    </a:p>
                    <a:p>
                      <a:endParaRPr lang="en-US" sz="1100" dirty="0"/>
                    </a:p>
                  </a:txBody>
                  <a:tcPr marL="68580" marR="68580" marT="34290" marB="34290"/>
                </a:tc>
                <a:tc>
                  <a:txBody>
                    <a:bodyPr/>
                    <a:lstStyle/>
                    <a:p>
                      <a:endParaRPr lang="en-GB" sz="1100" dirty="0"/>
                    </a:p>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extLst>
                  <a:ext uri="{0D108BD9-81ED-4DB2-BD59-A6C34878D82A}">
                    <a16:rowId xmlns:a16="http://schemas.microsoft.com/office/drawing/2014/main" val="1796747293"/>
                  </a:ext>
                </a:extLst>
              </a:tr>
              <a:tr h="220123">
                <a:tc>
                  <a:txBody>
                    <a:bodyPr/>
                    <a:lstStyle/>
                    <a:p>
                      <a:pPr algn="ctr"/>
                      <a:r>
                        <a:rPr lang="en-GB" sz="1800" b="1" dirty="0">
                          <a:effectLst>
                            <a:outerShdw blurRad="38100" dist="38100" dir="2700000" algn="tl">
                              <a:srgbClr val="000000">
                                <a:alpha val="43137"/>
                              </a:srgbClr>
                            </a:outerShdw>
                          </a:effectLst>
                        </a:rPr>
                        <a:t>Type</a:t>
                      </a:r>
                      <a:endParaRPr lang="en-US" sz="1800" b="1" dirty="0">
                        <a:effectLst>
                          <a:outerShdw blurRad="38100" dist="38100" dir="2700000" algn="tl">
                            <a:srgbClr val="000000">
                              <a:alpha val="43137"/>
                            </a:srgbClr>
                          </a:outerShdw>
                        </a:effectLst>
                      </a:endParaRPr>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extLst>
                  <a:ext uri="{0D108BD9-81ED-4DB2-BD59-A6C34878D82A}">
                    <a16:rowId xmlns:a16="http://schemas.microsoft.com/office/drawing/2014/main" val="681093488"/>
                  </a:ext>
                </a:extLst>
              </a:tr>
              <a:tr h="690958">
                <a:tc>
                  <a:txBody>
                    <a:bodyPr/>
                    <a:lstStyle/>
                    <a:p>
                      <a:pPr algn="ctr"/>
                      <a:r>
                        <a:rPr lang="en-GB" sz="1500" b="1" dirty="0">
                          <a:effectLst>
                            <a:outerShdw blurRad="38100" dist="38100" dir="2700000" algn="tl">
                              <a:srgbClr val="000000">
                                <a:alpha val="43137"/>
                              </a:srgbClr>
                            </a:outerShdw>
                          </a:effectLst>
                        </a:rPr>
                        <a:t>Progressively Overload</a:t>
                      </a:r>
                      <a:endParaRPr lang="en-US" sz="1500" b="1" dirty="0">
                        <a:effectLst>
                          <a:outerShdw blurRad="38100" dist="38100" dir="2700000" algn="tl">
                            <a:srgbClr val="000000">
                              <a:alpha val="43137"/>
                            </a:srgbClr>
                          </a:outerShdw>
                        </a:effectLst>
                      </a:endParaRPr>
                    </a:p>
                  </a:txBody>
                  <a:tcPr marL="68580" marR="68580" marT="34290" marB="34290"/>
                </a:tc>
                <a:tc>
                  <a:txBody>
                    <a:bodyPr/>
                    <a:lstStyle/>
                    <a:p>
                      <a:endParaRPr lang="en-US" sz="1100" dirty="0"/>
                    </a:p>
                  </a:txBody>
                  <a:tcPr marL="68580" marR="68580" marT="34290" marB="34290"/>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tc>
                  <a:txBody>
                    <a:bodyPr/>
                    <a:lstStyle/>
                    <a:p>
                      <a:endParaRPr lang="en-US" sz="1100" dirty="0"/>
                    </a:p>
                  </a:txBody>
                  <a:tcPr marL="68580" marR="68580" marT="34290" marB="34290"/>
                </a:tc>
                <a:extLst>
                  <a:ext uri="{0D108BD9-81ED-4DB2-BD59-A6C34878D82A}">
                    <a16:rowId xmlns:a16="http://schemas.microsoft.com/office/drawing/2014/main" val="1520864858"/>
                  </a:ext>
                </a:extLst>
              </a:tr>
            </a:tbl>
          </a:graphicData>
        </a:graphic>
      </p:graphicFrame>
      <p:sp>
        <p:nvSpPr>
          <p:cNvPr id="2" name="Title 1"/>
          <p:cNvSpPr>
            <a:spLocks noGrp="1"/>
          </p:cNvSpPr>
          <p:nvPr>
            <p:ph type="title"/>
          </p:nvPr>
        </p:nvSpPr>
        <p:spPr>
          <a:xfrm>
            <a:off x="108155" y="623717"/>
            <a:ext cx="8784325" cy="1005083"/>
          </a:xfrm>
        </p:spPr>
        <p:txBody>
          <a:bodyPr>
            <a:noAutofit/>
          </a:bodyPr>
          <a:lstStyle/>
          <a:p>
            <a:pPr algn="l"/>
            <a:r>
              <a:rPr lang="en-GB" sz="1800" b="1" u="sng" cap="all" dirty="0"/>
              <a:t>TASK</a:t>
            </a:r>
            <a:r>
              <a:rPr lang="en-GB" sz="1800" cap="all" dirty="0"/>
              <a:t>:  </a:t>
            </a:r>
            <a:br>
              <a:rPr lang="en-GB" sz="1800" cap="all" dirty="0"/>
            </a:br>
            <a:r>
              <a:rPr lang="en-GB" sz="1800" cap="all" dirty="0"/>
              <a:t>In Teams complete the following…..</a:t>
            </a:r>
          </a:p>
        </p:txBody>
      </p:sp>
      <p:graphicFrame>
        <p:nvGraphicFramePr>
          <p:cNvPr id="6" name="Table 5"/>
          <p:cNvGraphicFramePr>
            <a:graphicFrameLocks noGrp="1"/>
          </p:cNvGraphicFramePr>
          <p:nvPr>
            <p:extLst>
              <p:ext uri="{D42A27DB-BD31-4B8C-83A1-F6EECF244321}">
                <p14:modId xmlns:p14="http://schemas.microsoft.com/office/powerpoint/2010/main" val="3405517109"/>
              </p:ext>
            </p:extLst>
          </p:nvPr>
        </p:nvGraphicFramePr>
        <p:xfrm>
          <a:off x="108155" y="1563693"/>
          <a:ext cx="8873616" cy="4123499"/>
        </p:xfrm>
        <a:graphic>
          <a:graphicData uri="http://schemas.openxmlformats.org/drawingml/2006/table">
            <a:tbl>
              <a:tblPr firstRow="1" bandRow="1">
                <a:tableStyleId>{5C22544A-7EE6-4342-B048-85BDC9FD1C3A}</a:tableStyleId>
              </a:tblPr>
              <a:tblGrid>
                <a:gridCol w="1478936">
                  <a:extLst>
                    <a:ext uri="{9D8B030D-6E8A-4147-A177-3AD203B41FA5}">
                      <a16:colId xmlns:a16="http://schemas.microsoft.com/office/drawing/2014/main" val="1563917255"/>
                    </a:ext>
                  </a:extLst>
                </a:gridCol>
                <a:gridCol w="1478936">
                  <a:extLst>
                    <a:ext uri="{9D8B030D-6E8A-4147-A177-3AD203B41FA5}">
                      <a16:colId xmlns:a16="http://schemas.microsoft.com/office/drawing/2014/main" val="4156460362"/>
                    </a:ext>
                  </a:extLst>
                </a:gridCol>
                <a:gridCol w="1478936">
                  <a:extLst>
                    <a:ext uri="{9D8B030D-6E8A-4147-A177-3AD203B41FA5}">
                      <a16:colId xmlns:a16="http://schemas.microsoft.com/office/drawing/2014/main" val="976462766"/>
                    </a:ext>
                  </a:extLst>
                </a:gridCol>
                <a:gridCol w="1478936">
                  <a:extLst>
                    <a:ext uri="{9D8B030D-6E8A-4147-A177-3AD203B41FA5}">
                      <a16:colId xmlns:a16="http://schemas.microsoft.com/office/drawing/2014/main" val="290882256"/>
                    </a:ext>
                  </a:extLst>
                </a:gridCol>
                <a:gridCol w="1478936">
                  <a:extLst>
                    <a:ext uri="{9D8B030D-6E8A-4147-A177-3AD203B41FA5}">
                      <a16:colId xmlns:a16="http://schemas.microsoft.com/office/drawing/2014/main" val="477061106"/>
                    </a:ext>
                  </a:extLst>
                </a:gridCol>
                <a:gridCol w="1478936">
                  <a:extLst>
                    <a:ext uri="{9D8B030D-6E8A-4147-A177-3AD203B41FA5}">
                      <a16:colId xmlns:a16="http://schemas.microsoft.com/office/drawing/2014/main" val="3013287404"/>
                    </a:ext>
                  </a:extLst>
                </a:gridCol>
              </a:tblGrid>
              <a:tr h="646049">
                <a:tc>
                  <a:txBody>
                    <a:bodyPr/>
                    <a:lstStyle/>
                    <a:p>
                      <a:endParaRPr lang="en-US" sz="1400" dirty="0"/>
                    </a:p>
                  </a:txBody>
                  <a:tcPr marL="68580" marR="68580" marT="34290" marB="34290"/>
                </a:tc>
                <a:tc>
                  <a:txBody>
                    <a:bodyPr/>
                    <a:lstStyle/>
                    <a:p>
                      <a:r>
                        <a:rPr lang="en-GB" sz="1400" dirty="0"/>
                        <a:t>Cardiovascular</a:t>
                      </a:r>
                      <a:r>
                        <a:rPr lang="en-GB" sz="1400" baseline="0" dirty="0"/>
                        <a:t> Endurance</a:t>
                      </a:r>
                      <a:endParaRPr lang="en-US" sz="1400" dirty="0"/>
                    </a:p>
                  </a:txBody>
                  <a:tcPr marL="68580" marR="68580" marT="34290" marB="34290"/>
                </a:tc>
                <a:tc>
                  <a:txBody>
                    <a:bodyPr/>
                    <a:lstStyle/>
                    <a:p>
                      <a:r>
                        <a:rPr lang="en-GB" sz="1400" dirty="0"/>
                        <a:t>Muscular Endurance</a:t>
                      </a:r>
                      <a:endParaRPr lang="en-US" sz="1400" dirty="0"/>
                    </a:p>
                  </a:txBody>
                  <a:tcPr marL="68580" marR="68580" marT="34290" marB="34290"/>
                </a:tc>
                <a:tc>
                  <a:txBody>
                    <a:bodyPr/>
                    <a:lstStyle/>
                    <a:p>
                      <a:r>
                        <a:rPr lang="en-GB" sz="1400" dirty="0"/>
                        <a:t>Speed</a:t>
                      </a:r>
                      <a:endParaRPr lang="en-US" sz="1400" dirty="0"/>
                    </a:p>
                  </a:txBody>
                  <a:tcPr marL="68580" marR="68580" marT="34290" marB="34290"/>
                </a:tc>
                <a:tc>
                  <a:txBody>
                    <a:bodyPr/>
                    <a:lstStyle/>
                    <a:p>
                      <a:r>
                        <a:rPr lang="en-GB" sz="1400" dirty="0"/>
                        <a:t>Strength</a:t>
                      </a:r>
                      <a:endParaRPr lang="en-US" sz="1400" dirty="0"/>
                    </a:p>
                  </a:txBody>
                  <a:tcPr marL="68580" marR="68580" marT="34290" marB="34290"/>
                </a:tc>
                <a:tc>
                  <a:txBody>
                    <a:bodyPr/>
                    <a:lstStyle/>
                    <a:p>
                      <a:r>
                        <a:rPr lang="en-GB" sz="1400" dirty="0"/>
                        <a:t>Flexibility</a:t>
                      </a:r>
                      <a:endParaRPr lang="en-US" sz="1400" dirty="0"/>
                    </a:p>
                  </a:txBody>
                  <a:tcPr marL="68580" marR="68580" marT="34290" marB="34290"/>
                </a:tc>
                <a:extLst>
                  <a:ext uri="{0D108BD9-81ED-4DB2-BD59-A6C34878D82A}">
                    <a16:rowId xmlns:a16="http://schemas.microsoft.com/office/drawing/2014/main" val="1709643640"/>
                  </a:ext>
                </a:extLst>
              </a:tr>
              <a:tr h="564222">
                <a:tc>
                  <a:txBody>
                    <a:bodyPr/>
                    <a:lstStyle/>
                    <a:p>
                      <a:pPr algn="ctr"/>
                      <a:r>
                        <a:rPr lang="en-GB" sz="1800" b="1" dirty="0">
                          <a:effectLst>
                            <a:outerShdw blurRad="38100" dist="38100" dir="2700000" algn="tl">
                              <a:srgbClr val="000000">
                                <a:alpha val="43137"/>
                              </a:srgbClr>
                            </a:outerShdw>
                          </a:effectLst>
                        </a:rPr>
                        <a:t>Frequency</a:t>
                      </a:r>
                      <a:endParaRPr lang="en-US" sz="1800" b="1" dirty="0">
                        <a:effectLst>
                          <a:outerShdw blurRad="38100" dist="38100" dir="2700000" algn="tl">
                            <a:srgbClr val="000000">
                              <a:alpha val="43137"/>
                            </a:srgbClr>
                          </a:outerShdw>
                        </a:effectLst>
                      </a:endParaRPr>
                    </a:p>
                  </a:txBody>
                  <a:tcPr marL="68580" marR="68580" marT="34290" marB="34290"/>
                </a:tc>
                <a:tc>
                  <a:txBody>
                    <a:bodyPr/>
                    <a:lstStyle/>
                    <a:p>
                      <a:r>
                        <a:rPr lang="en-US" sz="1100" dirty="0"/>
                        <a:t>Whole body exercise 3-5 days</a:t>
                      </a:r>
                      <a:r>
                        <a:rPr lang="en-US" sz="1100" baseline="0" dirty="0"/>
                        <a:t> per </a:t>
                      </a:r>
                      <a:r>
                        <a:rPr lang="en-US" sz="1100" dirty="0"/>
                        <a:t>week</a:t>
                      </a:r>
                    </a:p>
                  </a:txBody>
                  <a:tcPr marL="68580" marR="68580" marT="34290" marB="34290"/>
                </a:tc>
                <a:tc>
                  <a:txBody>
                    <a:bodyPr/>
                    <a:lstStyle/>
                    <a:p>
                      <a:r>
                        <a:rPr lang="en-US" sz="1100" dirty="0"/>
                        <a:t>Each major muscle group should be trained 2-3 days per</a:t>
                      </a:r>
                      <a:r>
                        <a:rPr lang="en-US" sz="1100" baseline="0" dirty="0"/>
                        <a:t> </a:t>
                      </a:r>
                      <a:r>
                        <a:rPr lang="en-US" sz="1100" dirty="0"/>
                        <a:t>week</a:t>
                      </a:r>
                    </a:p>
                  </a:txBody>
                  <a:tcPr marL="68580" marR="68580" marT="34290" marB="34290"/>
                </a:tc>
                <a:tc>
                  <a:txBody>
                    <a:bodyPr/>
                    <a:lstStyle/>
                    <a:p>
                      <a:r>
                        <a:rPr lang="en-GB" sz="1100" dirty="0"/>
                        <a:t>2-3 days per week</a:t>
                      </a:r>
                      <a:endParaRPr lang="en-US" sz="1100" dirty="0"/>
                    </a:p>
                  </a:txBody>
                  <a:tcPr marL="68580" marR="68580" marT="34290" marB="34290"/>
                </a:tc>
                <a:tc>
                  <a:txBody>
                    <a:bodyPr/>
                    <a:lstStyle/>
                    <a:p>
                      <a:r>
                        <a:rPr lang="en-GB" sz="1100" dirty="0"/>
                        <a:t>Each</a:t>
                      </a:r>
                      <a:r>
                        <a:rPr lang="en-GB" sz="1100" baseline="0" dirty="0"/>
                        <a:t> major muscle group should be trained 2-3 days per week</a:t>
                      </a:r>
                      <a:endParaRPr lang="en-US" sz="1100" dirty="0"/>
                    </a:p>
                  </a:txBody>
                  <a:tcPr marL="68580" marR="68580" marT="34290" marB="34290"/>
                </a:tc>
                <a:tc>
                  <a:txBody>
                    <a:bodyPr/>
                    <a:lstStyle/>
                    <a:p>
                      <a:r>
                        <a:rPr lang="en-GB" sz="1100" dirty="0"/>
                        <a:t>Daily (a minimum of 3 days per week)</a:t>
                      </a:r>
                      <a:endParaRPr lang="en-US" sz="1100" dirty="0"/>
                    </a:p>
                  </a:txBody>
                  <a:tcPr marL="68580" marR="68580" marT="34290" marB="34290"/>
                </a:tc>
                <a:extLst>
                  <a:ext uri="{0D108BD9-81ED-4DB2-BD59-A6C34878D82A}">
                    <a16:rowId xmlns:a16="http://schemas.microsoft.com/office/drawing/2014/main" val="2815475234"/>
                  </a:ext>
                </a:extLst>
              </a:tr>
              <a:tr h="581850">
                <a:tc>
                  <a:txBody>
                    <a:bodyPr/>
                    <a:lstStyle/>
                    <a:p>
                      <a:pPr algn="ctr"/>
                      <a:r>
                        <a:rPr lang="en-GB" sz="1800" b="1" dirty="0">
                          <a:effectLst>
                            <a:outerShdw blurRad="38100" dist="38100" dir="2700000" algn="tl">
                              <a:srgbClr val="000000">
                                <a:alpha val="43137"/>
                              </a:srgbClr>
                            </a:outerShdw>
                          </a:effectLst>
                        </a:rPr>
                        <a:t>Intensity</a:t>
                      </a:r>
                      <a:endParaRPr lang="en-US" sz="1800" b="1" dirty="0">
                        <a:effectLst>
                          <a:outerShdw blurRad="38100" dist="38100" dir="2700000" algn="tl">
                            <a:srgbClr val="000000">
                              <a:alpha val="43137"/>
                            </a:srgbClr>
                          </a:outerShdw>
                        </a:effectLst>
                      </a:endParaRPr>
                    </a:p>
                  </a:txBody>
                  <a:tcPr marL="68580" marR="68580" marT="34290" marB="34290"/>
                </a:tc>
                <a:tc>
                  <a:txBody>
                    <a:bodyPr/>
                    <a:lstStyle/>
                    <a:p>
                      <a:r>
                        <a:rPr lang="en-US" sz="1100" dirty="0"/>
                        <a:t>Moderate to vigorous (6085% maximum heart rate)</a:t>
                      </a:r>
                    </a:p>
                  </a:txBody>
                  <a:tcPr marL="68580" marR="68580" marT="34290" marB="34290"/>
                </a:tc>
                <a:tc>
                  <a:txBody>
                    <a:bodyPr/>
                    <a:lstStyle/>
                    <a:p>
                      <a:r>
                        <a:rPr lang="en-US" sz="1100" dirty="0"/>
                        <a:t>Light to moderate (less than 50% 1RM)</a:t>
                      </a:r>
                    </a:p>
                    <a:p>
                      <a:endParaRPr lang="en-US" sz="1100" dirty="0"/>
                    </a:p>
                  </a:txBody>
                  <a:tcPr marL="68580" marR="68580" marT="34290" marB="34290"/>
                </a:tc>
                <a:tc>
                  <a:txBody>
                    <a:bodyPr/>
                    <a:lstStyle/>
                    <a:p>
                      <a:r>
                        <a:rPr lang="en-US" sz="1100" dirty="0"/>
                        <a:t>90-100% maximal speed </a:t>
                      </a:r>
                    </a:p>
                  </a:txBody>
                  <a:tcPr marL="68580" marR="68580" marT="34290" marB="34290"/>
                </a:tc>
                <a:tc>
                  <a:txBody>
                    <a:bodyPr/>
                    <a:lstStyle/>
                    <a:p>
                      <a:r>
                        <a:rPr lang="en-US" sz="1100" dirty="0"/>
                        <a:t>Frequency</a:t>
                      </a:r>
                    </a:p>
                  </a:txBody>
                  <a:tcPr marL="68580" marR="68580" marT="34290" marB="34290"/>
                </a:tc>
                <a:tc>
                  <a:txBody>
                    <a:bodyPr/>
                    <a:lstStyle/>
                    <a:p>
                      <a:r>
                        <a:rPr lang="en-US" sz="1100" dirty="0"/>
                        <a:t>Frequency</a:t>
                      </a:r>
                    </a:p>
                  </a:txBody>
                  <a:tcPr marL="68580" marR="68580" marT="34290" marB="34290"/>
                </a:tc>
                <a:extLst>
                  <a:ext uri="{0D108BD9-81ED-4DB2-BD59-A6C34878D82A}">
                    <a16:rowId xmlns:a16="http://schemas.microsoft.com/office/drawing/2014/main" val="1216518300"/>
                  </a:ext>
                </a:extLst>
              </a:tr>
              <a:tr h="1028700">
                <a:tc>
                  <a:txBody>
                    <a:bodyPr/>
                    <a:lstStyle/>
                    <a:p>
                      <a:pPr algn="ctr"/>
                      <a:r>
                        <a:rPr lang="en-GB" sz="1800" b="1" dirty="0">
                          <a:effectLst>
                            <a:outerShdw blurRad="38100" dist="38100" dir="2700000" algn="tl">
                              <a:srgbClr val="000000">
                                <a:alpha val="43137"/>
                              </a:srgbClr>
                            </a:outerShdw>
                          </a:effectLst>
                        </a:rPr>
                        <a:t>Time</a:t>
                      </a:r>
                      <a:endParaRPr lang="en-US" sz="1800" b="1" dirty="0">
                        <a:effectLst>
                          <a:outerShdw blurRad="38100" dist="38100" dir="2700000" algn="tl">
                            <a:srgbClr val="000000">
                              <a:alpha val="43137"/>
                            </a:srgbClr>
                          </a:outerShdw>
                        </a:effectLst>
                      </a:endParaRPr>
                    </a:p>
                  </a:txBody>
                  <a:tcPr marL="68580" marR="68580" marT="34290" marB="34290"/>
                </a:tc>
                <a:tc>
                  <a:txBody>
                    <a:bodyPr/>
                    <a:lstStyle/>
                    <a:p>
                      <a:r>
                        <a:rPr lang="en-US" sz="1100" dirty="0"/>
                        <a:t>30-60 minutes/day </a:t>
                      </a:r>
                    </a:p>
                  </a:txBody>
                  <a:tcPr marL="68580" marR="68580" marT="34290" marB="34290"/>
                </a:tc>
                <a:tc>
                  <a:txBody>
                    <a:bodyPr/>
                    <a:lstStyle/>
                    <a:p>
                      <a:r>
                        <a:rPr lang="en-US" sz="1100" dirty="0"/>
                        <a:t>15–20 repetitions </a:t>
                      </a:r>
                    </a:p>
                    <a:p>
                      <a:r>
                        <a:rPr lang="en-US" sz="1100" dirty="0"/>
                        <a:t>1-2 sets </a:t>
                      </a:r>
                    </a:p>
                    <a:p>
                      <a:r>
                        <a:rPr lang="en-US" sz="1100" dirty="0"/>
                        <a:t>Rest intervals of 2–3 min between each set </a:t>
                      </a:r>
                    </a:p>
                    <a:p>
                      <a:r>
                        <a:rPr lang="en-US" sz="1100" dirty="0"/>
                        <a:t>A rest of at least 48 h between sessions.</a:t>
                      </a:r>
                    </a:p>
                  </a:txBody>
                  <a:tcPr marL="68580" marR="68580" marT="34290" marB="34290"/>
                </a:tc>
                <a:tc>
                  <a:txBody>
                    <a:bodyPr/>
                    <a:lstStyle/>
                    <a:p>
                      <a:r>
                        <a:rPr lang="en-US" sz="1100" dirty="0"/>
                        <a:t>Less than 10 seconds </a:t>
                      </a:r>
                    </a:p>
                    <a:p>
                      <a:r>
                        <a:rPr lang="en-US" sz="1100" dirty="0"/>
                        <a:t>4-20 repetitions </a:t>
                      </a:r>
                    </a:p>
                    <a:p>
                      <a:r>
                        <a:rPr lang="en-US" sz="1100" dirty="0"/>
                        <a:t>Work : rest ratio of at least 1:6 </a:t>
                      </a:r>
                    </a:p>
                  </a:txBody>
                  <a:tcPr marL="68580" marR="68580" marT="34290" marB="34290"/>
                </a:tc>
                <a:tc>
                  <a:txBody>
                    <a:bodyPr/>
                    <a:lstStyle/>
                    <a:p>
                      <a:r>
                        <a:rPr lang="en-US" sz="1100" dirty="0"/>
                        <a:t>8-12</a:t>
                      </a:r>
                      <a:r>
                        <a:rPr lang="en-US" sz="1100" baseline="0" dirty="0"/>
                        <a:t> repetitions </a:t>
                      </a:r>
                    </a:p>
                    <a:p>
                      <a:r>
                        <a:rPr lang="en-US" sz="1100" dirty="0"/>
                        <a:t>2-4 sets </a:t>
                      </a:r>
                    </a:p>
                    <a:p>
                      <a:r>
                        <a:rPr lang="en-US" sz="1100" dirty="0"/>
                        <a:t>Rest intervals of 2–3 min between each set </a:t>
                      </a:r>
                    </a:p>
                    <a:p>
                      <a:r>
                        <a:rPr lang="en-US" sz="1100" dirty="0"/>
                        <a:t>A rest of at least 48 h between sessions</a:t>
                      </a:r>
                    </a:p>
                  </a:txBody>
                  <a:tcPr marL="68580" marR="68580" marT="34290" marB="34290"/>
                </a:tc>
                <a:tc>
                  <a:txBody>
                    <a:bodyPr/>
                    <a:lstStyle/>
                    <a:p>
                      <a:r>
                        <a:rPr lang="en-GB" sz="1100" dirty="0"/>
                        <a:t>Static Stretched</a:t>
                      </a:r>
                      <a:endParaRPr lang="en-US" sz="1100" dirty="0"/>
                    </a:p>
                    <a:p>
                      <a:r>
                        <a:rPr lang="en-US" sz="1100" dirty="0"/>
                        <a:t>10–30 s          </a:t>
                      </a:r>
                    </a:p>
                    <a:p>
                      <a:r>
                        <a:rPr lang="en-US" sz="1100" dirty="0"/>
                        <a:t>2-4 repetition</a:t>
                      </a:r>
                    </a:p>
                  </a:txBody>
                  <a:tcPr marL="68580" marR="68580" marT="34290" marB="34290"/>
                </a:tc>
                <a:extLst>
                  <a:ext uri="{0D108BD9-81ED-4DB2-BD59-A6C34878D82A}">
                    <a16:rowId xmlns:a16="http://schemas.microsoft.com/office/drawing/2014/main" val="1796747293"/>
                  </a:ext>
                </a:extLst>
              </a:tr>
              <a:tr h="342900">
                <a:tc>
                  <a:txBody>
                    <a:bodyPr/>
                    <a:lstStyle/>
                    <a:p>
                      <a:pPr algn="ctr"/>
                      <a:r>
                        <a:rPr lang="en-GB" sz="1800" b="1" dirty="0">
                          <a:effectLst>
                            <a:outerShdw blurRad="38100" dist="38100" dir="2700000" algn="tl">
                              <a:srgbClr val="000000">
                                <a:alpha val="43137"/>
                              </a:srgbClr>
                            </a:outerShdw>
                          </a:effectLst>
                        </a:rPr>
                        <a:t>Type</a:t>
                      </a:r>
                      <a:endParaRPr lang="en-US" sz="1800" b="1" dirty="0">
                        <a:effectLst>
                          <a:outerShdw blurRad="38100" dist="38100" dir="2700000" algn="tl">
                            <a:srgbClr val="000000">
                              <a:alpha val="43137"/>
                            </a:srgbClr>
                          </a:outerShdw>
                        </a:effectLst>
                      </a:endParaRPr>
                    </a:p>
                  </a:txBody>
                  <a:tcPr marL="68580" marR="68580" marT="34290" marB="34290"/>
                </a:tc>
                <a:tc>
                  <a:txBody>
                    <a:bodyPr/>
                    <a:lstStyle/>
                    <a:p>
                      <a:r>
                        <a:rPr lang="en-US" sz="1100" dirty="0"/>
                        <a:t>Continuous</a:t>
                      </a:r>
                    </a:p>
                  </a:txBody>
                  <a:tcPr marL="68580" marR="68580" marT="34290" marB="34290"/>
                </a:tc>
                <a:tc>
                  <a:txBody>
                    <a:bodyPr/>
                    <a:lstStyle/>
                    <a:p>
                      <a:r>
                        <a:rPr lang="en-US" sz="1100" dirty="0"/>
                        <a:t>Weight training</a:t>
                      </a:r>
                    </a:p>
                  </a:txBody>
                  <a:tcPr marL="68580" marR="68580" marT="34290" marB="34290"/>
                </a:tc>
                <a:tc>
                  <a:txBody>
                    <a:bodyPr/>
                    <a:lstStyle/>
                    <a:p>
                      <a:r>
                        <a:rPr lang="en-US" sz="1100" dirty="0"/>
                        <a:t>Interval /HIIT</a:t>
                      </a:r>
                    </a:p>
                  </a:txBody>
                  <a:tcPr marL="68580" marR="68580" marT="34290" marB="34290"/>
                </a:tc>
                <a:tc>
                  <a:txBody>
                    <a:bodyPr/>
                    <a:lstStyle/>
                    <a:p>
                      <a:r>
                        <a:rPr lang="en-US" sz="1100" dirty="0"/>
                        <a:t>Weight training</a:t>
                      </a:r>
                    </a:p>
                  </a:txBody>
                  <a:tcPr marL="68580" marR="68580" marT="34290" marB="34290"/>
                </a:tc>
                <a:tc>
                  <a:txBody>
                    <a:bodyPr/>
                    <a:lstStyle/>
                    <a:p>
                      <a:r>
                        <a:rPr lang="en-US" sz="1100" dirty="0"/>
                        <a:t>Stretching</a:t>
                      </a:r>
                    </a:p>
                  </a:txBody>
                  <a:tcPr marL="68580" marR="68580" marT="34290" marB="34290"/>
                </a:tc>
                <a:extLst>
                  <a:ext uri="{0D108BD9-81ED-4DB2-BD59-A6C34878D82A}">
                    <a16:rowId xmlns:a16="http://schemas.microsoft.com/office/drawing/2014/main" val="681093488"/>
                  </a:ext>
                </a:extLst>
              </a:tr>
              <a:tr h="646049">
                <a:tc>
                  <a:txBody>
                    <a:bodyPr/>
                    <a:lstStyle/>
                    <a:p>
                      <a:pPr algn="ctr"/>
                      <a:r>
                        <a:rPr lang="en-GB" sz="1500" b="1" dirty="0">
                          <a:effectLst>
                            <a:outerShdw blurRad="38100" dist="38100" dir="2700000" algn="tl">
                              <a:srgbClr val="000000">
                                <a:alpha val="43137"/>
                              </a:srgbClr>
                            </a:outerShdw>
                          </a:effectLst>
                        </a:rPr>
                        <a:t>Progressively Overload</a:t>
                      </a:r>
                      <a:endParaRPr lang="en-US" sz="1500" b="1" dirty="0">
                        <a:effectLst>
                          <a:outerShdw blurRad="38100" dist="38100" dir="2700000" algn="tl">
                            <a:srgbClr val="000000">
                              <a:alpha val="43137"/>
                            </a:srgbClr>
                          </a:outerShdw>
                        </a:effectLst>
                      </a:endParaRPr>
                    </a:p>
                  </a:txBody>
                  <a:tcPr marL="68580" marR="68580" marT="34290" marB="34290"/>
                </a:tc>
                <a:tc>
                  <a:txBody>
                    <a:bodyPr/>
                    <a:lstStyle/>
                    <a:p>
                      <a:r>
                        <a:rPr lang="en-US" sz="1100" dirty="0"/>
                        <a:t>by increasing time, frequency, and/or intensity</a:t>
                      </a:r>
                    </a:p>
                  </a:txBody>
                  <a:tcPr marL="68580" marR="68580" marT="34290" marB="34290"/>
                </a:tc>
                <a:tc>
                  <a:txBody>
                    <a:bodyPr/>
                    <a:lstStyle/>
                    <a:p>
                      <a:r>
                        <a:rPr lang="en-US" sz="1100" dirty="0"/>
                        <a:t>by increasing resistance, and/or repetitions per set, and/or frequency</a:t>
                      </a:r>
                    </a:p>
                  </a:txBody>
                  <a:tcPr marL="68580" marR="68580" marT="34290" marB="34290"/>
                </a:tc>
                <a:tc>
                  <a:txBody>
                    <a:bodyPr/>
                    <a:lstStyle/>
                    <a:p>
                      <a:r>
                        <a:rPr lang="en-US" sz="1100" dirty="0"/>
                        <a:t>by increasing frequency, intensity and/or number of repetitions</a:t>
                      </a:r>
                    </a:p>
                  </a:txBody>
                  <a:tcPr marL="68580" marR="68580" marT="34290" marB="34290"/>
                </a:tc>
                <a:tc>
                  <a:txBody>
                    <a:bodyPr/>
                    <a:lstStyle/>
                    <a:p>
                      <a:r>
                        <a:rPr lang="en-US" sz="1100" dirty="0"/>
                        <a:t>by increasing resistance, and/or repetitions per set, and/or frequency</a:t>
                      </a:r>
                    </a:p>
                  </a:txBody>
                  <a:tcPr marL="68580" marR="68580" marT="34290" marB="34290"/>
                </a:tc>
                <a:tc>
                  <a:txBody>
                    <a:bodyPr/>
                    <a:lstStyle/>
                    <a:p>
                      <a:r>
                        <a:rPr lang="en-US" sz="1100" dirty="0"/>
                        <a:t>by stretching to the point of feeling tightness.</a:t>
                      </a:r>
                    </a:p>
                  </a:txBody>
                  <a:tcPr marL="68580" marR="68580" marT="34290" marB="34290"/>
                </a:tc>
                <a:extLst>
                  <a:ext uri="{0D108BD9-81ED-4DB2-BD59-A6C34878D82A}">
                    <a16:rowId xmlns:a16="http://schemas.microsoft.com/office/drawing/2014/main" val="1520864858"/>
                  </a:ext>
                </a:extLst>
              </a:tr>
            </a:tbl>
          </a:graphicData>
        </a:graphic>
      </p:graphicFrame>
      <p:sp>
        <p:nvSpPr>
          <p:cNvPr id="5" name="TextBox 4"/>
          <p:cNvSpPr txBox="1"/>
          <p:nvPr/>
        </p:nvSpPr>
        <p:spPr>
          <a:xfrm>
            <a:off x="4793869" y="930786"/>
            <a:ext cx="4170619" cy="553998"/>
          </a:xfrm>
          <a:prstGeom prst="rect">
            <a:avLst/>
          </a:prstGeom>
          <a:solidFill>
            <a:srgbClr val="26FA26"/>
          </a:solidFill>
          <a:ln w="38100">
            <a:solidFill>
              <a:schemeClr val="tx1"/>
            </a:solidFill>
          </a:ln>
        </p:spPr>
        <p:txBody>
          <a:bodyPr wrap="square" rtlCol="0">
            <a:spAutoFit/>
          </a:bodyPr>
          <a:lstStyle/>
          <a:p>
            <a:pPr algn="ctr"/>
            <a:r>
              <a:rPr lang="en-GB" sz="3000" b="1" dirty="0">
                <a:latin typeface="Arial" panose="020B0604020202020204" pitchFamily="34" charset="0"/>
                <a:cs typeface="Arial" panose="020B0604020202020204" pitchFamily="34" charset="0"/>
              </a:rPr>
              <a:t>So How Did We Do?</a:t>
            </a:r>
            <a:endParaRPr lang="en-US" sz="1350" dirty="0">
              <a:latin typeface="Arial" panose="020B0604020202020204" pitchFamily="34" charset="0"/>
              <a:cs typeface="Arial" panose="020B0604020202020204" pitchFamily="34" charset="0"/>
            </a:endParaRPr>
          </a:p>
        </p:txBody>
      </p:sp>
      <p:sp>
        <p:nvSpPr>
          <p:cNvPr id="8" name="Title 1">
            <a:extLst>
              <a:ext uri="{FF2B5EF4-FFF2-40B4-BE49-F238E27FC236}">
                <a16:creationId xmlns:a16="http://schemas.microsoft.com/office/drawing/2014/main" id="{A8226511-38CE-4546-A381-1BF276DE053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spTree>
    <p:extLst>
      <p:ext uri="{BB962C8B-B14F-4D97-AF65-F5344CB8AC3E}">
        <p14:creationId xmlns:p14="http://schemas.microsoft.com/office/powerpoint/2010/main" val="254359124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2915816" y="1167167"/>
            <a:ext cx="6102894" cy="3774001"/>
          </a:xfrm>
        </p:spPr>
        <p:style>
          <a:lnRef idx="1">
            <a:schemeClr val="dk1"/>
          </a:lnRef>
          <a:fillRef idx="2">
            <a:schemeClr val="dk1"/>
          </a:fillRef>
          <a:effectRef idx="1">
            <a:schemeClr val="dk1"/>
          </a:effectRef>
          <a:fontRef idx="minor">
            <a:schemeClr val="dk1"/>
          </a:fontRef>
        </p:style>
        <p:txBody>
          <a:bodyPr>
            <a:noAutofit/>
          </a:bodyPr>
          <a:lstStyle/>
          <a:p>
            <a:pPr algn="l"/>
            <a:r>
              <a:rPr lang="en-US" sz="1800" cap="all" dirty="0">
                <a:solidFill>
                  <a:schemeClr val="tx1"/>
                </a:solidFill>
                <a:latin typeface="Arial" panose="020B0604020202020204" pitchFamily="34" charset="0"/>
                <a:cs typeface="Arial" panose="020B0604020202020204" pitchFamily="34" charset="0"/>
              </a:rPr>
              <a:t>By the end of this topic you should …</a:t>
            </a:r>
          </a:p>
          <a:p>
            <a:pPr marL="214313" indent="-214313" algn="l">
              <a:lnSpc>
                <a:spcPct val="120000"/>
              </a:lnSpc>
              <a:spcBef>
                <a:spcPts val="600"/>
              </a:spcBef>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Know the definition of the elements of FITT (Frequency, Intensity, Time, Type) </a:t>
            </a:r>
          </a:p>
          <a:p>
            <a:pPr marL="214313" indent="-214313" algn="l">
              <a:lnSpc>
                <a:spcPct val="120000"/>
              </a:lnSpc>
              <a:spcBef>
                <a:spcPts val="600"/>
              </a:spcBef>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Apply these elements to personal exercise and training programmes. </a:t>
            </a:r>
          </a:p>
          <a:p>
            <a:pPr marL="214313" indent="-214313" algn="l">
              <a:lnSpc>
                <a:spcPct val="120000"/>
              </a:lnSpc>
              <a:spcBef>
                <a:spcPts val="600"/>
              </a:spcBef>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Know different types of training, definitions and examples of: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continuous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fartlek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interval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circuit training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weight training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plyometrics </a:t>
            </a:r>
          </a:p>
          <a:p>
            <a:pPr marL="557213" lvl="1" indent="-214313" algn="l">
              <a:spcBef>
                <a:spcPts val="600"/>
              </a:spcBef>
              <a:buFont typeface="Arial" panose="020B0604020202020204" pitchFamily="34" charset="0"/>
              <a:buChar char="•"/>
            </a:pPr>
            <a:r>
              <a:rPr lang="en-US" sz="1200" b="1" dirty="0">
                <a:solidFill>
                  <a:schemeClr val="tx1"/>
                </a:solidFill>
                <a:latin typeface="Arial" panose="020B0604020202020204" pitchFamily="34" charset="0"/>
                <a:cs typeface="Arial" panose="020B0604020202020204" pitchFamily="34" charset="0"/>
              </a:rPr>
              <a:t>HIIT (High Intensity Interval Training)</a:t>
            </a:r>
          </a:p>
        </p:txBody>
      </p:sp>
      <p:sp>
        <p:nvSpPr>
          <p:cNvPr id="7" name="TextBox 6">
            <a:extLst>
              <a:ext uri="{FF2B5EF4-FFF2-40B4-BE49-F238E27FC236}">
                <a16:creationId xmlns:a16="http://schemas.microsoft.com/office/drawing/2014/main" id="{30594E6E-20D8-406C-B335-145DB7B3CABA}"/>
              </a:ext>
            </a:extLst>
          </p:cNvPr>
          <p:cNvSpPr txBox="1"/>
          <p:nvPr/>
        </p:nvSpPr>
        <p:spPr>
          <a:xfrm>
            <a:off x="307132" y="1492028"/>
            <a:ext cx="2300612" cy="772107"/>
          </a:xfrm>
          <a:prstGeom prst="rect">
            <a:avLst/>
          </a:prstGeom>
          <a:solidFill>
            <a:srgbClr val="DA8AAD"/>
          </a:solidFill>
          <a:ln>
            <a:solidFill>
              <a:schemeClr val="accent1">
                <a:lumMod val="75000"/>
              </a:schemeClr>
            </a:solidFill>
          </a:ln>
        </p:spPr>
        <p:txBody>
          <a:bodyPr wrap="square" tIns="108000" bIns="108000" rtlCol="0">
            <a:spAutoFit/>
          </a:bodyPr>
          <a:lstStyle>
            <a:defPPr>
              <a:defRPr lang="en-US"/>
            </a:defPPr>
            <a:lvl1pPr algn="ctr">
              <a:defRPr b="1" cap="small">
                <a:latin typeface="Arial" panose="020B0604020202020204" pitchFamily="34" charset="0"/>
                <a:cs typeface="Arial" panose="020B0604020202020204" pitchFamily="34" charset="0"/>
              </a:defRPr>
            </a:lvl1pPr>
          </a:lstStyle>
          <a:p>
            <a:r>
              <a:rPr lang="en-GB" dirty="0"/>
              <a:t>Optimising </a:t>
            </a:r>
          </a:p>
          <a:p>
            <a:r>
              <a:rPr lang="en-GB" dirty="0"/>
              <a:t>training</a:t>
            </a:r>
          </a:p>
        </p:txBody>
      </p:sp>
      <p:sp>
        <p:nvSpPr>
          <p:cNvPr id="12" name="Title 1">
            <a:extLst>
              <a:ext uri="{FF2B5EF4-FFF2-40B4-BE49-F238E27FC236}">
                <a16:creationId xmlns:a16="http://schemas.microsoft.com/office/drawing/2014/main" id="{E066D9EA-BB7C-4083-BAB0-A54DB3659B4A}"/>
              </a:ext>
            </a:extLst>
          </p:cNvPr>
          <p:cNvSpPr>
            <a:spLocks noGrp="1"/>
          </p:cNvSpPr>
          <p:nvPr>
            <p:ph type="ctrTitle"/>
          </p:nvPr>
        </p:nvSpPr>
        <p:spPr>
          <a:xfrm>
            <a:off x="125290" y="3087560"/>
            <a:ext cx="2664297" cy="989512"/>
          </a:xfrm>
        </p:spPr>
        <p:txBody>
          <a:bodyPr>
            <a:noAutofit/>
          </a:bodyPr>
          <a:lstStyle/>
          <a:p>
            <a:r>
              <a:rPr lang="en-US" sz="3200" cap="all" dirty="0"/>
              <a:t>Learning </a:t>
            </a:r>
            <a:br>
              <a:rPr lang="en-US" sz="3200" cap="all" dirty="0"/>
            </a:br>
            <a:r>
              <a:rPr lang="en-US" sz="3200" cap="all" dirty="0"/>
              <a:t>Outcomes</a:t>
            </a:r>
            <a:endParaRPr lang="en-US" sz="2800" cap="all" dirty="0"/>
          </a:p>
        </p:txBody>
      </p:sp>
      <p:sp>
        <p:nvSpPr>
          <p:cNvPr id="13" name="Title 1">
            <a:extLst>
              <a:ext uri="{FF2B5EF4-FFF2-40B4-BE49-F238E27FC236}">
                <a16:creationId xmlns:a16="http://schemas.microsoft.com/office/drawing/2014/main" id="{C44A0725-8F4E-443E-BF5F-B74E77E47090}"/>
              </a:ext>
            </a:extLst>
          </p:cNvPr>
          <p:cNvSpPr txBox="1">
            <a:spLocks/>
          </p:cNvSpPr>
          <p:nvPr/>
        </p:nvSpPr>
        <p:spPr>
          <a:xfrm>
            <a:off x="108000" y="44656"/>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spTree>
    <p:extLst>
      <p:ext uri="{BB962C8B-B14F-4D97-AF65-F5344CB8AC3E}">
        <p14:creationId xmlns:p14="http://schemas.microsoft.com/office/powerpoint/2010/main" val="56346842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0338" y="2492897"/>
            <a:ext cx="8879690" cy="3096270"/>
          </a:xfrm>
          <a:prstGeom prst="rect">
            <a:avLst/>
          </a:prstGeom>
          <a:solidFill>
            <a:srgbClr val="DA8AAD"/>
          </a:solidFill>
          <a:ln w="28575">
            <a:solidFill>
              <a:schemeClr val="tx1"/>
            </a:solidFill>
          </a:ln>
        </p:spPr>
        <p:txBody>
          <a:bodyPr wrap="square" rtlCol="0">
            <a:noAutofit/>
          </a:bodyPr>
          <a:lstStyle/>
          <a:p>
            <a:endParaRPr lang="en-GB" sz="1350" b="1" dirty="0">
              <a:latin typeface="Arial" panose="020B0604020202020204" pitchFamily="34" charset="0"/>
              <a:cs typeface="Arial" panose="020B0604020202020204" pitchFamily="34" charset="0"/>
            </a:endParaRPr>
          </a:p>
          <a:p>
            <a:endParaRPr lang="en-GB" sz="1350" b="1"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endParaRPr lang="en-US" sz="135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A6F1FC09-357E-4BAB-977E-E6C5FDF2FD83}"/>
              </a:ext>
            </a:extLst>
          </p:cNvPr>
          <p:cNvSpPr txBox="1"/>
          <p:nvPr/>
        </p:nvSpPr>
        <p:spPr>
          <a:xfrm>
            <a:off x="130338" y="2560149"/>
            <a:ext cx="5864228" cy="954107"/>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Features:</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Activity that continues for an extended period of time without rest.</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Stresses the </a:t>
            </a:r>
            <a:r>
              <a:rPr lang="en-GB" sz="1400" u="sng" dirty="0">
                <a:solidFill>
                  <a:schemeClr val="bg1"/>
                </a:solidFill>
                <a:latin typeface="Arial" panose="020B0604020202020204" pitchFamily="34" charset="0"/>
                <a:cs typeface="Arial" panose="020B0604020202020204" pitchFamily="34" charset="0"/>
              </a:rPr>
              <a:t>AEROBIC</a:t>
            </a:r>
            <a:r>
              <a:rPr lang="en-GB" sz="1400" dirty="0">
                <a:latin typeface="Arial" panose="020B0604020202020204" pitchFamily="34" charset="0"/>
                <a:cs typeface="Arial" panose="020B0604020202020204" pitchFamily="34" charset="0"/>
              </a:rPr>
              <a:t> System.</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Carried out at a steady rate with low intensity.</a:t>
            </a:r>
          </a:p>
        </p:txBody>
      </p:sp>
      <p:sp>
        <p:nvSpPr>
          <p:cNvPr id="9" name="TextBox 8">
            <a:extLst>
              <a:ext uri="{FF2B5EF4-FFF2-40B4-BE49-F238E27FC236}">
                <a16:creationId xmlns:a16="http://schemas.microsoft.com/office/drawing/2014/main" id="{D1CC4EE8-0528-45FD-A9D9-E35D8206A9B7}"/>
              </a:ext>
            </a:extLst>
          </p:cNvPr>
          <p:cNvSpPr txBox="1"/>
          <p:nvPr/>
        </p:nvSpPr>
        <p:spPr>
          <a:xfrm>
            <a:off x="133972" y="3684089"/>
            <a:ext cx="5086100" cy="738664"/>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Adaptions:</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Heart will get bigger and stronger allowing greater delivery of blood (&amp; O2) to the working muscles</a:t>
            </a:r>
          </a:p>
        </p:txBody>
      </p:sp>
      <p:sp>
        <p:nvSpPr>
          <p:cNvPr id="4" name="Rectangle 3">
            <a:extLst>
              <a:ext uri="{FF2B5EF4-FFF2-40B4-BE49-F238E27FC236}">
                <a16:creationId xmlns:a16="http://schemas.microsoft.com/office/drawing/2014/main" id="{973820E0-CF7F-4847-8E33-B591221ABD23}"/>
              </a:ext>
            </a:extLst>
          </p:cNvPr>
          <p:cNvSpPr/>
          <p:nvPr/>
        </p:nvSpPr>
        <p:spPr>
          <a:xfrm>
            <a:off x="119145" y="4569503"/>
            <a:ext cx="4977720" cy="738664"/>
          </a:xfrm>
          <a:prstGeom prst="rect">
            <a:avLst/>
          </a:prstGeom>
        </p:spPr>
        <p:txBody>
          <a:bodyPr wrap="square">
            <a:spAutoFit/>
          </a:bodyPr>
          <a:lstStyle/>
          <a:p>
            <a:r>
              <a:rPr lang="en-GB" sz="1400" b="1" dirty="0">
                <a:latin typeface="Arial" panose="020B0604020202020204" pitchFamily="34" charset="0"/>
                <a:cs typeface="Arial" panose="020B0604020202020204" pitchFamily="34" charset="0"/>
              </a:rPr>
              <a:t>Example:</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Long distance Running, Cycling or Swimming</a:t>
            </a:r>
          </a:p>
          <a:p>
            <a:r>
              <a:rPr lang="en-GB" sz="1400" dirty="0">
                <a:latin typeface="Arial" panose="020B0604020202020204" pitchFamily="34" charset="0"/>
                <a:cs typeface="Arial" panose="020B0604020202020204" pitchFamily="34" charset="0"/>
              </a:rPr>
              <a:t>	(30min-2hrs @ low intensity)</a:t>
            </a:r>
          </a:p>
        </p:txBody>
      </p:sp>
      <p:sp>
        <p:nvSpPr>
          <p:cNvPr id="6147" name="Text Box 6"/>
          <p:cNvSpPr txBox="1">
            <a:spLocks noChangeArrowheads="1"/>
          </p:cNvSpPr>
          <p:nvPr/>
        </p:nvSpPr>
        <p:spPr bwMode="auto">
          <a:xfrm>
            <a:off x="119145" y="1062052"/>
            <a:ext cx="8552906" cy="1156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ts val="450"/>
              </a:spcBef>
              <a:spcAft>
                <a:spcPts val="600"/>
              </a:spcAft>
            </a:pPr>
            <a:r>
              <a:rPr lang="en-GB" sz="2000" b="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Continuous Training</a:t>
            </a:r>
            <a:endPar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a:p>
            <a:pPr eaLnBrk="1" hangingPunct="1">
              <a:spcBef>
                <a:spcPts val="450"/>
              </a:spcBef>
            </a:pPr>
            <a:r>
              <a:rPr lang="en-US"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 method of training that seeks to maintain or improve </a:t>
            </a:r>
            <a:r>
              <a:rPr lang="en-US" sz="2000" b="1" dirty="0">
                <a:solidFill>
                  <a:srgbClr val="C000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Cardiovascular Endurance</a:t>
            </a:r>
            <a:r>
              <a:rPr lang="en-US"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3C9ADCD3-F7BA-4761-A4DC-7CC50ADA7FF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Types of Training - Continuous Training</a:t>
            </a:r>
            <a:endParaRPr lang="en-GB" sz="2800" dirty="0">
              <a:solidFill>
                <a:srgbClr val="000000"/>
              </a:solidFill>
            </a:endParaRPr>
          </a:p>
        </p:txBody>
      </p:sp>
      <p:pic>
        <p:nvPicPr>
          <p:cNvPr id="7" name="Picture 6" descr="GRAND JUNCTION, CO - JUNE 13: 2000 participants cycle toward Colorado National Monument first day of 25th Annual Ride the Rockies tour at Grand Junction, Colorado, July 13, 2010">
            <a:extLst>
              <a:ext uri="{FF2B5EF4-FFF2-40B4-BE49-F238E27FC236}">
                <a16:creationId xmlns:a16="http://schemas.microsoft.com/office/drawing/2014/main" id="{380569F3-2B17-4C43-ADD0-8054C8472CDC}"/>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220072" y="3138239"/>
            <a:ext cx="3666749" cy="2378993"/>
          </a:xfrm>
          <a:prstGeom prst="rect">
            <a:avLst/>
          </a:prstGeom>
        </p:spPr>
      </p:pic>
    </p:spTree>
    <p:extLst>
      <p:ext uri="{BB962C8B-B14F-4D97-AF65-F5344CB8AC3E}">
        <p14:creationId xmlns:p14="http://schemas.microsoft.com/office/powerpoint/2010/main" val="40885112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fade">
                                      <p:cBhvr>
                                        <p:cTn id="29" dur="500"/>
                                        <p:tgtEl>
                                          <p:spTgt spid="4"/>
                                        </p:tgtEl>
                                      </p:cBhvr>
                                    </p:animEffect>
                                  </p:childTnLst>
                                </p:cTn>
                              </p:par>
                            </p:childTnLst>
                          </p:cTn>
                        </p:par>
                        <p:par>
                          <p:cTn id="30" fill="hold">
                            <p:stCondLst>
                              <p:cond delay="500"/>
                            </p:stCondLst>
                            <p:childTnLst>
                              <p:par>
                                <p:cTn id="31" presetID="1" presetClass="entr" presetSubtype="0" fill="hold" nodeType="afterEffect">
                                  <p:stCondLst>
                                    <p:cond delay="0"/>
                                  </p:stCondLst>
                                  <p:childTnLst>
                                    <p:set>
                                      <p:cBhvr>
                                        <p:cTn id="32" dur="1" fill="hold">
                                          <p:stCondLst>
                                            <p:cond delay="499"/>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9" grpId="0"/>
      <p:bldP spid="4" grpId="0"/>
      <p:bldP spid="614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6"/>
          <p:cNvSpPr txBox="1">
            <a:spLocks noChangeArrowheads="1"/>
          </p:cNvSpPr>
          <p:nvPr/>
        </p:nvSpPr>
        <p:spPr bwMode="auto">
          <a:xfrm>
            <a:off x="140185" y="1037216"/>
            <a:ext cx="8885215" cy="1092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Aft>
                <a:spcPts val="600"/>
              </a:spcAft>
            </a:pPr>
            <a:r>
              <a:rPr lang="en-GB" sz="2000" b="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Fartlek Training </a:t>
            </a:r>
          </a:p>
          <a:p>
            <a:pPr eaLnBrk="1" hangingPunct="1"/>
            <a:r>
              <a:rPr lang="en-US" sz="2000" b="1" dirty="0">
                <a:latin typeface="Arial" panose="020B0604020202020204" pitchFamily="34" charset="0"/>
                <a:cs typeface="Arial" panose="020B0604020202020204" pitchFamily="34" charset="0"/>
              </a:rPr>
              <a:t>Also known as ‘SPEED PLAY’ (Swedish) often used to maintain or improve </a:t>
            </a:r>
            <a:r>
              <a:rPr lang="en-US" sz="2000" b="1" dirty="0">
                <a:solidFill>
                  <a:srgbClr val="C00000"/>
                </a:solidFill>
                <a:latin typeface="Arial" panose="020B0604020202020204" pitchFamily="34" charset="0"/>
                <a:cs typeface="Arial" panose="020B0604020202020204" pitchFamily="34" charset="0"/>
              </a:rPr>
              <a:t>aerobic endurance </a:t>
            </a:r>
            <a:endParaRPr lang="en-GB" sz="2000" b="1" dirty="0">
              <a:solidFill>
                <a:srgbClr val="C00000"/>
              </a:solidFill>
              <a:latin typeface="Arial" panose="020B0604020202020204" pitchFamily="34" charset="0"/>
              <a:cs typeface="Arial" panose="020B0604020202020204" pitchFamily="34" charset="0"/>
            </a:endParaRPr>
          </a:p>
        </p:txBody>
      </p:sp>
      <p:sp>
        <p:nvSpPr>
          <p:cNvPr id="2" name="TextBox 1"/>
          <p:cNvSpPr txBox="1"/>
          <p:nvPr/>
        </p:nvSpPr>
        <p:spPr>
          <a:xfrm>
            <a:off x="61928" y="2277133"/>
            <a:ext cx="9009544" cy="3312107"/>
          </a:xfrm>
          <a:prstGeom prst="rect">
            <a:avLst/>
          </a:prstGeom>
          <a:solidFill>
            <a:srgbClr val="DA8AAD"/>
          </a:solidFill>
          <a:ln w="28575">
            <a:solidFill>
              <a:schemeClr val="tx1"/>
            </a:solidFill>
          </a:ln>
        </p:spPr>
        <p:txBody>
          <a:bodyPr wrap="square" rtlCol="0">
            <a:noAutofit/>
          </a:bodyPr>
          <a:lstStyle/>
          <a:p>
            <a:r>
              <a:rPr lang="en-GB" sz="1350" b="1" dirty="0">
                <a:latin typeface="Arial" panose="020B0604020202020204" pitchFamily="34" charset="0"/>
                <a:cs typeface="Arial" panose="020B0604020202020204" pitchFamily="34" charset="0"/>
              </a:rPr>
              <a:t>			</a:t>
            </a:r>
            <a:endParaRPr lang="en-US" sz="135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0476EF99-0B40-49BC-BFD4-E34A44117213}"/>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Types of Training – FARTLEK training</a:t>
            </a:r>
            <a:endParaRPr lang="en-GB" sz="2800" dirty="0">
              <a:solidFill>
                <a:srgbClr val="000000"/>
              </a:solidFill>
            </a:endParaRPr>
          </a:p>
        </p:txBody>
      </p:sp>
      <p:pic>
        <p:nvPicPr>
          <p:cNvPr id="7" name="Picture 6" descr="Young woman jumping participating in a trail race through the forest">
            <a:extLst>
              <a:ext uri="{FF2B5EF4-FFF2-40B4-BE49-F238E27FC236}">
                <a16:creationId xmlns:a16="http://schemas.microsoft.com/office/drawing/2014/main" id="{309C2364-FA60-4BD6-8D19-9B24F9ECF70A}"/>
              </a:ext>
            </a:extLst>
          </p:cNvPr>
          <p:cNvPicPr/>
          <p:nvPr/>
        </p:nvPicPr>
        <p:blipFill rotWithShape="1">
          <a:blip r:embed="rId2" cstate="print">
            <a:extLst>
              <a:ext uri="{28A0092B-C50C-407E-A947-70E740481C1C}">
                <a14:useLocalDpi xmlns:a14="http://schemas.microsoft.com/office/drawing/2010/main" val="0"/>
              </a:ext>
            </a:extLst>
          </a:blip>
          <a:srcRect b="10182"/>
          <a:stretch/>
        </p:blipFill>
        <p:spPr>
          <a:xfrm>
            <a:off x="140186" y="2574592"/>
            <a:ext cx="2173729" cy="2798624"/>
          </a:xfrm>
          <a:prstGeom prst="rect">
            <a:avLst/>
          </a:prstGeom>
        </p:spPr>
      </p:pic>
      <p:sp>
        <p:nvSpPr>
          <p:cNvPr id="10" name="TextBox 9">
            <a:extLst>
              <a:ext uri="{FF2B5EF4-FFF2-40B4-BE49-F238E27FC236}">
                <a16:creationId xmlns:a16="http://schemas.microsoft.com/office/drawing/2014/main" id="{88AF1E9F-A5DB-4993-AB44-9E60248492E2}"/>
              </a:ext>
            </a:extLst>
          </p:cNvPr>
          <p:cNvSpPr txBox="1"/>
          <p:nvPr/>
        </p:nvSpPr>
        <p:spPr>
          <a:xfrm>
            <a:off x="2470497" y="3841229"/>
            <a:ext cx="6444390" cy="738664"/>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Adaptions:</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Can force the body to adapt in a way that it can better delay the onset of lactic acid build up</a:t>
            </a:r>
          </a:p>
        </p:txBody>
      </p:sp>
      <p:sp>
        <p:nvSpPr>
          <p:cNvPr id="11" name="TextBox 10">
            <a:extLst>
              <a:ext uri="{FF2B5EF4-FFF2-40B4-BE49-F238E27FC236}">
                <a16:creationId xmlns:a16="http://schemas.microsoft.com/office/drawing/2014/main" id="{8A9924FF-A954-4DCE-A2D4-03C12EDE2B18}"/>
              </a:ext>
            </a:extLst>
          </p:cNvPr>
          <p:cNvSpPr txBox="1"/>
          <p:nvPr/>
        </p:nvSpPr>
        <p:spPr>
          <a:xfrm>
            <a:off x="2470497" y="2433018"/>
            <a:ext cx="6444390" cy="1377300"/>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Features:</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The Speed, Intensity and often Terrain (gradients &amp; surface – sand, mud etc.) are varied throughout the training session</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Can train both </a:t>
            </a:r>
            <a:r>
              <a:rPr lang="en-GB" sz="1400" dirty="0">
                <a:solidFill>
                  <a:schemeClr val="bg1"/>
                </a:solidFill>
                <a:latin typeface="Arial" panose="020B0604020202020204" pitchFamily="34" charset="0"/>
                <a:cs typeface="Arial" panose="020B0604020202020204" pitchFamily="34" charset="0"/>
              </a:rPr>
              <a:t>Aerobic</a:t>
            </a:r>
            <a:r>
              <a:rPr lang="en-GB" sz="1400" dirty="0">
                <a:latin typeface="Arial" panose="020B0604020202020204" pitchFamily="34" charset="0"/>
                <a:cs typeface="Arial" panose="020B0604020202020204" pitchFamily="34" charset="0"/>
              </a:rPr>
              <a:t> and </a:t>
            </a:r>
            <a:r>
              <a:rPr lang="en-GB" sz="1400" dirty="0">
                <a:solidFill>
                  <a:schemeClr val="bg1"/>
                </a:solidFill>
                <a:latin typeface="Arial" panose="020B0604020202020204" pitchFamily="34" charset="0"/>
                <a:cs typeface="Arial" panose="020B0604020202020204" pitchFamily="34" charset="0"/>
              </a:rPr>
              <a:t>Anaerobic</a:t>
            </a:r>
            <a:r>
              <a:rPr lang="en-GB" sz="1400" dirty="0">
                <a:latin typeface="Arial" panose="020B0604020202020204" pitchFamily="34" charset="0"/>
                <a:cs typeface="Arial" panose="020B0604020202020204" pitchFamily="34" charset="0"/>
              </a:rPr>
              <a:t> systems</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Can often add enjoyment to otherwise tedious training sessions with variations in speed, intensity and terrain.</a:t>
            </a:r>
          </a:p>
        </p:txBody>
      </p:sp>
      <p:sp>
        <p:nvSpPr>
          <p:cNvPr id="12" name="Rectangle 11">
            <a:extLst>
              <a:ext uri="{FF2B5EF4-FFF2-40B4-BE49-F238E27FC236}">
                <a16:creationId xmlns:a16="http://schemas.microsoft.com/office/drawing/2014/main" id="{CD3F107B-A14F-4E00-9B30-1830C0F5AA69}"/>
              </a:ext>
            </a:extLst>
          </p:cNvPr>
          <p:cNvSpPr/>
          <p:nvPr/>
        </p:nvSpPr>
        <p:spPr>
          <a:xfrm>
            <a:off x="2470498" y="4671278"/>
            <a:ext cx="6444389" cy="738664"/>
          </a:xfrm>
          <a:prstGeom prst="rect">
            <a:avLst/>
          </a:prstGeom>
        </p:spPr>
        <p:txBody>
          <a:bodyPr wrap="square">
            <a:spAutoFit/>
          </a:bodyPr>
          <a:lstStyle/>
          <a:p>
            <a:r>
              <a:rPr lang="en-GB" sz="1400" b="1" dirty="0">
                <a:latin typeface="Arial" panose="020B0604020202020204" pitchFamily="34" charset="0"/>
                <a:cs typeface="Arial" panose="020B0604020202020204" pitchFamily="34" charset="0"/>
              </a:rPr>
              <a:t>Example:</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Ideal for team sports as it replicates the efforts of a player / athlete in a game like situation (run, walk, jog, sprint, rest, repeat)</a:t>
            </a:r>
          </a:p>
        </p:txBody>
      </p:sp>
    </p:spTree>
    <p:extLst>
      <p:ext uri="{BB962C8B-B14F-4D97-AF65-F5344CB8AC3E}">
        <p14:creationId xmlns:p14="http://schemas.microsoft.com/office/powerpoint/2010/main" val="40810516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2" grpId="0" animBg="1"/>
      <p:bldP spid="10" grpId="0"/>
      <p:bldP spid="11"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6"/>
          <p:cNvSpPr txBox="1">
            <a:spLocks noChangeArrowheads="1"/>
          </p:cNvSpPr>
          <p:nvPr/>
        </p:nvSpPr>
        <p:spPr bwMode="auto">
          <a:xfrm>
            <a:off x="158649" y="1057992"/>
            <a:ext cx="8760545" cy="1156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Aft>
                <a:spcPts val="600"/>
              </a:spcAft>
            </a:pPr>
            <a:r>
              <a:rPr lang="en-GB" sz="2000" b="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Interval Training</a:t>
            </a:r>
          </a:p>
          <a:p>
            <a:pPr eaLnBrk="1" hangingPunct="1">
              <a:spcBef>
                <a:spcPts val="450"/>
              </a:spcBef>
            </a:pP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 type of training which features distinct periods of work followed by periods of rest </a:t>
            </a:r>
            <a:endParaRPr lang="en-GB" sz="2000" b="1" dirty="0">
              <a:latin typeface="Arial" panose="020B0604020202020204" pitchFamily="34" charset="0"/>
              <a:cs typeface="Arial" panose="020B0604020202020204" pitchFamily="34" charset="0"/>
            </a:endParaRPr>
          </a:p>
        </p:txBody>
      </p:sp>
      <p:sp>
        <p:nvSpPr>
          <p:cNvPr id="2" name="TextBox 1"/>
          <p:cNvSpPr txBox="1"/>
          <p:nvPr/>
        </p:nvSpPr>
        <p:spPr>
          <a:xfrm>
            <a:off x="158650" y="2259695"/>
            <a:ext cx="8866751" cy="3401553"/>
          </a:xfrm>
          <a:prstGeom prst="rect">
            <a:avLst/>
          </a:prstGeom>
          <a:solidFill>
            <a:srgbClr val="DA8AAD"/>
          </a:solidFill>
          <a:ln w="28575">
            <a:solidFill>
              <a:schemeClr val="tx1"/>
            </a:solidFill>
          </a:ln>
        </p:spPr>
        <p:txBody>
          <a:bodyPr wrap="square" rtlCol="0">
            <a:noAutofit/>
          </a:bodyPr>
          <a:lstStyle/>
          <a:p>
            <a:endParaRPr lang="en-GB" sz="1350" b="1"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endParaRPr lang="en-GB" sz="1350" b="1"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E3473390-2037-4430-9BEC-5C2CED4AFF09}"/>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Types of Training – INTERVAL training</a:t>
            </a:r>
            <a:endParaRPr lang="en-GB" sz="2800" dirty="0">
              <a:solidFill>
                <a:srgbClr val="000000"/>
              </a:solidFill>
            </a:endParaRPr>
          </a:p>
        </p:txBody>
      </p:sp>
      <p:sp>
        <p:nvSpPr>
          <p:cNvPr id="7" name="TextBox 6">
            <a:extLst>
              <a:ext uri="{FF2B5EF4-FFF2-40B4-BE49-F238E27FC236}">
                <a16:creationId xmlns:a16="http://schemas.microsoft.com/office/drawing/2014/main" id="{ECFEE424-33D8-4238-9140-06FE793DB2C1}"/>
              </a:ext>
            </a:extLst>
          </p:cNvPr>
          <p:cNvSpPr txBox="1"/>
          <p:nvPr/>
        </p:nvSpPr>
        <p:spPr>
          <a:xfrm>
            <a:off x="223382" y="2403204"/>
            <a:ext cx="5106508" cy="2616101"/>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Features:</a:t>
            </a:r>
          </a:p>
          <a:p>
            <a:pPr marL="214313" indent="-214313">
              <a:spcAft>
                <a:spcPts val="400"/>
              </a:spcAft>
              <a:buFont typeface="Arial" panose="020B0604020202020204" pitchFamily="34" charset="0"/>
              <a:buChar char="•"/>
            </a:pPr>
            <a:r>
              <a:rPr lang="en-GB" sz="1400" dirty="0">
                <a:latin typeface="Arial" panose="020B0604020202020204" pitchFamily="34" charset="0"/>
                <a:cs typeface="Arial" panose="020B0604020202020204" pitchFamily="34" charset="0"/>
              </a:rPr>
              <a:t>One of the most popular forms of training for both anaerobic and aerobic endurance.</a:t>
            </a:r>
          </a:p>
          <a:p>
            <a:pPr marL="214313" indent="-214313">
              <a:spcAft>
                <a:spcPts val="400"/>
              </a:spcAft>
              <a:buFont typeface="Arial" panose="020B0604020202020204" pitchFamily="34" charset="0"/>
              <a:buChar char="•"/>
            </a:pPr>
            <a:r>
              <a:rPr lang="en-GB" sz="1400" dirty="0">
                <a:latin typeface="Arial" panose="020B0604020202020204" pitchFamily="34" charset="0"/>
                <a:cs typeface="Arial" panose="020B0604020202020204" pitchFamily="34" charset="0"/>
              </a:rPr>
              <a:t>Adaptable to the individuals needs and sports </a:t>
            </a:r>
          </a:p>
          <a:p>
            <a:pPr marL="214313" indent="-214313">
              <a:spcAft>
                <a:spcPts val="400"/>
              </a:spcAft>
              <a:buFont typeface="Arial" panose="020B0604020202020204" pitchFamily="34" charset="0"/>
              <a:buChar char="•"/>
            </a:pPr>
            <a:r>
              <a:rPr lang="en-GB" sz="1400" dirty="0">
                <a:latin typeface="Arial" panose="020B0604020202020204" pitchFamily="34" charset="0"/>
                <a:cs typeface="Arial" panose="020B0604020202020204" pitchFamily="34" charset="0"/>
              </a:rPr>
              <a:t>The following must be taken into consideration when designing an Interval training session…</a:t>
            </a:r>
          </a:p>
          <a:p>
            <a:pPr marL="557213" lvl="1"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Duration</a:t>
            </a:r>
          </a:p>
          <a:p>
            <a:pPr marL="557213" lvl="1"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Speed / Intensity</a:t>
            </a:r>
          </a:p>
          <a:p>
            <a:pPr marL="557213" lvl="1"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Number of Sets / Repetitions</a:t>
            </a:r>
          </a:p>
          <a:p>
            <a:pPr marL="557213" lvl="1"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Duration of rest periods</a:t>
            </a:r>
          </a:p>
          <a:p>
            <a:pPr marL="557213" lvl="1"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Type of training used (aerobic / anaerobic)</a:t>
            </a:r>
          </a:p>
        </p:txBody>
      </p:sp>
      <p:sp>
        <p:nvSpPr>
          <p:cNvPr id="8" name="Rectangle 7">
            <a:extLst>
              <a:ext uri="{FF2B5EF4-FFF2-40B4-BE49-F238E27FC236}">
                <a16:creationId xmlns:a16="http://schemas.microsoft.com/office/drawing/2014/main" id="{AF0E0F12-09CB-4BDA-B18F-07893EE2C053}"/>
              </a:ext>
            </a:extLst>
          </p:cNvPr>
          <p:cNvSpPr/>
          <p:nvPr/>
        </p:nvSpPr>
        <p:spPr>
          <a:xfrm>
            <a:off x="241965" y="5062506"/>
            <a:ext cx="8237050" cy="523220"/>
          </a:xfrm>
          <a:prstGeom prst="rect">
            <a:avLst/>
          </a:prstGeom>
        </p:spPr>
        <p:txBody>
          <a:bodyPr wrap="square">
            <a:spAutoFit/>
          </a:bodyPr>
          <a:lstStyle/>
          <a:p>
            <a:r>
              <a:rPr lang="en-GB" sz="1400" b="1" dirty="0">
                <a:latin typeface="Arial" panose="020B0604020202020204" pitchFamily="34" charset="0"/>
                <a:cs typeface="Arial" panose="020B0604020202020204" pitchFamily="34" charset="0"/>
              </a:rPr>
              <a:t>Example:</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Ideal for team sports such as football, hockey and rugby (sprint 30m, rest, repeat 5 times)</a:t>
            </a:r>
          </a:p>
        </p:txBody>
      </p:sp>
      <p:pic>
        <p:nvPicPr>
          <p:cNvPr id="9" name="Picture 8" descr="Anonymous people reaching lunging in gym as they run fast short sprints in gym">
            <a:extLst>
              <a:ext uri="{FF2B5EF4-FFF2-40B4-BE49-F238E27FC236}">
                <a16:creationId xmlns:a16="http://schemas.microsoft.com/office/drawing/2014/main" id="{1A513CB7-D387-4D86-B6FC-3C1FADB92ADF}"/>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436096" y="2592278"/>
            <a:ext cx="3483099" cy="2420898"/>
          </a:xfrm>
          <a:prstGeom prst="rect">
            <a:avLst/>
          </a:prstGeom>
        </p:spPr>
      </p:pic>
    </p:spTree>
    <p:extLst>
      <p:ext uri="{BB962C8B-B14F-4D97-AF65-F5344CB8AC3E}">
        <p14:creationId xmlns:p14="http://schemas.microsoft.com/office/powerpoint/2010/main" val="142128370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par>
                          <p:cTn id="25" fill="hold">
                            <p:stCondLst>
                              <p:cond delay="500"/>
                            </p:stCondLst>
                            <p:childTnLst>
                              <p:par>
                                <p:cTn id="26" presetID="1" presetClass="entr" presetSubtype="0" fill="hold" nodeType="afterEffect">
                                  <p:stCondLst>
                                    <p:cond delay="0"/>
                                  </p:stCondLst>
                                  <p:childTnLst>
                                    <p:set>
                                      <p:cBhvr>
                                        <p:cTn id="27" dur="1" fill="hold">
                                          <p:stCondLst>
                                            <p:cond delay="499"/>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2" grpId="0" animBg="1"/>
      <p:bldP spid="7"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6"/>
          <p:cNvSpPr txBox="1">
            <a:spLocks noChangeArrowheads="1"/>
          </p:cNvSpPr>
          <p:nvPr/>
        </p:nvSpPr>
        <p:spPr bwMode="auto">
          <a:xfrm>
            <a:off x="108000" y="884961"/>
            <a:ext cx="8928000" cy="1156727"/>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Aft>
                <a:spcPts val="600"/>
              </a:spcAft>
            </a:pPr>
            <a:r>
              <a:rPr lang="en-GB" sz="2000" b="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Circuit Training (Interval Training)</a:t>
            </a:r>
          </a:p>
          <a:p>
            <a:pPr eaLnBrk="1" hangingPunct="1">
              <a:spcBef>
                <a:spcPts val="450"/>
              </a:spcBef>
            </a:pPr>
            <a:r>
              <a:rPr lang="en-US"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A method of training that incorporates different stations to stress / overload different muscle groups </a:t>
            </a:r>
            <a:endPar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endParaRPr>
          </a:p>
        </p:txBody>
      </p:sp>
      <p:sp>
        <p:nvSpPr>
          <p:cNvPr id="2" name="TextBox 1"/>
          <p:cNvSpPr txBox="1"/>
          <p:nvPr/>
        </p:nvSpPr>
        <p:spPr>
          <a:xfrm>
            <a:off x="139801" y="2136287"/>
            <a:ext cx="8928000" cy="3763897"/>
          </a:xfrm>
          <a:prstGeom prst="rect">
            <a:avLst/>
          </a:prstGeom>
          <a:solidFill>
            <a:srgbClr val="DA8AAD"/>
          </a:solidFill>
          <a:ln w="28575">
            <a:solidFill>
              <a:schemeClr val="tx1"/>
            </a:solidFill>
          </a:ln>
        </p:spPr>
        <p:txBody>
          <a:bodyPr wrap="square" rtlCol="0">
            <a:noAutofit/>
          </a:bodyPr>
          <a:lstStyle/>
          <a:p>
            <a:r>
              <a:rPr lang="en-GB" sz="1350" b="1" dirty="0">
                <a:latin typeface="Arial" panose="020B0604020202020204" pitchFamily="34" charset="0"/>
                <a:cs typeface="Arial" panose="020B0604020202020204" pitchFamily="34" charset="0"/>
              </a:rPr>
              <a:t>								</a:t>
            </a:r>
          </a:p>
          <a:p>
            <a:pPr marL="2957513" lvl="8" indent="-214313">
              <a:buFont typeface="Arial" panose="020B0604020202020204" pitchFamily="34" charset="0"/>
              <a:buChar char="•"/>
            </a:pPr>
            <a:endParaRPr lang="en-GB" sz="1350" dirty="0">
              <a:latin typeface="Arial" panose="020B0604020202020204" pitchFamily="34" charset="0"/>
              <a:cs typeface="Arial" panose="020B0604020202020204" pitchFamily="34" charset="0"/>
            </a:endParaRPr>
          </a:p>
          <a:p>
            <a:pPr lvl="8"/>
            <a:endParaRPr lang="en-GB" sz="1350"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p:txBody>
      </p:sp>
      <p:sp>
        <p:nvSpPr>
          <p:cNvPr id="7" name="Title 1">
            <a:extLst>
              <a:ext uri="{FF2B5EF4-FFF2-40B4-BE49-F238E27FC236}">
                <a16:creationId xmlns:a16="http://schemas.microsoft.com/office/drawing/2014/main" id="{287D44DB-17CB-4367-A747-F5B24F4FDD5C}"/>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Types of Training – Circuit training</a:t>
            </a:r>
            <a:endParaRPr lang="en-GB" sz="2800" dirty="0">
              <a:solidFill>
                <a:srgbClr val="000000"/>
              </a:solidFill>
            </a:endParaRPr>
          </a:p>
        </p:txBody>
      </p:sp>
      <p:sp>
        <p:nvSpPr>
          <p:cNvPr id="8" name="Rectangle 7">
            <a:extLst>
              <a:ext uri="{FF2B5EF4-FFF2-40B4-BE49-F238E27FC236}">
                <a16:creationId xmlns:a16="http://schemas.microsoft.com/office/drawing/2014/main" id="{25053160-5D99-44CB-91CD-54FDA3A4B012}"/>
              </a:ext>
            </a:extLst>
          </p:cNvPr>
          <p:cNvSpPr/>
          <p:nvPr/>
        </p:nvSpPr>
        <p:spPr>
          <a:xfrm>
            <a:off x="228548" y="5126455"/>
            <a:ext cx="6120680" cy="523220"/>
          </a:xfrm>
          <a:prstGeom prst="rect">
            <a:avLst/>
          </a:prstGeom>
        </p:spPr>
        <p:txBody>
          <a:bodyPr wrap="square">
            <a:spAutoFit/>
          </a:bodyPr>
          <a:lstStyle/>
          <a:p>
            <a:r>
              <a:rPr lang="en-GB" sz="1400" b="1" dirty="0">
                <a:latin typeface="Arial" panose="020B0604020202020204" pitchFamily="34" charset="0"/>
                <a:cs typeface="Arial" panose="020B0604020202020204" pitchFamily="34" charset="0"/>
              </a:rPr>
              <a:t>Example:</a:t>
            </a:r>
          </a:p>
          <a:p>
            <a:pPr marL="1000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Skipping – Press Ups – Squats – Dips – Crunches – Rest – Repeat</a:t>
            </a:r>
          </a:p>
        </p:txBody>
      </p:sp>
      <p:sp>
        <p:nvSpPr>
          <p:cNvPr id="9" name="TextBox 8">
            <a:extLst>
              <a:ext uri="{FF2B5EF4-FFF2-40B4-BE49-F238E27FC236}">
                <a16:creationId xmlns:a16="http://schemas.microsoft.com/office/drawing/2014/main" id="{392347E8-BECF-49B1-96F8-467E8AE19A6E}"/>
              </a:ext>
            </a:extLst>
          </p:cNvPr>
          <p:cNvSpPr txBox="1"/>
          <p:nvPr/>
        </p:nvSpPr>
        <p:spPr>
          <a:xfrm>
            <a:off x="228547" y="2240107"/>
            <a:ext cx="6120680" cy="2985433"/>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Features: </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Involves a number of </a:t>
            </a:r>
            <a:r>
              <a:rPr lang="en-GB" sz="1400" i="1" dirty="0">
                <a:latin typeface="Arial" panose="020B0604020202020204" pitchFamily="34" charset="0"/>
                <a:cs typeface="Arial" panose="020B0604020202020204" pitchFamily="34" charset="0"/>
              </a:rPr>
              <a:t>‘exercise stations’ </a:t>
            </a:r>
            <a:r>
              <a:rPr lang="en-GB" sz="1400" dirty="0">
                <a:latin typeface="Arial" panose="020B0604020202020204" pitchFamily="34" charset="0"/>
                <a:cs typeface="Arial" panose="020B0604020202020204" pitchFamily="34" charset="0"/>
              </a:rPr>
              <a:t>arranged in a particular way called a circuit </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Can use either repetition number (20 press-ups) or timed periods for each station (30 secs)</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Can be adaptable to any performers activity / sporting needs </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NO muscle group should be worked on two stations consecutively.</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Can incorporate skills as well as exercises</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Usually 11 – 15 stations in each circuit</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Easily changed as individuals progress</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Individuals can complete different circuits at same time as each other.</a:t>
            </a:r>
          </a:p>
          <a:p>
            <a:r>
              <a:rPr lang="en-GB" sz="1400" b="1" dirty="0">
                <a:latin typeface="Arial" panose="020B0604020202020204" pitchFamily="34" charset="0"/>
                <a:cs typeface="Arial" panose="020B0604020202020204" pitchFamily="34" charset="0"/>
              </a:rPr>
              <a:t>						</a:t>
            </a:r>
          </a:p>
        </p:txBody>
      </p:sp>
      <p:pic>
        <p:nvPicPr>
          <p:cNvPr id="10" name="Picture 9" descr="Young attractive woman practicing yoga, standing in Push ups or press ups exercise, Plank pose, working out, wearing sportswear bra and pants, full length, white loft studio background">
            <a:extLst>
              <a:ext uri="{FF2B5EF4-FFF2-40B4-BE49-F238E27FC236}">
                <a16:creationId xmlns:a16="http://schemas.microsoft.com/office/drawing/2014/main" id="{4593FC51-ADC6-4FA0-8D46-3E051635B86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6437973" y="2272115"/>
            <a:ext cx="2517237" cy="1625758"/>
          </a:xfrm>
          <a:prstGeom prst="rect">
            <a:avLst/>
          </a:prstGeom>
        </p:spPr>
      </p:pic>
      <p:pic>
        <p:nvPicPr>
          <p:cNvPr id="11" name="Picture 10" descr="Young woman holding dumbbells while being in squat position in a health club. Fitness, sport, training, gym and lifestyle concept">
            <a:extLst>
              <a:ext uri="{FF2B5EF4-FFF2-40B4-BE49-F238E27FC236}">
                <a16:creationId xmlns:a16="http://schemas.microsoft.com/office/drawing/2014/main" id="{5F07068D-4288-4A33-AE0A-A3D3CFCF3B92}"/>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437973" y="3992472"/>
            <a:ext cx="2517237" cy="1742794"/>
          </a:xfrm>
          <a:prstGeom prst="rect">
            <a:avLst/>
          </a:prstGeom>
        </p:spPr>
      </p:pic>
    </p:spTree>
    <p:extLst>
      <p:ext uri="{BB962C8B-B14F-4D97-AF65-F5344CB8AC3E}">
        <p14:creationId xmlns:p14="http://schemas.microsoft.com/office/powerpoint/2010/main" val="31409746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par>
                          <p:cTn id="25" fill="hold">
                            <p:stCondLst>
                              <p:cond delay="500"/>
                            </p:stCondLst>
                            <p:childTnLst>
                              <p:par>
                                <p:cTn id="26" presetID="1" presetClass="entr" presetSubtype="0" fill="hold" nodeType="afterEffect">
                                  <p:stCondLst>
                                    <p:cond delay="0"/>
                                  </p:stCondLst>
                                  <p:childTnLst>
                                    <p:set>
                                      <p:cBhvr>
                                        <p:cTn id="27" dur="1" fill="hold">
                                          <p:stCondLst>
                                            <p:cond delay="499"/>
                                          </p:stCondLst>
                                        </p:cTn>
                                        <p:tgtEl>
                                          <p:spTgt spid="10"/>
                                        </p:tgtEl>
                                        <p:attrNameLst>
                                          <p:attrName>style.visibility</p:attrName>
                                        </p:attrNameLst>
                                      </p:cBhvr>
                                      <p:to>
                                        <p:strVal val="visible"/>
                                      </p:to>
                                    </p:set>
                                  </p:childTnLst>
                                </p:cTn>
                              </p:par>
                            </p:childTnLst>
                          </p:cTn>
                        </p:par>
                        <p:par>
                          <p:cTn id="28" fill="hold">
                            <p:stCondLst>
                              <p:cond delay="1000"/>
                            </p:stCondLst>
                            <p:childTnLst>
                              <p:par>
                                <p:cTn id="29" presetID="1" presetClass="entr" presetSubtype="0" fill="hold" nodeType="afterEffect">
                                  <p:stCondLst>
                                    <p:cond delay="0"/>
                                  </p:stCondLst>
                                  <p:childTnLst>
                                    <p:set>
                                      <p:cBhvr>
                                        <p:cTn id="30" dur="1" fill="hold">
                                          <p:stCondLst>
                                            <p:cond delay="499"/>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animBg="1"/>
      <p:bldP spid="2" grpId="0" animBg="1"/>
      <p:bldP spid="8" grpId="0"/>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8326240E-FF2E-491E-AD73-06B866FA7463}"/>
              </a:ext>
            </a:extLst>
          </p:cNvPr>
          <p:cNvSpPr txBox="1"/>
          <p:nvPr/>
        </p:nvSpPr>
        <p:spPr>
          <a:xfrm>
            <a:off x="130338" y="2492896"/>
            <a:ext cx="8879690" cy="3249513"/>
          </a:xfrm>
          <a:prstGeom prst="rect">
            <a:avLst/>
          </a:prstGeom>
          <a:solidFill>
            <a:srgbClr val="DA8AAD"/>
          </a:solidFill>
          <a:ln w="28575">
            <a:solidFill>
              <a:schemeClr val="tx1"/>
            </a:solidFill>
          </a:ln>
        </p:spPr>
        <p:txBody>
          <a:bodyPr wrap="square" rtlCol="0">
            <a:noAutofit/>
          </a:bodyPr>
          <a:lstStyle/>
          <a:p>
            <a:endParaRPr lang="en-GB" sz="1350" b="1" dirty="0">
              <a:latin typeface="Arial" panose="020B0604020202020204" pitchFamily="34" charset="0"/>
              <a:cs typeface="Arial" panose="020B0604020202020204" pitchFamily="34" charset="0"/>
            </a:endParaRPr>
          </a:p>
          <a:p>
            <a:endParaRPr lang="en-GB" sz="1350" b="1"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endParaRPr lang="en-US" sz="1350" dirty="0">
              <a:latin typeface="Arial" panose="020B0604020202020204" pitchFamily="34" charset="0"/>
              <a:cs typeface="Arial" panose="020B0604020202020204" pitchFamily="34" charset="0"/>
            </a:endParaRPr>
          </a:p>
        </p:txBody>
      </p:sp>
      <p:sp>
        <p:nvSpPr>
          <p:cNvPr id="6147" name="Text Box 6"/>
          <p:cNvSpPr txBox="1">
            <a:spLocks noChangeArrowheads="1"/>
          </p:cNvSpPr>
          <p:nvPr/>
        </p:nvSpPr>
        <p:spPr bwMode="auto">
          <a:xfrm>
            <a:off x="108000" y="1068308"/>
            <a:ext cx="8812676"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Aft>
                <a:spcPts val="600"/>
              </a:spcAft>
            </a:pPr>
            <a:r>
              <a:rPr lang="en-GB" sz="2000" b="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Weight Training (Interval Training)</a:t>
            </a:r>
          </a:p>
          <a:p>
            <a:pPr eaLnBrk="1" hangingPunct="1">
              <a:spcBef>
                <a:spcPct val="50000"/>
              </a:spcBef>
            </a:pPr>
            <a:r>
              <a:rPr lang="en-US" sz="2000" dirty="0">
                <a:latin typeface="Arial" panose="020B0604020202020204" pitchFamily="34" charset="0"/>
                <a:cs typeface="Arial" panose="020B0604020202020204" pitchFamily="34" charset="0"/>
              </a:rPr>
              <a:t>A form of training that involves the use of resistance to overload muscle groups and force adaptions that grow muscle tissue</a:t>
            </a:r>
            <a:endParaRPr lang="en-GB" sz="200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EA317FCA-FE9E-4552-A438-D00956F83398}"/>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Types of Training – Weight training</a:t>
            </a:r>
            <a:endParaRPr lang="en-GB" sz="2800" dirty="0">
              <a:solidFill>
                <a:srgbClr val="000000"/>
              </a:solidFill>
            </a:endParaRPr>
          </a:p>
        </p:txBody>
      </p:sp>
      <p:sp>
        <p:nvSpPr>
          <p:cNvPr id="8" name="TextBox 7">
            <a:extLst>
              <a:ext uri="{FF2B5EF4-FFF2-40B4-BE49-F238E27FC236}">
                <a16:creationId xmlns:a16="http://schemas.microsoft.com/office/drawing/2014/main" id="{831D92EA-8DB8-4CE6-B649-3103918EFB57}"/>
              </a:ext>
            </a:extLst>
          </p:cNvPr>
          <p:cNvSpPr txBox="1"/>
          <p:nvPr/>
        </p:nvSpPr>
        <p:spPr>
          <a:xfrm>
            <a:off x="153929" y="2674936"/>
            <a:ext cx="5529147" cy="1500411"/>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Features:</a:t>
            </a:r>
          </a:p>
          <a:p>
            <a:pPr marL="214313" indent="-214313">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Weighted exercise are performed in a circuit </a:t>
            </a:r>
          </a:p>
          <a:p>
            <a:pPr marL="214313" indent="-214313">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6-8 Reps (High Weight 70Kg) = Muscular Strength</a:t>
            </a:r>
          </a:p>
          <a:p>
            <a:pPr marL="214313" indent="-214313">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10-12 Reps (Lower Weight 15Kg) = Muscular Endurance</a:t>
            </a:r>
          </a:p>
          <a:p>
            <a:pPr marL="214313" indent="-214313">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Muscle groups are overloaded / stressed forcing the body to adapt</a:t>
            </a:r>
          </a:p>
        </p:txBody>
      </p:sp>
      <p:sp>
        <p:nvSpPr>
          <p:cNvPr id="9" name="TextBox 8">
            <a:extLst>
              <a:ext uri="{FF2B5EF4-FFF2-40B4-BE49-F238E27FC236}">
                <a16:creationId xmlns:a16="http://schemas.microsoft.com/office/drawing/2014/main" id="{A5CCB4CC-3519-4A15-B8BE-FE0AF2B73F10}"/>
              </a:ext>
            </a:extLst>
          </p:cNvPr>
          <p:cNvSpPr txBox="1"/>
          <p:nvPr/>
        </p:nvSpPr>
        <p:spPr>
          <a:xfrm>
            <a:off x="161536" y="4850576"/>
            <a:ext cx="8759140" cy="738664"/>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Adaptions:</a:t>
            </a:r>
          </a:p>
          <a:p>
            <a:pPr marL="216000" indent="-216000">
              <a:buFont typeface="Arial" panose="020B0604020202020204" pitchFamily="34" charset="0"/>
              <a:buChar char="•"/>
            </a:pPr>
            <a:r>
              <a:rPr lang="en-GB" sz="1400" dirty="0">
                <a:latin typeface="Arial" panose="020B0604020202020204" pitchFamily="34" charset="0"/>
                <a:cs typeface="Arial" panose="020B0604020202020204" pitchFamily="34" charset="0"/>
              </a:rPr>
              <a:t>Micro tears occur in the muscle fibres which then, through suitable rest time and diet) grow back larger in size and there fore collectively stronger. </a:t>
            </a:r>
          </a:p>
        </p:txBody>
      </p:sp>
      <p:pic>
        <p:nvPicPr>
          <p:cNvPr id="10" name="Picture 9" descr="Fitness asian woman doing exercise and lifting barbell weights in sport gym, healthy lifestyle concept">
            <a:extLst>
              <a:ext uri="{FF2B5EF4-FFF2-40B4-BE49-F238E27FC236}">
                <a16:creationId xmlns:a16="http://schemas.microsoft.com/office/drawing/2014/main" id="{4FAA3263-6C7B-4401-8B77-BA69B0542BBE}"/>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560148" y="2625132"/>
            <a:ext cx="3360528" cy="2244028"/>
          </a:xfrm>
          <a:prstGeom prst="rect">
            <a:avLst/>
          </a:prstGeom>
        </p:spPr>
      </p:pic>
    </p:spTree>
    <p:extLst>
      <p:ext uri="{BB962C8B-B14F-4D97-AF65-F5344CB8AC3E}">
        <p14:creationId xmlns:p14="http://schemas.microsoft.com/office/powerpoint/2010/main" val="34408076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500"/>
                            </p:stCondLst>
                            <p:childTnLst>
                              <p:par>
                                <p:cTn id="26" presetID="1" presetClass="entr" presetSubtype="0" fill="hold" nodeType="afterEffect">
                                  <p:stCondLst>
                                    <p:cond delay="0"/>
                                  </p:stCondLst>
                                  <p:childTnLst>
                                    <p:set>
                                      <p:cBhvr>
                                        <p:cTn id="27" dur="1" fill="hold">
                                          <p:stCondLst>
                                            <p:cond delay="49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147" grpId="0"/>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A7C98C3-0880-4CEA-AFD2-F452BE370024}"/>
              </a:ext>
            </a:extLst>
          </p:cNvPr>
          <p:cNvSpPr txBox="1"/>
          <p:nvPr/>
        </p:nvSpPr>
        <p:spPr>
          <a:xfrm>
            <a:off x="137804" y="2564905"/>
            <a:ext cx="8866751" cy="2880320"/>
          </a:xfrm>
          <a:prstGeom prst="rect">
            <a:avLst/>
          </a:prstGeom>
          <a:solidFill>
            <a:srgbClr val="DA8AAD"/>
          </a:solidFill>
          <a:ln w="28575">
            <a:solidFill>
              <a:schemeClr val="tx1"/>
            </a:solidFill>
          </a:ln>
        </p:spPr>
        <p:txBody>
          <a:bodyPr wrap="square" rtlCol="0">
            <a:noAutofit/>
          </a:bodyPr>
          <a:lstStyle/>
          <a:p>
            <a:endParaRPr lang="en-GB" sz="1350" b="1" dirty="0">
              <a:latin typeface="Arial" panose="020B0604020202020204" pitchFamily="34" charset="0"/>
              <a:cs typeface="Arial" panose="020B0604020202020204" pitchFamily="34" charset="0"/>
            </a:endParaRPr>
          </a:p>
          <a:p>
            <a:pPr marL="214313" indent="-214313">
              <a:buFont typeface="Arial" panose="020B0604020202020204" pitchFamily="34" charset="0"/>
              <a:buChar char="•"/>
            </a:pPr>
            <a:endParaRPr lang="en-GB" sz="1350" b="1"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9E136B0D-E545-4329-8CA2-FEBF712C0FF0}"/>
              </a:ext>
            </a:extLst>
          </p:cNvPr>
          <p:cNvSpPr txBox="1"/>
          <p:nvPr/>
        </p:nvSpPr>
        <p:spPr>
          <a:xfrm>
            <a:off x="202536" y="2692676"/>
            <a:ext cx="4798169" cy="1454244"/>
          </a:xfrm>
          <a:prstGeom prst="rect">
            <a:avLst/>
          </a:prstGeom>
          <a:noFill/>
        </p:spPr>
        <p:txBody>
          <a:bodyPr wrap="square" rtlCol="0">
            <a:spAutoFit/>
          </a:bodyPr>
          <a:lstStyle/>
          <a:p>
            <a:r>
              <a:rPr lang="en-GB" sz="1350" b="1" dirty="0">
                <a:latin typeface="Arial" panose="020B0604020202020204" pitchFamily="34" charset="0"/>
                <a:cs typeface="Arial" panose="020B0604020202020204" pitchFamily="34" charset="0"/>
              </a:rPr>
              <a:t>Features:</a:t>
            </a:r>
          </a:p>
          <a:p>
            <a:pPr marL="214313" indent="-214313">
              <a:spcAft>
                <a:spcPts val="300"/>
              </a:spcAft>
              <a:buFont typeface="Arial" panose="020B0604020202020204" pitchFamily="34" charset="0"/>
              <a:buChar char="•"/>
            </a:pPr>
            <a:r>
              <a:rPr lang="en-GB" sz="1350" dirty="0">
                <a:latin typeface="Arial" panose="020B0604020202020204" pitchFamily="34" charset="0"/>
                <a:cs typeface="Arial" panose="020B0604020202020204" pitchFamily="34" charset="0"/>
              </a:rPr>
              <a:t>Sometimes called depth jumping</a:t>
            </a:r>
          </a:p>
          <a:p>
            <a:pPr marL="214313" indent="-214313">
              <a:spcAft>
                <a:spcPts val="300"/>
              </a:spcAft>
              <a:buFont typeface="Arial" panose="020B0604020202020204" pitchFamily="34" charset="0"/>
              <a:buChar char="•"/>
            </a:pPr>
            <a:r>
              <a:rPr lang="en-GB" sz="1350" dirty="0">
                <a:latin typeface="Arial" panose="020B0604020202020204" pitchFamily="34" charset="0"/>
                <a:cs typeface="Arial" panose="020B0604020202020204" pitchFamily="34" charset="0"/>
              </a:rPr>
              <a:t>Type of training used to develop Power and dynamic strength </a:t>
            </a:r>
          </a:p>
          <a:p>
            <a:pPr marL="214313" indent="-214313">
              <a:spcAft>
                <a:spcPts val="300"/>
              </a:spcAft>
              <a:buFont typeface="Arial" panose="020B0604020202020204" pitchFamily="34" charset="0"/>
              <a:buChar char="•"/>
            </a:pPr>
            <a:r>
              <a:rPr lang="en-GB" sz="1350" dirty="0">
                <a:latin typeface="Arial" panose="020B0604020202020204" pitchFamily="34" charset="0"/>
                <a:cs typeface="Arial" panose="020B0604020202020204" pitchFamily="34" charset="0"/>
              </a:rPr>
              <a:t>Improves the speed in which muscles contract (Power)	</a:t>
            </a:r>
          </a:p>
          <a:p>
            <a:pPr marL="214313" indent="-214313">
              <a:spcAft>
                <a:spcPts val="300"/>
              </a:spcAft>
              <a:buFont typeface="Arial" panose="020B0604020202020204" pitchFamily="34" charset="0"/>
              <a:buChar char="•"/>
            </a:pPr>
            <a:r>
              <a:rPr lang="en-GB" sz="1350" dirty="0">
                <a:latin typeface="Arial" panose="020B0604020202020204" pitchFamily="34" charset="0"/>
                <a:cs typeface="Arial" panose="020B0604020202020204" pitchFamily="34" charset="0"/>
              </a:rPr>
              <a:t>Involves bounding, hopping and jumping.</a:t>
            </a:r>
          </a:p>
        </p:txBody>
      </p:sp>
      <p:sp>
        <p:nvSpPr>
          <p:cNvPr id="9" name="Rectangle 8">
            <a:extLst>
              <a:ext uri="{FF2B5EF4-FFF2-40B4-BE49-F238E27FC236}">
                <a16:creationId xmlns:a16="http://schemas.microsoft.com/office/drawing/2014/main" id="{70679562-89FE-4550-808B-EE14A419FDFC}"/>
              </a:ext>
            </a:extLst>
          </p:cNvPr>
          <p:cNvSpPr/>
          <p:nvPr/>
        </p:nvSpPr>
        <p:spPr>
          <a:xfrm>
            <a:off x="202536" y="4289825"/>
            <a:ext cx="4779586" cy="954107"/>
          </a:xfrm>
          <a:prstGeom prst="rect">
            <a:avLst/>
          </a:prstGeom>
        </p:spPr>
        <p:txBody>
          <a:bodyPr wrap="square">
            <a:spAutoFit/>
          </a:bodyPr>
          <a:lstStyle/>
          <a:p>
            <a:r>
              <a:rPr lang="en-GB" sz="1400" b="1" dirty="0">
                <a:latin typeface="Arial" panose="020B0604020202020204" pitchFamily="34" charset="0"/>
                <a:cs typeface="Arial" panose="020B0604020202020204" pitchFamily="34" charset="0"/>
              </a:rPr>
              <a:t>Example:</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Any sport that involves sprinting, throwing and jumping will benefit from this type of training such as Basketball, netball or rugby</a:t>
            </a:r>
          </a:p>
        </p:txBody>
      </p:sp>
      <p:sp>
        <p:nvSpPr>
          <p:cNvPr id="6147" name="Text Box 6"/>
          <p:cNvSpPr txBox="1">
            <a:spLocks noChangeArrowheads="1"/>
          </p:cNvSpPr>
          <p:nvPr/>
        </p:nvSpPr>
        <p:spPr bwMode="auto">
          <a:xfrm>
            <a:off x="124694" y="1042564"/>
            <a:ext cx="8552906"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Aft>
                <a:spcPts val="600"/>
              </a:spcAft>
            </a:pPr>
            <a:r>
              <a:rPr lang="en-GB" sz="2000" b="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Plyometrics (interval training)</a:t>
            </a:r>
          </a:p>
          <a:p>
            <a:pPr eaLnBrk="1" hangingPunct="1">
              <a:spcBef>
                <a:spcPct val="50000"/>
              </a:spcBef>
            </a:pP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A form of training that involves rapid and repeated stretching and contracting of muscles designed to increase strength and power</a:t>
            </a:r>
            <a:endParaRPr lang="en-GB" sz="200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A2E40838-F717-4411-B0E5-B0D5D3326F06}"/>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Types of Training – Plyometrics</a:t>
            </a:r>
            <a:endParaRPr lang="en-GB" sz="2800" dirty="0">
              <a:solidFill>
                <a:srgbClr val="000000"/>
              </a:solidFill>
            </a:endParaRPr>
          </a:p>
        </p:txBody>
      </p:sp>
      <p:pic>
        <p:nvPicPr>
          <p:cNvPr id="10" name="Picture 9" descr="Box jump exercise - young man doing functional workout at the gym">
            <a:extLst>
              <a:ext uri="{FF2B5EF4-FFF2-40B4-BE49-F238E27FC236}">
                <a16:creationId xmlns:a16="http://schemas.microsoft.com/office/drawing/2014/main" id="{BDE4E7E5-B3AF-4272-B697-C65372DD36B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046854" y="2636912"/>
            <a:ext cx="3832611" cy="2676685"/>
          </a:xfrm>
          <a:prstGeom prst="rect">
            <a:avLst/>
          </a:prstGeom>
        </p:spPr>
      </p:pic>
    </p:spTree>
    <p:extLst>
      <p:ext uri="{BB962C8B-B14F-4D97-AF65-F5344CB8AC3E}">
        <p14:creationId xmlns:p14="http://schemas.microsoft.com/office/powerpoint/2010/main" val="235346352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500"/>
                            </p:stCondLst>
                            <p:childTnLst>
                              <p:par>
                                <p:cTn id="26" presetID="1" presetClass="entr" presetSubtype="0" fill="hold" nodeType="afterEffect">
                                  <p:stCondLst>
                                    <p:cond delay="0"/>
                                  </p:stCondLst>
                                  <p:childTnLst>
                                    <p:set>
                                      <p:cBhvr>
                                        <p:cTn id="27" dur="1" fill="hold">
                                          <p:stCondLst>
                                            <p:cond delay="49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614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2DBF5F3-B034-4CA8-BE85-5A1AA91321E9}"/>
              </a:ext>
            </a:extLst>
          </p:cNvPr>
          <p:cNvSpPr txBox="1"/>
          <p:nvPr/>
        </p:nvSpPr>
        <p:spPr>
          <a:xfrm>
            <a:off x="130338" y="2492897"/>
            <a:ext cx="8879690" cy="2808311"/>
          </a:xfrm>
          <a:prstGeom prst="rect">
            <a:avLst/>
          </a:prstGeom>
          <a:solidFill>
            <a:srgbClr val="DA8AAD"/>
          </a:solidFill>
          <a:ln w="28575">
            <a:solidFill>
              <a:schemeClr val="tx1"/>
            </a:solidFill>
          </a:ln>
        </p:spPr>
        <p:txBody>
          <a:bodyPr wrap="square" rtlCol="0">
            <a:noAutofit/>
          </a:bodyPr>
          <a:lstStyle/>
          <a:p>
            <a:endParaRPr lang="en-GB" sz="1350" b="1" dirty="0">
              <a:latin typeface="Arial" panose="020B0604020202020204" pitchFamily="34" charset="0"/>
              <a:cs typeface="Arial" panose="020B0604020202020204" pitchFamily="34" charset="0"/>
            </a:endParaRPr>
          </a:p>
          <a:p>
            <a:endParaRPr lang="en-GB" sz="1350" b="1" dirty="0">
              <a:latin typeface="Arial" panose="020B0604020202020204" pitchFamily="34" charset="0"/>
              <a:cs typeface="Arial" panose="020B0604020202020204" pitchFamily="34" charset="0"/>
            </a:endParaRPr>
          </a:p>
          <a:p>
            <a:endParaRPr lang="en-GB" sz="1350" dirty="0">
              <a:latin typeface="Arial" panose="020B0604020202020204" pitchFamily="34" charset="0"/>
              <a:cs typeface="Arial" panose="020B0604020202020204" pitchFamily="34" charset="0"/>
            </a:endParaRPr>
          </a:p>
          <a:p>
            <a:endParaRPr lang="en-US" sz="1350"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4F9E320F-B3CA-41E7-AA83-038BD3178E00}"/>
              </a:ext>
            </a:extLst>
          </p:cNvPr>
          <p:cNvSpPr txBox="1"/>
          <p:nvPr/>
        </p:nvSpPr>
        <p:spPr>
          <a:xfrm>
            <a:off x="153929" y="2674936"/>
            <a:ext cx="5334054" cy="1715854"/>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Features:</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Training at a high exertion level typically performed over 30 sec - 3 min interval</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The higher the intensity (80-90% max HR) the shorter the speed interval</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Recovery intervals are shorter or equal to speed intervals </a:t>
            </a:r>
          </a:p>
          <a:p>
            <a:pPr marL="216000" indent="-216000">
              <a:spcAft>
                <a:spcPts val="300"/>
              </a:spcAft>
              <a:buFont typeface="Arial" panose="020B0604020202020204" pitchFamily="34" charset="0"/>
              <a:buChar char="•"/>
            </a:pPr>
            <a:r>
              <a:rPr lang="en-GB" sz="1400" dirty="0">
                <a:latin typeface="Arial" panose="020B0604020202020204" pitchFamily="34" charset="0"/>
                <a:cs typeface="Arial" panose="020B0604020202020204" pitchFamily="34" charset="0"/>
              </a:rPr>
              <a:t>Typically lasts no longer than 30mins</a:t>
            </a:r>
          </a:p>
        </p:txBody>
      </p:sp>
      <p:sp>
        <p:nvSpPr>
          <p:cNvPr id="9" name="TextBox 8">
            <a:extLst>
              <a:ext uri="{FF2B5EF4-FFF2-40B4-BE49-F238E27FC236}">
                <a16:creationId xmlns:a16="http://schemas.microsoft.com/office/drawing/2014/main" id="{C9609DE1-2634-4860-8BA7-C342C664478E}"/>
              </a:ext>
            </a:extLst>
          </p:cNvPr>
          <p:cNvSpPr txBox="1"/>
          <p:nvPr/>
        </p:nvSpPr>
        <p:spPr>
          <a:xfrm>
            <a:off x="153929" y="4473047"/>
            <a:ext cx="5133848" cy="738664"/>
          </a:xfrm>
          <a:prstGeom prst="rect">
            <a:avLst/>
          </a:prstGeom>
          <a:noFill/>
        </p:spPr>
        <p:txBody>
          <a:bodyPr wrap="square" rtlCol="0">
            <a:spAutoFit/>
          </a:bodyPr>
          <a:lstStyle/>
          <a:p>
            <a:r>
              <a:rPr lang="en-GB" sz="1400" b="1" dirty="0">
                <a:latin typeface="Arial" panose="020B0604020202020204" pitchFamily="34" charset="0"/>
                <a:cs typeface="Arial" panose="020B0604020202020204" pitchFamily="34" charset="0"/>
              </a:rPr>
              <a:t>Adaptions</a:t>
            </a:r>
            <a:r>
              <a:rPr lang="en-GB" sz="1400" dirty="0">
                <a:latin typeface="Arial" panose="020B0604020202020204" pitchFamily="34" charset="0"/>
                <a:cs typeface="Arial" panose="020B0604020202020204" pitchFamily="34" charset="0"/>
              </a:rPr>
              <a:t>:</a:t>
            </a:r>
          </a:p>
          <a:p>
            <a:pPr marL="214313" indent="-214313">
              <a:buFont typeface="Arial" panose="020B0604020202020204" pitchFamily="34" charset="0"/>
              <a:buChar char="•"/>
            </a:pPr>
            <a:r>
              <a:rPr lang="en-GB" sz="1400" dirty="0">
                <a:latin typeface="Arial" panose="020B0604020202020204" pitchFamily="34" charset="0"/>
                <a:cs typeface="Arial" panose="020B0604020202020204" pitchFamily="34" charset="0"/>
              </a:rPr>
              <a:t>This type of training not only improve performance but also improves the ability  the muscles to burn fat.</a:t>
            </a:r>
          </a:p>
        </p:txBody>
      </p:sp>
      <p:sp>
        <p:nvSpPr>
          <p:cNvPr id="6147" name="Text Box 6"/>
          <p:cNvSpPr txBox="1">
            <a:spLocks noChangeArrowheads="1"/>
          </p:cNvSpPr>
          <p:nvPr/>
        </p:nvSpPr>
        <p:spPr bwMode="auto">
          <a:xfrm>
            <a:off x="264523" y="1033315"/>
            <a:ext cx="8552906" cy="1246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Aft>
                <a:spcPts val="600"/>
              </a:spcAft>
            </a:pPr>
            <a:r>
              <a:rPr lang="en-GB" sz="2000" b="1" dirty="0">
                <a:solidFill>
                  <a:srgbClr val="0000FF"/>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High Intensity Interval Training (HIIT)</a:t>
            </a:r>
          </a:p>
          <a:p>
            <a:pPr eaLnBrk="1" hangingPunct="1">
              <a:spcBef>
                <a:spcPct val="50000"/>
              </a:spcBef>
            </a:pP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A Cardiorespiratory training technique that alternates brief speed and recovery intervals to increase the overall intensity of a work out.</a:t>
            </a:r>
            <a:endParaRPr lang="en-GB" sz="2000" dirty="0">
              <a:latin typeface="Arial" panose="020B0604020202020204" pitchFamily="34" charset="0"/>
              <a:cs typeface="Arial" panose="020B0604020202020204" pitchFamily="34" charset="0"/>
            </a:endParaRPr>
          </a:p>
        </p:txBody>
      </p:sp>
      <p:sp>
        <p:nvSpPr>
          <p:cNvPr id="6" name="Title 1">
            <a:extLst>
              <a:ext uri="{FF2B5EF4-FFF2-40B4-BE49-F238E27FC236}">
                <a16:creationId xmlns:a16="http://schemas.microsoft.com/office/drawing/2014/main" id="{E4E19E54-D97B-4A5C-9875-085AD024A432}"/>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Types of Training – HIIT training</a:t>
            </a:r>
            <a:endParaRPr lang="en-GB" sz="2800" dirty="0">
              <a:solidFill>
                <a:srgbClr val="000000"/>
              </a:solidFill>
            </a:endParaRPr>
          </a:p>
        </p:txBody>
      </p:sp>
      <p:pic>
        <p:nvPicPr>
          <p:cNvPr id="10" name="Picture 9" descr="Young woman in sportswear doing exercise during intensive circuit training in gym class. Females working out together in the health studio.">
            <a:extLst>
              <a:ext uri="{FF2B5EF4-FFF2-40B4-BE49-F238E27FC236}">
                <a16:creationId xmlns:a16="http://schemas.microsoft.com/office/drawing/2014/main" id="{4983C9B7-0CF3-4845-BFAE-45934E1F1C7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287778" y="2595220"/>
            <a:ext cx="3560850" cy="2489963"/>
          </a:xfrm>
          <a:prstGeom prst="rect">
            <a:avLst/>
          </a:prstGeom>
        </p:spPr>
      </p:pic>
    </p:spTree>
    <p:extLst>
      <p:ext uri="{BB962C8B-B14F-4D97-AF65-F5344CB8AC3E}">
        <p14:creationId xmlns:p14="http://schemas.microsoft.com/office/powerpoint/2010/main" val="32740600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500"/>
                            </p:stCondLst>
                            <p:childTnLst>
                              <p:par>
                                <p:cTn id="26" presetID="1" presetClass="entr" presetSubtype="0" fill="hold" nodeType="afterEffect">
                                  <p:stCondLst>
                                    <p:cond delay="0"/>
                                  </p:stCondLst>
                                  <p:childTnLst>
                                    <p:set>
                                      <p:cBhvr>
                                        <p:cTn id="27" dur="1" fill="hold">
                                          <p:stCondLst>
                                            <p:cond delay="49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614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p:cNvSpPr>
            <a:spLocks noGrp="1"/>
          </p:cNvSpPr>
          <p:nvPr>
            <p:ph type="subTitle" idx="1"/>
          </p:nvPr>
        </p:nvSpPr>
        <p:spPr>
          <a:xfrm>
            <a:off x="1907704" y="620688"/>
            <a:ext cx="7180026" cy="5328592"/>
          </a:xfrm>
        </p:spPr>
        <p:style>
          <a:lnRef idx="1">
            <a:schemeClr val="dk1"/>
          </a:lnRef>
          <a:fillRef idx="2">
            <a:schemeClr val="dk1"/>
          </a:fillRef>
          <a:effectRef idx="1">
            <a:schemeClr val="dk1"/>
          </a:effectRef>
          <a:fontRef idx="minor">
            <a:schemeClr val="dk1"/>
          </a:fontRef>
        </p:style>
        <p:txBody>
          <a:bodyPr>
            <a:noAutofit/>
          </a:bodyPr>
          <a:lstStyle/>
          <a:p>
            <a:pPr marL="0" lvl="1" algn="l">
              <a:spcBef>
                <a:spcPts val="600"/>
              </a:spcBef>
            </a:pPr>
            <a:r>
              <a:rPr lang="en-US" sz="1800" cap="all" dirty="0">
                <a:solidFill>
                  <a:schemeClr val="tx1"/>
                </a:solidFill>
                <a:latin typeface="Arial" panose="020B0604020202020204" pitchFamily="34" charset="0"/>
                <a:cs typeface="Arial" panose="020B0604020202020204" pitchFamily="34" charset="0"/>
              </a:rPr>
              <a:t>By the end of this topic you should … </a:t>
            </a:r>
          </a:p>
          <a:p>
            <a:pPr marL="214313" lvl="1" indent="-214313" algn="l">
              <a:spcBef>
                <a:spcPts val="600"/>
              </a:spcBef>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Understand the Key components of a warm up, including the effects on:</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pulse raising mobility</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stretching</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dynamic movements</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skill rehearsal.</a:t>
            </a:r>
          </a:p>
          <a:p>
            <a:pPr marL="214313" lvl="1" indent="-214313" algn="l">
              <a:spcBef>
                <a:spcPts val="600"/>
              </a:spcBef>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Know the Physical benefits of a warm up</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Warming up muscles</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Body temperature</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Heart rate</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Flexibility of muscles and joints</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Pliability of ligaments and tendons</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Blood flow and oxygen to muscles</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The speed of muscle contraction</a:t>
            </a:r>
          </a:p>
          <a:p>
            <a:pPr marL="214313" lvl="1" indent="-214313" algn="l">
              <a:lnSpc>
                <a:spcPct val="80000"/>
              </a:lnSpc>
              <a:spcBef>
                <a:spcPts val="600"/>
              </a:spcBef>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Understand the key components of a cool down and be able to apply examples</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low intensity exercise</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stretching</a:t>
            </a:r>
          </a:p>
          <a:p>
            <a:pPr marL="214313" lvl="1" indent="-214313" algn="l">
              <a:spcBef>
                <a:spcPts val="600"/>
              </a:spcBef>
              <a:buFont typeface="Arial" panose="020B0604020202020204" pitchFamily="34" charset="0"/>
              <a:buChar char="•"/>
            </a:pPr>
            <a:r>
              <a:rPr lang="en-US" sz="1400" b="1" dirty="0">
                <a:solidFill>
                  <a:schemeClr val="tx1"/>
                </a:solidFill>
                <a:latin typeface="Arial" panose="020B0604020202020204" pitchFamily="34" charset="0"/>
                <a:cs typeface="Arial" panose="020B0604020202020204" pitchFamily="34" charset="0"/>
              </a:rPr>
              <a:t>Know the benefits of a cool down</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Helps the body’s transition back to a resting state</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Gradually lowers heart rate</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Gradually lowers temperature</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Circulates blood and oxygen</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Gradually reduces breathing rate</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Increases removal of waste products such as lactic acid</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Reduces the risk of muscle soreness and stiffness</a:t>
            </a:r>
          </a:p>
          <a:p>
            <a:pPr marL="557213" lvl="1" indent="-214313" algn="l">
              <a:spcBef>
                <a:spcPts val="0"/>
              </a:spcBef>
              <a:buFont typeface="Arial" panose="020B0604020202020204" pitchFamily="34" charset="0"/>
              <a:buChar char="•"/>
            </a:pPr>
            <a:r>
              <a:rPr lang="en-US" sz="1200" dirty="0">
                <a:solidFill>
                  <a:schemeClr val="tx1"/>
                </a:solidFill>
                <a:latin typeface="Arial" panose="020B0604020202020204" pitchFamily="34" charset="0"/>
                <a:cs typeface="Arial" panose="020B0604020202020204" pitchFamily="34" charset="0"/>
              </a:rPr>
              <a:t>Aids recovery by stretching muscles.</a:t>
            </a:r>
          </a:p>
          <a:p>
            <a:pPr marL="900113" lvl="3" indent="-214313" algn="l">
              <a:spcBef>
                <a:spcPts val="0"/>
              </a:spcBef>
              <a:buFont typeface="Arial" panose="020B0604020202020204" pitchFamily="34" charset="0"/>
              <a:buChar char="•"/>
            </a:pPr>
            <a:endParaRPr lang="en-US" sz="1050" b="1"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30594E6E-20D8-406C-B335-145DB7B3CABA}"/>
              </a:ext>
            </a:extLst>
          </p:cNvPr>
          <p:cNvSpPr txBox="1"/>
          <p:nvPr/>
        </p:nvSpPr>
        <p:spPr>
          <a:xfrm>
            <a:off x="35496" y="1772816"/>
            <a:ext cx="1779424" cy="1018328"/>
          </a:xfrm>
          <a:prstGeom prst="rect">
            <a:avLst/>
          </a:prstGeom>
          <a:solidFill>
            <a:srgbClr val="DA8AAD"/>
          </a:solidFill>
          <a:ln>
            <a:solidFill>
              <a:schemeClr val="accent1">
                <a:lumMod val="75000"/>
              </a:schemeClr>
            </a:solidFill>
          </a:ln>
        </p:spPr>
        <p:txBody>
          <a:bodyPr wrap="square" tIns="108000" bIns="108000" rtlCol="0">
            <a:spAutoFit/>
          </a:bodyPr>
          <a:lstStyle>
            <a:defPPr>
              <a:defRPr lang="en-US"/>
            </a:defPPr>
            <a:lvl1pPr algn="ctr">
              <a:defRPr b="1" cap="small">
                <a:latin typeface="Arial" panose="020B0604020202020204" pitchFamily="34" charset="0"/>
                <a:cs typeface="Arial" panose="020B0604020202020204" pitchFamily="34" charset="0"/>
              </a:defRPr>
            </a:lvl1pPr>
          </a:lstStyle>
          <a:p>
            <a:r>
              <a:rPr lang="en-GB" dirty="0"/>
              <a:t>Optimising training</a:t>
            </a:r>
          </a:p>
          <a:p>
            <a:r>
              <a:rPr lang="en-GB" sz="1600" cap="none" dirty="0"/>
              <a:t>(</a:t>
            </a:r>
            <a:r>
              <a:rPr lang="en-GB" sz="1600" cap="none" dirty="0" err="1"/>
              <a:t>contd</a:t>
            </a:r>
            <a:r>
              <a:rPr lang="en-GB" sz="1600" cap="none" dirty="0"/>
              <a:t> …)</a:t>
            </a:r>
          </a:p>
        </p:txBody>
      </p:sp>
      <p:sp>
        <p:nvSpPr>
          <p:cNvPr id="12" name="Title 1">
            <a:extLst>
              <a:ext uri="{FF2B5EF4-FFF2-40B4-BE49-F238E27FC236}">
                <a16:creationId xmlns:a16="http://schemas.microsoft.com/office/drawing/2014/main" id="{C7967BAC-89F1-4AF9-B3C9-6EAAB11D5872}"/>
              </a:ext>
            </a:extLst>
          </p:cNvPr>
          <p:cNvSpPr>
            <a:spLocks noGrp="1"/>
          </p:cNvSpPr>
          <p:nvPr>
            <p:ph type="ctrTitle"/>
          </p:nvPr>
        </p:nvSpPr>
        <p:spPr>
          <a:xfrm>
            <a:off x="-180528" y="3663624"/>
            <a:ext cx="2267744" cy="989512"/>
          </a:xfrm>
        </p:spPr>
        <p:txBody>
          <a:bodyPr>
            <a:noAutofit/>
          </a:bodyPr>
          <a:lstStyle/>
          <a:p>
            <a:r>
              <a:rPr lang="en-US" sz="2400" cap="all" dirty="0"/>
              <a:t>Learning </a:t>
            </a:r>
            <a:br>
              <a:rPr lang="en-US" sz="2400" cap="all" dirty="0"/>
            </a:br>
            <a:r>
              <a:rPr lang="en-US" sz="2400" cap="all" dirty="0"/>
              <a:t>Outcomes</a:t>
            </a:r>
          </a:p>
        </p:txBody>
      </p:sp>
      <p:sp>
        <p:nvSpPr>
          <p:cNvPr id="11" name="Title 1">
            <a:extLst>
              <a:ext uri="{FF2B5EF4-FFF2-40B4-BE49-F238E27FC236}">
                <a16:creationId xmlns:a16="http://schemas.microsoft.com/office/drawing/2014/main" id="{C44A0725-8F4E-443E-BF5F-B74E77E47090}"/>
              </a:ext>
            </a:extLst>
          </p:cNvPr>
          <p:cNvSpPr txBox="1">
            <a:spLocks/>
          </p:cNvSpPr>
          <p:nvPr/>
        </p:nvSpPr>
        <p:spPr>
          <a:xfrm>
            <a:off x="108000" y="-99392"/>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t>Applying the principles of </a:t>
            </a:r>
            <a:r>
              <a:rPr lang="en-GB" sz="2800" dirty="0" smtClean="0"/>
              <a:t>training</a:t>
            </a:r>
            <a:endParaRPr lang="en-GB" sz="2800" dirty="0">
              <a:solidFill>
                <a:srgbClr val="000000"/>
              </a:solidFill>
            </a:endParaRPr>
          </a:p>
        </p:txBody>
      </p:sp>
    </p:spTree>
    <p:extLst>
      <p:ext uri="{BB962C8B-B14F-4D97-AF65-F5344CB8AC3E}">
        <p14:creationId xmlns:p14="http://schemas.microsoft.com/office/powerpoint/2010/main" val="333533650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ext Box 6"/>
          <p:cNvSpPr txBox="1">
            <a:spLocks noChangeArrowheads="1"/>
          </p:cNvSpPr>
          <p:nvPr/>
        </p:nvSpPr>
        <p:spPr bwMode="auto">
          <a:xfrm>
            <a:off x="290765" y="879750"/>
            <a:ext cx="82421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algn="ctr" eaLnBrk="1" hangingPunct="1">
              <a:spcBef>
                <a:spcPct val="50000"/>
              </a:spcBef>
            </a:pPr>
            <a:r>
              <a:rPr lang="en-GB" sz="18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Warm Up: </a:t>
            </a:r>
            <a:r>
              <a:rPr lang="en-US" sz="1800" dirty="0">
                <a:latin typeface="Arial" panose="020B0604020202020204" pitchFamily="34" charset="0"/>
                <a:cs typeface="Arial" panose="020B0604020202020204" pitchFamily="34" charset="0"/>
              </a:rPr>
              <a:t>Preparing the body for activity in order to reduce the risk of injury</a:t>
            </a:r>
            <a:endParaRPr lang="en-GB" sz="1800" dirty="0">
              <a:latin typeface="Arial" panose="020B0604020202020204" pitchFamily="34" charset="0"/>
              <a:cs typeface="Arial" panose="020B0604020202020204" pitchFamily="34" charset="0"/>
            </a:endParaRPr>
          </a:p>
        </p:txBody>
      </p:sp>
      <p:sp>
        <p:nvSpPr>
          <p:cNvPr id="2" name="TextBox 1"/>
          <p:cNvSpPr txBox="1"/>
          <p:nvPr/>
        </p:nvSpPr>
        <p:spPr>
          <a:xfrm>
            <a:off x="108000" y="2996952"/>
            <a:ext cx="8917401" cy="2125802"/>
          </a:xfrm>
          <a:prstGeom prst="rect">
            <a:avLst/>
          </a:prstGeom>
          <a:solidFill>
            <a:srgbClr val="FFC000"/>
          </a:solidFill>
          <a:ln w="28575">
            <a:solidFill>
              <a:schemeClr val="tx1"/>
            </a:solidFill>
          </a:ln>
        </p:spPr>
        <p:txBody>
          <a:bodyPr wrap="square" rtlCol="0">
            <a:noAutofit/>
          </a:bodyPr>
          <a:lstStyle/>
          <a:p>
            <a:pPr>
              <a:spcAft>
                <a:spcPts val="300"/>
              </a:spcAft>
            </a:pPr>
            <a:r>
              <a:rPr lang="en-GB" sz="1350" dirty="0">
                <a:latin typeface="Arial" panose="020B0604020202020204" pitchFamily="34" charset="0"/>
                <a:cs typeface="Arial" panose="020B0604020202020204" pitchFamily="34" charset="0"/>
              </a:rPr>
              <a:t>Component 1: </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Pulse Raising </a:t>
            </a:r>
            <a:r>
              <a:rPr lang="en-GB" sz="1350" dirty="0">
                <a:latin typeface="Arial" panose="020B0604020202020204" pitchFamily="34" charset="0"/>
                <a:cs typeface="Arial" panose="020B0604020202020204" pitchFamily="34" charset="0"/>
              </a:rPr>
              <a:t>exercises - to </a:t>
            </a:r>
            <a:r>
              <a:rPr lang="en-GB" sz="1350" b="1" u="sng" dirty="0">
                <a:latin typeface="Arial" panose="020B0604020202020204" pitchFamily="34" charset="0"/>
                <a:cs typeface="Arial" panose="020B0604020202020204" pitchFamily="34" charset="0"/>
              </a:rPr>
              <a:t>slowly</a:t>
            </a:r>
            <a:r>
              <a:rPr lang="en-GB" sz="1350" dirty="0">
                <a:latin typeface="Arial" panose="020B0604020202020204" pitchFamily="34" charset="0"/>
                <a:cs typeface="Arial" panose="020B0604020202020204" pitchFamily="34" charset="0"/>
              </a:rPr>
              <a:t> raise heart rate and </a:t>
            </a:r>
            <a:r>
              <a:rPr lang="en-GB" sz="1350" b="1" u="sng" dirty="0">
                <a:latin typeface="Arial" panose="020B0604020202020204" pitchFamily="34" charset="0"/>
                <a:cs typeface="Arial" panose="020B0604020202020204" pitchFamily="34" charset="0"/>
              </a:rPr>
              <a:t>gradually</a:t>
            </a:r>
            <a:r>
              <a:rPr lang="en-GB" sz="1350" dirty="0">
                <a:latin typeface="Arial" panose="020B0604020202020204" pitchFamily="34" charset="0"/>
                <a:cs typeface="Arial" panose="020B0604020202020204" pitchFamily="34" charset="0"/>
              </a:rPr>
              <a:t> increase body temperature</a:t>
            </a:r>
          </a:p>
          <a:p>
            <a:pPr lvl="3">
              <a:spcAft>
                <a:spcPts val="300"/>
              </a:spcAft>
            </a:pPr>
            <a:r>
              <a:rPr lang="en-GB" sz="1350" dirty="0">
                <a:latin typeface="Arial" panose="020B0604020202020204" pitchFamily="34" charset="0"/>
                <a:cs typeface="Arial" panose="020B0604020202020204" pitchFamily="34" charset="0"/>
              </a:rPr>
              <a:t>e.g. jogging / cycling</a:t>
            </a:r>
          </a:p>
          <a:p>
            <a:pPr>
              <a:spcAft>
                <a:spcPts val="300"/>
              </a:spcAft>
            </a:pPr>
            <a:r>
              <a:rPr lang="en-GB" sz="1350" dirty="0">
                <a:latin typeface="Arial" panose="020B0604020202020204" pitchFamily="34" charset="0"/>
                <a:cs typeface="Arial" panose="020B0604020202020204" pitchFamily="34" charset="0"/>
              </a:rPr>
              <a:t>Component 2: </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Mobility </a:t>
            </a:r>
            <a:r>
              <a:rPr lang="en-GB" sz="1350" dirty="0">
                <a:latin typeface="Arial" panose="020B0604020202020204" pitchFamily="34" charset="0"/>
                <a:cs typeface="Arial" panose="020B0604020202020204" pitchFamily="34" charset="0"/>
              </a:rPr>
              <a:t>exercises that take joints through their full range of movement e.g. high knees / arm swings</a:t>
            </a:r>
          </a:p>
          <a:p>
            <a:pPr>
              <a:spcAft>
                <a:spcPts val="300"/>
              </a:spcAft>
            </a:pPr>
            <a:r>
              <a:rPr lang="en-GB" sz="1350" dirty="0">
                <a:latin typeface="Arial" panose="020B0604020202020204" pitchFamily="34" charset="0"/>
                <a:cs typeface="Arial" panose="020B0604020202020204" pitchFamily="34" charset="0"/>
              </a:rPr>
              <a:t>Component 3: </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Stretching</a:t>
            </a:r>
            <a:r>
              <a:rPr lang="en-GB" sz="1350" dirty="0">
                <a:latin typeface="Arial" panose="020B0604020202020204" pitchFamily="34" charset="0"/>
                <a:cs typeface="Arial" panose="020B0604020202020204" pitchFamily="34" charset="0"/>
              </a:rPr>
              <a:t> can include static or dynamic type stretches e.g. lunges, walking hamstring stretch. </a:t>
            </a:r>
          </a:p>
          <a:p>
            <a:pPr>
              <a:spcAft>
                <a:spcPts val="300"/>
              </a:spcAft>
            </a:pPr>
            <a:r>
              <a:rPr lang="en-GB" sz="1350" dirty="0">
                <a:latin typeface="Arial" panose="020B0604020202020204" pitchFamily="34" charset="0"/>
                <a:cs typeface="Arial" panose="020B0604020202020204" pitchFamily="34" charset="0"/>
              </a:rPr>
              <a:t>Component 4: </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Dynamic Movements </a:t>
            </a:r>
            <a:r>
              <a:rPr lang="en-GB" sz="1350" dirty="0">
                <a:latin typeface="Arial" panose="020B0604020202020204" pitchFamily="34" charset="0"/>
                <a:cs typeface="Arial" panose="020B0604020202020204" pitchFamily="34" charset="0"/>
              </a:rPr>
              <a:t>that show a change in speed and direction e.g. shuttle runs</a:t>
            </a:r>
          </a:p>
          <a:p>
            <a:pPr>
              <a:spcAft>
                <a:spcPts val="300"/>
              </a:spcAft>
            </a:pPr>
            <a:r>
              <a:rPr lang="en-GB" sz="1350" dirty="0">
                <a:latin typeface="Arial" panose="020B0604020202020204" pitchFamily="34" charset="0"/>
                <a:cs typeface="Arial" panose="020B0604020202020204" pitchFamily="34" charset="0"/>
              </a:rPr>
              <a:t>Component 5: </a:t>
            </a:r>
            <a:r>
              <a:rPr lang="en-GB" sz="15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Skill Rehearsal </a:t>
            </a:r>
            <a:r>
              <a:rPr lang="en-GB" sz="1350" dirty="0">
                <a:latin typeface="Arial" panose="020B0604020202020204" pitchFamily="34" charset="0"/>
                <a:cs typeface="Arial" panose="020B0604020202020204" pitchFamily="34" charset="0"/>
              </a:rPr>
              <a:t>or practising the common movement patterns and skills that will be used in the activity e.g. dribbling drills for football, shooting in basketball.</a:t>
            </a:r>
          </a:p>
        </p:txBody>
      </p:sp>
      <p:pic>
        <p:nvPicPr>
          <p:cNvPr id="8" name="Picture 7" descr="BUDAPEST, HUNGARY - SEPTEMBER 3, 2017: Cristiano Ronaldo (L) of Portugal warms up with Joao Mario (R) of Portugal prior to Hungary v Portugal FIFA 2018 WC Qualifier match at Groupama Arena.">
            <a:extLst>
              <a:ext uri="{FF2B5EF4-FFF2-40B4-BE49-F238E27FC236}">
                <a16:creationId xmlns:a16="http://schemas.microsoft.com/office/drawing/2014/main" id="{99BAE7D7-C8C7-4325-B435-D50CBA6FF7DF}"/>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986603" y="1297289"/>
            <a:ext cx="2593509" cy="1627656"/>
          </a:xfrm>
          <a:prstGeom prst="rect">
            <a:avLst/>
          </a:prstGeom>
        </p:spPr>
      </p:pic>
      <p:sp>
        <p:nvSpPr>
          <p:cNvPr id="9" name="Title 1">
            <a:extLst>
              <a:ext uri="{FF2B5EF4-FFF2-40B4-BE49-F238E27FC236}">
                <a16:creationId xmlns:a16="http://schemas.microsoft.com/office/drawing/2014/main" id="{996CE166-B7EC-4BE5-9CCA-47663C5E5029}"/>
              </a:ext>
            </a:extLst>
          </p:cNvPr>
          <p:cNvSpPr txBox="1">
            <a:spLocks/>
          </p:cNvSpPr>
          <p:nvPr/>
        </p:nvSpPr>
        <p:spPr>
          <a:xfrm>
            <a:off x="35497" y="-27384"/>
            <a:ext cx="7056784"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smtClean="0">
                <a:effectLst>
                  <a:outerShdw blurRad="38100" dist="38100" dir="2700000" algn="tl">
                    <a:srgbClr val="000000">
                      <a:alpha val="43137"/>
                    </a:srgbClr>
                  </a:outerShdw>
                </a:effectLst>
              </a:rPr>
              <a:t>The key components of a warm up</a:t>
            </a:r>
            <a:endParaRPr lang="en-GB" sz="2800" dirty="0">
              <a:effectLst>
                <a:outerShdw blurRad="38100" dist="38100" dir="2700000" algn="tl">
                  <a:srgbClr val="000000">
                    <a:alpha val="43137"/>
                  </a:srgbClr>
                </a:outerShdw>
              </a:effectLst>
            </a:endParaRPr>
          </a:p>
        </p:txBody>
      </p:sp>
      <p:sp>
        <p:nvSpPr>
          <p:cNvPr id="7" name="Text Box 7"/>
          <p:cNvSpPr txBox="1">
            <a:spLocks noChangeArrowheads="1"/>
          </p:cNvSpPr>
          <p:nvPr/>
        </p:nvSpPr>
        <p:spPr bwMode="auto">
          <a:xfrm>
            <a:off x="124603" y="5229200"/>
            <a:ext cx="8900798" cy="646331"/>
          </a:xfrm>
          <a:prstGeom prst="rect">
            <a:avLst/>
          </a:prstGeom>
          <a:solidFill>
            <a:srgbClr val="DA8AAD"/>
          </a:solidFill>
          <a:ln w="28575">
            <a:solidFill>
              <a:schemeClr val="tx1"/>
            </a:solidFill>
          </a:ln>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algn="ctr" eaLnBrk="1" hangingPunct="1">
              <a:spcBef>
                <a:spcPct val="50000"/>
              </a:spcBef>
            </a:pPr>
            <a:r>
              <a:rPr lang="en-GB" sz="1800" b="1" dirty="0" smtClean="0">
                <a:latin typeface="Arial" panose="020B0604020202020204" pitchFamily="34" charset="0"/>
                <a:cs typeface="Arial" panose="020B0604020202020204" pitchFamily="34" charset="0"/>
              </a:rPr>
              <a:t>Task:  Design a warm up routine for your own sport that you will perform in every training session</a:t>
            </a:r>
            <a:endParaRPr lang="en-GB"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031457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
                                            <p:txEl>
                                              <p:pRg st="0" end="0"/>
                                            </p:txEl>
                                          </p:spTgt>
                                        </p:tgtEl>
                                        <p:attrNameLst>
                                          <p:attrName>style.visibility</p:attrName>
                                        </p:attrNameLst>
                                      </p:cBhvr>
                                      <p:to>
                                        <p:strVal val="visible"/>
                                      </p:to>
                                    </p:set>
                                    <p:animEffect transition="in" filter="fade">
                                      <p:cBhvr>
                                        <p:cTn id="22" dur="1000"/>
                                        <p:tgtEl>
                                          <p:spTgt spid="2">
                                            <p:txEl>
                                              <p:pRg st="0" end="0"/>
                                            </p:txEl>
                                          </p:spTgt>
                                        </p:tgtEl>
                                      </p:cBhvr>
                                    </p:animEffect>
                                    <p:anim calcmode="lin" valueType="num">
                                      <p:cBhvr>
                                        <p:cTn id="23"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4" dur="1000" fill="hold"/>
                                        <p:tgtEl>
                                          <p:spTgt spid="2">
                                            <p:txEl>
                                              <p:pRg st="0" end="0"/>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2">
                                            <p:txEl>
                                              <p:pRg st="1" end="1"/>
                                            </p:txEl>
                                          </p:spTgt>
                                        </p:tgtEl>
                                        <p:attrNameLst>
                                          <p:attrName>style.visibility</p:attrName>
                                        </p:attrNameLst>
                                      </p:cBhvr>
                                      <p:to>
                                        <p:strVal val="visible"/>
                                      </p:to>
                                    </p:set>
                                    <p:animEffect transition="in" filter="fade">
                                      <p:cBhvr>
                                        <p:cTn id="27" dur="1000"/>
                                        <p:tgtEl>
                                          <p:spTgt spid="2">
                                            <p:txEl>
                                              <p:pRg st="1" end="1"/>
                                            </p:txEl>
                                          </p:spTgt>
                                        </p:tgtEl>
                                      </p:cBhvr>
                                    </p:animEffect>
                                    <p:anim calcmode="lin" valueType="num">
                                      <p:cBhvr>
                                        <p:cTn id="28"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nodeType="clickEffect">
                                  <p:stCondLst>
                                    <p:cond delay="0"/>
                                  </p:stCondLst>
                                  <p:childTnLst>
                                    <p:set>
                                      <p:cBhvr>
                                        <p:cTn id="33" dur="1" fill="hold">
                                          <p:stCondLst>
                                            <p:cond delay="0"/>
                                          </p:stCondLst>
                                        </p:cTn>
                                        <p:tgtEl>
                                          <p:spTgt spid="2">
                                            <p:txEl>
                                              <p:pRg st="2" end="2"/>
                                            </p:txEl>
                                          </p:spTgt>
                                        </p:tgtEl>
                                        <p:attrNameLst>
                                          <p:attrName>style.visibility</p:attrName>
                                        </p:attrNameLst>
                                      </p:cBhvr>
                                      <p:to>
                                        <p:strVal val="visible"/>
                                      </p:to>
                                    </p:set>
                                    <p:animEffect transition="in" filter="fade">
                                      <p:cBhvr>
                                        <p:cTn id="34" dur="1000"/>
                                        <p:tgtEl>
                                          <p:spTgt spid="2">
                                            <p:txEl>
                                              <p:pRg st="2" end="2"/>
                                            </p:txEl>
                                          </p:spTgt>
                                        </p:tgtEl>
                                      </p:cBhvr>
                                    </p:animEffect>
                                    <p:anim calcmode="lin" valueType="num">
                                      <p:cBhvr>
                                        <p:cTn id="35"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nodeType="clickEffect">
                                  <p:stCondLst>
                                    <p:cond delay="0"/>
                                  </p:stCondLst>
                                  <p:childTnLst>
                                    <p:set>
                                      <p:cBhvr>
                                        <p:cTn id="40" dur="1" fill="hold">
                                          <p:stCondLst>
                                            <p:cond delay="0"/>
                                          </p:stCondLst>
                                        </p:cTn>
                                        <p:tgtEl>
                                          <p:spTgt spid="2">
                                            <p:txEl>
                                              <p:pRg st="3" end="3"/>
                                            </p:txEl>
                                          </p:spTgt>
                                        </p:tgtEl>
                                        <p:attrNameLst>
                                          <p:attrName>style.visibility</p:attrName>
                                        </p:attrNameLst>
                                      </p:cBhvr>
                                      <p:to>
                                        <p:strVal val="visible"/>
                                      </p:to>
                                    </p:set>
                                    <p:animEffect transition="in" filter="fade">
                                      <p:cBhvr>
                                        <p:cTn id="41" dur="1000"/>
                                        <p:tgtEl>
                                          <p:spTgt spid="2">
                                            <p:txEl>
                                              <p:pRg st="3" end="3"/>
                                            </p:txEl>
                                          </p:spTgt>
                                        </p:tgtEl>
                                      </p:cBhvr>
                                    </p:animEffect>
                                    <p:anim calcmode="lin" valueType="num">
                                      <p:cBhvr>
                                        <p:cTn id="42"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43"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nodeType="clickEffect">
                                  <p:stCondLst>
                                    <p:cond delay="0"/>
                                  </p:stCondLst>
                                  <p:childTnLst>
                                    <p:set>
                                      <p:cBhvr>
                                        <p:cTn id="47" dur="1" fill="hold">
                                          <p:stCondLst>
                                            <p:cond delay="0"/>
                                          </p:stCondLst>
                                        </p:cTn>
                                        <p:tgtEl>
                                          <p:spTgt spid="2">
                                            <p:txEl>
                                              <p:pRg st="4" end="4"/>
                                            </p:txEl>
                                          </p:spTgt>
                                        </p:tgtEl>
                                        <p:attrNameLst>
                                          <p:attrName>style.visibility</p:attrName>
                                        </p:attrNameLst>
                                      </p:cBhvr>
                                      <p:to>
                                        <p:strVal val="visible"/>
                                      </p:to>
                                    </p:set>
                                    <p:animEffect transition="in" filter="fade">
                                      <p:cBhvr>
                                        <p:cTn id="48" dur="1000"/>
                                        <p:tgtEl>
                                          <p:spTgt spid="2">
                                            <p:txEl>
                                              <p:pRg st="4" end="4"/>
                                            </p:txEl>
                                          </p:spTgt>
                                        </p:tgtEl>
                                      </p:cBhvr>
                                    </p:animEffect>
                                    <p:anim calcmode="lin" valueType="num">
                                      <p:cBhvr>
                                        <p:cTn id="49"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nodeType="clickEffect">
                                  <p:stCondLst>
                                    <p:cond delay="0"/>
                                  </p:stCondLst>
                                  <p:childTnLst>
                                    <p:set>
                                      <p:cBhvr>
                                        <p:cTn id="54" dur="1" fill="hold">
                                          <p:stCondLst>
                                            <p:cond delay="0"/>
                                          </p:stCondLst>
                                        </p:cTn>
                                        <p:tgtEl>
                                          <p:spTgt spid="2">
                                            <p:txEl>
                                              <p:pRg st="5" end="5"/>
                                            </p:txEl>
                                          </p:spTgt>
                                        </p:tgtEl>
                                        <p:attrNameLst>
                                          <p:attrName>style.visibility</p:attrName>
                                        </p:attrNameLst>
                                      </p:cBhvr>
                                      <p:to>
                                        <p:strVal val="visible"/>
                                      </p:to>
                                    </p:set>
                                    <p:animEffect transition="in" filter="fade">
                                      <p:cBhvr>
                                        <p:cTn id="55" dur="1000"/>
                                        <p:tgtEl>
                                          <p:spTgt spid="2">
                                            <p:txEl>
                                              <p:pRg st="5" end="5"/>
                                            </p:txEl>
                                          </p:spTgt>
                                        </p:tgtEl>
                                      </p:cBhvr>
                                    </p:animEffect>
                                    <p:anim calcmode="lin" valueType="num">
                                      <p:cBhvr>
                                        <p:cTn id="56"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57"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53" presetClass="entr" presetSubtype="16" fill="hold" grpId="0" nodeType="clickEffect">
                                  <p:stCondLst>
                                    <p:cond delay="0"/>
                                  </p:stCondLst>
                                  <p:childTnLst>
                                    <p:set>
                                      <p:cBhvr>
                                        <p:cTn id="61" dur="1" fill="hold">
                                          <p:stCondLst>
                                            <p:cond delay="0"/>
                                          </p:stCondLst>
                                        </p:cTn>
                                        <p:tgtEl>
                                          <p:spTgt spid="7"/>
                                        </p:tgtEl>
                                        <p:attrNameLst>
                                          <p:attrName>style.visibility</p:attrName>
                                        </p:attrNameLst>
                                      </p:cBhvr>
                                      <p:to>
                                        <p:strVal val="visible"/>
                                      </p:to>
                                    </p:set>
                                    <p:anim calcmode="lin" valueType="num">
                                      <p:cBhvr>
                                        <p:cTn id="62" dur="500" fill="hold"/>
                                        <p:tgtEl>
                                          <p:spTgt spid="7"/>
                                        </p:tgtEl>
                                        <p:attrNameLst>
                                          <p:attrName>ppt_w</p:attrName>
                                        </p:attrNameLst>
                                      </p:cBhvr>
                                      <p:tavLst>
                                        <p:tav tm="0">
                                          <p:val>
                                            <p:fltVal val="0"/>
                                          </p:val>
                                        </p:tav>
                                        <p:tav tm="100000">
                                          <p:val>
                                            <p:strVal val="#ppt_w"/>
                                          </p:val>
                                        </p:tav>
                                      </p:tavLst>
                                    </p:anim>
                                    <p:anim calcmode="lin" valueType="num">
                                      <p:cBhvr>
                                        <p:cTn id="63" dur="500" fill="hold"/>
                                        <p:tgtEl>
                                          <p:spTgt spid="7"/>
                                        </p:tgtEl>
                                        <p:attrNameLst>
                                          <p:attrName>ppt_h</p:attrName>
                                        </p:attrNameLst>
                                      </p:cBhvr>
                                      <p:tavLst>
                                        <p:tav tm="0">
                                          <p:val>
                                            <p:fltVal val="0"/>
                                          </p:val>
                                        </p:tav>
                                        <p:tav tm="100000">
                                          <p:val>
                                            <p:strVal val="#ppt_h"/>
                                          </p:val>
                                        </p:tav>
                                      </p:tavLst>
                                    </p:anim>
                                    <p:animEffect transition="in" filter="fade">
                                      <p:cBhvr>
                                        <p:cTn id="6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2"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5889" y="1196752"/>
            <a:ext cx="8889512" cy="4031873"/>
          </a:xfrm>
          <a:prstGeom prst="rect">
            <a:avLst/>
          </a:prstGeom>
          <a:solidFill>
            <a:srgbClr val="FFC000"/>
          </a:solidFill>
          <a:ln w="28575">
            <a:solidFill>
              <a:schemeClr val="tx1"/>
            </a:solidFill>
          </a:ln>
        </p:spPr>
        <p:txBody>
          <a:bodyPr wrap="square" rtlCol="0">
            <a:spAutoFit/>
          </a:bodyPr>
          <a:lstStyle/>
          <a:p>
            <a:pPr marL="216000" indent="-216000">
              <a:lnSpc>
                <a:spcPct val="200000"/>
              </a:lnSpc>
              <a:buFont typeface="Arial" panose="020B0604020202020204" pitchFamily="34" charset="0"/>
              <a:buChar char="•"/>
            </a:pPr>
            <a:r>
              <a:rPr lang="en-GB" sz="1600" b="1" dirty="0">
                <a:latin typeface="Arial" panose="020B0604020202020204" pitchFamily="34" charset="0"/>
                <a:cs typeface="Arial" panose="020B0604020202020204" pitchFamily="34" charset="0"/>
              </a:rPr>
              <a:t>Warms up the muscles &amp; prepares the body for physical activity</a:t>
            </a:r>
          </a:p>
          <a:p>
            <a:pPr marL="216000" indent="-216000">
              <a:lnSpc>
                <a:spcPct val="200000"/>
              </a:lnSpc>
              <a:buFont typeface="Arial" panose="020B0604020202020204" pitchFamily="34" charset="0"/>
              <a:buChar char="•"/>
            </a:pPr>
            <a:r>
              <a:rPr lang="en-GB" sz="1600" b="1" dirty="0">
                <a:latin typeface="Arial" panose="020B0604020202020204" pitchFamily="34" charset="0"/>
                <a:cs typeface="Arial" panose="020B0604020202020204" pitchFamily="34" charset="0"/>
              </a:rPr>
              <a:t>Increases Heart Rate (release of adrenaline)</a:t>
            </a:r>
          </a:p>
          <a:p>
            <a:pPr marL="216000" indent="-216000">
              <a:lnSpc>
                <a:spcPct val="200000"/>
              </a:lnSpc>
              <a:buFont typeface="Arial" panose="020B0604020202020204" pitchFamily="34" charset="0"/>
              <a:buChar char="•"/>
            </a:pPr>
            <a:r>
              <a:rPr lang="en-GB" sz="1600" b="1" dirty="0">
                <a:latin typeface="Arial" panose="020B0604020202020204" pitchFamily="34" charset="0"/>
                <a:cs typeface="Arial" panose="020B0604020202020204" pitchFamily="34" charset="0"/>
              </a:rPr>
              <a:t>Increases blood flow and oxygen to working muscles</a:t>
            </a:r>
          </a:p>
          <a:p>
            <a:pPr marL="216000" indent="-216000">
              <a:lnSpc>
                <a:spcPct val="200000"/>
              </a:lnSpc>
              <a:buFont typeface="Arial" panose="020B0604020202020204" pitchFamily="34" charset="0"/>
              <a:buChar char="•"/>
            </a:pPr>
            <a:r>
              <a:rPr lang="en-GB" sz="1600" b="1" dirty="0">
                <a:latin typeface="Arial" panose="020B0604020202020204" pitchFamily="34" charset="0"/>
                <a:cs typeface="Arial" panose="020B0604020202020204" pitchFamily="34" charset="0"/>
              </a:rPr>
              <a:t>Decreases the </a:t>
            </a:r>
            <a:r>
              <a:rPr lang="en-GB" sz="1600" b="1" i="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likelihood</a:t>
            </a:r>
            <a:r>
              <a:rPr lang="en-GB" sz="1600" b="1" dirty="0">
                <a:latin typeface="Arial" panose="020B0604020202020204" pitchFamily="34" charset="0"/>
                <a:cs typeface="Arial" panose="020B0604020202020204" pitchFamily="34" charset="0"/>
              </a:rPr>
              <a:t> of injury and muscle soreness (</a:t>
            </a:r>
            <a:r>
              <a:rPr lang="en-GB" sz="1400" b="1" dirty="0">
                <a:latin typeface="Arial" panose="020B0604020202020204" pitchFamily="34" charset="0"/>
                <a:cs typeface="Arial" panose="020B0604020202020204" pitchFamily="34" charset="0"/>
              </a:rPr>
              <a:t>DOES NOT </a:t>
            </a:r>
            <a:r>
              <a:rPr lang="en-GB" sz="1600" b="1" i="1" u="sng" dirty="0">
                <a:solidFill>
                  <a:schemeClr val="bg1"/>
                </a:solidFill>
                <a:latin typeface="Arial" panose="020B0604020202020204" pitchFamily="34" charset="0"/>
                <a:cs typeface="Arial" panose="020B0604020202020204" pitchFamily="34" charset="0"/>
              </a:rPr>
              <a:t>PREVENT</a:t>
            </a:r>
            <a:r>
              <a:rPr lang="en-GB" sz="1600" b="1" dirty="0">
                <a:latin typeface="Arial" panose="020B0604020202020204" pitchFamily="34" charset="0"/>
                <a:cs typeface="Arial" panose="020B0604020202020204" pitchFamily="34" charset="0"/>
              </a:rPr>
              <a:t> </a:t>
            </a:r>
            <a:r>
              <a:rPr lang="en-GB" sz="1400" b="1" dirty="0">
                <a:latin typeface="Arial" panose="020B0604020202020204" pitchFamily="34" charset="0"/>
                <a:cs typeface="Arial" panose="020B0604020202020204" pitchFamily="34" charset="0"/>
              </a:rPr>
              <a:t>INJURY</a:t>
            </a:r>
            <a:endParaRPr lang="en-GB" sz="1600" b="1" dirty="0">
              <a:latin typeface="Arial" panose="020B0604020202020204" pitchFamily="34" charset="0"/>
              <a:cs typeface="Arial" panose="020B0604020202020204" pitchFamily="34" charset="0"/>
            </a:endParaRPr>
          </a:p>
          <a:p>
            <a:pPr marL="216000" indent="-216000">
              <a:lnSpc>
                <a:spcPct val="200000"/>
              </a:lnSpc>
              <a:buFont typeface="Arial" panose="020B0604020202020204" pitchFamily="34" charset="0"/>
              <a:buChar char="•"/>
            </a:pPr>
            <a:r>
              <a:rPr lang="en-GB" sz="1600" b="1" dirty="0">
                <a:latin typeface="Arial" panose="020B0604020202020204" pitchFamily="34" charset="0"/>
                <a:cs typeface="Arial" panose="020B0604020202020204" pitchFamily="34" charset="0"/>
              </a:rPr>
              <a:t>Increase in Body Temperature (increased energy production)</a:t>
            </a:r>
          </a:p>
          <a:p>
            <a:pPr marL="216000" indent="-216000">
              <a:lnSpc>
                <a:spcPct val="200000"/>
              </a:lnSpc>
              <a:buFont typeface="Arial" panose="020B0604020202020204" pitchFamily="34" charset="0"/>
              <a:buChar char="•"/>
            </a:pPr>
            <a:r>
              <a:rPr lang="en-GB" sz="1600" b="1" dirty="0">
                <a:latin typeface="Arial" panose="020B0604020202020204" pitchFamily="34" charset="0"/>
                <a:cs typeface="Arial" panose="020B0604020202020204" pitchFamily="34" charset="0"/>
              </a:rPr>
              <a:t>Increases Flexibility of muscles and joints </a:t>
            </a:r>
          </a:p>
          <a:p>
            <a:pPr marL="216000" indent="-216000">
              <a:lnSpc>
                <a:spcPct val="200000"/>
              </a:lnSpc>
              <a:buFont typeface="Arial" panose="020B0604020202020204" pitchFamily="34" charset="0"/>
              <a:buChar char="•"/>
            </a:pPr>
            <a:r>
              <a:rPr lang="en-GB" sz="1600" b="1" dirty="0">
                <a:latin typeface="Arial" panose="020B0604020202020204" pitchFamily="34" charset="0"/>
                <a:cs typeface="Arial" panose="020B0604020202020204" pitchFamily="34" charset="0"/>
              </a:rPr>
              <a:t>Increases Pliability of ligaments and tendons</a:t>
            </a:r>
          </a:p>
          <a:p>
            <a:pPr marL="216000" indent="-216000">
              <a:lnSpc>
                <a:spcPct val="200000"/>
              </a:lnSpc>
              <a:buFont typeface="Arial" panose="020B0604020202020204" pitchFamily="34" charset="0"/>
              <a:buChar char="•"/>
            </a:pPr>
            <a:r>
              <a:rPr lang="en-GB" sz="1600" b="1" dirty="0">
                <a:latin typeface="Arial" panose="020B0604020202020204" pitchFamily="34" charset="0"/>
                <a:cs typeface="Arial" panose="020B0604020202020204" pitchFamily="34" charset="0"/>
              </a:rPr>
              <a:t>Increases speed of muscle contraction</a:t>
            </a:r>
          </a:p>
        </p:txBody>
      </p:sp>
      <p:sp>
        <p:nvSpPr>
          <p:cNvPr id="4" name="Title 1">
            <a:extLst>
              <a:ext uri="{FF2B5EF4-FFF2-40B4-BE49-F238E27FC236}">
                <a16:creationId xmlns:a16="http://schemas.microsoft.com/office/drawing/2014/main" id="{996CE166-B7EC-4BE5-9CCA-47663C5E5029}"/>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effectLst>
                  <a:outerShdw blurRad="38100" dist="38100" dir="2700000" algn="tl">
                    <a:srgbClr val="000000">
                      <a:alpha val="43137"/>
                    </a:srgbClr>
                  </a:outerShdw>
                </a:effectLst>
              </a:rPr>
              <a:t>Physical </a:t>
            </a:r>
            <a:r>
              <a:rPr lang="en-GB" sz="2800" dirty="0" smtClean="0">
                <a:effectLst>
                  <a:outerShdw blurRad="38100" dist="38100" dir="2700000" algn="tl">
                    <a:srgbClr val="000000">
                      <a:alpha val="43137"/>
                    </a:srgbClr>
                  </a:outerShdw>
                </a:effectLst>
              </a:rPr>
              <a:t>benefits </a:t>
            </a:r>
            <a:r>
              <a:rPr lang="en-GB" sz="2800" dirty="0">
                <a:effectLst>
                  <a:outerShdw blurRad="38100" dist="38100" dir="2700000" algn="tl">
                    <a:srgbClr val="000000">
                      <a:alpha val="43137"/>
                    </a:srgbClr>
                  </a:outerShdw>
                </a:effectLst>
              </a:rPr>
              <a:t>of the </a:t>
            </a:r>
            <a:r>
              <a:rPr lang="en-GB" sz="2800" dirty="0" smtClean="0">
                <a:effectLst>
                  <a:outerShdw blurRad="38100" dist="38100" dir="2700000" algn="tl">
                    <a:srgbClr val="000000">
                      <a:alpha val="43137"/>
                    </a:srgbClr>
                  </a:outerShdw>
                </a:effectLst>
              </a:rPr>
              <a:t>warm up</a:t>
            </a:r>
            <a:endParaRPr lang="en-GB" sz="2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8762157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1000"/>
                                        <p:tgtEl>
                                          <p:spTgt spid="2">
                                            <p:txEl>
                                              <p:pRg st="0" end="0"/>
                                            </p:txEl>
                                          </p:spTgt>
                                        </p:tgtEl>
                                      </p:cBhvr>
                                    </p:animEffect>
                                    <p:anim calcmode="lin" valueType="num">
                                      <p:cBhvr>
                                        <p:cTn id="13"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Effect transition="in" filter="fade">
                                      <p:cBhvr>
                                        <p:cTn id="19" dur="1000"/>
                                        <p:tgtEl>
                                          <p:spTgt spid="2">
                                            <p:txEl>
                                              <p:pRg st="1" end="1"/>
                                            </p:txEl>
                                          </p:spTgt>
                                        </p:tgtEl>
                                      </p:cBhvr>
                                    </p:animEffect>
                                    <p:anim calcmode="lin" valueType="num">
                                      <p:cBhvr>
                                        <p:cTn id="20"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2">
                                            <p:txEl>
                                              <p:pRg st="2" end="2"/>
                                            </p:txEl>
                                          </p:spTgt>
                                        </p:tgtEl>
                                        <p:attrNameLst>
                                          <p:attrName>style.visibility</p:attrName>
                                        </p:attrNameLst>
                                      </p:cBhvr>
                                      <p:to>
                                        <p:strVal val="visible"/>
                                      </p:to>
                                    </p:set>
                                    <p:animEffect transition="in" filter="fade">
                                      <p:cBhvr>
                                        <p:cTn id="26" dur="1000"/>
                                        <p:tgtEl>
                                          <p:spTgt spid="2">
                                            <p:txEl>
                                              <p:pRg st="2" end="2"/>
                                            </p:txEl>
                                          </p:spTgt>
                                        </p:tgtEl>
                                      </p:cBhvr>
                                    </p:animEffect>
                                    <p:anim calcmode="lin" valueType="num">
                                      <p:cBhvr>
                                        <p:cTn id="27"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
                                            <p:txEl>
                                              <p:pRg st="3" end="3"/>
                                            </p:txEl>
                                          </p:spTgt>
                                        </p:tgtEl>
                                        <p:attrNameLst>
                                          <p:attrName>style.visibility</p:attrName>
                                        </p:attrNameLst>
                                      </p:cBhvr>
                                      <p:to>
                                        <p:strVal val="visible"/>
                                      </p:to>
                                    </p:set>
                                    <p:animEffect transition="in" filter="fade">
                                      <p:cBhvr>
                                        <p:cTn id="33" dur="1000"/>
                                        <p:tgtEl>
                                          <p:spTgt spid="2">
                                            <p:txEl>
                                              <p:pRg st="3" end="3"/>
                                            </p:txEl>
                                          </p:spTgt>
                                        </p:tgtEl>
                                      </p:cBhvr>
                                    </p:animEffect>
                                    <p:anim calcmode="lin" valueType="num">
                                      <p:cBhvr>
                                        <p:cTn id="34" dur="1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nodeType="clickEffect">
                                  <p:stCondLst>
                                    <p:cond delay="0"/>
                                  </p:stCondLst>
                                  <p:childTnLst>
                                    <p:set>
                                      <p:cBhvr>
                                        <p:cTn id="39" dur="1" fill="hold">
                                          <p:stCondLst>
                                            <p:cond delay="0"/>
                                          </p:stCondLst>
                                        </p:cTn>
                                        <p:tgtEl>
                                          <p:spTgt spid="2">
                                            <p:txEl>
                                              <p:pRg st="4" end="4"/>
                                            </p:txEl>
                                          </p:spTgt>
                                        </p:tgtEl>
                                        <p:attrNameLst>
                                          <p:attrName>style.visibility</p:attrName>
                                        </p:attrNameLst>
                                      </p:cBhvr>
                                      <p:to>
                                        <p:strVal val="visible"/>
                                      </p:to>
                                    </p:set>
                                    <p:animEffect transition="in" filter="fade">
                                      <p:cBhvr>
                                        <p:cTn id="40" dur="1000"/>
                                        <p:tgtEl>
                                          <p:spTgt spid="2">
                                            <p:txEl>
                                              <p:pRg st="4" end="4"/>
                                            </p:txEl>
                                          </p:spTgt>
                                        </p:tgtEl>
                                      </p:cBhvr>
                                    </p:animEffect>
                                    <p:anim calcmode="lin" valueType="num">
                                      <p:cBhvr>
                                        <p:cTn id="41" dur="100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nodeType="clickEffect">
                                  <p:stCondLst>
                                    <p:cond delay="0"/>
                                  </p:stCondLst>
                                  <p:childTnLst>
                                    <p:set>
                                      <p:cBhvr>
                                        <p:cTn id="46" dur="1" fill="hold">
                                          <p:stCondLst>
                                            <p:cond delay="0"/>
                                          </p:stCondLst>
                                        </p:cTn>
                                        <p:tgtEl>
                                          <p:spTgt spid="2">
                                            <p:txEl>
                                              <p:pRg st="5" end="5"/>
                                            </p:txEl>
                                          </p:spTgt>
                                        </p:tgtEl>
                                        <p:attrNameLst>
                                          <p:attrName>style.visibility</p:attrName>
                                        </p:attrNameLst>
                                      </p:cBhvr>
                                      <p:to>
                                        <p:strVal val="visible"/>
                                      </p:to>
                                    </p:set>
                                    <p:animEffect transition="in" filter="fade">
                                      <p:cBhvr>
                                        <p:cTn id="47" dur="1000"/>
                                        <p:tgtEl>
                                          <p:spTgt spid="2">
                                            <p:txEl>
                                              <p:pRg st="5" end="5"/>
                                            </p:txEl>
                                          </p:spTgt>
                                        </p:tgtEl>
                                      </p:cBhvr>
                                    </p:animEffect>
                                    <p:anim calcmode="lin" valueType="num">
                                      <p:cBhvr>
                                        <p:cTn id="48"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nodeType="clickEffect">
                                  <p:stCondLst>
                                    <p:cond delay="0"/>
                                  </p:stCondLst>
                                  <p:childTnLst>
                                    <p:set>
                                      <p:cBhvr>
                                        <p:cTn id="53" dur="1" fill="hold">
                                          <p:stCondLst>
                                            <p:cond delay="0"/>
                                          </p:stCondLst>
                                        </p:cTn>
                                        <p:tgtEl>
                                          <p:spTgt spid="2">
                                            <p:txEl>
                                              <p:pRg st="6" end="6"/>
                                            </p:txEl>
                                          </p:spTgt>
                                        </p:tgtEl>
                                        <p:attrNameLst>
                                          <p:attrName>style.visibility</p:attrName>
                                        </p:attrNameLst>
                                      </p:cBhvr>
                                      <p:to>
                                        <p:strVal val="visible"/>
                                      </p:to>
                                    </p:set>
                                    <p:animEffect transition="in" filter="fade">
                                      <p:cBhvr>
                                        <p:cTn id="54" dur="1000"/>
                                        <p:tgtEl>
                                          <p:spTgt spid="2">
                                            <p:txEl>
                                              <p:pRg st="6" end="6"/>
                                            </p:txEl>
                                          </p:spTgt>
                                        </p:tgtEl>
                                      </p:cBhvr>
                                    </p:animEffect>
                                    <p:anim calcmode="lin" valueType="num">
                                      <p:cBhvr>
                                        <p:cTn id="55"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6"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2">
                                            <p:txEl>
                                              <p:pRg st="7" end="7"/>
                                            </p:txEl>
                                          </p:spTgt>
                                        </p:tgtEl>
                                        <p:attrNameLst>
                                          <p:attrName>style.visibility</p:attrName>
                                        </p:attrNameLst>
                                      </p:cBhvr>
                                      <p:to>
                                        <p:strVal val="visible"/>
                                      </p:to>
                                    </p:set>
                                    <p:animEffect transition="in" filter="fade">
                                      <p:cBhvr>
                                        <p:cTn id="61" dur="1000"/>
                                        <p:tgtEl>
                                          <p:spTgt spid="2">
                                            <p:txEl>
                                              <p:pRg st="7" end="7"/>
                                            </p:txEl>
                                          </p:spTgt>
                                        </p:tgtEl>
                                      </p:cBhvr>
                                    </p:animEffect>
                                    <p:anim calcmode="lin" valueType="num">
                                      <p:cBhvr>
                                        <p:cTn id="62"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63"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porty girl stretching her hamstrings. Photo of african girl doing exercising on white background. Sports">
            <a:extLst>
              <a:ext uri="{FF2B5EF4-FFF2-40B4-BE49-F238E27FC236}">
                <a16:creationId xmlns:a16="http://schemas.microsoft.com/office/drawing/2014/main" id="{D79645DA-25AE-4FE0-A87F-C28B3523E81C}"/>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5364088" y="1988840"/>
            <a:ext cx="3661313" cy="2808312"/>
          </a:xfrm>
          <a:prstGeom prst="rect">
            <a:avLst/>
          </a:prstGeom>
        </p:spPr>
      </p:pic>
      <p:sp>
        <p:nvSpPr>
          <p:cNvPr id="6147" name="Text Box 6"/>
          <p:cNvSpPr txBox="1">
            <a:spLocks noChangeArrowheads="1"/>
          </p:cNvSpPr>
          <p:nvPr/>
        </p:nvSpPr>
        <p:spPr bwMode="auto">
          <a:xfrm>
            <a:off x="251520" y="1108513"/>
            <a:ext cx="830557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eaLnBrk="1" hangingPunct="1">
              <a:spcBef>
                <a:spcPct val="50000"/>
              </a:spcBef>
            </a:pP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The Cool Down: </a:t>
            </a:r>
            <a:r>
              <a:rPr lang="en-US" sz="2000" dirty="0">
                <a:latin typeface="Arial" panose="020B0604020202020204" pitchFamily="34" charset="0"/>
                <a:cs typeface="Arial" panose="020B0604020202020204" pitchFamily="34" charset="0"/>
              </a:rPr>
              <a:t>Retuning the body to a state of rest after physical activity</a:t>
            </a:r>
            <a:endParaRPr lang="en-GB" sz="2000" dirty="0">
              <a:latin typeface="Arial" panose="020B0604020202020204" pitchFamily="34" charset="0"/>
              <a:cs typeface="Arial" panose="020B0604020202020204" pitchFamily="34" charset="0"/>
            </a:endParaRPr>
          </a:p>
        </p:txBody>
      </p:sp>
      <p:sp>
        <p:nvSpPr>
          <p:cNvPr id="2" name="TextBox 1"/>
          <p:cNvSpPr txBox="1"/>
          <p:nvPr/>
        </p:nvSpPr>
        <p:spPr>
          <a:xfrm>
            <a:off x="251520" y="2098643"/>
            <a:ext cx="5384015" cy="3058549"/>
          </a:xfrm>
          <a:prstGeom prst="rect">
            <a:avLst/>
          </a:prstGeom>
          <a:solidFill>
            <a:srgbClr val="FFC000"/>
          </a:solidFill>
          <a:ln w="28575">
            <a:solidFill>
              <a:schemeClr val="tx1"/>
            </a:solidFill>
          </a:ln>
        </p:spPr>
        <p:txBody>
          <a:bodyPr wrap="square" rtlCol="0">
            <a:noAutofit/>
          </a:bodyPr>
          <a:lstStyle/>
          <a:p>
            <a:r>
              <a:rPr lang="en-GB" sz="1400" dirty="0">
                <a:latin typeface="Arial" panose="020B0604020202020204" pitchFamily="34" charset="0"/>
                <a:cs typeface="Arial" panose="020B0604020202020204" pitchFamily="34" charset="0"/>
              </a:rPr>
              <a:t>Component 1: </a:t>
            </a: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Low Intensity Exercises</a:t>
            </a:r>
          </a:p>
          <a:p>
            <a:pPr>
              <a:spcBef>
                <a:spcPts val="1000"/>
              </a:spcBef>
            </a:pPr>
            <a:r>
              <a:rPr lang="en-GB" sz="1400" dirty="0">
                <a:latin typeface="Arial" panose="020B0604020202020204" pitchFamily="34" charset="0"/>
                <a:cs typeface="Arial" panose="020B0604020202020204" pitchFamily="34" charset="0"/>
              </a:rPr>
              <a:t>aimed to gradually lower Heart Rate and reduce the body’s core temperature</a:t>
            </a:r>
          </a:p>
          <a:p>
            <a:pPr>
              <a:spcBef>
                <a:spcPts val="1000"/>
              </a:spcBef>
            </a:pPr>
            <a:r>
              <a:rPr lang="en-GB" sz="1400" dirty="0">
                <a:latin typeface="Arial" panose="020B0604020202020204" pitchFamily="34" charset="0"/>
                <a:cs typeface="Arial" panose="020B0604020202020204" pitchFamily="34" charset="0"/>
              </a:rPr>
              <a:t>Examples -  light jogging</a:t>
            </a:r>
          </a:p>
          <a:p>
            <a:endParaRPr lang="en-GB" sz="1400" dirty="0">
              <a:latin typeface="Arial" panose="020B0604020202020204" pitchFamily="34" charset="0"/>
              <a:cs typeface="Arial" panose="020B0604020202020204" pitchFamily="34" charset="0"/>
            </a:endParaRPr>
          </a:p>
          <a:p>
            <a:endParaRPr lang="en-GB" sz="1400" dirty="0">
              <a:latin typeface="Arial" panose="020B0604020202020204" pitchFamily="34" charset="0"/>
              <a:cs typeface="Arial" panose="020B0604020202020204" pitchFamily="34" charset="0"/>
            </a:endParaRPr>
          </a:p>
          <a:p>
            <a:r>
              <a:rPr lang="en-GB" sz="1400" dirty="0">
                <a:latin typeface="Arial" panose="020B0604020202020204" pitchFamily="34" charset="0"/>
                <a:cs typeface="Arial" panose="020B0604020202020204" pitchFamily="34" charset="0"/>
              </a:rPr>
              <a:t>Component 2: </a:t>
            </a:r>
            <a:r>
              <a:rPr lang="en-GB" sz="2000" b="1"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Stretching</a:t>
            </a:r>
          </a:p>
          <a:p>
            <a:pPr>
              <a:spcBef>
                <a:spcPts val="1000"/>
              </a:spcBef>
            </a:pPr>
            <a:r>
              <a:rPr lang="en-GB" sz="1400" dirty="0">
                <a:latin typeface="Arial" panose="020B0604020202020204" pitchFamily="34" charset="0"/>
                <a:cs typeface="Arial" panose="020B0604020202020204" pitchFamily="34" charset="0"/>
              </a:rPr>
              <a:t>includes steady and static stretches which are held for longer than in the Warm Up, example 15 seconds.</a:t>
            </a:r>
          </a:p>
          <a:p>
            <a:pPr>
              <a:spcBef>
                <a:spcPts val="1000"/>
              </a:spcBef>
            </a:pPr>
            <a:r>
              <a:rPr lang="en-GB" sz="1400" dirty="0">
                <a:latin typeface="Arial" panose="020B0604020202020204" pitchFamily="34" charset="0"/>
                <a:cs typeface="Arial" panose="020B0604020202020204" pitchFamily="34" charset="0"/>
              </a:rPr>
              <a:t>Examples - hamstring stretch &amp; triceps stretch</a:t>
            </a:r>
          </a:p>
        </p:txBody>
      </p:sp>
      <p:sp>
        <p:nvSpPr>
          <p:cNvPr id="6" name="Title 1">
            <a:extLst>
              <a:ext uri="{FF2B5EF4-FFF2-40B4-BE49-F238E27FC236}">
                <a16:creationId xmlns:a16="http://schemas.microsoft.com/office/drawing/2014/main" id="{314287AF-7C39-41DA-A7BA-F935F4536B8B}"/>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effectLst>
                  <a:outerShdw blurRad="38100" dist="38100" dir="2700000" algn="tl">
                    <a:srgbClr val="000000">
                      <a:alpha val="43137"/>
                    </a:srgbClr>
                  </a:outerShdw>
                </a:effectLst>
              </a:rPr>
              <a:t>Components of the </a:t>
            </a:r>
            <a:r>
              <a:rPr lang="en-GB" sz="2800" dirty="0" smtClean="0">
                <a:effectLst>
                  <a:outerShdw blurRad="38100" dist="38100" dir="2700000" algn="tl">
                    <a:srgbClr val="000000">
                      <a:alpha val="43137"/>
                    </a:srgbClr>
                  </a:outerShdw>
                </a:effectLst>
              </a:rPr>
              <a:t>cool down</a:t>
            </a:r>
            <a:endParaRPr lang="en-GB" sz="2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922064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fade">
                                      <p:cBhvr>
                                        <p:cTn id="7" dur="1000"/>
                                        <p:tgtEl>
                                          <p:spTgt spid="6147"/>
                                        </p:tgtEl>
                                      </p:cBhvr>
                                    </p:animEffect>
                                    <p:anim calcmode="lin" valueType="num">
                                      <p:cBhvr>
                                        <p:cTn id="8" dur="1000" fill="hold"/>
                                        <p:tgtEl>
                                          <p:spTgt spid="6147"/>
                                        </p:tgtEl>
                                        <p:attrNameLst>
                                          <p:attrName>ppt_x</p:attrName>
                                        </p:attrNameLst>
                                      </p:cBhvr>
                                      <p:tavLst>
                                        <p:tav tm="0">
                                          <p:val>
                                            <p:strVal val="#ppt_x"/>
                                          </p:val>
                                        </p:tav>
                                        <p:tav tm="100000">
                                          <p:val>
                                            <p:strVal val="#ppt_x"/>
                                          </p:val>
                                        </p:tav>
                                      </p:tavLst>
                                    </p:anim>
                                    <p:anim calcmode="lin" valueType="num">
                                      <p:cBhvr>
                                        <p:cTn id="9" dur="1000" fill="hold"/>
                                        <p:tgtEl>
                                          <p:spTgt spid="614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nodeType="afterEffect">
                                  <p:stCondLst>
                                    <p:cond delay="0"/>
                                  </p:stCondLst>
                                  <p:childTnLst>
                                    <p:set>
                                      <p:cBhvr>
                                        <p:cTn id="12" dur="1" fill="hold">
                                          <p:stCondLst>
                                            <p:cond delay="499"/>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2">
                                            <p:txEl>
                                              <p:pRg st="0" end="0"/>
                                            </p:txEl>
                                          </p:spTgt>
                                        </p:tgtEl>
                                        <p:attrNameLst>
                                          <p:attrName>style.visibility</p:attrName>
                                        </p:attrNameLst>
                                      </p:cBhvr>
                                      <p:to>
                                        <p:strVal val="visible"/>
                                      </p:to>
                                    </p:set>
                                    <p:animEffect transition="in" filter="fade">
                                      <p:cBhvr>
                                        <p:cTn id="22" dur="1000"/>
                                        <p:tgtEl>
                                          <p:spTgt spid="2">
                                            <p:txEl>
                                              <p:pRg st="0" end="0"/>
                                            </p:txEl>
                                          </p:spTgt>
                                        </p:tgtEl>
                                      </p:cBhvr>
                                    </p:animEffect>
                                    <p:anim calcmode="lin" valueType="num">
                                      <p:cBhvr>
                                        <p:cTn id="23"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24"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nodeType="clickEffect">
                                  <p:stCondLst>
                                    <p:cond delay="0"/>
                                  </p:stCondLst>
                                  <p:childTnLst>
                                    <p:set>
                                      <p:cBhvr>
                                        <p:cTn id="28" dur="1" fill="hold">
                                          <p:stCondLst>
                                            <p:cond delay="0"/>
                                          </p:stCondLst>
                                        </p:cTn>
                                        <p:tgtEl>
                                          <p:spTgt spid="2">
                                            <p:txEl>
                                              <p:pRg st="1" end="1"/>
                                            </p:txEl>
                                          </p:spTgt>
                                        </p:tgtEl>
                                        <p:attrNameLst>
                                          <p:attrName>style.visibility</p:attrName>
                                        </p:attrNameLst>
                                      </p:cBhvr>
                                      <p:to>
                                        <p:strVal val="visible"/>
                                      </p:to>
                                    </p:set>
                                    <p:animEffect transition="in" filter="fade">
                                      <p:cBhvr>
                                        <p:cTn id="29" dur="1000"/>
                                        <p:tgtEl>
                                          <p:spTgt spid="2">
                                            <p:txEl>
                                              <p:pRg st="1" end="1"/>
                                            </p:txEl>
                                          </p:spTgt>
                                        </p:tgtEl>
                                      </p:cBhvr>
                                    </p:animEffect>
                                    <p:anim calcmode="lin" valueType="num">
                                      <p:cBhvr>
                                        <p:cTn id="30" dur="1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31" dur="1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32" fill="hold">
                            <p:stCondLst>
                              <p:cond delay="1000"/>
                            </p:stCondLst>
                            <p:childTnLst>
                              <p:par>
                                <p:cTn id="33" presetID="42" presetClass="entr" presetSubtype="0" fill="hold" nodeType="afterEffect">
                                  <p:stCondLst>
                                    <p:cond delay="0"/>
                                  </p:stCondLst>
                                  <p:childTnLst>
                                    <p:set>
                                      <p:cBhvr>
                                        <p:cTn id="34" dur="1" fill="hold">
                                          <p:stCondLst>
                                            <p:cond delay="0"/>
                                          </p:stCondLst>
                                        </p:cTn>
                                        <p:tgtEl>
                                          <p:spTgt spid="2">
                                            <p:txEl>
                                              <p:pRg st="2" end="2"/>
                                            </p:txEl>
                                          </p:spTgt>
                                        </p:tgtEl>
                                        <p:attrNameLst>
                                          <p:attrName>style.visibility</p:attrName>
                                        </p:attrNameLst>
                                      </p:cBhvr>
                                      <p:to>
                                        <p:strVal val="visible"/>
                                      </p:to>
                                    </p:set>
                                    <p:animEffect transition="in" filter="fade">
                                      <p:cBhvr>
                                        <p:cTn id="35" dur="1000"/>
                                        <p:tgtEl>
                                          <p:spTgt spid="2">
                                            <p:txEl>
                                              <p:pRg st="2" end="2"/>
                                            </p:txEl>
                                          </p:spTgt>
                                        </p:tgtEl>
                                      </p:cBhvr>
                                    </p:animEffect>
                                    <p:anim calcmode="lin" valueType="num">
                                      <p:cBhvr>
                                        <p:cTn id="36"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37"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000"/>
                                        <p:tgtEl>
                                          <p:spTgt spid="2">
                                            <p:txEl>
                                              <p:pRg st="5" end="5"/>
                                            </p:txEl>
                                          </p:spTgt>
                                        </p:tgtEl>
                                      </p:cBhvr>
                                    </p:animEffect>
                                    <p:anim calcmode="lin" valueType="num">
                                      <p:cBhvr>
                                        <p:cTn id="43" dur="100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Effect transition="in" filter="fade">
                                      <p:cBhvr>
                                        <p:cTn id="49" dur="1000"/>
                                        <p:tgtEl>
                                          <p:spTgt spid="2">
                                            <p:txEl>
                                              <p:pRg st="6" end="6"/>
                                            </p:txEl>
                                          </p:spTgt>
                                        </p:tgtEl>
                                      </p:cBhvr>
                                    </p:animEffect>
                                    <p:anim calcmode="lin" valueType="num">
                                      <p:cBhvr>
                                        <p:cTn id="50" dur="100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51" dur="100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52" fill="hold">
                            <p:stCondLst>
                              <p:cond delay="1000"/>
                            </p:stCondLst>
                            <p:childTnLst>
                              <p:par>
                                <p:cTn id="53" presetID="42" presetClass="entr" presetSubtype="0" fill="hold" nodeType="afterEffect">
                                  <p:stCondLst>
                                    <p:cond delay="0"/>
                                  </p:stCondLst>
                                  <p:childTnLst>
                                    <p:set>
                                      <p:cBhvr>
                                        <p:cTn id="54" dur="1" fill="hold">
                                          <p:stCondLst>
                                            <p:cond delay="0"/>
                                          </p:stCondLst>
                                        </p:cTn>
                                        <p:tgtEl>
                                          <p:spTgt spid="2">
                                            <p:txEl>
                                              <p:pRg st="7" end="7"/>
                                            </p:txEl>
                                          </p:spTgt>
                                        </p:tgtEl>
                                        <p:attrNameLst>
                                          <p:attrName>style.visibility</p:attrName>
                                        </p:attrNameLst>
                                      </p:cBhvr>
                                      <p:to>
                                        <p:strVal val="visible"/>
                                      </p:to>
                                    </p:set>
                                    <p:animEffect transition="in" filter="fade">
                                      <p:cBhvr>
                                        <p:cTn id="55" dur="1000"/>
                                        <p:tgtEl>
                                          <p:spTgt spid="2">
                                            <p:txEl>
                                              <p:pRg st="7" end="7"/>
                                            </p:txEl>
                                          </p:spTgt>
                                        </p:tgtEl>
                                      </p:cBhvr>
                                    </p:animEffect>
                                    <p:anim calcmode="lin" valueType="num">
                                      <p:cBhvr>
                                        <p:cTn id="56" dur="100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7" dur="100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p:bldP spid="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072" y="836712"/>
            <a:ext cx="8729255" cy="4278094"/>
          </a:xfrm>
          <a:prstGeom prst="rect">
            <a:avLst/>
          </a:prstGeom>
          <a:solidFill>
            <a:srgbClr val="FFC000"/>
          </a:solidFill>
          <a:ln w="28575">
            <a:solidFill>
              <a:schemeClr val="tx1"/>
            </a:solidFill>
          </a:ln>
        </p:spPr>
        <p:txBody>
          <a:bodyPr wrap="square" rtlCol="0">
            <a:spAutoFit/>
          </a:bodyPr>
          <a:lstStyle/>
          <a:p>
            <a:r>
              <a:rPr lang="en-GB" sz="1600" dirty="0">
                <a:latin typeface="Arial" panose="020B0604020202020204" pitchFamily="34" charset="0"/>
                <a:cs typeface="Arial" panose="020B0604020202020204" pitchFamily="34" charset="0"/>
              </a:rPr>
              <a:t>The Cool Down is essential to an effective training session.</a:t>
            </a:r>
          </a:p>
          <a:p>
            <a:r>
              <a:rPr lang="en-GB" sz="1600" dirty="0">
                <a:latin typeface="Arial" panose="020B0604020202020204" pitchFamily="34" charset="0"/>
                <a:cs typeface="Arial" panose="020B0604020202020204" pitchFamily="34" charset="0"/>
              </a:rPr>
              <a:t>Cool downs allow Oxygen to flush through muscle tissue and get rid of Lactic Acid.</a:t>
            </a:r>
          </a:p>
          <a:p>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The Cool Down is crucial in…</a:t>
            </a: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Helping the body’s transition back to resting state</a:t>
            </a:r>
          </a:p>
          <a:p>
            <a:pPr marL="214313" indent="-214313">
              <a:buFont typeface="Arial" panose="020B0604020202020204" pitchFamily="34" charset="0"/>
              <a:buChar char="•"/>
            </a:pPr>
            <a:r>
              <a:rPr lang="en-GB" sz="1600" b="1" i="1" dirty="0">
                <a:latin typeface="Arial" panose="020B0604020202020204" pitchFamily="34" charset="0"/>
                <a:cs typeface="Arial" panose="020B0604020202020204" pitchFamily="34" charset="0"/>
              </a:rPr>
              <a:t>Gradually</a:t>
            </a:r>
            <a:r>
              <a:rPr lang="en-GB" sz="1600" dirty="0">
                <a:latin typeface="Arial" panose="020B0604020202020204" pitchFamily="34" charset="0"/>
                <a:cs typeface="Arial" panose="020B0604020202020204" pitchFamily="34" charset="0"/>
              </a:rPr>
              <a:t> lowering heart rate</a:t>
            </a:r>
          </a:p>
          <a:p>
            <a:pPr marL="214313" indent="-214313">
              <a:buFont typeface="Arial" panose="020B0604020202020204" pitchFamily="34" charset="0"/>
              <a:buChar char="•"/>
            </a:pPr>
            <a:r>
              <a:rPr lang="en-GB" sz="1600" b="1" i="1" dirty="0">
                <a:latin typeface="Arial" panose="020B0604020202020204" pitchFamily="34" charset="0"/>
                <a:cs typeface="Arial" panose="020B0604020202020204" pitchFamily="34" charset="0"/>
              </a:rPr>
              <a:t>Gradually</a:t>
            </a:r>
            <a:r>
              <a:rPr lang="en-GB" sz="1600" dirty="0">
                <a:latin typeface="Arial" panose="020B0604020202020204" pitchFamily="34" charset="0"/>
                <a:cs typeface="Arial" panose="020B0604020202020204" pitchFamily="34" charset="0"/>
              </a:rPr>
              <a:t> lowering temperature </a:t>
            </a: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Circulating blood and oxygen</a:t>
            </a:r>
          </a:p>
          <a:p>
            <a:pPr marL="214313" indent="-214313">
              <a:buFont typeface="Arial" panose="020B0604020202020204" pitchFamily="34" charset="0"/>
              <a:buChar char="•"/>
            </a:pPr>
            <a:r>
              <a:rPr lang="en-GB" sz="1600" b="1" i="1" dirty="0">
                <a:latin typeface="Arial" panose="020B0604020202020204" pitchFamily="34" charset="0"/>
                <a:cs typeface="Arial" panose="020B0604020202020204" pitchFamily="34" charset="0"/>
              </a:rPr>
              <a:t>Gradually</a:t>
            </a:r>
            <a:r>
              <a:rPr lang="en-GB" sz="1600" dirty="0">
                <a:latin typeface="Arial" panose="020B0604020202020204" pitchFamily="34" charset="0"/>
                <a:cs typeface="Arial" panose="020B0604020202020204" pitchFamily="34" charset="0"/>
              </a:rPr>
              <a:t> reducing breathing (respiratory) rate</a:t>
            </a: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Increasing the removal of waste products such as lactic acid</a:t>
            </a: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Reducing the risk of muscle soreness and stiffness</a:t>
            </a: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Reducing the risk of damage to joints</a:t>
            </a:r>
          </a:p>
          <a:p>
            <a:pPr marL="214313" indent="-214313">
              <a:buFont typeface="Arial" panose="020B0604020202020204" pitchFamily="34" charset="0"/>
              <a:buChar char="•"/>
            </a:pPr>
            <a:r>
              <a:rPr lang="en-GB" sz="1600" dirty="0">
                <a:latin typeface="Arial" panose="020B0604020202020204" pitchFamily="34" charset="0"/>
                <a:cs typeface="Arial" panose="020B0604020202020204" pitchFamily="34" charset="0"/>
              </a:rPr>
              <a:t>Aiding recovery by stretching muscles</a:t>
            </a:r>
          </a:p>
          <a:p>
            <a:pPr marL="214313" indent="-214313">
              <a:buFont typeface="Arial" panose="020B0604020202020204" pitchFamily="34" charset="0"/>
              <a:buChar char="•"/>
            </a:pPr>
            <a:endParaRPr lang="en-GB" sz="1600" dirty="0">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Exam Tip: </a:t>
            </a:r>
          </a:p>
          <a:p>
            <a:r>
              <a:rPr lang="en-GB" sz="1600" dirty="0">
                <a:latin typeface="Arial" panose="020B0604020202020204" pitchFamily="34" charset="0"/>
                <a:cs typeface="Arial" panose="020B0604020202020204" pitchFamily="34" charset="0"/>
              </a:rPr>
              <a:t>You must always include </a:t>
            </a:r>
            <a:r>
              <a:rPr lang="en-GB" sz="1600" b="1" i="1" u="sng" dirty="0">
                <a:effectLst>
                  <a:outerShdw blurRad="38100" dist="38100" dir="2700000" algn="tl">
                    <a:srgbClr val="000000">
                      <a:alpha val="43137"/>
                    </a:srgbClr>
                  </a:outerShdw>
                </a:effectLst>
                <a:latin typeface="Arial" panose="020B0604020202020204" pitchFamily="34" charset="0"/>
                <a:cs typeface="Arial" panose="020B0604020202020204" pitchFamily="34" charset="0"/>
              </a:rPr>
              <a:t>GRADUALLY</a:t>
            </a:r>
            <a:r>
              <a:rPr lang="en-GB" sz="1600" dirty="0">
                <a:latin typeface="Arial" panose="020B0604020202020204" pitchFamily="34" charset="0"/>
                <a:cs typeface="Arial" panose="020B0604020202020204" pitchFamily="34" charset="0"/>
              </a:rPr>
              <a:t> when writing about lowering heart rate/breathing rate/temperature.</a:t>
            </a:r>
          </a:p>
        </p:txBody>
      </p:sp>
      <p:sp>
        <p:nvSpPr>
          <p:cNvPr id="5" name="Title 1">
            <a:extLst>
              <a:ext uri="{FF2B5EF4-FFF2-40B4-BE49-F238E27FC236}">
                <a16:creationId xmlns:a16="http://schemas.microsoft.com/office/drawing/2014/main" id="{C62E9DFA-A393-40FF-802A-D5BCDFFB88B6}"/>
              </a:ext>
            </a:extLst>
          </p:cNvPr>
          <p:cNvSpPr txBox="1">
            <a:spLocks/>
          </p:cNvSpPr>
          <p:nvPr/>
        </p:nvSpPr>
        <p:spPr>
          <a:xfrm>
            <a:off x="108000" y="0"/>
            <a:ext cx="8917401" cy="936072"/>
          </a:xfrm>
          <a:prstGeom prst="rect">
            <a:avLst/>
          </a:prstGeom>
        </p:spPr>
        <p:txBody>
          <a:bodyPr vert="horz" lIns="91440" tIns="45720" rIns="91440" bIns="45720" rtlCol="0" anchor="ctr">
            <a:noAutofit/>
          </a:bodyPr>
          <a:lstStyle>
            <a:defPPr>
              <a:defRPr lang="en-US"/>
            </a:defPPr>
            <a:lvl1pPr>
              <a:spcBef>
                <a:spcPct val="0"/>
              </a:spcBef>
              <a:buNone/>
              <a:defRPr sz="4400" b="1">
                <a:solidFill>
                  <a:srgbClr val="DA8AAD"/>
                </a:solidFill>
                <a:latin typeface="Arial" panose="020B0604020202020204" pitchFamily="34" charset="0"/>
                <a:ea typeface="+mj-ea"/>
                <a:cs typeface="Arial" panose="020B0604020202020204" pitchFamily="34" charset="0"/>
              </a:defRPr>
            </a:lvl1pPr>
          </a:lstStyle>
          <a:p>
            <a:pPr>
              <a:spcBef>
                <a:spcPct val="50000"/>
              </a:spcBef>
            </a:pPr>
            <a:r>
              <a:rPr lang="en-GB" sz="2800" dirty="0">
                <a:effectLst>
                  <a:outerShdw blurRad="38100" dist="38100" dir="2700000" algn="tl">
                    <a:srgbClr val="000000">
                      <a:alpha val="43137"/>
                    </a:srgbClr>
                  </a:outerShdw>
                </a:effectLst>
              </a:rPr>
              <a:t>Physical </a:t>
            </a:r>
            <a:r>
              <a:rPr lang="en-GB" sz="2800" dirty="0" smtClean="0">
                <a:effectLst>
                  <a:outerShdw blurRad="38100" dist="38100" dir="2700000" algn="tl">
                    <a:srgbClr val="000000">
                      <a:alpha val="43137"/>
                    </a:srgbClr>
                  </a:outerShdw>
                </a:effectLst>
              </a:rPr>
              <a:t>benefits </a:t>
            </a:r>
            <a:r>
              <a:rPr lang="en-GB" sz="2800" dirty="0">
                <a:effectLst>
                  <a:outerShdw blurRad="38100" dist="38100" dir="2700000" algn="tl">
                    <a:srgbClr val="000000">
                      <a:alpha val="43137"/>
                    </a:srgbClr>
                  </a:outerShdw>
                </a:effectLst>
              </a:rPr>
              <a:t>of the </a:t>
            </a:r>
            <a:r>
              <a:rPr lang="en-GB" sz="2800" dirty="0" smtClean="0">
                <a:effectLst>
                  <a:outerShdw blurRad="38100" dist="38100" dir="2700000" algn="tl">
                    <a:srgbClr val="000000">
                      <a:alpha val="43137"/>
                    </a:srgbClr>
                  </a:outerShdw>
                </a:effectLst>
              </a:rPr>
              <a:t>cool down</a:t>
            </a:r>
            <a:endParaRPr lang="en-GB" sz="2800" dirty="0">
              <a:effectLst>
                <a:outerShdw blurRad="38100" dist="38100" dir="2700000" algn="tl">
                  <a:srgbClr val="000000">
                    <a:alpha val="43137"/>
                  </a:srgbClr>
                </a:outerShdw>
              </a:effectLst>
            </a:endParaRPr>
          </a:p>
        </p:txBody>
      </p:sp>
      <p:sp>
        <p:nvSpPr>
          <p:cNvPr id="6" name="Text Box 7"/>
          <p:cNvSpPr txBox="1">
            <a:spLocks noChangeArrowheads="1"/>
          </p:cNvSpPr>
          <p:nvPr/>
        </p:nvSpPr>
        <p:spPr bwMode="auto">
          <a:xfrm>
            <a:off x="179511" y="5302949"/>
            <a:ext cx="8751815" cy="646331"/>
          </a:xfrm>
          <a:prstGeom prst="rect">
            <a:avLst/>
          </a:prstGeom>
          <a:solidFill>
            <a:srgbClr val="DA8AAD"/>
          </a:solidFill>
          <a:ln w="28575">
            <a:solidFill>
              <a:schemeClr val="tx1"/>
            </a:solidFill>
          </a:ln>
          <a:extLst/>
        </p:spPr>
        <p:txBody>
          <a:bodyPr wrap="square">
            <a:spAutoFit/>
          </a:bodyPr>
          <a:lstStyle>
            <a:lvl1pPr eaLnBrk="0" hangingPunct="0">
              <a:defRPr sz="3200">
                <a:solidFill>
                  <a:schemeClr val="tx1"/>
                </a:solidFill>
                <a:latin typeface="Tempus Sans ITC" pitchFamily="82" charset="0"/>
              </a:defRPr>
            </a:lvl1pPr>
            <a:lvl2pPr marL="742950" indent="-285750" eaLnBrk="0" hangingPunct="0">
              <a:defRPr sz="3200">
                <a:solidFill>
                  <a:schemeClr val="tx1"/>
                </a:solidFill>
                <a:latin typeface="Tempus Sans ITC" pitchFamily="82" charset="0"/>
              </a:defRPr>
            </a:lvl2pPr>
            <a:lvl3pPr marL="1143000" indent="-228600" eaLnBrk="0" hangingPunct="0">
              <a:defRPr sz="3200">
                <a:solidFill>
                  <a:schemeClr val="tx1"/>
                </a:solidFill>
                <a:latin typeface="Tempus Sans ITC" pitchFamily="82" charset="0"/>
              </a:defRPr>
            </a:lvl3pPr>
            <a:lvl4pPr marL="1600200" indent="-228600" eaLnBrk="0" hangingPunct="0">
              <a:defRPr sz="3200">
                <a:solidFill>
                  <a:schemeClr val="tx1"/>
                </a:solidFill>
                <a:latin typeface="Tempus Sans ITC" pitchFamily="82" charset="0"/>
              </a:defRPr>
            </a:lvl4pPr>
            <a:lvl5pPr marL="2057400" indent="-228600" eaLnBrk="0" hangingPunct="0">
              <a:defRPr sz="3200">
                <a:solidFill>
                  <a:schemeClr val="tx1"/>
                </a:solidFill>
                <a:latin typeface="Tempus Sans ITC" pitchFamily="82" charset="0"/>
              </a:defRPr>
            </a:lvl5pPr>
            <a:lvl6pPr marL="2514600" indent="-228600" eaLnBrk="0" fontAlgn="base" hangingPunct="0">
              <a:spcBef>
                <a:spcPct val="0"/>
              </a:spcBef>
              <a:spcAft>
                <a:spcPct val="0"/>
              </a:spcAft>
              <a:defRPr sz="3200">
                <a:solidFill>
                  <a:schemeClr val="tx1"/>
                </a:solidFill>
                <a:latin typeface="Tempus Sans ITC" pitchFamily="82" charset="0"/>
              </a:defRPr>
            </a:lvl6pPr>
            <a:lvl7pPr marL="2971800" indent="-228600" eaLnBrk="0" fontAlgn="base" hangingPunct="0">
              <a:spcBef>
                <a:spcPct val="0"/>
              </a:spcBef>
              <a:spcAft>
                <a:spcPct val="0"/>
              </a:spcAft>
              <a:defRPr sz="3200">
                <a:solidFill>
                  <a:schemeClr val="tx1"/>
                </a:solidFill>
                <a:latin typeface="Tempus Sans ITC" pitchFamily="82" charset="0"/>
              </a:defRPr>
            </a:lvl7pPr>
            <a:lvl8pPr marL="3429000" indent="-228600" eaLnBrk="0" fontAlgn="base" hangingPunct="0">
              <a:spcBef>
                <a:spcPct val="0"/>
              </a:spcBef>
              <a:spcAft>
                <a:spcPct val="0"/>
              </a:spcAft>
              <a:defRPr sz="3200">
                <a:solidFill>
                  <a:schemeClr val="tx1"/>
                </a:solidFill>
                <a:latin typeface="Tempus Sans ITC" pitchFamily="82" charset="0"/>
              </a:defRPr>
            </a:lvl8pPr>
            <a:lvl9pPr marL="3886200" indent="-228600" eaLnBrk="0" fontAlgn="base" hangingPunct="0">
              <a:spcBef>
                <a:spcPct val="0"/>
              </a:spcBef>
              <a:spcAft>
                <a:spcPct val="0"/>
              </a:spcAft>
              <a:defRPr sz="3200">
                <a:solidFill>
                  <a:schemeClr val="tx1"/>
                </a:solidFill>
                <a:latin typeface="Tempus Sans ITC" pitchFamily="82" charset="0"/>
              </a:defRPr>
            </a:lvl9pPr>
          </a:lstStyle>
          <a:p>
            <a:pPr algn="ctr" eaLnBrk="1" hangingPunct="1">
              <a:spcBef>
                <a:spcPct val="50000"/>
              </a:spcBef>
            </a:pPr>
            <a:r>
              <a:rPr lang="en-GB" sz="1800" b="1" dirty="0" smtClean="0">
                <a:latin typeface="Arial" panose="020B0604020202020204" pitchFamily="34" charset="0"/>
                <a:cs typeface="Arial" panose="020B0604020202020204" pitchFamily="34" charset="0"/>
              </a:rPr>
              <a:t>Task:  Design a cool down routine for  your own sport that you will perform in every training session</a:t>
            </a:r>
            <a:endParaRPr lang="en-GB" sz="18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8737409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fade">
                                      <p:cBhvr>
                                        <p:cTn id="12" dur="1000"/>
                                        <p:tgtEl>
                                          <p:spTgt spid="4">
                                            <p:txEl>
                                              <p:pRg st="0" end="0"/>
                                            </p:txEl>
                                          </p:spTgt>
                                        </p:tgtEl>
                                      </p:cBhvr>
                                    </p:animEffect>
                                    <p:anim calcmode="lin" valueType="num">
                                      <p:cBhvr>
                                        <p:cTn id="13"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4">
                                            <p:txEl>
                                              <p:pRg st="1" end="1"/>
                                            </p:txEl>
                                          </p:spTgt>
                                        </p:tgtEl>
                                        <p:attrNameLst>
                                          <p:attrName>style.visibility</p:attrName>
                                        </p:attrNameLst>
                                      </p:cBhvr>
                                      <p:to>
                                        <p:strVal val="visible"/>
                                      </p:to>
                                    </p:set>
                                    <p:animEffect transition="in" filter="fade">
                                      <p:cBhvr>
                                        <p:cTn id="18" dur="1000"/>
                                        <p:tgtEl>
                                          <p:spTgt spid="4">
                                            <p:txEl>
                                              <p:pRg st="1" end="1"/>
                                            </p:txEl>
                                          </p:spTgt>
                                        </p:tgtEl>
                                      </p:cBhvr>
                                    </p:animEffect>
                                    <p:anim calcmode="lin" valueType="num">
                                      <p:cBhvr>
                                        <p:cTn id="19"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Effect transition="in" filter="fade">
                                      <p:cBhvr>
                                        <p:cTn id="25" dur="1000"/>
                                        <p:tgtEl>
                                          <p:spTgt spid="4">
                                            <p:txEl>
                                              <p:pRg st="3" end="3"/>
                                            </p:txEl>
                                          </p:spTgt>
                                        </p:tgtEl>
                                      </p:cBhvr>
                                    </p:animEffect>
                                    <p:anim calcmode="lin" valueType="num">
                                      <p:cBhvr>
                                        <p:cTn id="26"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nodeType="clickEffect">
                                  <p:stCondLst>
                                    <p:cond delay="0"/>
                                  </p:stCondLst>
                                  <p:childTnLst>
                                    <p:set>
                                      <p:cBhvr>
                                        <p:cTn id="31" dur="1" fill="hold">
                                          <p:stCondLst>
                                            <p:cond delay="0"/>
                                          </p:stCondLst>
                                        </p:cTn>
                                        <p:tgtEl>
                                          <p:spTgt spid="4">
                                            <p:txEl>
                                              <p:pRg st="4" end="4"/>
                                            </p:txEl>
                                          </p:spTgt>
                                        </p:tgtEl>
                                        <p:attrNameLst>
                                          <p:attrName>style.visibility</p:attrName>
                                        </p:attrNameLst>
                                      </p:cBhvr>
                                      <p:to>
                                        <p:strVal val="visible"/>
                                      </p:to>
                                    </p:set>
                                    <p:animEffect transition="in" filter="fade">
                                      <p:cBhvr>
                                        <p:cTn id="32" dur="1000"/>
                                        <p:tgtEl>
                                          <p:spTgt spid="4">
                                            <p:txEl>
                                              <p:pRg st="4" end="4"/>
                                            </p:txEl>
                                          </p:spTgt>
                                        </p:tgtEl>
                                      </p:cBhvr>
                                    </p:animEffect>
                                    <p:anim calcmode="lin" valueType="num">
                                      <p:cBhvr>
                                        <p:cTn id="33"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4"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nodeType="clickEffect">
                                  <p:stCondLst>
                                    <p:cond delay="0"/>
                                  </p:stCondLst>
                                  <p:childTnLst>
                                    <p:set>
                                      <p:cBhvr>
                                        <p:cTn id="38" dur="1" fill="hold">
                                          <p:stCondLst>
                                            <p:cond delay="0"/>
                                          </p:stCondLst>
                                        </p:cTn>
                                        <p:tgtEl>
                                          <p:spTgt spid="4">
                                            <p:txEl>
                                              <p:pRg st="5" end="5"/>
                                            </p:txEl>
                                          </p:spTgt>
                                        </p:tgtEl>
                                        <p:attrNameLst>
                                          <p:attrName>style.visibility</p:attrName>
                                        </p:attrNameLst>
                                      </p:cBhvr>
                                      <p:to>
                                        <p:strVal val="visible"/>
                                      </p:to>
                                    </p:set>
                                    <p:animEffect transition="in" filter="fade">
                                      <p:cBhvr>
                                        <p:cTn id="39" dur="1000"/>
                                        <p:tgtEl>
                                          <p:spTgt spid="4">
                                            <p:txEl>
                                              <p:pRg st="5" end="5"/>
                                            </p:txEl>
                                          </p:spTgt>
                                        </p:tgtEl>
                                      </p:cBhvr>
                                    </p:animEffect>
                                    <p:anim calcmode="lin" valueType="num">
                                      <p:cBhvr>
                                        <p:cTn id="40"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4">
                                            <p:txEl>
                                              <p:pRg st="6" end="6"/>
                                            </p:txEl>
                                          </p:spTgt>
                                        </p:tgtEl>
                                        <p:attrNameLst>
                                          <p:attrName>style.visibility</p:attrName>
                                        </p:attrNameLst>
                                      </p:cBhvr>
                                      <p:to>
                                        <p:strVal val="visible"/>
                                      </p:to>
                                    </p:set>
                                    <p:animEffect transition="in" filter="fade">
                                      <p:cBhvr>
                                        <p:cTn id="46" dur="1000"/>
                                        <p:tgtEl>
                                          <p:spTgt spid="4">
                                            <p:txEl>
                                              <p:pRg st="6" end="6"/>
                                            </p:txEl>
                                          </p:spTgt>
                                        </p:tgtEl>
                                      </p:cBhvr>
                                    </p:animEffect>
                                    <p:anim calcmode="lin" valueType="num">
                                      <p:cBhvr>
                                        <p:cTn id="47"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4">
                                            <p:txEl>
                                              <p:pRg st="7" end="7"/>
                                            </p:txEl>
                                          </p:spTgt>
                                        </p:tgtEl>
                                        <p:attrNameLst>
                                          <p:attrName>style.visibility</p:attrName>
                                        </p:attrNameLst>
                                      </p:cBhvr>
                                      <p:to>
                                        <p:strVal val="visible"/>
                                      </p:to>
                                    </p:set>
                                    <p:animEffect transition="in" filter="fade">
                                      <p:cBhvr>
                                        <p:cTn id="53" dur="1000"/>
                                        <p:tgtEl>
                                          <p:spTgt spid="4">
                                            <p:txEl>
                                              <p:pRg st="7" end="7"/>
                                            </p:txEl>
                                          </p:spTgt>
                                        </p:tgtEl>
                                      </p:cBhvr>
                                    </p:animEffect>
                                    <p:anim calcmode="lin" valueType="num">
                                      <p:cBhvr>
                                        <p:cTn id="54"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55"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nodeType="clickEffect">
                                  <p:stCondLst>
                                    <p:cond delay="0"/>
                                  </p:stCondLst>
                                  <p:childTnLst>
                                    <p:set>
                                      <p:cBhvr>
                                        <p:cTn id="59" dur="1" fill="hold">
                                          <p:stCondLst>
                                            <p:cond delay="0"/>
                                          </p:stCondLst>
                                        </p:cTn>
                                        <p:tgtEl>
                                          <p:spTgt spid="4">
                                            <p:txEl>
                                              <p:pRg st="8" end="8"/>
                                            </p:txEl>
                                          </p:spTgt>
                                        </p:tgtEl>
                                        <p:attrNameLst>
                                          <p:attrName>style.visibility</p:attrName>
                                        </p:attrNameLst>
                                      </p:cBhvr>
                                      <p:to>
                                        <p:strVal val="visible"/>
                                      </p:to>
                                    </p:set>
                                    <p:animEffect transition="in" filter="fade">
                                      <p:cBhvr>
                                        <p:cTn id="60" dur="1000"/>
                                        <p:tgtEl>
                                          <p:spTgt spid="4">
                                            <p:txEl>
                                              <p:pRg st="8" end="8"/>
                                            </p:txEl>
                                          </p:spTgt>
                                        </p:tgtEl>
                                      </p:cBhvr>
                                    </p:animEffect>
                                    <p:anim calcmode="lin" valueType="num">
                                      <p:cBhvr>
                                        <p:cTn id="61"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62"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nodeType="clickEffect">
                                  <p:stCondLst>
                                    <p:cond delay="0"/>
                                  </p:stCondLst>
                                  <p:childTnLst>
                                    <p:set>
                                      <p:cBhvr>
                                        <p:cTn id="66" dur="1" fill="hold">
                                          <p:stCondLst>
                                            <p:cond delay="0"/>
                                          </p:stCondLst>
                                        </p:cTn>
                                        <p:tgtEl>
                                          <p:spTgt spid="4">
                                            <p:txEl>
                                              <p:pRg st="9" end="9"/>
                                            </p:txEl>
                                          </p:spTgt>
                                        </p:tgtEl>
                                        <p:attrNameLst>
                                          <p:attrName>style.visibility</p:attrName>
                                        </p:attrNameLst>
                                      </p:cBhvr>
                                      <p:to>
                                        <p:strVal val="visible"/>
                                      </p:to>
                                    </p:set>
                                    <p:animEffect transition="in" filter="fade">
                                      <p:cBhvr>
                                        <p:cTn id="67" dur="1000"/>
                                        <p:tgtEl>
                                          <p:spTgt spid="4">
                                            <p:txEl>
                                              <p:pRg st="9" end="9"/>
                                            </p:txEl>
                                          </p:spTgt>
                                        </p:tgtEl>
                                      </p:cBhvr>
                                    </p:animEffect>
                                    <p:anim calcmode="lin" valueType="num">
                                      <p:cBhvr>
                                        <p:cTn id="68" dur="1000" fill="hold"/>
                                        <p:tgtEl>
                                          <p:spTgt spid="4">
                                            <p:txEl>
                                              <p:pRg st="9" end="9"/>
                                            </p:txEl>
                                          </p:spTgt>
                                        </p:tgtEl>
                                        <p:attrNameLst>
                                          <p:attrName>ppt_x</p:attrName>
                                        </p:attrNameLst>
                                      </p:cBhvr>
                                      <p:tavLst>
                                        <p:tav tm="0">
                                          <p:val>
                                            <p:strVal val="#ppt_x"/>
                                          </p:val>
                                        </p:tav>
                                        <p:tav tm="100000">
                                          <p:val>
                                            <p:strVal val="#ppt_x"/>
                                          </p:val>
                                        </p:tav>
                                      </p:tavLst>
                                    </p:anim>
                                    <p:anim calcmode="lin" valueType="num">
                                      <p:cBhvr>
                                        <p:cTn id="69" dur="1000" fill="hold"/>
                                        <p:tgtEl>
                                          <p:spTgt spid="4">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nodeType="clickEffect">
                                  <p:stCondLst>
                                    <p:cond delay="0"/>
                                  </p:stCondLst>
                                  <p:childTnLst>
                                    <p:set>
                                      <p:cBhvr>
                                        <p:cTn id="73" dur="1" fill="hold">
                                          <p:stCondLst>
                                            <p:cond delay="0"/>
                                          </p:stCondLst>
                                        </p:cTn>
                                        <p:tgtEl>
                                          <p:spTgt spid="4">
                                            <p:txEl>
                                              <p:pRg st="10" end="10"/>
                                            </p:txEl>
                                          </p:spTgt>
                                        </p:tgtEl>
                                        <p:attrNameLst>
                                          <p:attrName>style.visibility</p:attrName>
                                        </p:attrNameLst>
                                      </p:cBhvr>
                                      <p:to>
                                        <p:strVal val="visible"/>
                                      </p:to>
                                    </p:set>
                                    <p:animEffect transition="in" filter="fade">
                                      <p:cBhvr>
                                        <p:cTn id="74" dur="1000"/>
                                        <p:tgtEl>
                                          <p:spTgt spid="4">
                                            <p:txEl>
                                              <p:pRg st="10" end="10"/>
                                            </p:txEl>
                                          </p:spTgt>
                                        </p:tgtEl>
                                      </p:cBhvr>
                                    </p:animEffect>
                                    <p:anim calcmode="lin" valueType="num">
                                      <p:cBhvr>
                                        <p:cTn id="75"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76" dur="1000" fill="hold"/>
                                        <p:tgtEl>
                                          <p:spTgt spid="4">
                                            <p:txEl>
                                              <p:pRg st="10" end="10"/>
                                            </p:txEl>
                                          </p:spTgt>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4">
                                            <p:txEl>
                                              <p:pRg st="11" end="11"/>
                                            </p:txEl>
                                          </p:spTgt>
                                        </p:tgtEl>
                                        <p:attrNameLst>
                                          <p:attrName>style.visibility</p:attrName>
                                        </p:attrNameLst>
                                      </p:cBhvr>
                                      <p:to>
                                        <p:strVal val="visible"/>
                                      </p:to>
                                    </p:set>
                                    <p:animEffect transition="in" filter="fade">
                                      <p:cBhvr>
                                        <p:cTn id="81" dur="1000"/>
                                        <p:tgtEl>
                                          <p:spTgt spid="4">
                                            <p:txEl>
                                              <p:pRg st="11" end="11"/>
                                            </p:txEl>
                                          </p:spTgt>
                                        </p:tgtEl>
                                      </p:cBhvr>
                                    </p:animEffect>
                                    <p:anim calcmode="lin" valueType="num">
                                      <p:cBhvr>
                                        <p:cTn id="82"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83"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42" presetClass="entr" presetSubtype="0" fill="hold" nodeType="clickEffect">
                                  <p:stCondLst>
                                    <p:cond delay="0"/>
                                  </p:stCondLst>
                                  <p:childTnLst>
                                    <p:set>
                                      <p:cBhvr>
                                        <p:cTn id="87" dur="1" fill="hold">
                                          <p:stCondLst>
                                            <p:cond delay="0"/>
                                          </p:stCondLst>
                                        </p:cTn>
                                        <p:tgtEl>
                                          <p:spTgt spid="4">
                                            <p:txEl>
                                              <p:pRg st="12" end="12"/>
                                            </p:txEl>
                                          </p:spTgt>
                                        </p:tgtEl>
                                        <p:attrNameLst>
                                          <p:attrName>style.visibility</p:attrName>
                                        </p:attrNameLst>
                                      </p:cBhvr>
                                      <p:to>
                                        <p:strVal val="visible"/>
                                      </p:to>
                                    </p:set>
                                    <p:animEffect transition="in" filter="fade">
                                      <p:cBhvr>
                                        <p:cTn id="88" dur="1000"/>
                                        <p:tgtEl>
                                          <p:spTgt spid="4">
                                            <p:txEl>
                                              <p:pRg st="12" end="12"/>
                                            </p:txEl>
                                          </p:spTgt>
                                        </p:tgtEl>
                                      </p:cBhvr>
                                    </p:animEffect>
                                    <p:anim calcmode="lin" valueType="num">
                                      <p:cBhvr>
                                        <p:cTn id="89" dur="1000" fill="hold"/>
                                        <p:tgtEl>
                                          <p:spTgt spid="4">
                                            <p:txEl>
                                              <p:pRg st="12" end="12"/>
                                            </p:txEl>
                                          </p:spTgt>
                                        </p:tgtEl>
                                        <p:attrNameLst>
                                          <p:attrName>ppt_x</p:attrName>
                                        </p:attrNameLst>
                                      </p:cBhvr>
                                      <p:tavLst>
                                        <p:tav tm="0">
                                          <p:val>
                                            <p:strVal val="#ppt_x"/>
                                          </p:val>
                                        </p:tav>
                                        <p:tav tm="100000">
                                          <p:val>
                                            <p:strVal val="#ppt_x"/>
                                          </p:val>
                                        </p:tav>
                                      </p:tavLst>
                                    </p:anim>
                                    <p:anim calcmode="lin" valueType="num">
                                      <p:cBhvr>
                                        <p:cTn id="90" dur="1000" fill="hold"/>
                                        <p:tgtEl>
                                          <p:spTgt spid="4">
                                            <p:txEl>
                                              <p:pRg st="12" end="12"/>
                                            </p:txEl>
                                          </p:spTgt>
                                        </p:tgtEl>
                                        <p:attrNameLst>
                                          <p:attrName>ppt_y</p:attrName>
                                        </p:attrNameLst>
                                      </p:cBhvr>
                                      <p:tavLst>
                                        <p:tav tm="0">
                                          <p:val>
                                            <p:strVal val="#ppt_y+.1"/>
                                          </p:val>
                                        </p:tav>
                                        <p:tav tm="100000">
                                          <p:val>
                                            <p:strVal val="#ppt_y"/>
                                          </p:val>
                                        </p:tav>
                                      </p:tavLst>
                                    </p:anim>
                                  </p:childTnLst>
                                </p:cTn>
                              </p:par>
                            </p:childTnLst>
                          </p:cTn>
                        </p:par>
                      </p:childTnLst>
                    </p:cTn>
                  </p:par>
                  <p:par>
                    <p:cTn id="91" fill="hold">
                      <p:stCondLst>
                        <p:cond delay="indefinite"/>
                      </p:stCondLst>
                      <p:childTnLst>
                        <p:par>
                          <p:cTn id="92" fill="hold">
                            <p:stCondLst>
                              <p:cond delay="0"/>
                            </p:stCondLst>
                            <p:childTnLst>
                              <p:par>
                                <p:cTn id="93" presetID="42" presetClass="entr" presetSubtype="0" fill="hold" nodeType="clickEffect">
                                  <p:stCondLst>
                                    <p:cond delay="0"/>
                                  </p:stCondLst>
                                  <p:childTnLst>
                                    <p:set>
                                      <p:cBhvr>
                                        <p:cTn id="94" dur="1" fill="hold">
                                          <p:stCondLst>
                                            <p:cond delay="0"/>
                                          </p:stCondLst>
                                        </p:cTn>
                                        <p:tgtEl>
                                          <p:spTgt spid="4">
                                            <p:txEl>
                                              <p:pRg st="14" end="14"/>
                                            </p:txEl>
                                          </p:spTgt>
                                        </p:tgtEl>
                                        <p:attrNameLst>
                                          <p:attrName>style.visibility</p:attrName>
                                        </p:attrNameLst>
                                      </p:cBhvr>
                                      <p:to>
                                        <p:strVal val="visible"/>
                                      </p:to>
                                    </p:set>
                                    <p:animEffect transition="in" filter="fade">
                                      <p:cBhvr>
                                        <p:cTn id="95" dur="1000"/>
                                        <p:tgtEl>
                                          <p:spTgt spid="4">
                                            <p:txEl>
                                              <p:pRg st="14" end="14"/>
                                            </p:txEl>
                                          </p:spTgt>
                                        </p:tgtEl>
                                      </p:cBhvr>
                                    </p:animEffect>
                                    <p:anim calcmode="lin" valueType="num">
                                      <p:cBhvr>
                                        <p:cTn id="96" dur="1000" fill="hold"/>
                                        <p:tgtEl>
                                          <p:spTgt spid="4">
                                            <p:txEl>
                                              <p:pRg st="14" end="14"/>
                                            </p:txEl>
                                          </p:spTgt>
                                        </p:tgtEl>
                                        <p:attrNameLst>
                                          <p:attrName>ppt_x</p:attrName>
                                        </p:attrNameLst>
                                      </p:cBhvr>
                                      <p:tavLst>
                                        <p:tav tm="0">
                                          <p:val>
                                            <p:strVal val="#ppt_x"/>
                                          </p:val>
                                        </p:tav>
                                        <p:tav tm="100000">
                                          <p:val>
                                            <p:strVal val="#ppt_x"/>
                                          </p:val>
                                        </p:tav>
                                      </p:tavLst>
                                    </p:anim>
                                    <p:anim calcmode="lin" valueType="num">
                                      <p:cBhvr>
                                        <p:cTn id="97" dur="1000" fill="hold"/>
                                        <p:tgtEl>
                                          <p:spTgt spid="4">
                                            <p:txEl>
                                              <p:pRg st="14" end="14"/>
                                            </p:txEl>
                                          </p:spTgt>
                                        </p:tgtEl>
                                        <p:attrNameLst>
                                          <p:attrName>ppt_y</p:attrName>
                                        </p:attrNameLst>
                                      </p:cBhvr>
                                      <p:tavLst>
                                        <p:tav tm="0">
                                          <p:val>
                                            <p:strVal val="#ppt_y+.1"/>
                                          </p:val>
                                        </p:tav>
                                        <p:tav tm="100000">
                                          <p:val>
                                            <p:strVal val="#ppt_y"/>
                                          </p:val>
                                        </p:tav>
                                      </p:tavLst>
                                    </p:anim>
                                  </p:childTnLst>
                                </p:cTn>
                              </p:par>
                            </p:childTnLst>
                          </p:cTn>
                        </p:par>
                        <p:par>
                          <p:cTn id="98" fill="hold">
                            <p:stCondLst>
                              <p:cond delay="1000"/>
                            </p:stCondLst>
                            <p:childTnLst>
                              <p:par>
                                <p:cTn id="99" presetID="42" presetClass="entr" presetSubtype="0" fill="hold" nodeType="afterEffect">
                                  <p:stCondLst>
                                    <p:cond delay="0"/>
                                  </p:stCondLst>
                                  <p:childTnLst>
                                    <p:set>
                                      <p:cBhvr>
                                        <p:cTn id="100" dur="1" fill="hold">
                                          <p:stCondLst>
                                            <p:cond delay="0"/>
                                          </p:stCondLst>
                                        </p:cTn>
                                        <p:tgtEl>
                                          <p:spTgt spid="4">
                                            <p:txEl>
                                              <p:pRg st="15" end="15"/>
                                            </p:txEl>
                                          </p:spTgt>
                                        </p:tgtEl>
                                        <p:attrNameLst>
                                          <p:attrName>style.visibility</p:attrName>
                                        </p:attrNameLst>
                                      </p:cBhvr>
                                      <p:to>
                                        <p:strVal val="visible"/>
                                      </p:to>
                                    </p:set>
                                    <p:animEffect transition="in" filter="fade">
                                      <p:cBhvr>
                                        <p:cTn id="101" dur="1000"/>
                                        <p:tgtEl>
                                          <p:spTgt spid="4">
                                            <p:txEl>
                                              <p:pRg st="15" end="15"/>
                                            </p:txEl>
                                          </p:spTgt>
                                        </p:tgtEl>
                                      </p:cBhvr>
                                    </p:animEffect>
                                    <p:anim calcmode="lin" valueType="num">
                                      <p:cBhvr>
                                        <p:cTn id="102" dur="1000" fill="hold"/>
                                        <p:tgtEl>
                                          <p:spTgt spid="4">
                                            <p:txEl>
                                              <p:pRg st="15" end="15"/>
                                            </p:txEl>
                                          </p:spTgt>
                                        </p:tgtEl>
                                        <p:attrNameLst>
                                          <p:attrName>ppt_x</p:attrName>
                                        </p:attrNameLst>
                                      </p:cBhvr>
                                      <p:tavLst>
                                        <p:tav tm="0">
                                          <p:val>
                                            <p:strVal val="#ppt_x"/>
                                          </p:val>
                                        </p:tav>
                                        <p:tav tm="100000">
                                          <p:val>
                                            <p:strVal val="#ppt_x"/>
                                          </p:val>
                                        </p:tav>
                                      </p:tavLst>
                                    </p:anim>
                                    <p:anim calcmode="lin" valueType="num">
                                      <p:cBhvr>
                                        <p:cTn id="103" dur="1000" fill="hold"/>
                                        <p:tgtEl>
                                          <p:spTgt spid="4">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53" presetClass="entr" presetSubtype="16" fill="hold" grpId="0" nodeType="click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p:cTn id="108" dur="500" fill="hold"/>
                                        <p:tgtEl>
                                          <p:spTgt spid="6"/>
                                        </p:tgtEl>
                                        <p:attrNameLst>
                                          <p:attrName>ppt_w</p:attrName>
                                        </p:attrNameLst>
                                      </p:cBhvr>
                                      <p:tavLst>
                                        <p:tav tm="0">
                                          <p:val>
                                            <p:fltVal val="0"/>
                                          </p:val>
                                        </p:tav>
                                        <p:tav tm="100000">
                                          <p:val>
                                            <p:strVal val="#ppt_w"/>
                                          </p:val>
                                        </p:tav>
                                      </p:tavLst>
                                    </p:anim>
                                    <p:anim calcmode="lin" valueType="num">
                                      <p:cBhvr>
                                        <p:cTn id="109" dur="500" fill="hold"/>
                                        <p:tgtEl>
                                          <p:spTgt spid="6"/>
                                        </p:tgtEl>
                                        <p:attrNameLst>
                                          <p:attrName>ppt_h</p:attrName>
                                        </p:attrNameLst>
                                      </p:cBhvr>
                                      <p:tavLst>
                                        <p:tav tm="0">
                                          <p:val>
                                            <p:fltVal val="0"/>
                                          </p:val>
                                        </p:tav>
                                        <p:tav tm="100000">
                                          <p:val>
                                            <p:strVal val="#ppt_h"/>
                                          </p:val>
                                        </p:tav>
                                      </p:tavLst>
                                    </p:anim>
                                    <p:animEffect transition="in" filter="fade">
                                      <p:cBhvr>
                                        <p:cTn id="11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descr="Title: OCR Resources: the small print - Description: OCR Resources: the small print&#10;OCR’s resources are provided to support the teaching of OCR spec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10;© OCR 2014 - This resource may be freely copied and distributed, as long as the OCR logo and this message remain intact and OCR is acknowledged as the originator of this work.&#10;&#10;OCR acknowledges the use of the following content:&#10;Maths and English icons: Air0ne/Shutterstock.com"/>
          <p:cNvSpPr>
            <a:spLocks noChangeArrowheads="1"/>
          </p:cNvSpPr>
          <p:nvPr/>
        </p:nvSpPr>
        <p:spPr bwMode="auto">
          <a:xfrm>
            <a:off x="395536" y="2924944"/>
            <a:ext cx="8280920" cy="2880320"/>
          </a:xfrm>
          <a:prstGeom prst="roundRect">
            <a:avLst>
              <a:gd name="adj" fmla="val 16667"/>
            </a:avLst>
          </a:prstGeom>
          <a:solidFill>
            <a:srgbClr val="D8D8D8"/>
          </a:solidFill>
          <a:ln>
            <a:noFill/>
          </a:ln>
          <a:extLst>
            <a:ext uri="{91240B29-F687-4F45-9708-019B960494DF}">
              <a14:hiddenLine xmlns:a14="http://schemas.microsoft.com/office/drawing/2010/main" w="25400">
                <a:solidFill>
                  <a:srgbClr val="000000"/>
                </a:solidFill>
                <a:round/>
                <a:headEnd/>
                <a:tailEnd/>
              </a14:hiddenLine>
            </a:ext>
          </a:extLst>
        </p:spPr>
        <p:txBody>
          <a:bodyPr rot="0" vert="horz" wrap="square" lIns="91440" tIns="45720" rIns="91440" bIns="45720" anchor="t" anchorCtr="0" upright="1">
            <a:noAutofit/>
          </a:bodyPr>
          <a:lstStyle/>
          <a:p>
            <a:pPr>
              <a:lnSpc>
                <a:spcPct val="115000"/>
              </a:lnSpc>
              <a:spcAft>
                <a:spcPts val="0"/>
              </a:spcAft>
            </a:pPr>
            <a:r>
              <a:rPr lang="en-GB" sz="800" b="1" dirty="0">
                <a:solidFill>
                  <a:srgbClr val="000000"/>
                </a:solidFill>
                <a:effectLst/>
                <a:latin typeface="Arial"/>
                <a:ea typeface="Calibri"/>
                <a:cs typeface="Times New Roman"/>
              </a:rPr>
              <a:t>OCR Resources</a:t>
            </a:r>
            <a:r>
              <a:rPr lang="en-GB" sz="800" dirty="0">
                <a:solidFill>
                  <a:srgbClr val="000000"/>
                </a:solidFill>
                <a:effectLst/>
                <a:latin typeface="Arial"/>
                <a:ea typeface="Calibri"/>
                <a:cs typeface="Times New Roman"/>
              </a:rPr>
              <a:t>:</a:t>
            </a:r>
            <a:r>
              <a:rPr lang="en-GB" sz="800" dirty="0">
                <a:solidFill>
                  <a:srgbClr val="000000"/>
                </a:solidFill>
                <a:effectLst/>
                <a:latin typeface="Calibri"/>
                <a:ea typeface="Calibri"/>
                <a:cs typeface="Arial"/>
              </a:rPr>
              <a:t> </a:t>
            </a:r>
            <a:r>
              <a:rPr lang="en-GB" sz="800" i="1" dirty="0">
                <a:solidFill>
                  <a:srgbClr val="000000"/>
                </a:solidFill>
                <a:effectLst/>
                <a:latin typeface="Arial"/>
                <a:ea typeface="Calibri"/>
                <a:cs typeface="Times New Roman"/>
              </a:rPr>
              <a:t>the small print</a:t>
            </a:r>
            <a:r>
              <a:rPr lang="en-GB" sz="800" i="1" dirty="0">
                <a:solidFill>
                  <a:srgbClr val="000000"/>
                </a:solidFill>
                <a:effectLst/>
                <a:latin typeface="Calibri"/>
                <a:ea typeface="Calibri"/>
                <a:cs typeface="Arial"/>
              </a:rPr>
              <a:t/>
            </a:r>
            <a:br>
              <a:rPr lang="en-GB" sz="800" i="1" dirty="0">
                <a:solidFill>
                  <a:srgbClr val="000000"/>
                </a:solidFill>
                <a:effectLst/>
                <a:latin typeface="Calibri"/>
                <a:ea typeface="Calibri"/>
                <a:cs typeface="Arial"/>
              </a:rPr>
            </a:br>
            <a:r>
              <a:rPr lang="en-GB" sz="600" dirty="0">
                <a:solidFill>
                  <a:srgbClr val="000000"/>
                </a:solidFill>
                <a:effectLst/>
                <a:latin typeface="Arial"/>
                <a:ea typeface="Calibri"/>
                <a:cs typeface="Times New Roman"/>
              </a:rPr>
              <a:t>OCR’s </a:t>
            </a:r>
            <a:r>
              <a:rPr lang="en-GB" sz="600" dirty="0">
                <a:solidFill>
                  <a:srgbClr val="000000"/>
                </a:solidFill>
                <a:effectLst/>
                <a:latin typeface="Arial"/>
                <a:ea typeface="Calibri"/>
                <a:cs typeface="Arial"/>
              </a:rPr>
              <a:t>resources</a:t>
            </a:r>
            <a:r>
              <a:rPr lang="en-GB" sz="600" dirty="0">
                <a:solidFill>
                  <a:srgbClr val="000000"/>
                </a:solidFill>
                <a:effectLst/>
                <a:latin typeface="Arial"/>
                <a:ea typeface="Calibri"/>
                <a:cs typeface="Times New Roman"/>
              </a:rPr>
              <a:t> are provided to support the delivery of OCR qualifications, but in no way constitute an endorsed teaching method that is required by the Board, and the decision to use them lies with the individual teacher. Whilst every effort is made to ensure the accuracy of the content, OCR cannot be held responsible for any errors or omissions within these resources.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Our documents are updated over time. Whilst every effort is made to check all documents, there may be contradictions between published support and the specification, therefore please use the information on the latest specification at all times. Where changes are made to specifications these will be indicated within the document, there will be a new version number indicated, and a summary of the changes. If you do notice a discrepancy between the specification and a resource please contact us at: </a:t>
            </a:r>
            <a:endParaRPr lang="en-GB" sz="1100" dirty="0">
              <a:effectLst/>
              <a:latin typeface="Calibri"/>
              <a:ea typeface="Calibri"/>
              <a:cs typeface="Times New Roman"/>
            </a:endParaRPr>
          </a:p>
          <a:p>
            <a:pPr>
              <a:lnSpc>
                <a:spcPct val="115000"/>
              </a:lnSpc>
              <a:spcAft>
                <a:spcPts val="0"/>
              </a:spcAft>
            </a:pPr>
            <a:r>
              <a:rPr lang="en-GB" sz="600" u="sng" dirty="0">
                <a:solidFill>
                  <a:srgbClr val="0000FF"/>
                </a:solidFill>
                <a:effectLst/>
                <a:latin typeface="Arial"/>
                <a:ea typeface="Calibri"/>
                <a:cs typeface="Times New Roman"/>
                <a:hlinkClick r:id="rId3"/>
              </a:rPr>
              <a:t>resources.feedback@ocr.org.uk</a:t>
            </a:r>
            <a:r>
              <a:rPr lang="en-GB" sz="600" dirty="0">
                <a:solidFill>
                  <a:srgbClr val="000000"/>
                </a:solidFill>
                <a:effectLst/>
                <a:latin typeface="Arial"/>
                <a:ea typeface="Calibri"/>
                <a:cs typeface="Times New Roman"/>
              </a:rPr>
              <a:t>.</a:t>
            </a:r>
            <a:endParaRPr lang="en-GB" sz="1100" dirty="0">
              <a:effectLst/>
              <a:latin typeface="Calibri"/>
              <a:ea typeface="Calibri"/>
              <a:cs typeface="Times New Roman"/>
            </a:endParaRPr>
          </a:p>
          <a:p>
            <a:pPr>
              <a:lnSpc>
                <a:spcPct val="115000"/>
              </a:lnSpc>
              <a:spcAft>
                <a:spcPts val="0"/>
              </a:spcAft>
            </a:pPr>
            <a:r>
              <a:rPr lang="en-GB" sz="600" dirty="0">
                <a:solidFill>
                  <a:srgbClr val="000000"/>
                </a:solidFill>
                <a:effectLst/>
                <a:latin typeface="Arial"/>
                <a:ea typeface="Calibri"/>
                <a:cs typeface="Times New Roman"/>
              </a:rPr>
              <a:t/>
            </a:r>
            <a:br>
              <a:rPr lang="en-GB" sz="600" dirty="0">
                <a:solidFill>
                  <a:srgbClr val="000000"/>
                </a:solidFill>
                <a:effectLst/>
                <a:latin typeface="Arial"/>
                <a:ea typeface="Calibri"/>
                <a:cs typeface="Times New Roman"/>
              </a:rPr>
            </a:br>
            <a:r>
              <a:rPr lang="en-GB" sz="600" dirty="0">
                <a:solidFill>
                  <a:srgbClr val="000000"/>
                </a:solidFill>
                <a:effectLst/>
                <a:latin typeface="Arial"/>
                <a:ea typeface="Calibri"/>
                <a:cs typeface="Times New Roman"/>
              </a:rPr>
              <a:t>© OCR 2018 - This resource may be freely copied and distributed, as long as the OCR logo and this message remain intact and OCR is acknowledged as the originator of this work</a:t>
            </a:r>
            <a:r>
              <a:rPr lang="en-GB" sz="600" dirty="0">
                <a:effectLst/>
                <a:latin typeface="Arial"/>
                <a:ea typeface="Calibri"/>
                <a:cs typeface="Times New Roman"/>
              </a:rPr>
              <a:t>. OCR acknowledges the use of the following content:</a:t>
            </a: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a:lnSpc>
                <a:spcPct val="115000"/>
              </a:lnSpc>
              <a:spcAft>
                <a:spcPts val="0"/>
              </a:spcAft>
            </a:pPr>
            <a:endParaRPr lang="en-GB" sz="600" dirty="0">
              <a:solidFill>
                <a:srgbClr val="FF0000"/>
              </a:solidFill>
              <a:latin typeface="Arial"/>
              <a:ea typeface="Calibri"/>
              <a:cs typeface="Times New Roman"/>
            </a:endParaRPr>
          </a:p>
          <a:p>
            <a:pPr>
              <a:lnSpc>
                <a:spcPct val="115000"/>
              </a:lnSpc>
              <a:spcAft>
                <a:spcPts val="0"/>
              </a:spcAft>
            </a:pPr>
            <a:endParaRPr lang="en-GB" sz="600" dirty="0">
              <a:solidFill>
                <a:srgbClr val="FF0000"/>
              </a:solidFill>
              <a:effectLst/>
              <a:latin typeface="Arial"/>
              <a:ea typeface="Calibri"/>
              <a:cs typeface="Times New Roman"/>
            </a:endParaRPr>
          </a:p>
          <a:p>
            <a:pPr marR="71755" fontAlgn="ctr">
              <a:lnSpc>
                <a:spcPct val="120000"/>
              </a:lnSpc>
              <a:spcAft>
                <a:spcPts val="0"/>
              </a:spcAft>
            </a:pPr>
            <a:r>
              <a:rPr lang="en-GB" sz="600" dirty="0">
                <a:solidFill>
                  <a:srgbClr val="000000"/>
                </a:solidFill>
                <a:effectLst/>
                <a:latin typeface="Arial"/>
                <a:ea typeface="Calibri"/>
                <a:cs typeface="Times New Roman"/>
              </a:rPr>
              <a:t>Please get in touch if you want to discuss the accessibility of resources we offer to support delivery of our qualifications: </a:t>
            </a:r>
            <a:r>
              <a:rPr lang="en-GB" sz="600" u="sng" dirty="0">
                <a:solidFill>
                  <a:srgbClr val="0000FF"/>
                </a:solidFill>
                <a:effectLst/>
                <a:latin typeface="Arial"/>
                <a:ea typeface="Calibri"/>
                <a:cs typeface="Times New Roman"/>
                <a:hlinkClick r:id="rId4"/>
              </a:rPr>
              <a:t>resources.feedback@ocr.org.uk</a:t>
            </a:r>
            <a:endParaRPr lang="en-GB" sz="1100" dirty="0">
              <a:effectLst/>
              <a:latin typeface="Calibri"/>
              <a:ea typeface="Calibri"/>
              <a:cs typeface="Times New Roman"/>
            </a:endParaRPr>
          </a:p>
        </p:txBody>
      </p:sp>
      <p:graphicFrame>
        <p:nvGraphicFramePr>
          <p:cNvPr id="2" name="Table 1">
            <a:extLst>
              <a:ext uri="{FF2B5EF4-FFF2-40B4-BE49-F238E27FC236}">
                <a16:creationId xmlns:a16="http://schemas.microsoft.com/office/drawing/2014/main" id="{1B430E34-3A2A-44A0-9A1A-541C14A6BA77}"/>
              </a:ext>
            </a:extLst>
          </p:cNvPr>
          <p:cNvGraphicFramePr>
            <a:graphicFrameLocks noGrp="1"/>
          </p:cNvGraphicFramePr>
          <p:nvPr>
            <p:extLst>
              <p:ext uri="{D42A27DB-BD31-4B8C-83A1-F6EECF244321}">
                <p14:modId xmlns:p14="http://schemas.microsoft.com/office/powerpoint/2010/main" val="3086219267"/>
              </p:ext>
            </p:extLst>
          </p:nvPr>
        </p:nvGraphicFramePr>
        <p:xfrm>
          <a:off x="701570" y="4293096"/>
          <a:ext cx="7740860" cy="1296144"/>
        </p:xfrm>
        <a:graphic>
          <a:graphicData uri="http://schemas.openxmlformats.org/drawingml/2006/table">
            <a:tbl>
              <a:tblPr>
                <a:tableStyleId>{5C22544A-7EE6-4342-B048-85BDC9FD1C3A}</a:tableStyleId>
              </a:tblPr>
              <a:tblGrid>
                <a:gridCol w="3996444">
                  <a:extLst>
                    <a:ext uri="{9D8B030D-6E8A-4147-A177-3AD203B41FA5}">
                      <a16:colId xmlns:a16="http://schemas.microsoft.com/office/drawing/2014/main" val="4206808019"/>
                    </a:ext>
                  </a:extLst>
                </a:gridCol>
                <a:gridCol w="3744416">
                  <a:extLst>
                    <a:ext uri="{9D8B030D-6E8A-4147-A177-3AD203B41FA5}">
                      <a16:colId xmlns:a16="http://schemas.microsoft.com/office/drawing/2014/main" val="2631267483"/>
                    </a:ext>
                  </a:extLst>
                </a:gridCol>
              </a:tblGrid>
              <a:tr h="1296144">
                <a:tc>
                  <a:txBody>
                    <a:bodyPr/>
                    <a:lstStyle/>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4 &gt; </a:t>
                      </a:r>
                      <a:r>
                        <a:rPr lang="en-US" sz="600" dirty="0">
                          <a:solidFill>
                            <a:schemeClr val="tx1"/>
                          </a:solidFill>
                          <a:effectLst/>
                          <a:latin typeface="Arial" panose="020B0604020202020204" pitchFamily="34" charset="0"/>
                          <a:ea typeface="Calibri"/>
                          <a:cs typeface="Arial" panose="020B0604020202020204" pitchFamily="34" charset="0"/>
                        </a:rPr>
                        <a:t>Elementary school boys and girls running in an open field</a:t>
                      </a:r>
                      <a:r>
                        <a:rPr lang="en-GB" sz="600" dirty="0">
                          <a:solidFill>
                            <a:schemeClr val="tx1"/>
                          </a:solidFill>
                          <a:effectLst/>
                          <a:latin typeface="Arial" panose="020B0604020202020204" pitchFamily="34" charset="0"/>
                          <a:ea typeface="Calibri"/>
                          <a:cs typeface="Arial" panose="020B0604020202020204" pitchFamily="34" charset="0"/>
                        </a:rPr>
                        <a:t> / Monkey Business Images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5 &gt; Athlete jumping / </a:t>
                      </a:r>
                      <a:r>
                        <a:rPr lang="en-GB" sz="600" dirty="0" err="1">
                          <a:solidFill>
                            <a:schemeClr val="tx1"/>
                          </a:solidFill>
                          <a:effectLst/>
                          <a:latin typeface="Arial" panose="020B0604020202020204" pitchFamily="34" charset="0"/>
                          <a:ea typeface="Calibri"/>
                          <a:cs typeface="Arial" panose="020B0604020202020204" pitchFamily="34" charset="0"/>
                        </a:rPr>
                        <a:t>bezikus</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08000" indent="-108000">
                        <a:lnSpc>
                          <a:spcPct val="115000"/>
                        </a:lnSpc>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6 &gt; </a:t>
                      </a:r>
                      <a:r>
                        <a:rPr lang="en-US" sz="600" dirty="0">
                          <a:solidFill>
                            <a:schemeClr val="tx1"/>
                          </a:solidFill>
                          <a:effectLst/>
                          <a:latin typeface="Arial" panose="020B0604020202020204" pitchFamily="34" charset="0"/>
                          <a:ea typeface="Calibri"/>
                          <a:cs typeface="Arial" panose="020B0604020202020204" pitchFamily="34" charset="0"/>
                        </a:rPr>
                        <a:t>Bodybuilder training in a gym</a:t>
                      </a:r>
                      <a:r>
                        <a:rPr lang="en-GB" sz="600" dirty="0">
                          <a:solidFill>
                            <a:schemeClr val="tx1"/>
                          </a:solidFill>
                          <a:effectLst/>
                          <a:latin typeface="Arial" panose="020B0604020202020204" pitchFamily="34" charset="0"/>
                          <a:ea typeface="Calibri"/>
                          <a:cs typeface="Arial" panose="020B0604020202020204" pitchFamily="34" charset="0"/>
                        </a:rPr>
                        <a:t> / Istvan </a:t>
                      </a:r>
                      <a:r>
                        <a:rPr lang="en-GB" sz="600" dirty="0" err="1">
                          <a:solidFill>
                            <a:schemeClr val="tx1"/>
                          </a:solidFill>
                          <a:effectLst/>
                          <a:latin typeface="Arial" panose="020B0604020202020204" pitchFamily="34" charset="0"/>
                          <a:ea typeface="Calibri"/>
                          <a:cs typeface="Arial" panose="020B0604020202020204" pitchFamily="34" charset="0"/>
                        </a:rPr>
                        <a:t>Csak</a:t>
                      </a:r>
                      <a:r>
                        <a:rPr lang="en-GB" sz="600" dirty="0">
                          <a:solidFill>
                            <a:schemeClr val="tx1"/>
                          </a:solidFill>
                          <a:effectLst/>
                          <a:latin typeface="Arial" panose="020B0604020202020204" pitchFamily="34" charset="0"/>
                          <a:ea typeface="Calibri"/>
                          <a:cs typeface="Arial" panose="020B0604020202020204" pitchFamily="34" charset="0"/>
                        </a:rPr>
                        <a:t> </a:t>
                      </a:r>
                      <a:r>
                        <a:rPr lang="en-GB" sz="600" dirty="0">
                          <a:solidFill>
                            <a:schemeClr val="tx1"/>
                          </a:solidFill>
                          <a:latin typeface="Arial" panose="020B0604020202020204" pitchFamily="34" charset="0"/>
                          <a:ea typeface="Calibri"/>
                          <a:cs typeface="Arial" panose="020B0604020202020204" pitchFamily="34" charset="0"/>
                        </a:rPr>
                        <a:t>/ Shutterstock.com</a:t>
                      </a:r>
                    </a:p>
                    <a:p>
                      <a:pPr marL="108000" indent="-10800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8 &gt; Flooded soccer pitch / Marcel </a:t>
                      </a:r>
                      <a:r>
                        <a:rPr lang="en-GB" sz="600" dirty="0" err="1">
                          <a:solidFill>
                            <a:schemeClr val="tx1"/>
                          </a:solidFill>
                          <a:latin typeface="Arial" panose="020B0604020202020204" pitchFamily="34" charset="0"/>
                          <a:ea typeface="Calibri"/>
                          <a:cs typeface="Arial" panose="020B0604020202020204" pitchFamily="34" charset="0"/>
                        </a:rPr>
                        <a:t>Jancovic</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8 &gt; </a:t>
                      </a:r>
                      <a:r>
                        <a:rPr lang="en-US" sz="600" dirty="0">
                          <a:solidFill>
                            <a:schemeClr val="tx1"/>
                          </a:solidFill>
                          <a:latin typeface="Arial" panose="020B0604020202020204" pitchFamily="34" charset="0"/>
                          <a:ea typeface="Calibri"/>
                          <a:cs typeface="Arial" panose="020B0604020202020204" pitchFamily="34" charset="0"/>
                        </a:rPr>
                        <a:t>Knee of injured football player </a:t>
                      </a:r>
                      <a:r>
                        <a:rPr lang="en-GB" sz="600" dirty="0">
                          <a:solidFill>
                            <a:schemeClr val="tx1"/>
                          </a:solidFill>
                          <a:latin typeface="Arial" panose="020B0604020202020204" pitchFamily="34" charset="0"/>
                          <a:ea typeface="Calibri"/>
                          <a:cs typeface="Arial" panose="020B0604020202020204" pitchFamily="34" charset="0"/>
                        </a:rPr>
                        <a:t>/ </a:t>
                      </a:r>
                      <a:r>
                        <a:rPr lang="en-GB" sz="600" dirty="0" err="1">
                          <a:solidFill>
                            <a:schemeClr val="tx1"/>
                          </a:solidFill>
                          <a:latin typeface="Arial" panose="020B0604020202020204" pitchFamily="34" charset="0"/>
                          <a:ea typeface="Calibri"/>
                          <a:cs typeface="Arial" panose="020B0604020202020204" pitchFamily="34" charset="0"/>
                        </a:rPr>
                        <a:t>Capifrutta</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13 &gt; </a:t>
                      </a:r>
                      <a:r>
                        <a:rPr lang="en-US" sz="600" dirty="0">
                          <a:solidFill>
                            <a:schemeClr val="tx1"/>
                          </a:solidFill>
                          <a:latin typeface="Arial" panose="020B0604020202020204" pitchFamily="34" charset="0"/>
                          <a:ea typeface="Calibri"/>
                          <a:cs typeface="Arial" panose="020B0604020202020204" pitchFamily="34" charset="0"/>
                        </a:rPr>
                        <a:t>Hand with pen mark calendar</a:t>
                      </a:r>
                      <a:r>
                        <a:rPr lang="en-GB" sz="600" dirty="0">
                          <a:solidFill>
                            <a:schemeClr val="tx1"/>
                          </a:solidFill>
                          <a:latin typeface="Arial" panose="020B0604020202020204" pitchFamily="34" charset="0"/>
                          <a:ea typeface="Calibri"/>
                          <a:cs typeface="Arial" panose="020B0604020202020204" pitchFamily="34" charset="0"/>
                        </a:rPr>
                        <a:t> / Pretty Vectors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16 &gt; Triathlon </a:t>
                      </a:r>
                      <a:r>
                        <a:rPr lang="en-GB" sz="600" dirty="0" err="1">
                          <a:solidFill>
                            <a:schemeClr val="tx1"/>
                          </a:solidFill>
                          <a:latin typeface="Arial" panose="020B0604020202020204" pitchFamily="34" charset="0"/>
                          <a:ea typeface="Calibri"/>
                          <a:cs typeface="Arial" panose="020B0604020202020204" pitchFamily="34" charset="0"/>
                        </a:rPr>
                        <a:t>Varga</a:t>
                      </a:r>
                      <a:r>
                        <a:rPr lang="en-GB" sz="600" dirty="0">
                          <a:solidFill>
                            <a:schemeClr val="tx1"/>
                          </a:solidFill>
                          <a:latin typeface="Arial" panose="020B0604020202020204" pitchFamily="34" charset="0"/>
                          <a:ea typeface="Calibri"/>
                          <a:cs typeface="Arial" panose="020B0604020202020204" pitchFamily="34" charset="0"/>
                        </a:rPr>
                        <a:t> Brownlee brothers / / Shutterstock.com / ED</a:t>
                      </a:r>
                    </a:p>
                    <a:p>
                      <a:pPr marL="108000" indent="-10800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19 &gt; </a:t>
                      </a:r>
                      <a:r>
                        <a:rPr lang="en-US" sz="600" dirty="0">
                          <a:solidFill>
                            <a:schemeClr val="tx1"/>
                          </a:solidFill>
                          <a:latin typeface="Arial" panose="020B0604020202020204" pitchFamily="34" charset="0"/>
                          <a:ea typeface="Calibri"/>
                          <a:cs typeface="Arial" panose="020B0604020202020204" pitchFamily="34" charset="0"/>
                        </a:rPr>
                        <a:t>2000 participants cycle toward Colorado National Monument</a:t>
                      </a:r>
                      <a:r>
                        <a:rPr lang="en-GB" sz="600" dirty="0">
                          <a:solidFill>
                            <a:schemeClr val="tx1"/>
                          </a:solidFill>
                          <a:latin typeface="Arial" panose="020B0604020202020204" pitchFamily="34" charset="0"/>
                          <a:ea typeface="Calibri"/>
                          <a:cs typeface="Arial" panose="020B0604020202020204" pitchFamily="34" charset="0"/>
                        </a:rPr>
                        <a:t> / Linda Armstrong / Shutterstock.com / ED</a:t>
                      </a:r>
                    </a:p>
                    <a:p>
                      <a:pPr marL="108000" indent="-10800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20 &gt; </a:t>
                      </a:r>
                      <a:r>
                        <a:rPr lang="en-US" sz="600" dirty="0">
                          <a:solidFill>
                            <a:schemeClr val="tx1"/>
                          </a:solidFill>
                          <a:latin typeface="Arial" panose="020B0604020202020204" pitchFamily="34" charset="0"/>
                          <a:ea typeface="Calibri"/>
                          <a:cs typeface="Arial" panose="020B0604020202020204" pitchFamily="34" charset="0"/>
                        </a:rPr>
                        <a:t>Young woman jumping participating in a trail race through the forest</a:t>
                      </a:r>
                      <a:r>
                        <a:rPr lang="en-GB" sz="600" dirty="0">
                          <a:solidFill>
                            <a:schemeClr val="tx1"/>
                          </a:solidFill>
                          <a:latin typeface="Arial" panose="020B0604020202020204" pitchFamily="34" charset="0"/>
                          <a:ea typeface="Calibri"/>
                          <a:cs typeface="Arial" panose="020B0604020202020204" pitchFamily="34" charset="0"/>
                        </a:rPr>
                        <a:t> / David </a:t>
                      </a:r>
                      <a:r>
                        <a:rPr lang="en-GB" sz="600" dirty="0" err="1">
                          <a:solidFill>
                            <a:schemeClr val="tx1"/>
                          </a:solidFill>
                          <a:latin typeface="Arial" panose="020B0604020202020204" pitchFamily="34" charset="0"/>
                          <a:ea typeface="Calibri"/>
                          <a:cs typeface="Arial" panose="020B0604020202020204" pitchFamily="34" charset="0"/>
                        </a:rPr>
                        <a:t>Pereiras</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latin typeface="Arial" panose="020B0604020202020204" pitchFamily="34" charset="0"/>
                          <a:ea typeface="Calibri"/>
                          <a:cs typeface="Arial" panose="020B0604020202020204" pitchFamily="34" charset="0"/>
                        </a:rPr>
                        <a:t>21 &gt; </a:t>
                      </a:r>
                      <a:r>
                        <a:rPr lang="en-US" sz="600" dirty="0">
                          <a:solidFill>
                            <a:schemeClr val="tx1"/>
                          </a:solidFill>
                          <a:latin typeface="Arial" panose="020B0604020202020204" pitchFamily="34" charset="0"/>
                          <a:ea typeface="Calibri"/>
                          <a:cs typeface="Arial" panose="020B0604020202020204" pitchFamily="34" charset="0"/>
                        </a:rPr>
                        <a:t>Anonymous people reaching lunging in gym as they run fast short sprints in gym</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Daxiao</a:t>
                      </a:r>
                      <a:r>
                        <a:rPr lang="en-GB" sz="600" dirty="0">
                          <a:solidFill>
                            <a:schemeClr val="tx1"/>
                          </a:solidFill>
                          <a:latin typeface="Arial" panose="020B0604020202020204" pitchFamily="34" charset="0"/>
                          <a:ea typeface="Calibri"/>
                          <a:cs typeface="Arial" panose="020B0604020202020204" pitchFamily="34" charset="0"/>
                        </a:rPr>
                        <a:t> Productions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marL="108000" indent="-10800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22 &gt; </a:t>
                      </a:r>
                      <a:r>
                        <a:rPr lang="en-US" sz="600" dirty="0">
                          <a:solidFill>
                            <a:schemeClr val="tx1"/>
                          </a:solidFill>
                          <a:latin typeface="Arial" panose="020B0604020202020204" pitchFamily="34" charset="0"/>
                          <a:ea typeface="Calibri"/>
                          <a:cs typeface="Arial" panose="020B0604020202020204" pitchFamily="34" charset="0"/>
                        </a:rPr>
                        <a:t>Young attractive woman practicing yoga</a:t>
                      </a:r>
                      <a:r>
                        <a:rPr lang="en-GB" sz="600" dirty="0">
                          <a:solidFill>
                            <a:schemeClr val="tx1"/>
                          </a:solidFill>
                          <a:latin typeface="Arial" panose="020B0604020202020204" pitchFamily="34" charset="0"/>
                          <a:ea typeface="Calibri"/>
                          <a:cs typeface="Arial" panose="020B0604020202020204" pitchFamily="34" charset="0"/>
                        </a:rPr>
                        <a:t> / F8 studio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22 &gt; </a:t>
                      </a:r>
                      <a:r>
                        <a:rPr lang="en-US" sz="600" dirty="0">
                          <a:solidFill>
                            <a:schemeClr val="tx1"/>
                          </a:solidFill>
                          <a:latin typeface="Arial" panose="020B0604020202020204" pitchFamily="34" charset="0"/>
                          <a:ea typeface="Calibri"/>
                          <a:cs typeface="Arial" panose="020B0604020202020204" pitchFamily="34" charset="0"/>
                        </a:rPr>
                        <a:t>Young woman holding dumbbells while being in squat position in a health club</a:t>
                      </a:r>
                      <a:r>
                        <a:rPr lang="en-GB" sz="600" dirty="0">
                          <a:solidFill>
                            <a:schemeClr val="tx1"/>
                          </a:solidFill>
                          <a:latin typeface="Arial" panose="020B0604020202020204" pitchFamily="34" charset="0"/>
                          <a:ea typeface="Calibri"/>
                          <a:cs typeface="Arial" panose="020B0604020202020204" pitchFamily="34" charset="0"/>
                        </a:rPr>
                        <a:t> / By </a:t>
                      </a:r>
                      <a:r>
                        <a:rPr lang="en-GB" sz="600" dirty="0" err="1">
                          <a:solidFill>
                            <a:schemeClr val="tx1"/>
                          </a:solidFill>
                          <a:latin typeface="Arial" panose="020B0604020202020204" pitchFamily="34" charset="0"/>
                          <a:ea typeface="Calibri"/>
                          <a:cs typeface="Arial" panose="020B0604020202020204" pitchFamily="34" charset="0"/>
                        </a:rPr>
                        <a:t>ArtFamily</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latin typeface="Arial" panose="020B0604020202020204" pitchFamily="34" charset="0"/>
                          <a:ea typeface="Calibri"/>
                          <a:cs typeface="Arial" panose="020B0604020202020204" pitchFamily="34" charset="0"/>
                        </a:rPr>
                        <a:t>23 &gt; </a:t>
                      </a:r>
                      <a:r>
                        <a:rPr lang="en-US" sz="600" dirty="0">
                          <a:solidFill>
                            <a:schemeClr val="tx1"/>
                          </a:solidFill>
                          <a:latin typeface="Arial" panose="020B0604020202020204" pitchFamily="34" charset="0"/>
                          <a:ea typeface="Calibri"/>
                          <a:cs typeface="Arial" panose="020B0604020202020204" pitchFamily="34" charset="0"/>
                        </a:rPr>
                        <a:t>Fitness </a:t>
                      </a:r>
                      <a:r>
                        <a:rPr lang="en-US" sz="600" dirty="0" err="1">
                          <a:solidFill>
                            <a:schemeClr val="tx1"/>
                          </a:solidFill>
                          <a:latin typeface="Arial" panose="020B0604020202020204" pitchFamily="34" charset="0"/>
                          <a:ea typeface="Calibri"/>
                          <a:cs typeface="Arial" panose="020B0604020202020204" pitchFamily="34" charset="0"/>
                        </a:rPr>
                        <a:t>asian</a:t>
                      </a:r>
                      <a:r>
                        <a:rPr lang="en-US" sz="600" dirty="0">
                          <a:solidFill>
                            <a:schemeClr val="tx1"/>
                          </a:solidFill>
                          <a:latin typeface="Arial" panose="020B0604020202020204" pitchFamily="34" charset="0"/>
                          <a:ea typeface="Calibri"/>
                          <a:cs typeface="Arial" panose="020B0604020202020204" pitchFamily="34" charset="0"/>
                        </a:rPr>
                        <a:t> woman doing exercise and lifting barbell weights in sport gym</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Peera_stockfoto</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24 &gt; </a:t>
                      </a:r>
                      <a:r>
                        <a:rPr lang="en-US" sz="600" dirty="0">
                          <a:solidFill>
                            <a:schemeClr val="tx1"/>
                          </a:solidFill>
                          <a:latin typeface="Arial" panose="020B0604020202020204" pitchFamily="34" charset="0"/>
                          <a:ea typeface="Calibri"/>
                          <a:cs typeface="Arial" panose="020B0604020202020204" pitchFamily="34" charset="0"/>
                        </a:rPr>
                        <a:t>Box jump exercise</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baranq</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25 &gt; </a:t>
                      </a:r>
                      <a:r>
                        <a:rPr lang="en-US" sz="600" dirty="0">
                          <a:solidFill>
                            <a:schemeClr val="tx1"/>
                          </a:solidFill>
                          <a:latin typeface="Arial" panose="020B0604020202020204" pitchFamily="34" charset="0"/>
                          <a:ea typeface="Calibri"/>
                          <a:cs typeface="Arial" panose="020B0604020202020204" pitchFamily="34" charset="0"/>
                        </a:rPr>
                        <a:t>Young woman in sportswear doing exercise during intensive circuit training in gym class</a:t>
                      </a:r>
                      <a:r>
                        <a:rPr lang="en-GB" sz="600" dirty="0">
                          <a:solidFill>
                            <a:schemeClr val="tx1"/>
                          </a:solidFill>
                          <a:latin typeface="Arial" panose="020B0604020202020204" pitchFamily="34" charset="0"/>
                          <a:ea typeface="Calibri"/>
                          <a:cs typeface="Arial" panose="020B0604020202020204" pitchFamily="34" charset="0"/>
                        </a:rPr>
                        <a:t> / Jacob Lund / Shutterstock.com</a:t>
                      </a:r>
                    </a:p>
                    <a:p>
                      <a:pPr marL="108000" marR="0" lvl="0" indent="-108000" algn="l" defTabSz="914400" rtl="0" eaLnBrk="1" fontAlgn="auto" latinLnBrk="0" hangingPunct="1">
                        <a:lnSpc>
                          <a:spcPct val="115000"/>
                        </a:lnSpc>
                        <a:spcBef>
                          <a:spcPts val="0"/>
                        </a:spcBef>
                        <a:spcAft>
                          <a:spcPts val="0"/>
                        </a:spcAft>
                        <a:buClrTx/>
                        <a:buSzTx/>
                        <a:buFont typeface="Arial" panose="020B0604020202020204" pitchFamily="34" charset="0"/>
                        <a:buChar char="•"/>
                        <a:tabLst/>
                        <a:defRPr/>
                      </a:pPr>
                      <a:r>
                        <a:rPr lang="en-GB" sz="600" dirty="0">
                          <a:solidFill>
                            <a:schemeClr val="tx1"/>
                          </a:solidFill>
                          <a:effectLst/>
                          <a:latin typeface="Arial" panose="020B0604020202020204" pitchFamily="34" charset="0"/>
                          <a:ea typeface="Calibri"/>
                          <a:cs typeface="Arial" panose="020B0604020202020204" pitchFamily="34" charset="0"/>
                        </a:rPr>
                        <a:t>27 &gt; </a:t>
                      </a:r>
                      <a:r>
                        <a:rPr lang="en-US" sz="600" dirty="0">
                          <a:solidFill>
                            <a:schemeClr val="tx1"/>
                          </a:solidFill>
                          <a:latin typeface="Arial" panose="020B0604020202020204" pitchFamily="34" charset="0"/>
                          <a:ea typeface="Calibri"/>
                          <a:cs typeface="Arial" panose="020B0604020202020204" pitchFamily="34" charset="0"/>
                        </a:rPr>
                        <a:t>Cristiano Ronaldo of Portugal warms up with Joao Mario of Portugal</a:t>
                      </a:r>
                      <a:r>
                        <a:rPr lang="en-GB" sz="600" dirty="0">
                          <a:solidFill>
                            <a:schemeClr val="tx1"/>
                          </a:solidFill>
                          <a:latin typeface="Arial" panose="020B0604020202020204" pitchFamily="34" charset="0"/>
                          <a:ea typeface="Calibri"/>
                          <a:cs typeface="Arial" panose="020B0604020202020204" pitchFamily="34" charset="0"/>
                        </a:rPr>
                        <a:t> / Laszlo </a:t>
                      </a:r>
                      <a:r>
                        <a:rPr lang="en-GB" sz="600" dirty="0" err="1">
                          <a:solidFill>
                            <a:schemeClr val="tx1"/>
                          </a:solidFill>
                          <a:latin typeface="Arial" panose="020B0604020202020204" pitchFamily="34" charset="0"/>
                          <a:ea typeface="Calibri"/>
                          <a:cs typeface="Arial" panose="020B0604020202020204" pitchFamily="34" charset="0"/>
                        </a:rPr>
                        <a:t>Szirtesi</a:t>
                      </a:r>
                      <a:r>
                        <a:rPr lang="en-GB" sz="600" dirty="0">
                          <a:solidFill>
                            <a:schemeClr val="tx1"/>
                          </a:solidFill>
                          <a:latin typeface="Arial" panose="020B0604020202020204" pitchFamily="34" charset="0"/>
                          <a:ea typeface="Calibri"/>
                          <a:cs typeface="Arial" panose="020B0604020202020204" pitchFamily="34" charset="0"/>
                        </a:rPr>
                        <a:t> / Shutterstock.com</a:t>
                      </a:r>
                    </a:p>
                    <a:p>
                      <a:pPr marL="108000" indent="-108000">
                        <a:lnSpc>
                          <a:spcPct val="115000"/>
                        </a:lnSpc>
                        <a:spcAft>
                          <a:spcPts val="0"/>
                        </a:spcAft>
                        <a:buFont typeface="Arial" panose="020B0604020202020204" pitchFamily="34" charset="0"/>
                        <a:buChar char="•"/>
                      </a:pPr>
                      <a:r>
                        <a:rPr lang="en-GB" sz="600" dirty="0">
                          <a:solidFill>
                            <a:schemeClr val="tx1"/>
                          </a:solidFill>
                          <a:effectLst/>
                          <a:latin typeface="Arial" panose="020B0604020202020204" pitchFamily="34" charset="0"/>
                          <a:ea typeface="Calibri"/>
                          <a:cs typeface="Arial" panose="020B0604020202020204" pitchFamily="34" charset="0"/>
                        </a:rPr>
                        <a:t>29 &gt; </a:t>
                      </a:r>
                      <a:r>
                        <a:rPr lang="en-US" sz="600" dirty="0">
                          <a:solidFill>
                            <a:schemeClr val="tx1"/>
                          </a:solidFill>
                          <a:latin typeface="Arial" panose="020B0604020202020204" pitchFamily="34" charset="0"/>
                          <a:ea typeface="Calibri"/>
                          <a:cs typeface="Arial" panose="020B0604020202020204" pitchFamily="34" charset="0"/>
                        </a:rPr>
                        <a:t>Sporty girl stretching her hamstring</a:t>
                      </a:r>
                      <a:r>
                        <a:rPr lang="en-GB" sz="600" dirty="0">
                          <a:solidFill>
                            <a:schemeClr val="tx1"/>
                          </a:solidFill>
                          <a:latin typeface="Arial" panose="020B0604020202020204" pitchFamily="34" charset="0"/>
                          <a:ea typeface="Calibri"/>
                          <a:cs typeface="Arial" panose="020B0604020202020204" pitchFamily="34" charset="0"/>
                        </a:rPr>
                        <a:t> / </a:t>
                      </a:r>
                      <a:r>
                        <a:rPr lang="en-GB" sz="600" dirty="0" err="1">
                          <a:solidFill>
                            <a:schemeClr val="tx1"/>
                          </a:solidFill>
                          <a:latin typeface="Arial" panose="020B0604020202020204" pitchFamily="34" charset="0"/>
                          <a:ea typeface="Calibri"/>
                          <a:cs typeface="Arial" panose="020B0604020202020204" pitchFamily="34" charset="0"/>
                        </a:rPr>
                        <a:t>RomarioIen</a:t>
                      </a:r>
                      <a:r>
                        <a:rPr lang="en-GB" sz="600" dirty="0">
                          <a:solidFill>
                            <a:schemeClr val="tx1"/>
                          </a:solidFill>
                          <a:latin typeface="Arial" panose="020B0604020202020204" pitchFamily="34" charset="0"/>
                          <a:ea typeface="Calibri"/>
                          <a:cs typeface="Arial" panose="020B0604020202020204" pitchFamily="34" charset="0"/>
                        </a:rPr>
                        <a:t> / Shutterstock.com</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279705495"/>
                  </a:ext>
                </a:extLst>
              </a:tr>
            </a:tbl>
          </a:graphicData>
        </a:graphic>
      </p:graphicFrame>
    </p:spTree>
    <p:extLst>
      <p:ext uri="{BB962C8B-B14F-4D97-AF65-F5344CB8AC3E}">
        <p14:creationId xmlns:p14="http://schemas.microsoft.com/office/powerpoint/2010/main" val="137360696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34FFDDEA59E7F428F2BD661CB266771" ma:contentTypeVersion="21" ma:contentTypeDescription="Create a new document." ma:contentTypeScope="" ma:versionID="f2dcb2ade5d2d0286c5e82473d16e15d">
  <xsd:schema xmlns:xsd="http://www.w3.org/2001/XMLSchema" xmlns:xs="http://www.w3.org/2001/XMLSchema" xmlns:p="http://schemas.microsoft.com/office/2006/metadata/properties" xmlns:ns2="16a120c9-c7b0-42f6-9715-5d69fcf07967" xmlns:ns3="1ef538be-53bb-4196-bdb8-20647605b748" targetNamespace="http://schemas.microsoft.com/office/2006/metadata/properties" ma:root="true" ma:fieldsID="16be7a937e4043558c755b758384b633" ns2:_="" ns3:_="">
    <xsd:import namespace="16a120c9-c7b0-42f6-9715-5d69fcf07967"/>
    <xsd:import namespace="1ef538be-53bb-4196-bdb8-20647605b748"/>
    <xsd:element name="properties">
      <xsd:complexType>
        <xsd:sequence>
          <xsd:element name="documentManagement">
            <xsd:complexType>
              <xsd:all>
                <xsd:element ref="ns2:md7cb7e931e3455ea9d26685a6e7c5b9" minOccurs="0"/>
                <xsd:element ref="ns2:TaxCatchAll" minOccurs="0"/>
                <xsd:element ref="ns2:mb6e640a282544139d48fde1c8cf512d" minOccurs="0"/>
                <xsd:element ref="ns2:cff5830271fd4f9d9ea1afcd8e244d1b" minOccurs="0"/>
                <xsd:element ref="ns2:g274684d5ef944458a82a63b871e60a3" minOccurs="0"/>
                <xsd:element ref="ns2:PersonalIdentificationData" minOccurs="0"/>
                <xsd:element ref="ns2:KeyStage" minOccurs="0"/>
                <xsd:element ref="ns2:Year" minOccurs="0"/>
                <xsd:element ref="ns2:Lesson" minOccurs="0"/>
                <xsd:element ref="ns2:CustomTags" minOccurs="0"/>
                <xsd:element ref="ns2:CurriculumSubject" minOccurs="0"/>
                <xsd:element ref="ns3:MediaServiceMetadata" minOccurs="0"/>
                <xsd:element ref="ns3:MediaServiceFastMetadata" minOccurs="0"/>
                <xsd:element ref="ns3:MediaServiceObjectDetectorVersions" minOccurs="0"/>
                <xsd:element ref="ns3:MediaServiceSearchProperties"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6a120c9-c7b0-42f6-9715-5d69fcf07967" elementFormDefault="qualified">
    <xsd:import namespace="http://schemas.microsoft.com/office/2006/documentManagement/types"/>
    <xsd:import namespace="http://schemas.microsoft.com/office/infopath/2007/PartnerControls"/>
    <xsd:element name="md7cb7e931e3455ea9d26685a6e7c5b9" ma:index="9" nillable="true" ma:taxonomy="true" ma:internalName="md7cb7e931e3455ea9d26685a6e7c5b9" ma:taxonomyFieldName="Topic" ma:displayName="Topic" ma:fieldId="{6d7cb7e9-31e3-455e-a9d2-6685a6e7c5b9}" ma:sspId="d1e1aebe-9980-4bd8-bca9-3cd8b19c1a26" ma:termSetId="9678a892-84f9-4c3c-8756-75b188dbcc79" ma:anchorId="00000000-0000-0000-0000-000000000000" ma:open="false" ma:isKeyword="false">
      <xsd:complexType>
        <xsd:sequence>
          <xsd:element ref="pc:Terms" minOccurs="0" maxOccurs="1"/>
        </xsd:sequence>
      </xsd:complexType>
    </xsd:element>
    <xsd:element name="TaxCatchAll" ma:index="10" nillable="true" ma:displayName="Taxonomy Catch All Column" ma:hidden="true" ma:list="{18ad1756-1383-48c0-baf0-7c57d82c7e00}" ma:internalName="TaxCatchAll" ma:showField="CatchAllData" ma:web="16a120c9-c7b0-42f6-9715-5d69fcf07967">
      <xsd:complexType>
        <xsd:complexContent>
          <xsd:extension base="dms:MultiChoiceLookup">
            <xsd:sequence>
              <xsd:element name="Value" type="dms:Lookup" maxOccurs="unbounded" minOccurs="0" nillable="true"/>
            </xsd:sequence>
          </xsd:extension>
        </xsd:complexContent>
      </xsd:complexType>
    </xsd:element>
    <xsd:element name="mb6e640a282544139d48fde1c8cf512d" ma:index="12" nillable="true" ma:taxonomy="true" ma:internalName="mb6e640a282544139d48fde1c8cf512d" ma:taxonomyFieldName="Exam_x0020_Board" ma:displayName="Exam Board" ma:fieldId="{6b6e640a-2825-4413-9d48-fde1c8cf512d}" ma:sspId="d1e1aebe-9980-4bd8-bca9-3cd8b19c1a26" ma:termSetId="619b3dc5-ea72-4c2e-8efa-8eba83f422e2" ma:anchorId="00000000-0000-0000-0000-000000000000" ma:open="false" ma:isKeyword="false">
      <xsd:complexType>
        <xsd:sequence>
          <xsd:element ref="pc:Terms" minOccurs="0" maxOccurs="1"/>
        </xsd:sequence>
      </xsd:complexType>
    </xsd:element>
    <xsd:element name="cff5830271fd4f9d9ea1afcd8e244d1b" ma:index="14" nillable="true" ma:taxonomy="true" ma:internalName="cff5830271fd4f9d9ea1afcd8e244d1b" ma:taxonomyFieldName="Week" ma:displayName="Week" ma:fieldId="{cff58302-71fd-4f9d-9ea1-afcd8e244d1b}" ma:sspId="d1e1aebe-9980-4bd8-bca9-3cd8b19c1a26" ma:termSetId="f06ce2b7-dfeb-433c-83e6-2a5dbf15b629" ma:anchorId="00000000-0000-0000-0000-000000000000" ma:open="false" ma:isKeyword="false">
      <xsd:complexType>
        <xsd:sequence>
          <xsd:element ref="pc:Terms" minOccurs="0" maxOccurs="1"/>
        </xsd:sequence>
      </xsd:complexType>
    </xsd:element>
    <xsd:element name="g274684d5ef944458a82a63b871e60a3" ma:index="16" nillable="true" ma:taxonomy="true" ma:internalName="g274684d5ef944458a82a63b871e60a3" ma:taxonomyFieldName="Term" ma:displayName="Term" ma:fieldId="{0274684d-5ef9-4445-8a82-a63b871e60a3}" ma:sspId="d1e1aebe-9980-4bd8-bca9-3cd8b19c1a26" ma:termSetId="05d9f055-0815-4565-bbad-0edf70278ed5" ma:anchorId="00000000-0000-0000-0000-000000000000" ma:open="false" ma:isKeyword="false">
      <xsd:complexType>
        <xsd:sequence>
          <xsd:element ref="pc:Terms" minOccurs="0" maxOccurs="1"/>
        </xsd:sequence>
      </xsd:complexType>
    </xsd:element>
    <xsd:element name="PersonalIdentificationData" ma:index="17" nillable="true" ma:displayName="Personal Identification Data" ma:internalName="Personal_x0020_Identification_x0020_Data">
      <xsd:simpleType>
        <xsd:restriction base="dms:Choice">
          <xsd:enumeration value="No"/>
          <xsd:enumeration value="Yes"/>
        </xsd:restriction>
      </xsd:simpleType>
    </xsd:element>
    <xsd:element name="KeyStage" ma:index="18" nillable="true" ma:displayName="Key Stage" ma:internalName="Key_x0020_Stage">
      <xsd:simpleType>
        <xsd:restriction base="dms:Text"/>
      </xsd:simpleType>
    </xsd:element>
    <xsd:element name="Year" ma:index="19" nillable="true" ma:displayName="Year" ma:internalName="Year">
      <xsd:simpleType>
        <xsd:restriction base="dms:Text"/>
      </xsd:simpleType>
    </xsd:element>
    <xsd:element name="Lesson" ma:index="20" nillable="true" ma:displayName="Lesson" ma:internalName="Lesson">
      <xsd:simpleType>
        <xsd:restriction base="dms:Text"/>
      </xsd:simpleType>
    </xsd:element>
    <xsd:element name="CustomTags" ma:index="21" nillable="true" ma:displayName="Custom Tags" ma:internalName="Custom_x0020_Tags">
      <xsd:simpleType>
        <xsd:restriction base="dms:Text"/>
      </xsd:simpleType>
    </xsd:element>
    <xsd:element name="CurriculumSubject" ma:index="22" nillable="true" ma:displayName="Curriculum Subject" ma:default="P E" ma:internalName="Curriculum_x0020_Subject">
      <xsd:simpleType>
        <xsd:restriction base="dms:Text"/>
      </xsd:simpleType>
    </xsd:element>
    <xsd:element name="SharedWithUsers" ma:index="2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8"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f538be-53bb-4196-bdb8-20647605b748" elementFormDefault="qualified">
    <xsd:import namespace="http://schemas.microsoft.com/office/2006/documentManagement/types"/>
    <xsd:import namespace="http://schemas.microsoft.com/office/infopath/2007/PartnerControls"/>
    <xsd:element name="MediaServiceMetadata" ma:index="23" nillable="true" ma:displayName="MediaServiceMetadata" ma:hidden="true" ma:internalName="MediaServiceMetadata" ma:readOnly="true">
      <xsd:simpleType>
        <xsd:restriction base="dms:Note"/>
      </xsd:simpleType>
    </xsd:element>
    <xsd:element name="MediaServiceFastMetadata" ma:index="24" nillable="true" ma:displayName="MediaServiceFastMetadata" ma:hidden="true" ma:internalName="MediaServiceFastMetadata"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6a120c9-c7b0-42f6-9715-5d69fcf07967" xsi:nil="true"/>
    <PersonalIdentificationData xmlns="16a120c9-c7b0-42f6-9715-5d69fcf07967" xsi:nil="true"/>
    <g274684d5ef944458a82a63b871e60a3 xmlns="16a120c9-c7b0-42f6-9715-5d69fcf07967">
      <Terms xmlns="http://schemas.microsoft.com/office/infopath/2007/PartnerControls"/>
    </g274684d5ef944458a82a63b871e60a3>
    <cff5830271fd4f9d9ea1afcd8e244d1b xmlns="16a120c9-c7b0-42f6-9715-5d69fcf07967">
      <Terms xmlns="http://schemas.microsoft.com/office/infopath/2007/PartnerControls"/>
    </cff5830271fd4f9d9ea1afcd8e244d1b>
    <KeyStage xmlns="16a120c9-c7b0-42f6-9715-5d69fcf07967" xsi:nil="true"/>
    <CustomTags xmlns="16a120c9-c7b0-42f6-9715-5d69fcf07967" xsi:nil="true"/>
    <CurriculumSubject xmlns="16a120c9-c7b0-42f6-9715-5d69fcf07967">P E</CurriculumSubject>
    <mb6e640a282544139d48fde1c8cf512d xmlns="16a120c9-c7b0-42f6-9715-5d69fcf07967">
      <Terms xmlns="http://schemas.microsoft.com/office/infopath/2007/PartnerControls"/>
    </mb6e640a282544139d48fde1c8cf512d>
    <md7cb7e931e3455ea9d26685a6e7c5b9 xmlns="16a120c9-c7b0-42f6-9715-5d69fcf07967">
      <Terms xmlns="http://schemas.microsoft.com/office/infopath/2007/PartnerControls"/>
    </md7cb7e931e3455ea9d26685a6e7c5b9>
    <Year xmlns="16a120c9-c7b0-42f6-9715-5d69fcf07967" xsi:nil="true"/>
    <Lesson xmlns="16a120c9-c7b0-42f6-9715-5d69fcf07967" xsi:nil="true"/>
  </documentManagement>
</p:properties>
</file>

<file path=customXml/itemProps1.xml><?xml version="1.0" encoding="utf-8"?>
<ds:datastoreItem xmlns:ds="http://schemas.openxmlformats.org/officeDocument/2006/customXml" ds:itemID="{95B0FC27-1DA4-4F97-81A2-5BF007F164C6}"/>
</file>

<file path=customXml/itemProps2.xml><?xml version="1.0" encoding="utf-8"?>
<ds:datastoreItem xmlns:ds="http://schemas.openxmlformats.org/officeDocument/2006/customXml" ds:itemID="{D0D6D107-6A6F-4FF9-952B-34CC656E6B04}"/>
</file>

<file path=customXml/itemProps3.xml><?xml version="1.0" encoding="utf-8"?>
<ds:datastoreItem xmlns:ds="http://schemas.openxmlformats.org/officeDocument/2006/customXml" ds:itemID="{7C0689FA-64D0-4497-841D-F7314EC1AA72}"/>
</file>

<file path=docProps/app.xml><?xml version="1.0" encoding="utf-8"?>
<Properties xmlns="http://schemas.openxmlformats.org/officeDocument/2006/extended-properties" xmlns:vt="http://schemas.openxmlformats.org/officeDocument/2006/docPropsVTypes">
  <TotalTime>540</TotalTime>
  <Words>2780</Words>
  <Application>Microsoft Office PowerPoint</Application>
  <PresentationFormat>On-screen Show (4:3)</PresentationFormat>
  <Paragraphs>428</Paragraphs>
  <Slides>31</Slides>
  <Notes>7</Notes>
  <HiddenSlides>0</HiddenSlides>
  <MMClips>1</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31</vt:i4>
      </vt:variant>
    </vt:vector>
  </HeadingPairs>
  <TitlesOfParts>
    <vt:vector size="36" baseType="lpstr">
      <vt:lpstr>Arial</vt:lpstr>
      <vt:lpstr>Calibri</vt:lpstr>
      <vt:lpstr>Times New Roman</vt:lpstr>
      <vt:lpstr>Office Theme</vt:lpstr>
      <vt:lpstr>Custom Design</vt:lpstr>
      <vt:lpstr>PowerPoint Presentation</vt:lpstr>
      <vt:lpstr>Learning  Outcomes</vt:lpstr>
      <vt:lpstr>TASK:   working in groups of 3 or 4 match the ‘Principles of training’ listed below to the description given on the task cards….</vt:lpstr>
      <vt:lpstr>PowerPoint Presentation</vt:lpstr>
      <vt:lpstr>PowerPoint Presentation</vt:lpstr>
      <vt:lpstr>PowerPoint Presentation</vt:lpstr>
      <vt:lpstr>PowerPoint Presentation</vt:lpstr>
      <vt:lpstr>PowerPoint Presentation</vt:lpstr>
      <vt:lpstr>TASK:   In Teams Pick a Sport and Write a Plan to outline a six-week programme and justify your activities by referring to all the principles of training listed below. </vt:lpstr>
      <vt:lpstr>PowerPoint Presentation</vt:lpstr>
      <vt:lpstr>TASK:   working in groups of 3 or 4 match the FOLLOWING listed below to the description given by the teacher…. [put your Answer on a post-it note and stick it to the board]</vt:lpstr>
      <vt:lpstr>TASK:  Stick your Post-it Note in the correct Column….</vt:lpstr>
      <vt:lpstr>PowerPoint Presentation</vt:lpstr>
      <vt:lpstr>PowerPoint Presentation</vt:lpstr>
      <vt:lpstr>PowerPoint Presentation</vt:lpstr>
      <vt:lpstr>PowerPoint Presentation</vt:lpstr>
      <vt:lpstr>TASK:   In Teams complete the following…..</vt:lpstr>
      <vt:lpstr>Learning  Outcomes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Learning  Outcomes</vt:lpstr>
      <vt:lpstr>PowerPoint Presentation</vt:lpstr>
      <vt:lpstr>PowerPoint Presentation</vt:lpstr>
      <vt:lpstr>PowerPoint Presentation</vt:lpstr>
      <vt:lpstr>PowerPoint Presentation</vt:lpstr>
      <vt:lpstr>PowerPoint Presentation</vt:lpstr>
    </vt:vector>
  </TitlesOfParts>
  <Company>Cambridge Assessment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GCSE (9-1) PE - Applying the principles of training</dc:title>
  <dc:creator>OCR</dc:creator>
  <cp:keywords>GCSE; PE; Topic Presnetation; Principles of training</cp:keywords>
  <cp:lastModifiedBy>J. Levick</cp:lastModifiedBy>
  <cp:revision>74</cp:revision>
  <dcterms:created xsi:type="dcterms:W3CDTF">2018-10-01T14:21:10Z</dcterms:created>
  <dcterms:modified xsi:type="dcterms:W3CDTF">2019-03-25T14:06:28Z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0x010100F34FFDDEA59E7F428F2BD661CB266771</vt:lpwstr>
  </property>
</Properties>
</file>