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9.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48.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9.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theme/theme2.xml" ContentType="application/vnd.openxmlformats-officedocument.theme+xml"/>
  <Override PartName="/ppt/theme/theme3.xml" ContentType="application/vnd.openxmlformats-officedocument.theme+xml"/>
  <Override PartName="/ppt/diagrams/quickStyle3.xml" ContentType="application/vnd.openxmlformats-officedocument.drawingml.diagramStyle+xml"/>
  <Override PartName="/ppt/diagrams/layout3.xml" ContentType="application/vnd.openxmlformats-officedocument.drawingml.diagramLayout+xml"/>
  <Override PartName="/ppt/diagrams/drawing3.xml" ContentType="application/vnd.ms-office.drawingml.diagramDrawing+xml"/>
  <Override PartName="/ppt/notesMasters/notesMaster1.xml" ContentType="application/vnd.openxmlformats-officedocument.presentationml.notesMaster+xml"/>
  <Override PartName="/ppt/diagrams/colors3.xml" ContentType="application/vnd.openxmlformats-officedocument.drawingml.diagramColors+xml"/>
  <Override PartName="/ppt/theme/themeOverride1.xml" ContentType="application/vnd.openxmlformats-officedocument.themeOverride+xml"/>
  <Override PartName="/ppt/diagrams/quickStyle2.xml" ContentType="application/vnd.openxmlformats-officedocument.drawingml.diagramStyle+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2.xml" ContentType="application/vnd.openxmlformats-officedocument.drawingml.diagramColors+xml"/>
  <Override PartName="/ppt/diagrams/drawing2.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4.xml" ContentType="application/vnd.openxmlformats-officedocument.presentationml.tags+xml"/>
  <Override PartName="/ppt/tags/tag1.xml" ContentType="application/vnd.openxmlformats-officedocument.presentationml.tags+xml"/>
  <Override PartName="/ppt/tags/tag2.xml" ContentType="application/vnd.openxmlformats-officedocument.presentationml.tags+xml"/>
  <Override PartName="/docProps/app.xml" ContentType="application/vnd.openxmlformats-officedocument.extended-properties+xml"/>
  <Override PartName="/ppt/tags/tag3.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2"/>
  </p:notesMasterIdLst>
  <p:sldIdLst>
    <p:sldId id="256" r:id="rId3"/>
    <p:sldId id="258" r:id="rId4"/>
    <p:sldId id="467" r:id="rId5"/>
    <p:sldId id="552" r:id="rId6"/>
    <p:sldId id="470" r:id="rId7"/>
    <p:sldId id="469" r:id="rId8"/>
    <p:sldId id="518" r:id="rId9"/>
    <p:sldId id="522" r:id="rId10"/>
    <p:sldId id="553" r:id="rId11"/>
    <p:sldId id="520" r:id="rId12"/>
    <p:sldId id="554" r:id="rId13"/>
    <p:sldId id="524" r:id="rId14"/>
    <p:sldId id="525" r:id="rId15"/>
    <p:sldId id="531" r:id="rId16"/>
    <p:sldId id="537" r:id="rId17"/>
    <p:sldId id="555" r:id="rId18"/>
    <p:sldId id="539" r:id="rId19"/>
    <p:sldId id="556" r:id="rId20"/>
    <p:sldId id="547" r:id="rId21"/>
    <p:sldId id="557" r:id="rId22"/>
    <p:sldId id="558" r:id="rId23"/>
    <p:sldId id="543" r:id="rId24"/>
    <p:sldId id="544" r:id="rId25"/>
    <p:sldId id="545" r:id="rId26"/>
    <p:sldId id="559" r:id="rId27"/>
    <p:sldId id="561" r:id="rId28"/>
    <p:sldId id="546" r:id="rId29"/>
    <p:sldId id="560" r:id="rId30"/>
    <p:sldId id="549" r:id="rId31"/>
    <p:sldId id="533" r:id="rId32"/>
    <p:sldId id="485" r:id="rId33"/>
    <p:sldId id="486" r:id="rId34"/>
    <p:sldId id="487" r:id="rId35"/>
    <p:sldId id="488" r:id="rId36"/>
    <p:sldId id="489" r:id="rId37"/>
    <p:sldId id="490" r:id="rId38"/>
    <p:sldId id="491" r:id="rId39"/>
    <p:sldId id="492" r:id="rId40"/>
    <p:sldId id="493" r:id="rId41"/>
    <p:sldId id="565" r:id="rId42"/>
    <p:sldId id="494" r:id="rId43"/>
    <p:sldId id="496" r:id="rId44"/>
    <p:sldId id="566" r:id="rId45"/>
    <p:sldId id="497" r:id="rId46"/>
    <p:sldId id="498" r:id="rId47"/>
    <p:sldId id="562" r:id="rId48"/>
    <p:sldId id="563" r:id="rId49"/>
    <p:sldId id="502" r:id="rId50"/>
    <p:sldId id="289"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DA8AAD"/>
    <a:srgbClr val="B71E42"/>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089" autoAdjust="0"/>
    <p:restoredTop sz="90792" autoAdjust="0"/>
  </p:normalViewPr>
  <p:slideViewPr>
    <p:cSldViewPr>
      <p:cViewPr varScale="1">
        <p:scale>
          <a:sx n="54" d="100"/>
          <a:sy n="54" d="100"/>
        </p:scale>
        <p:origin x="1242" y="60"/>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a:ln w="25400" cap="flat" cmpd="sng" algn="ctr">
          <a:solidFill>
            <a:prstClr val="white">
              <a:hueOff val="0"/>
              <a:satOff val="0"/>
              <a:lumOff val="0"/>
              <a:alphaOff val="0"/>
            </a:prstClr>
          </a:solidFill>
          <a:prstDash val="solid"/>
        </a:ln>
        <a:effectLst/>
      </dgm:spPr>
      <dgm:t>
        <a:bodyPr spcFirstLastPara="0" vert="horz" wrap="square" lIns="68580" tIns="68580" rIns="68580" bIns="68580" numCol="1" spcCol="1270" anchor="ctr" anchorCtr="0"/>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Use of goal setting and SMART targets</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SMART principle</a:t>
          </a: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do beginners set more performance related goals than outcome ones? </a:t>
          </a: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Using an example describe a good target that is ‘timed’</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should targets be measurable?</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X="0" custLinFactNeighborY="-8108"/>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LinFactNeighborX="-287" custLinFactNeighborY="-2252">
        <dgm:presLayoutVars>
          <dgm:chMax val="0"/>
          <dgm:chPref val="0"/>
        </dgm:presLayoutVars>
      </dgm:prSet>
      <dgm:spPr>
        <a:xfrm>
          <a:off x="2154839" y="1498666"/>
          <a:ext cx="1847005" cy="999111"/>
        </a:xfrm>
        <a:prstGeom prst="roundRect">
          <a:avLst/>
        </a:prstGeom>
      </dgm:spPr>
      <dgm:t>
        <a:bodyPr/>
        <a:lstStyle/>
        <a:p>
          <a:endParaRPr lang="en-US"/>
        </a:p>
      </dgm:t>
    </dgm:pt>
  </dgm:ptLst>
  <dgm:cxnLst>
    <dgm:cxn modelId="{2CFD3207-BD22-4830-905A-D76FFE785A3C}" type="presOf" srcId="{DA594072-4BBA-4479-B757-B2EE0D141EF7}" destId="{45E1DEB2-BFB9-4C3A-8DDE-83C91051D01A}" srcOrd="1" destOrd="0" presId="urn:microsoft.com/office/officeart/2005/8/layout/matrix1"/>
    <dgm:cxn modelId="{3BCD98AA-764D-4B55-9614-AE6AF21415B9}" srcId="{576FA208-1A80-411D-AB17-3C3A623BE25C}" destId="{87C384ED-7018-4A63-B330-895DBC2B1F9A}" srcOrd="0" destOrd="0" parTransId="{55CAE964-DD63-4E9D-B995-4CA485FEBEB6}" sibTransId="{C3E04FC6-0EE2-410A-96AC-6244D0D14E6D}"/>
    <dgm:cxn modelId="{D5573C0B-115C-4AE9-B8FE-DA0F210F4CBE}" srcId="{87C384ED-7018-4A63-B330-895DBC2B1F9A}" destId="{25DD389C-BF69-49A9-B6EF-04442C21941F}" srcOrd="0" destOrd="0" parTransId="{39773C3F-6668-4CB9-AD9C-026441C5D0AB}" sibTransId="{5AB95543-8305-471C-B3CD-07726EDD9570}"/>
    <dgm:cxn modelId="{B3749086-9B86-4054-A4C0-C4400C0EA1A3}" type="presOf" srcId="{DA594072-4BBA-4479-B757-B2EE0D141EF7}" destId="{FA700B7B-8567-46C7-8D3E-40490F5B64E8}"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E80F3E01-3BEB-4B4F-A5FD-1D07439DA8B3}" type="presOf" srcId="{87C384ED-7018-4A63-B330-895DBC2B1F9A}" destId="{434C7A5E-0AE4-454E-8BA6-AF21F28B3A80}" srcOrd="0" destOrd="0" presId="urn:microsoft.com/office/officeart/2005/8/layout/matrix1"/>
    <dgm:cxn modelId="{359180B7-AB7F-4C80-A2E4-3358D7AFF7A8}" type="presOf" srcId="{25DD389C-BF69-49A9-B6EF-04442C21941F}" destId="{C1DE2A23-CD21-40D5-A13F-6220070403D9}" srcOrd="1"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CCF24FA0-82E5-41AA-9FBA-8F974FA6FFFA}" type="presOf" srcId="{89A4D4AB-836B-4D55-B6B5-80B305E49B78}" destId="{0B4E8083-4556-4379-A09D-87049006A872}" srcOrd="1" destOrd="0" presId="urn:microsoft.com/office/officeart/2005/8/layout/matrix1"/>
    <dgm:cxn modelId="{C8DDA3B6-DD8A-4532-BCEC-EBCB2C4D38E1}" type="presOf" srcId="{25DD389C-BF69-49A9-B6EF-04442C21941F}" destId="{BC06985E-79EB-47F6-B6C2-BA9B6E157942}" srcOrd="0"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79C6B647-B7C5-487E-9038-1354A820843E}" type="presOf" srcId="{75806B3D-741B-4ACF-A009-BFD3BF0C9432}" destId="{BA66FE88-7362-46D7-B73A-8715947C1433}" srcOrd="0" destOrd="0" presId="urn:microsoft.com/office/officeart/2005/8/layout/matrix1"/>
    <dgm:cxn modelId="{304CF688-11CB-48EA-B203-F5064D77ACED}" type="presOf" srcId="{576FA208-1A80-411D-AB17-3C3A623BE25C}" destId="{205B3C7C-23FF-4BC3-AF04-B63783261667}" srcOrd="0" destOrd="0" presId="urn:microsoft.com/office/officeart/2005/8/layout/matrix1"/>
    <dgm:cxn modelId="{2C02D7F0-8448-40DB-8A00-B9A3070E6179}" type="presOf" srcId="{75806B3D-741B-4ACF-A009-BFD3BF0C9432}" destId="{D4928808-A9D8-4D7D-8032-9567FF82AAE3}" srcOrd="1" destOrd="0" presId="urn:microsoft.com/office/officeart/2005/8/layout/matrix1"/>
    <dgm:cxn modelId="{E58E55E0-5D3C-4030-812F-7FDEC0E0B34B}" type="presOf" srcId="{89A4D4AB-836B-4D55-B6B5-80B305E49B78}" destId="{88A60BE7-226B-4ACA-B362-DE2434742A62}" srcOrd="0" destOrd="0" presId="urn:microsoft.com/office/officeart/2005/8/layout/matrix1"/>
    <dgm:cxn modelId="{5F919216-1B05-4C1B-A586-5F6A54A868AE}" type="presParOf" srcId="{205B3C7C-23FF-4BC3-AF04-B63783261667}" destId="{6A6EBD9A-0AC5-4198-AF11-08E528781AF0}" srcOrd="0" destOrd="0" presId="urn:microsoft.com/office/officeart/2005/8/layout/matrix1"/>
    <dgm:cxn modelId="{6B99D121-7B58-4041-9642-7A7223460E30}" type="presParOf" srcId="{6A6EBD9A-0AC5-4198-AF11-08E528781AF0}" destId="{BC06985E-79EB-47F6-B6C2-BA9B6E157942}" srcOrd="0" destOrd="0" presId="urn:microsoft.com/office/officeart/2005/8/layout/matrix1"/>
    <dgm:cxn modelId="{9915B745-D848-466C-AEB2-59A5D07C5A76}" type="presParOf" srcId="{6A6EBD9A-0AC5-4198-AF11-08E528781AF0}" destId="{C1DE2A23-CD21-40D5-A13F-6220070403D9}" srcOrd="1" destOrd="0" presId="urn:microsoft.com/office/officeart/2005/8/layout/matrix1"/>
    <dgm:cxn modelId="{A3B3E876-0F8A-4AAD-A547-BC2FFADBE0E7}" type="presParOf" srcId="{6A6EBD9A-0AC5-4198-AF11-08E528781AF0}" destId="{BA66FE88-7362-46D7-B73A-8715947C1433}" srcOrd="2" destOrd="0" presId="urn:microsoft.com/office/officeart/2005/8/layout/matrix1"/>
    <dgm:cxn modelId="{1A63754D-AE2B-45AB-87DC-EC15B41F60F6}" type="presParOf" srcId="{6A6EBD9A-0AC5-4198-AF11-08E528781AF0}" destId="{D4928808-A9D8-4D7D-8032-9567FF82AAE3}" srcOrd="3" destOrd="0" presId="urn:microsoft.com/office/officeart/2005/8/layout/matrix1"/>
    <dgm:cxn modelId="{31259C34-4DBC-4EBF-92FB-AE8955DA2DF8}" type="presParOf" srcId="{6A6EBD9A-0AC5-4198-AF11-08E528781AF0}" destId="{88A60BE7-226B-4ACA-B362-DE2434742A62}" srcOrd="4" destOrd="0" presId="urn:microsoft.com/office/officeart/2005/8/layout/matrix1"/>
    <dgm:cxn modelId="{27ACC0EF-4F91-43D1-B97C-C28E934842D5}" type="presParOf" srcId="{6A6EBD9A-0AC5-4198-AF11-08E528781AF0}" destId="{0B4E8083-4556-4379-A09D-87049006A872}" srcOrd="5" destOrd="0" presId="urn:microsoft.com/office/officeart/2005/8/layout/matrix1"/>
    <dgm:cxn modelId="{209F92A8-97AE-4058-A3D0-A25489240DC6}" type="presParOf" srcId="{6A6EBD9A-0AC5-4198-AF11-08E528781AF0}" destId="{FA700B7B-8567-46C7-8D3E-40490F5B64E8}" srcOrd="6" destOrd="0" presId="urn:microsoft.com/office/officeart/2005/8/layout/matrix1"/>
    <dgm:cxn modelId="{98A559DB-BF68-41B1-81B6-2CCB6B6A3907}" type="presParOf" srcId="{6A6EBD9A-0AC5-4198-AF11-08E528781AF0}" destId="{45E1DEB2-BFB9-4C3A-8DDE-83C91051D01A}" srcOrd="7" destOrd="0" presId="urn:microsoft.com/office/officeart/2005/8/layout/matrix1"/>
    <dgm:cxn modelId="{C5EE533C-4247-47B2-AADA-482B1FD2A758}"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dgm:spPr>
        <a:solidFill>
          <a:srgbClr val="DA8AAD"/>
        </a:solidFill>
        <a:ln w="25400" cap="flat" cmpd="sng" algn="ctr">
          <a:solidFill>
            <a:prstClr val="white">
              <a:hueOff val="0"/>
              <a:satOff val="0"/>
              <a:lumOff val="0"/>
              <a:alphaOff val="0"/>
            </a:prstClr>
          </a:solidFill>
          <a:prstDash val="solid"/>
        </a:ln>
        <a:effectLst/>
      </dgm:spPr>
      <dgm:t>
        <a:bodyPr spcFirstLastPara="0" vert="horz" wrap="square" lIns="68580" tIns="68580" rIns="68580" bIns="68580" numCol="1" spcCol="1270" anchor="ctr" anchorCtr="0"/>
        <a:lstStyle/>
        <a:p>
          <a:r>
            <a:rPr lang="en-GB" dirty="0"/>
            <a:t>Mental preparation for performance</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Explain mental </a:t>
          </a:r>
          <a:r>
            <a:rPr lang="en-GB" altLang="en-US" sz="2000" kern="1200" dirty="0" smtClean="0">
              <a:solidFill>
                <a:prstClr val="white"/>
              </a:solidFill>
              <a:latin typeface="Arial" panose="020B0604020202020204" pitchFamily="34" charset="0"/>
              <a:ea typeface="+mn-ea"/>
              <a:cs typeface="Arial" panose="020B0604020202020204" pitchFamily="34" charset="0"/>
            </a:rPr>
            <a:t>rehearsal</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What other ways can an athlete prepare for exercise?</a:t>
          </a:r>
          <a:r>
            <a:rPr lang="en-GB" sz="2000" kern="1200" dirty="0">
              <a:solidFill>
                <a:prstClr val="white"/>
              </a:solidFill>
              <a:latin typeface="Arial" panose="020B0604020202020204" pitchFamily="34" charset="0"/>
              <a:ea typeface="+mn-ea"/>
              <a:cs typeface="Arial" panose="020B0604020202020204" pitchFamily="34" charset="0"/>
            </a:rPr>
            <a:t> </a:t>
          </a: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advantages of mental </a:t>
          </a:r>
          <a:r>
            <a:rPr lang="en-GB" sz="2000" kern="1200" dirty="0" smtClean="0">
              <a:solidFill>
                <a:prstClr val="white"/>
              </a:solidFill>
              <a:latin typeface="Arial" panose="020B0604020202020204" pitchFamily="34" charset="0"/>
              <a:ea typeface="+mn-ea"/>
              <a:cs typeface="Arial" panose="020B0604020202020204" pitchFamily="34" charset="0"/>
            </a:rPr>
            <a:t>rehearsal</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r>
            <a:rPr lang="en-GB" sz="2400" dirty="0"/>
            <a:t>Why is a warm up a good way of preparing for exercise? </a:t>
          </a:r>
          <a:br>
            <a:rPr lang="en-GB" sz="2400" dirty="0"/>
          </a:br>
          <a:endParaRPr lang="en-GB" sz="2400" dirty="0"/>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dgm:presLayoutVars>
          <dgm:chMax val="0"/>
          <dgm:chPref val="0"/>
        </dgm:presLayoutVars>
      </dgm:prSet>
      <dgm:spPr>
        <a:xfrm>
          <a:off x="2154839" y="1498666"/>
          <a:ext cx="1847005" cy="999111"/>
        </a:xfrm>
        <a:prstGeom prst="roundRect">
          <a:avLst/>
        </a:prstGeom>
      </dgm:spPr>
      <dgm:t>
        <a:bodyPr/>
        <a:lstStyle/>
        <a:p>
          <a:endParaRPr lang="en-US"/>
        </a:p>
      </dgm:t>
    </dgm:pt>
  </dgm:ptLst>
  <dgm:cxnLst>
    <dgm:cxn modelId="{8C57B567-B18F-4571-87C7-7AAE556F0337}" type="presOf" srcId="{75806B3D-741B-4ACF-A009-BFD3BF0C9432}" destId="{D4928808-A9D8-4D7D-8032-9567FF82AAE3}" srcOrd="1" destOrd="0" presId="urn:microsoft.com/office/officeart/2005/8/layout/matrix1"/>
    <dgm:cxn modelId="{870F2061-9EF7-4B18-A37B-06970ED9BF4A}" type="presOf" srcId="{576FA208-1A80-411D-AB17-3C3A623BE25C}" destId="{205B3C7C-23FF-4BC3-AF04-B63783261667}" srcOrd="0" destOrd="0" presId="urn:microsoft.com/office/officeart/2005/8/layout/matrix1"/>
    <dgm:cxn modelId="{4844F6C6-CF99-4AAA-8517-CF6E74FAF7BE}" type="presOf" srcId="{DA594072-4BBA-4479-B757-B2EE0D141EF7}" destId="{FA700B7B-8567-46C7-8D3E-40490F5B64E8}" srcOrd="0" destOrd="0" presId="urn:microsoft.com/office/officeart/2005/8/layout/matrix1"/>
    <dgm:cxn modelId="{F129E24B-1A2C-4CCD-BF48-DC8934961CA1}" type="presOf" srcId="{89A4D4AB-836B-4D55-B6B5-80B305E49B78}" destId="{0B4E8083-4556-4379-A09D-87049006A872}" srcOrd="1" destOrd="0" presId="urn:microsoft.com/office/officeart/2005/8/layout/matrix1"/>
    <dgm:cxn modelId="{FE7EE99B-197E-4B8F-899D-275EE33D9F06}" type="presOf" srcId="{89A4D4AB-836B-4D55-B6B5-80B305E49B78}" destId="{88A60BE7-226B-4ACA-B362-DE2434742A62}" srcOrd="0" destOrd="0" presId="urn:microsoft.com/office/officeart/2005/8/layout/matrix1"/>
    <dgm:cxn modelId="{0A76282D-E313-4BE3-BD9D-5BEE1C1C8B11}" type="presOf" srcId="{87C384ED-7018-4A63-B330-895DBC2B1F9A}" destId="{434C7A5E-0AE4-454E-8BA6-AF21F28B3A80}" srcOrd="0"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7016A5FF-B593-4B05-AB51-04FD54336B9D}" type="presOf" srcId="{25DD389C-BF69-49A9-B6EF-04442C21941F}" destId="{BC06985E-79EB-47F6-B6C2-BA9B6E157942}" srcOrd="0" destOrd="0" presId="urn:microsoft.com/office/officeart/2005/8/layout/matrix1"/>
    <dgm:cxn modelId="{929349C1-1E4C-4809-8D1F-87FE12AD7451}" type="presOf" srcId="{DA594072-4BBA-4479-B757-B2EE0D141EF7}" destId="{45E1DEB2-BFB9-4C3A-8DDE-83C91051D01A}" srcOrd="1" destOrd="0" presId="urn:microsoft.com/office/officeart/2005/8/layout/matrix1"/>
    <dgm:cxn modelId="{FA082381-4C37-4F7E-9891-8F3E058BAA5B}" type="presOf" srcId="{25DD389C-BF69-49A9-B6EF-04442C21941F}" destId="{C1DE2A23-CD21-40D5-A13F-6220070403D9}" srcOrd="1"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259B805D-846B-4586-BC8B-F3AA7450B72B}" type="presOf" srcId="{75806B3D-741B-4ACF-A009-BFD3BF0C9432}" destId="{BA66FE88-7362-46D7-B73A-8715947C1433}" srcOrd="0"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3BCD98AA-764D-4B55-9614-AE6AF21415B9}" srcId="{576FA208-1A80-411D-AB17-3C3A623BE25C}" destId="{87C384ED-7018-4A63-B330-895DBC2B1F9A}" srcOrd="0" destOrd="0" parTransId="{55CAE964-DD63-4E9D-B995-4CA485FEBEB6}" sibTransId="{C3E04FC6-0EE2-410A-96AC-6244D0D14E6D}"/>
    <dgm:cxn modelId="{1CC9BC98-3289-4404-A989-2BE779CF9019}" type="presParOf" srcId="{205B3C7C-23FF-4BC3-AF04-B63783261667}" destId="{6A6EBD9A-0AC5-4198-AF11-08E528781AF0}" srcOrd="0" destOrd="0" presId="urn:microsoft.com/office/officeart/2005/8/layout/matrix1"/>
    <dgm:cxn modelId="{364EF668-7B6F-425D-B95E-5BBC0CB9213E}" type="presParOf" srcId="{6A6EBD9A-0AC5-4198-AF11-08E528781AF0}" destId="{BC06985E-79EB-47F6-B6C2-BA9B6E157942}" srcOrd="0" destOrd="0" presId="urn:microsoft.com/office/officeart/2005/8/layout/matrix1"/>
    <dgm:cxn modelId="{9511B4B8-B31C-4EA3-9D97-CEF67F310FE8}" type="presParOf" srcId="{6A6EBD9A-0AC5-4198-AF11-08E528781AF0}" destId="{C1DE2A23-CD21-40D5-A13F-6220070403D9}" srcOrd="1" destOrd="0" presId="urn:microsoft.com/office/officeart/2005/8/layout/matrix1"/>
    <dgm:cxn modelId="{033FDFB9-CD49-4C78-8B86-2F46D1367CE2}" type="presParOf" srcId="{6A6EBD9A-0AC5-4198-AF11-08E528781AF0}" destId="{BA66FE88-7362-46D7-B73A-8715947C1433}" srcOrd="2" destOrd="0" presId="urn:microsoft.com/office/officeart/2005/8/layout/matrix1"/>
    <dgm:cxn modelId="{CE094EE4-18AD-4690-8417-7212201C8571}" type="presParOf" srcId="{6A6EBD9A-0AC5-4198-AF11-08E528781AF0}" destId="{D4928808-A9D8-4D7D-8032-9567FF82AAE3}" srcOrd="3" destOrd="0" presId="urn:microsoft.com/office/officeart/2005/8/layout/matrix1"/>
    <dgm:cxn modelId="{FC13A092-F88A-4D4F-82F2-D0E1B2B13276}" type="presParOf" srcId="{6A6EBD9A-0AC5-4198-AF11-08E528781AF0}" destId="{88A60BE7-226B-4ACA-B362-DE2434742A62}" srcOrd="4" destOrd="0" presId="urn:microsoft.com/office/officeart/2005/8/layout/matrix1"/>
    <dgm:cxn modelId="{CA92840B-C8F8-47DF-8E51-1399DD6970CE}" type="presParOf" srcId="{6A6EBD9A-0AC5-4198-AF11-08E528781AF0}" destId="{0B4E8083-4556-4379-A09D-87049006A872}" srcOrd="5" destOrd="0" presId="urn:microsoft.com/office/officeart/2005/8/layout/matrix1"/>
    <dgm:cxn modelId="{802BCA2F-CF8C-4A3B-A123-79BDA9F9BB9D}" type="presParOf" srcId="{6A6EBD9A-0AC5-4198-AF11-08E528781AF0}" destId="{FA700B7B-8567-46C7-8D3E-40490F5B64E8}" srcOrd="6" destOrd="0" presId="urn:microsoft.com/office/officeart/2005/8/layout/matrix1"/>
    <dgm:cxn modelId="{66848B9D-236B-4568-BBD9-776DE32F512D}" type="presParOf" srcId="{6A6EBD9A-0AC5-4198-AF11-08E528781AF0}" destId="{45E1DEB2-BFB9-4C3A-8DDE-83C91051D01A}" srcOrd="7" destOrd="0" presId="urn:microsoft.com/office/officeart/2005/8/layout/matrix1"/>
    <dgm:cxn modelId="{60D6A905-D722-4984-AB57-430D4F4B0478}"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6FA208-1A80-411D-AB17-3C3A623BE25C}"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GB"/>
        </a:p>
      </dgm:t>
    </dgm:pt>
    <dgm:pt modelId="{87C384ED-7018-4A63-B330-895DBC2B1F9A}">
      <dgm:prSet phldrT="[Text]" custT="1"/>
      <dgm:spPr>
        <a:solidFill>
          <a:srgbClr val="DA8AAD"/>
        </a:solidFill>
      </dgm:spPr>
      <dgm:t>
        <a:bodyPr/>
        <a:lstStyle/>
        <a:p>
          <a:r>
            <a:rPr lang="en-GB" sz="1800" kern="1200" dirty="0">
              <a:latin typeface="Arial" panose="020B0604020202020204" pitchFamily="34" charset="0"/>
              <a:cs typeface="Arial" panose="020B0604020202020204" pitchFamily="34" charset="0"/>
            </a:rPr>
            <a:t>Guidance and </a:t>
          </a: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feedback</a:t>
          </a:r>
          <a:r>
            <a:rPr lang="en-GB" sz="1800" kern="1200" dirty="0">
              <a:latin typeface="Arial" panose="020B0604020202020204" pitchFamily="34" charset="0"/>
              <a:cs typeface="Arial" panose="020B0604020202020204" pitchFamily="34" charset="0"/>
            </a:rPr>
            <a:t> on performance</a:t>
          </a:r>
        </a:p>
      </dgm:t>
    </dgm:pt>
    <dgm:pt modelId="{55CAE964-DD63-4E9D-B995-4CA485FEBEB6}" type="parTrans" cxnId="{3BCD98AA-764D-4B55-9614-AE6AF21415B9}">
      <dgm:prSet/>
      <dgm:spPr/>
      <dgm:t>
        <a:bodyPr/>
        <a:lstStyle/>
        <a:p>
          <a:endParaRPr lang="en-GB"/>
        </a:p>
      </dgm:t>
    </dgm:pt>
    <dgm:pt modelId="{C3E04FC6-0EE2-410A-96AC-6244D0D14E6D}" type="sibTrans" cxnId="{3BCD98AA-764D-4B55-9614-AE6AF21415B9}">
      <dgm:prSet/>
      <dgm:spPr/>
      <dgm:t>
        <a:bodyPr/>
        <a:lstStyle/>
        <a:p>
          <a:endParaRPr lang="en-GB"/>
        </a:p>
      </dgm:t>
    </dgm:pt>
    <dgm:pt modelId="{25DD389C-BF69-49A9-B6EF-04442C21941F}">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Explain visual </a:t>
          </a:r>
          <a:r>
            <a:rPr lang="en-GB" altLang="en-US" sz="2000" kern="1200" dirty="0" smtClean="0">
              <a:solidFill>
                <a:prstClr val="white"/>
              </a:solidFill>
              <a:latin typeface="Arial" panose="020B0604020202020204" pitchFamily="34" charset="0"/>
              <a:ea typeface="+mn-ea"/>
              <a:cs typeface="Arial" panose="020B0604020202020204" pitchFamily="34" charset="0"/>
            </a:rPr>
            <a:t>guidance</a:t>
          </a: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39773C3F-6668-4CB9-AD9C-026441C5D0AB}" type="parTrans" cxnId="{D5573C0B-115C-4AE9-B8FE-DA0F210F4CBE}">
      <dgm:prSet/>
      <dgm:spPr/>
      <dgm:t>
        <a:bodyPr/>
        <a:lstStyle/>
        <a:p>
          <a:endParaRPr lang="en-GB"/>
        </a:p>
      </dgm:t>
    </dgm:pt>
    <dgm:pt modelId="{5AB95543-8305-471C-B3CD-07726EDD9570}" type="sibTrans" cxnId="{D5573C0B-115C-4AE9-B8FE-DA0F210F4CBE}">
      <dgm:prSet/>
      <dgm:spPr/>
      <dgm:t>
        <a:bodyPr/>
        <a:lstStyle/>
        <a:p>
          <a:endParaRPr lang="en-GB"/>
        </a:p>
      </dgm:t>
    </dgm:pt>
    <dgm:pt modelId="{75806B3D-741B-4ACF-A009-BFD3BF0C9432}">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What is the difference between intrinsic and extrinsic feedback?</a:t>
          </a:r>
          <a:r>
            <a:rPr lang="en-GB" sz="2000" kern="1200" dirty="0">
              <a:solidFill>
                <a:prstClr val="white"/>
              </a:solidFill>
              <a:latin typeface="Arial" panose="020B0604020202020204" pitchFamily="34" charset="0"/>
              <a:ea typeface="+mn-ea"/>
              <a:cs typeface="Arial" panose="020B0604020202020204" pitchFamily="34" charset="0"/>
            </a:rPr>
            <a:t> </a:t>
          </a:r>
        </a:p>
      </dgm:t>
    </dgm:pt>
    <dgm:pt modelId="{23F89A90-0183-44A7-81B1-5283D766AA27}" type="parTrans" cxnId="{FA7295A2-A095-460B-B9A0-D25A7393A85F}">
      <dgm:prSet/>
      <dgm:spPr/>
      <dgm:t>
        <a:bodyPr/>
        <a:lstStyle/>
        <a:p>
          <a:endParaRPr lang="en-GB"/>
        </a:p>
      </dgm:t>
    </dgm:pt>
    <dgm:pt modelId="{E53B3984-2E30-4079-AF95-D4D864913B15}" type="sibTrans" cxnId="{FA7295A2-A095-460B-B9A0-D25A7393A85F}">
      <dgm:prSet/>
      <dgm:spPr/>
      <dgm:t>
        <a:bodyPr/>
        <a:lstStyle/>
        <a:p>
          <a:endParaRPr lang="en-GB"/>
        </a:p>
      </dgm:t>
    </dgm:pt>
    <dgm:pt modelId="{89A4D4AB-836B-4D55-B6B5-80B305E49B78}">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advantages and disadvantages of verbal </a:t>
          </a:r>
          <a:r>
            <a:rPr lang="en-GB" sz="2000" kern="1200" dirty="0" smtClean="0">
              <a:solidFill>
                <a:prstClr val="white"/>
              </a:solidFill>
              <a:latin typeface="Arial" panose="020B0604020202020204" pitchFamily="34" charset="0"/>
              <a:ea typeface="+mn-ea"/>
              <a:cs typeface="Arial" panose="020B0604020202020204" pitchFamily="34" charset="0"/>
            </a:rPr>
            <a:t>guidance </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AAC99DC7-D8BC-4C3E-9E0A-66339081C8D3}" type="parTrans" cxnId="{A60F23FC-D747-4CAA-BAB2-103701202A1A}">
      <dgm:prSet/>
      <dgm:spPr/>
      <dgm:t>
        <a:bodyPr/>
        <a:lstStyle/>
        <a:p>
          <a:endParaRPr lang="en-GB"/>
        </a:p>
      </dgm:t>
    </dgm:pt>
    <dgm:pt modelId="{87C7637C-BCB0-46D3-B57D-1161AF384153}" type="sibTrans" cxnId="{A60F23FC-D747-4CAA-BAB2-103701202A1A}">
      <dgm:prSet/>
      <dgm:spPr/>
      <dgm:t>
        <a:bodyPr/>
        <a:lstStyle/>
        <a:p>
          <a:endParaRPr lang="en-GB"/>
        </a:p>
      </dgm:t>
    </dgm:pt>
    <dgm:pt modelId="{DA594072-4BBA-4479-B757-B2EE0D141EF7}">
      <dgm:prSet phldrT="[Text]" custT="1"/>
      <dgm:spPr>
        <a:solidFill>
          <a:srgbClr val="B71E42"/>
        </a:solidFill>
        <a:ln w="25400" cap="flat" cmpd="sng" algn="ctr">
          <a:solidFill>
            <a:prstClr val="white">
              <a:hueOff val="0"/>
              <a:satOff val="0"/>
              <a:lumOff val="0"/>
              <a:alphaOff val="0"/>
            </a:prstClr>
          </a:solidFill>
          <a:prstDash val="solid"/>
        </a:ln>
        <a:effectLst/>
      </dgm:spPr>
      <dgm:t>
        <a:bodyPr spcFirstLastPara="0" vert="horz" wrap="square" lIns="142240" tIns="142240" rIns="142240" bIns="142240" numCol="1" spcCol="1270" anchor="ctr" anchorCtr="0"/>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Describe the types of feedback and guidance a beginner would </a:t>
          </a:r>
          <a:r>
            <a:rPr lang="en-GB" sz="2000" kern="1200" dirty="0" smtClean="0">
              <a:solidFill>
                <a:prstClr val="white"/>
              </a:solidFill>
              <a:latin typeface="Arial" panose="020B0604020202020204" pitchFamily="34" charset="0"/>
              <a:ea typeface="+mn-ea"/>
              <a:cs typeface="Arial" panose="020B0604020202020204" pitchFamily="34" charset="0"/>
            </a:rPr>
            <a:t>need </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gm:t>
    </dgm:pt>
    <dgm:pt modelId="{090CDA4E-6639-4ED8-B7B8-65DEFEFE5731}" type="parTrans" cxnId="{CB4FA466-93A8-4E4F-9E16-F9FA01D77E4C}">
      <dgm:prSet/>
      <dgm:spPr/>
      <dgm:t>
        <a:bodyPr/>
        <a:lstStyle/>
        <a:p>
          <a:endParaRPr lang="en-GB"/>
        </a:p>
      </dgm:t>
    </dgm:pt>
    <dgm:pt modelId="{C2D92FA4-898C-4510-A450-60FDBC0B3645}" type="sibTrans" cxnId="{CB4FA466-93A8-4E4F-9E16-F9FA01D77E4C}">
      <dgm:prSet/>
      <dgm:spPr/>
      <dgm:t>
        <a:bodyPr/>
        <a:lstStyle/>
        <a:p>
          <a:endParaRPr lang="en-GB"/>
        </a:p>
      </dgm:t>
    </dgm:pt>
    <dgm:pt modelId="{205B3C7C-23FF-4BC3-AF04-B63783261667}" type="pres">
      <dgm:prSet presAssocID="{576FA208-1A80-411D-AB17-3C3A623BE25C}" presName="diagram" presStyleCnt="0">
        <dgm:presLayoutVars>
          <dgm:chMax val="1"/>
          <dgm:dir/>
          <dgm:animLvl val="ctr"/>
          <dgm:resizeHandles val="exact"/>
        </dgm:presLayoutVars>
      </dgm:prSet>
      <dgm:spPr/>
      <dgm:t>
        <a:bodyPr/>
        <a:lstStyle/>
        <a:p>
          <a:endParaRPr lang="en-US"/>
        </a:p>
      </dgm:t>
    </dgm:pt>
    <dgm:pt modelId="{6A6EBD9A-0AC5-4198-AF11-08E528781AF0}" type="pres">
      <dgm:prSet presAssocID="{576FA208-1A80-411D-AB17-3C3A623BE25C}" presName="matrix" presStyleCnt="0"/>
      <dgm:spPr/>
    </dgm:pt>
    <dgm:pt modelId="{BC06985E-79EB-47F6-B6C2-BA9B6E157942}" type="pres">
      <dgm:prSet presAssocID="{576FA208-1A80-411D-AB17-3C3A623BE25C}" presName="tile1" presStyleLbl="node1" presStyleIdx="0" presStyleCnt="4" custLinFactNeighborX="0"/>
      <dgm:spPr>
        <a:xfrm rot="16200000">
          <a:off x="540060" y="-540060"/>
          <a:ext cx="1998222" cy="3078342"/>
        </a:xfrm>
        <a:prstGeom prst="round1Rect">
          <a:avLst/>
        </a:prstGeom>
      </dgm:spPr>
      <dgm:t>
        <a:bodyPr/>
        <a:lstStyle/>
        <a:p>
          <a:endParaRPr lang="en-US"/>
        </a:p>
      </dgm:t>
    </dgm:pt>
    <dgm:pt modelId="{C1DE2A23-CD21-40D5-A13F-6220070403D9}" type="pres">
      <dgm:prSet presAssocID="{576FA208-1A80-411D-AB17-3C3A623BE25C}" presName="tile1text" presStyleLbl="node1" presStyleIdx="0" presStyleCnt="4">
        <dgm:presLayoutVars>
          <dgm:chMax val="0"/>
          <dgm:chPref val="0"/>
          <dgm:bulletEnabled val="1"/>
        </dgm:presLayoutVars>
      </dgm:prSet>
      <dgm:spPr/>
      <dgm:t>
        <a:bodyPr/>
        <a:lstStyle/>
        <a:p>
          <a:endParaRPr lang="en-US"/>
        </a:p>
      </dgm:t>
    </dgm:pt>
    <dgm:pt modelId="{BA66FE88-7362-46D7-B73A-8715947C1433}" type="pres">
      <dgm:prSet presAssocID="{576FA208-1A80-411D-AB17-3C3A623BE25C}" presName="tile2" presStyleLbl="node1" presStyleIdx="1" presStyleCnt="4"/>
      <dgm:spPr>
        <a:xfrm>
          <a:off x="3078342" y="0"/>
          <a:ext cx="3078342" cy="1998222"/>
        </a:xfrm>
        <a:prstGeom prst="round1Rect">
          <a:avLst/>
        </a:prstGeom>
      </dgm:spPr>
      <dgm:t>
        <a:bodyPr/>
        <a:lstStyle/>
        <a:p>
          <a:endParaRPr lang="en-US"/>
        </a:p>
      </dgm:t>
    </dgm:pt>
    <dgm:pt modelId="{D4928808-A9D8-4D7D-8032-9567FF82AAE3}" type="pres">
      <dgm:prSet presAssocID="{576FA208-1A80-411D-AB17-3C3A623BE25C}" presName="tile2text" presStyleLbl="node1" presStyleIdx="1" presStyleCnt="4">
        <dgm:presLayoutVars>
          <dgm:chMax val="0"/>
          <dgm:chPref val="0"/>
          <dgm:bulletEnabled val="1"/>
        </dgm:presLayoutVars>
      </dgm:prSet>
      <dgm:spPr/>
      <dgm:t>
        <a:bodyPr/>
        <a:lstStyle/>
        <a:p>
          <a:endParaRPr lang="en-US"/>
        </a:p>
      </dgm:t>
    </dgm:pt>
    <dgm:pt modelId="{88A60BE7-226B-4ACA-B362-DE2434742A62}" type="pres">
      <dgm:prSet presAssocID="{576FA208-1A80-411D-AB17-3C3A623BE25C}" presName="tile3" presStyleLbl="node1" presStyleIdx="2" presStyleCnt="4"/>
      <dgm:spPr>
        <a:xfrm rot="10800000">
          <a:off x="0" y="1998222"/>
          <a:ext cx="3078342" cy="1998222"/>
        </a:xfrm>
        <a:prstGeom prst="round1Rect">
          <a:avLst/>
        </a:prstGeom>
      </dgm:spPr>
      <dgm:t>
        <a:bodyPr/>
        <a:lstStyle/>
        <a:p>
          <a:endParaRPr lang="en-US"/>
        </a:p>
      </dgm:t>
    </dgm:pt>
    <dgm:pt modelId="{0B4E8083-4556-4379-A09D-87049006A872}" type="pres">
      <dgm:prSet presAssocID="{576FA208-1A80-411D-AB17-3C3A623BE25C}" presName="tile3text" presStyleLbl="node1" presStyleIdx="2" presStyleCnt="4">
        <dgm:presLayoutVars>
          <dgm:chMax val="0"/>
          <dgm:chPref val="0"/>
          <dgm:bulletEnabled val="1"/>
        </dgm:presLayoutVars>
      </dgm:prSet>
      <dgm:spPr/>
      <dgm:t>
        <a:bodyPr/>
        <a:lstStyle/>
        <a:p>
          <a:endParaRPr lang="en-US"/>
        </a:p>
      </dgm:t>
    </dgm:pt>
    <dgm:pt modelId="{FA700B7B-8567-46C7-8D3E-40490F5B64E8}" type="pres">
      <dgm:prSet presAssocID="{576FA208-1A80-411D-AB17-3C3A623BE25C}" presName="tile4" presStyleLbl="node1" presStyleIdx="3" presStyleCnt="4"/>
      <dgm:spPr>
        <a:xfrm rot="5400000">
          <a:off x="3618402" y="1458161"/>
          <a:ext cx="1998222" cy="3078342"/>
        </a:xfrm>
        <a:prstGeom prst="round1Rect">
          <a:avLst/>
        </a:prstGeom>
      </dgm:spPr>
      <dgm:t>
        <a:bodyPr/>
        <a:lstStyle/>
        <a:p>
          <a:endParaRPr lang="en-US"/>
        </a:p>
      </dgm:t>
    </dgm:pt>
    <dgm:pt modelId="{45E1DEB2-BFB9-4C3A-8DDE-83C91051D01A}" type="pres">
      <dgm:prSet presAssocID="{576FA208-1A80-411D-AB17-3C3A623BE25C}" presName="tile4text" presStyleLbl="node1" presStyleIdx="3" presStyleCnt="4">
        <dgm:presLayoutVars>
          <dgm:chMax val="0"/>
          <dgm:chPref val="0"/>
          <dgm:bulletEnabled val="1"/>
        </dgm:presLayoutVars>
      </dgm:prSet>
      <dgm:spPr/>
      <dgm:t>
        <a:bodyPr/>
        <a:lstStyle/>
        <a:p>
          <a:endParaRPr lang="en-US"/>
        </a:p>
      </dgm:t>
    </dgm:pt>
    <dgm:pt modelId="{434C7A5E-0AE4-454E-8BA6-AF21F28B3A80}" type="pres">
      <dgm:prSet presAssocID="{576FA208-1A80-411D-AB17-3C3A623BE25C}" presName="centerTile" presStyleLbl="fgShp" presStyleIdx="0" presStyleCnt="1" custLinFactNeighborY="-5856">
        <dgm:presLayoutVars>
          <dgm:chMax val="0"/>
          <dgm:chPref val="0"/>
        </dgm:presLayoutVars>
      </dgm:prSet>
      <dgm:spPr/>
      <dgm:t>
        <a:bodyPr/>
        <a:lstStyle/>
        <a:p>
          <a:endParaRPr lang="en-US"/>
        </a:p>
      </dgm:t>
    </dgm:pt>
  </dgm:ptLst>
  <dgm:cxnLst>
    <dgm:cxn modelId="{501EA7AC-CF22-4945-9833-060DAA085A2B}" type="presOf" srcId="{75806B3D-741B-4ACF-A009-BFD3BF0C9432}" destId="{D4928808-A9D8-4D7D-8032-9567FF82AAE3}" srcOrd="1" destOrd="0" presId="urn:microsoft.com/office/officeart/2005/8/layout/matrix1"/>
    <dgm:cxn modelId="{41F3E462-C203-4EEC-B65A-3DDECFF5CAD9}" type="presOf" srcId="{576FA208-1A80-411D-AB17-3C3A623BE25C}" destId="{205B3C7C-23FF-4BC3-AF04-B63783261667}" srcOrd="0" destOrd="0" presId="urn:microsoft.com/office/officeart/2005/8/layout/matrix1"/>
    <dgm:cxn modelId="{30C6ADCE-6731-48C3-8889-35D49E3F74FC}" type="presOf" srcId="{25DD389C-BF69-49A9-B6EF-04442C21941F}" destId="{C1DE2A23-CD21-40D5-A13F-6220070403D9}" srcOrd="1" destOrd="0" presId="urn:microsoft.com/office/officeart/2005/8/layout/matrix1"/>
    <dgm:cxn modelId="{CB4FA466-93A8-4E4F-9E16-F9FA01D77E4C}" srcId="{87C384ED-7018-4A63-B330-895DBC2B1F9A}" destId="{DA594072-4BBA-4479-B757-B2EE0D141EF7}" srcOrd="3" destOrd="0" parTransId="{090CDA4E-6639-4ED8-B7B8-65DEFEFE5731}" sibTransId="{C2D92FA4-898C-4510-A450-60FDBC0B3645}"/>
    <dgm:cxn modelId="{0EDD0DB2-60E7-479D-9F27-C66E2BB15F56}" type="presOf" srcId="{89A4D4AB-836B-4D55-B6B5-80B305E49B78}" destId="{88A60BE7-226B-4ACA-B362-DE2434742A62}" srcOrd="0" destOrd="0" presId="urn:microsoft.com/office/officeart/2005/8/layout/matrix1"/>
    <dgm:cxn modelId="{63EA5B3E-15B7-4DB9-A0AE-18D1449C5305}" type="presOf" srcId="{75806B3D-741B-4ACF-A009-BFD3BF0C9432}" destId="{BA66FE88-7362-46D7-B73A-8715947C1433}" srcOrd="0" destOrd="0" presId="urn:microsoft.com/office/officeart/2005/8/layout/matrix1"/>
    <dgm:cxn modelId="{2921575D-D203-4567-AB71-21FF39DF6EFD}" type="presOf" srcId="{DA594072-4BBA-4479-B757-B2EE0D141EF7}" destId="{FA700B7B-8567-46C7-8D3E-40490F5B64E8}" srcOrd="0" destOrd="0" presId="urn:microsoft.com/office/officeart/2005/8/layout/matrix1"/>
    <dgm:cxn modelId="{A60F23FC-D747-4CAA-BAB2-103701202A1A}" srcId="{87C384ED-7018-4A63-B330-895DBC2B1F9A}" destId="{89A4D4AB-836B-4D55-B6B5-80B305E49B78}" srcOrd="2" destOrd="0" parTransId="{AAC99DC7-D8BC-4C3E-9E0A-66339081C8D3}" sibTransId="{87C7637C-BCB0-46D3-B57D-1161AF384153}"/>
    <dgm:cxn modelId="{81D2B2C2-D876-4ADE-A57D-7ED9C0A0CD89}" type="presOf" srcId="{25DD389C-BF69-49A9-B6EF-04442C21941F}" destId="{BC06985E-79EB-47F6-B6C2-BA9B6E157942}" srcOrd="0" destOrd="0" presId="urn:microsoft.com/office/officeart/2005/8/layout/matrix1"/>
    <dgm:cxn modelId="{FB8FFF84-E103-40D3-9D1D-0CBAE2741642}" type="presOf" srcId="{89A4D4AB-836B-4D55-B6B5-80B305E49B78}" destId="{0B4E8083-4556-4379-A09D-87049006A872}" srcOrd="1" destOrd="0" presId="urn:microsoft.com/office/officeart/2005/8/layout/matrix1"/>
    <dgm:cxn modelId="{C09C405B-1BA7-4088-8C0B-D5AB57CB6128}" type="presOf" srcId="{DA594072-4BBA-4479-B757-B2EE0D141EF7}" destId="{45E1DEB2-BFB9-4C3A-8DDE-83C91051D01A}" srcOrd="1" destOrd="0" presId="urn:microsoft.com/office/officeart/2005/8/layout/matrix1"/>
    <dgm:cxn modelId="{FA7295A2-A095-460B-B9A0-D25A7393A85F}" srcId="{87C384ED-7018-4A63-B330-895DBC2B1F9A}" destId="{75806B3D-741B-4ACF-A009-BFD3BF0C9432}" srcOrd="1" destOrd="0" parTransId="{23F89A90-0183-44A7-81B1-5283D766AA27}" sibTransId="{E53B3984-2E30-4079-AF95-D4D864913B15}"/>
    <dgm:cxn modelId="{D5573C0B-115C-4AE9-B8FE-DA0F210F4CBE}" srcId="{87C384ED-7018-4A63-B330-895DBC2B1F9A}" destId="{25DD389C-BF69-49A9-B6EF-04442C21941F}" srcOrd="0" destOrd="0" parTransId="{39773C3F-6668-4CB9-AD9C-026441C5D0AB}" sibTransId="{5AB95543-8305-471C-B3CD-07726EDD9570}"/>
    <dgm:cxn modelId="{3BCD98AA-764D-4B55-9614-AE6AF21415B9}" srcId="{576FA208-1A80-411D-AB17-3C3A623BE25C}" destId="{87C384ED-7018-4A63-B330-895DBC2B1F9A}" srcOrd="0" destOrd="0" parTransId="{55CAE964-DD63-4E9D-B995-4CA485FEBEB6}" sibTransId="{C3E04FC6-0EE2-410A-96AC-6244D0D14E6D}"/>
    <dgm:cxn modelId="{ECD438CD-A596-4C2B-9B95-40B58AADB3EE}" type="presOf" srcId="{87C384ED-7018-4A63-B330-895DBC2B1F9A}" destId="{434C7A5E-0AE4-454E-8BA6-AF21F28B3A80}" srcOrd="0" destOrd="0" presId="urn:microsoft.com/office/officeart/2005/8/layout/matrix1"/>
    <dgm:cxn modelId="{6C7353FD-9589-4FB8-AE94-F952F61295E6}" type="presParOf" srcId="{205B3C7C-23FF-4BC3-AF04-B63783261667}" destId="{6A6EBD9A-0AC5-4198-AF11-08E528781AF0}" srcOrd="0" destOrd="0" presId="urn:microsoft.com/office/officeart/2005/8/layout/matrix1"/>
    <dgm:cxn modelId="{E38CC146-9DFC-4D89-A47B-F70AC76DA68A}" type="presParOf" srcId="{6A6EBD9A-0AC5-4198-AF11-08E528781AF0}" destId="{BC06985E-79EB-47F6-B6C2-BA9B6E157942}" srcOrd="0" destOrd="0" presId="urn:microsoft.com/office/officeart/2005/8/layout/matrix1"/>
    <dgm:cxn modelId="{E145EF9D-C3A0-44C3-A1A0-21ADB9AA1DF0}" type="presParOf" srcId="{6A6EBD9A-0AC5-4198-AF11-08E528781AF0}" destId="{C1DE2A23-CD21-40D5-A13F-6220070403D9}" srcOrd="1" destOrd="0" presId="urn:microsoft.com/office/officeart/2005/8/layout/matrix1"/>
    <dgm:cxn modelId="{4725571B-9634-46C8-B543-4C295D9B9B1D}" type="presParOf" srcId="{6A6EBD9A-0AC5-4198-AF11-08E528781AF0}" destId="{BA66FE88-7362-46D7-B73A-8715947C1433}" srcOrd="2" destOrd="0" presId="urn:microsoft.com/office/officeart/2005/8/layout/matrix1"/>
    <dgm:cxn modelId="{80B135AF-DCAD-43CE-843A-594A7398AB4C}" type="presParOf" srcId="{6A6EBD9A-0AC5-4198-AF11-08E528781AF0}" destId="{D4928808-A9D8-4D7D-8032-9567FF82AAE3}" srcOrd="3" destOrd="0" presId="urn:microsoft.com/office/officeart/2005/8/layout/matrix1"/>
    <dgm:cxn modelId="{9E9C4E9E-6BA8-4945-B5B0-93DF5951DA1F}" type="presParOf" srcId="{6A6EBD9A-0AC5-4198-AF11-08E528781AF0}" destId="{88A60BE7-226B-4ACA-B362-DE2434742A62}" srcOrd="4" destOrd="0" presId="urn:microsoft.com/office/officeart/2005/8/layout/matrix1"/>
    <dgm:cxn modelId="{2F09E18A-EE08-4925-B823-DF6BB4165804}" type="presParOf" srcId="{6A6EBD9A-0AC5-4198-AF11-08E528781AF0}" destId="{0B4E8083-4556-4379-A09D-87049006A872}" srcOrd="5" destOrd="0" presId="urn:microsoft.com/office/officeart/2005/8/layout/matrix1"/>
    <dgm:cxn modelId="{093C3AC2-4CA0-4A64-8FDC-8E82DB9004CD}" type="presParOf" srcId="{6A6EBD9A-0AC5-4198-AF11-08E528781AF0}" destId="{FA700B7B-8567-46C7-8D3E-40490F5B64E8}" srcOrd="6" destOrd="0" presId="urn:microsoft.com/office/officeart/2005/8/layout/matrix1"/>
    <dgm:cxn modelId="{F2064779-E2F6-4FBB-8323-CBD7431FE4C6}" type="presParOf" srcId="{6A6EBD9A-0AC5-4198-AF11-08E528781AF0}" destId="{45E1DEB2-BFB9-4C3A-8DDE-83C91051D01A}" srcOrd="7" destOrd="0" presId="urn:microsoft.com/office/officeart/2005/8/layout/matrix1"/>
    <dgm:cxn modelId="{4D521A68-53B3-402D-91B5-12A3A1B9FF1A}" type="presParOf" srcId="{205B3C7C-23FF-4BC3-AF04-B63783261667}" destId="{434C7A5E-0AE4-454E-8BA6-AF21F28B3A80}"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Explain the SMART principle</a:t>
          </a: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do beginners set more performance related goals than outcome ones? </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Using an example describe a good target that is ‘timed’</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Why should targets be measurable?</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3078341" y="2497777"/>
        <a:ext cx="3078342" cy="1498666"/>
      </dsp:txXfrm>
    </dsp:sp>
    <dsp:sp modelId="{434C7A5E-0AE4-454E-8BA6-AF21F28B3A80}">
      <dsp:nvSpPr>
        <dsp:cNvPr id="0" name=""/>
        <dsp:cNvSpPr/>
      </dsp:nvSpPr>
      <dsp:spPr>
        <a:xfrm>
          <a:off x="2149538" y="1476166"/>
          <a:ext cx="1847005" cy="999111"/>
        </a:xfrm>
        <a:prstGeom prst="roundRect">
          <a:avLst/>
        </a:prstGeom>
        <a:solidFill>
          <a:srgbClr val="DA8AAD"/>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Use of goal setting and SMART targets</a:t>
          </a:r>
        </a:p>
      </dsp:txBody>
      <dsp:txXfrm>
        <a:off x="2198311" y="1524939"/>
        <a:ext cx="1749459" cy="901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Explain mental </a:t>
          </a:r>
          <a:r>
            <a:rPr lang="en-GB" altLang="en-US" sz="2000" kern="1200" dirty="0" smtClean="0">
              <a:solidFill>
                <a:prstClr val="white"/>
              </a:solidFill>
              <a:latin typeface="Arial" panose="020B0604020202020204" pitchFamily="34" charset="0"/>
              <a:ea typeface="+mn-ea"/>
              <a:cs typeface="Arial" panose="020B0604020202020204" pitchFamily="34" charset="0"/>
            </a:rPr>
            <a:t>rehearsal</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What other ways can an athlete prepare for exercise?</a:t>
          </a:r>
          <a:r>
            <a:rPr lang="en-GB" sz="2000" kern="1200" dirty="0">
              <a:solidFill>
                <a:prstClr val="white"/>
              </a:solidFill>
              <a:latin typeface="Arial" panose="020B0604020202020204" pitchFamily="34" charset="0"/>
              <a:ea typeface="+mn-ea"/>
              <a:cs typeface="Arial" panose="020B0604020202020204" pitchFamily="34" charset="0"/>
            </a:rPr>
            <a:t> </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advantages of mental </a:t>
          </a:r>
          <a:r>
            <a:rPr lang="en-GB" sz="2000" kern="1200" dirty="0" smtClean="0">
              <a:solidFill>
                <a:prstClr val="white"/>
              </a:solidFill>
              <a:latin typeface="Arial" panose="020B0604020202020204" pitchFamily="34" charset="0"/>
              <a:ea typeface="+mn-ea"/>
              <a:cs typeface="Arial" panose="020B0604020202020204" pitchFamily="34" charset="0"/>
            </a:rPr>
            <a:t>rehearsal</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1066800">
            <a:lnSpc>
              <a:spcPct val="90000"/>
            </a:lnSpc>
            <a:spcBef>
              <a:spcPct val="0"/>
            </a:spcBef>
            <a:spcAft>
              <a:spcPct val="35000"/>
            </a:spcAft>
          </a:pPr>
          <a:r>
            <a:rPr lang="en-GB" sz="2400" kern="1200" dirty="0"/>
            <a:t>Why is a warm up a good way of preparing for exercise? </a:t>
          </a:r>
          <a:br>
            <a:rPr lang="en-GB" sz="2400" kern="1200" dirty="0"/>
          </a:br>
          <a:endParaRPr lang="en-GB" sz="2400" kern="1200" dirty="0"/>
        </a:p>
      </dsp:txBody>
      <dsp:txXfrm rot="-5400000">
        <a:off x="3078341" y="2497777"/>
        <a:ext cx="3078342" cy="1498666"/>
      </dsp:txXfrm>
    </dsp:sp>
    <dsp:sp modelId="{434C7A5E-0AE4-454E-8BA6-AF21F28B3A80}">
      <dsp:nvSpPr>
        <dsp:cNvPr id="0" name=""/>
        <dsp:cNvSpPr/>
      </dsp:nvSpPr>
      <dsp:spPr>
        <a:xfrm>
          <a:off x="2154839" y="1498666"/>
          <a:ext cx="1847005" cy="999111"/>
        </a:xfrm>
        <a:prstGeom prst="roundRect">
          <a:avLst/>
        </a:prstGeom>
        <a:solidFill>
          <a:srgbClr val="DA8AAD"/>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kern="1200" dirty="0"/>
            <a:t>Mental preparation for performance</a:t>
          </a:r>
        </a:p>
      </dsp:txBody>
      <dsp:txXfrm>
        <a:off x="2203612" y="1547439"/>
        <a:ext cx="1749459" cy="9015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6985E-79EB-47F6-B6C2-BA9B6E157942}">
      <dsp:nvSpPr>
        <dsp:cNvPr id="0" name=""/>
        <dsp:cNvSpPr/>
      </dsp:nvSpPr>
      <dsp:spPr>
        <a:xfrm rot="16200000">
          <a:off x="540060" y="-540060"/>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Explain visual </a:t>
          </a:r>
          <a:r>
            <a:rPr lang="en-GB" altLang="en-US" sz="2000" kern="1200" dirty="0" smtClean="0">
              <a:solidFill>
                <a:prstClr val="white"/>
              </a:solidFill>
              <a:latin typeface="Arial" panose="020B0604020202020204" pitchFamily="34" charset="0"/>
              <a:ea typeface="+mn-ea"/>
              <a:cs typeface="Arial" panose="020B0604020202020204" pitchFamily="34" charset="0"/>
            </a:rPr>
            <a:t>guidance</a:t>
          </a: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1" y="1"/>
        <a:ext cx="3078342" cy="1498666"/>
      </dsp:txXfrm>
    </dsp:sp>
    <dsp:sp modelId="{BA66FE88-7362-46D7-B73A-8715947C1433}">
      <dsp:nvSpPr>
        <dsp:cNvPr id="0" name=""/>
        <dsp:cNvSpPr/>
      </dsp:nvSpPr>
      <dsp:spPr>
        <a:xfrm>
          <a:off x="3078342" y="0"/>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altLang="en-US" sz="2000" kern="1200" dirty="0">
              <a:solidFill>
                <a:prstClr val="white"/>
              </a:solidFill>
              <a:latin typeface="Arial" panose="020B0604020202020204" pitchFamily="34" charset="0"/>
              <a:ea typeface="+mn-ea"/>
              <a:cs typeface="Arial" panose="020B0604020202020204" pitchFamily="34" charset="0"/>
            </a:rPr>
            <a:t>What is the difference between intrinsic and extrinsic feedback?</a:t>
          </a:r>
          <a:r>
            <a:rPr lang="en-GB" sz="2000" kern="1200" dirty="0">
              <a:solidFill>
                <a:prstClr val="white"/>
              </a:solidFill>
              <a:latin typeface="Arial" panose="020B0604020202020204" pitchFamily="34" charset="0"/>
              <a:ea typeface="+mn-ea"/>
              <a:cs typeface="Arial" panose="020B0604020202020204" pitchFamily="34" charset="0"/>
            </a:rPr>
            <a:t> </a:t>
          </a:r>
        </a:p>
      </dsp:txBody>
      <dsp:txXfrm>
        <a:off x="3078342" y="0"/>
        <a:ext cx="3078342" cy="1498666"/>
      </dsp:txXfrm>
    </dsp:sp>
    <dsp:sp modelId="{88A60BE7-226B-4ACA-B362-DE2434742A62}">
      <dsp:nvSpPr>
        <dsp:cNvPr id="0" name=""/>
        <dsp:cNvSpPr/>
      </dsp:nvSpPr>
      <dsp:spPr>
        <a:xfrm rot="10800000">
          <a:off x="0" y="1998222"/>
          <a:ext cx="3078342" cy="199822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Discuss the advantages and disadvantages of verbal </a:t>
          </a:r>
          <a:r>
            <a:rPr lang="en-GB" sz="2000" kern="1200" dirty="0" smtClean="0">
              <a:solidFill>
                <a:prstClr val="white"/>
              </a:solidFill>
              <a:latin typeface="Arial" panose="020B0604020202020204" pitchFamily="34" charset="0"/>
              <a:ea typeface="+mn-ea"/>
              <a:cs typeface="Arial" panose="020B0604020202020204" pitchFamily="34" charset="0"/>
            </a:rPr>
            <a:t>guidance </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10800000">
        <a:off x="0" y="2497777"/>
        <a:ext cx="3078342" cy="1498666"/>
      </dsp:txXfrm>
    </dsp:sp>
    <dsp:sp modelId="{FA700B7B-8567-46C7-8D3E-40490F5B64E8}">
      <dsp:nvSpPr>
        <dsp:cNvPr id="0" name=""/>
        <dsp:cNvSpPr/>
      </dsp:nvSpPr>
      <dsp:spPr>
        <a:xfrm rot="5400000">
          <a:off x="3618402" y="1458161"/>
          <a:ext cx="1998222" cy="3078342"/>
        </a:xfrm>
        <a:prstGeom prst="round1Rect">
          <a:avLst/>
        </a:prstGeom>
        <a:solidFill>
          <a:srgbClr val="B71E42"/>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solidFill>
                <a:prstClr val="white"/>
              </a:solidFill>
              <a:latin typeface="Arial" panose="020B0604020202020204" pitchFamily="34" charset="0"/>
              <a:ea typeface="+mn-ea"/>
              <a:cs typeface="Arial" panose="020B0604020202020204" pitchFamily="34" charset="0"/>
            </a:rPr>
            <a:t>Describe the types of feedback and guidance a beginner would </a:t>
          </a:r>
          <a:r>
            <a:rPr lang="en-GB" sz="2000" kern="1200" dirty="0" smtClean="0">
              <a:solidFill>
                <a:prstClr val="white"/>
              </a:solidFill>
              <a:latin typeface="Arial" panose="020B0604020202020204" pitchFamily="34" charset="0"/>
              <a:ea typeface="+mn-ea"/>
              <a:cs typeface="Arial" panose="020B0604020202020204" pitchFamily="34" charset="0"/>
            </a:rPr>
            <a:t>need </a:t>
          </a:r>
          <a:r>
            <a:rPr lang="en-GB" sz="2000" kern="1200" dirty="0">
              <a:solidFill>
                <a:prstClr val="white"/>
              </a:solidFill>
              <a:latin typeface="Arial" panose="020B0604020202020204" pitchFamily="34" charset="0"/>
              <a:ea typeface="+mn-ea"/>
              <a:cs typeface="Arial" panose="020B0604020202020204" pitchFamily="34" charset="0"/>
            </a:rPr>
            <a:t/>
          </a:r>
          <a:br>
            <a:rPr lang="en-GB" sz="2000" kern="1200" dirty="0">
              <a:solidFill>
                <a:prstClr val="white"/>
              </a:solidFill>
              <a:latin typeface="Arial" panose="020B0604020202020204" pitchFamily="34" charset="0"/>
              <a:ea typeface="+mn-ea"/>
              <a:cs typeface="Arial" panose="020B0604020202020204" pitchFamily="34" charset="0"/>
            </a:rPr>
          </a:br>
          <a:endParaRPr lang="en-GB" sz="2000" kern="1200" dirty="0">
            <a:solidFill>
              <a:prstClr val="white"/>
            </a:solidFill>
            <a:latin typeface="Arial" panose="020B0604020202020204" pitchFamily="34" charset="0"/>
            <a:ea typeface="+mn-ea"/>
            <a:cs typeface="Arial" panose="020B0604020202020204" pitchFamily="34" charset="0"/>
          </a:endParaRPr>
        </a:p>
      </dsp:txBody>
      <dsp:txXfrm rot="-5400000">
        <a:off x="3078341" y="2497777"/>
        <a:ext cx="3078342" cy="1498666"/>
      </dsp:txXfrm>
    </dsp:sp>
    <dsp:sp modelId="{434C7A5E-0AE4-454E-8BA6-AF21F28B3A80}">
      <dsp:nvSpPr>
        <dsp:cNvPr id="0" name=""/>
        <dsp:cNvSpPr/>
      </dsp:nvSpPr>
      <dsp:spPr>
        <a:xfrm>
          <a:off x="2154839" y="1440158"/>
          <a:ext cx="1847005" cy="999111"/>
        </a:xfrm>
        <a:prstGeom prst="roundRect">
          <a:avLst/>
        </a:prstGeom>
        <a:solidFill>
          <a:srgbClr val="DA8AA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kern="1200" dirty="0">
              <a:latin typeface="Arial" panose="020B0604020202020204" pitchFamily="34" charset="0"/>
              <a:cs typeface="Arial" panose="020B0604020202020204" pitchFamily="34" charset="0"/>
            </a:rPr>
            <a:t>Guidance and </a:t>
          </a:r>
          <a:r>
            <a:rPr lang="en-GB" sz="1800" kern="1200" dirty="0">
              <a:solidFill>
                <a:prstClr val="black">
                  <a:hueOff val="0"/>
                  <a:satOff val="0"/>
                  <a:lumOff val="0"/>
                  <a:alphaOff val="0"/>
                </a:prstClr>
              </a:solidFill>
              <a:latin typeface="Arial" panose="020B0604020202020204" pitchFamily="34" charset="0"/>
              <a:ea typeface="+mn-ea"/>
              <a:cs typeface="Arial" panose="020B0604020202020204" pitchFamily="34" charset="0"/>
            </a:rPr>
            <a:t>feedback</a:t>
          </a:r>
          <a:r>
            <a:rPr lang="en-GB" sz="1800" kern="1200" dirty="0">
              <a:latin typeface="Arial" panose="020B0604020202020204" pitchFamily="34" charset="0"/>
              <a:cs typeface="Arial" panose="020B0604020202020204" pitchFamily="34" charset="0"/>
            </a:rPr>
            <a:t> on performance</a:t>
          </a:r>
        </a:p>
      </dsp:txBody>
      <dsp:txXfrm>
        <a:off x="2203612" y="1488931"/>
        <a:ext cx="1749459" cy="90156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fotopedia.com/redirect?u=http://www.flickr.com/photos/76609791@N00"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www.fotopedia.com/items/flickr-3618588891" TargetMode="External"/><Relationship Id="rId4" Type="http://schemas.openxmlformats.org/officeDocument/2006/relationships/hyperlink" Target="http://www.fotopedia.com/redirect?u=http://www.flickr.com/photos/76609791@N00/3618588891"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fotopedia.com/redirect?u=http://www.flickr.com/photos/76609791@N00"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www.fotopedia.com/items/flickr-3618588891" TargetMode="External"/><Relationship Id="rId4" Type="http://schemas.openxmlformats.org/officeDocument/2006/relationships/hyperlink" Target="http://www.fotopedia.com/redirect?u=http://www.flickr.com/photos/76609791@N00/3618588891"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7132AEFF-548E-4A65-8B7B-9A94BB118D1D}" type="slidenum">
              <a:rPr lang="en-GB" altLang="en-US" sz="1200" b="0" smtClean="0">
                <a:latin typeface="Times New Roman" panose="02020603050405020304" pitchFamily="18" charset="0"/>
              </a:rPr>
              <a:pPr/>
              <a:t>3</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508627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7132AEFF-548E-4A65-8B7B-9A94BB118D1D}" type="slidenum">
              <a:rPr lang="en-GB" altLang="en-US" sz="1200" b="0" smtClean="0">
                <a:latin typeface="Times New Roman" panose="02020603050405020304" pitchFamily="18" charset="0"/>
              </a:rPr>
              <a:pPr/>
              <a:t>4</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790579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82BA99B6-98EB-43B3-897F-76445780BB4B}" type="slidenum">
              <a:rPr lang="en-GB" altLang="en-US" sz="1200" b="0" smtClean="0">
                <a:latin typeface="Times New Roman" panose="02020603050405020304" pitchFamily="18" charset="0"/>
              </a:rPr>
              <a:pPr/>
              <a:t>6</a:t>
            </a:fld>
            <a:endParaRPr lang="en-GB" altLang="en-US" sz="1200" b="0">
              <a:latin typeface="Times New Roman" panose="02020603050405020304" pitchFamily="18" charset="0"/>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935927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3984A50-96F0-43B7-86CC-9BBC7D479120}" type="slidenum">
              <a:rPr lang="en-GB" altLang="en-US" sz="1200" b="0" smtClean="0">
                <a:latin typeface="Times New Roman" panose="02020603050405020304" pitchFamily="18" charset="0"/>
              </a:rPr>
              <a:pPr/>
              <a:t>15</a:t>
            </a:fld>
            <a:endParaRPr lang="en-GB" altLang="en-US" sz="1200" b="0">
              <a:latin typeface="Times New Roman" panose="02020603050405020304"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by: </a:t>
            </a:r>
            <a:r>
              <a:rPr lang="en-GB" altLang="en-US"/>
              <a:t>© </a:t>
            </a:r>
            <a:r>
              <a:rPr lang="en-GB" altLang="en-US">
                <a:hlinkClick r:id="rId3"/>
              </a:rPr>
              <a:t>plasmastik</a:t>
            </a:r>
            <a:r>
              <a:rPr lang="en-GB" altLang="en-US"/>
              <a:t> on </a:t>
            </a:r>
            <a:r>
              <a:rPr lang="en-GB" altLang="en-US">
                <a:hlinkClick r:id="rId4"/>
              </a:rPr>
              <a:t>Flickr</a:t>
            </a:r>
            <a:r>
              <a:rPr lang="en-GB" altLang="en-US"/>
              <a:t>.</a:t>
            </a:r>
            <a:r>
              <a:rPr lang="en-GB" altLang="en-US" i="1"/>
              <a:t> </a:t>
            </a:r>
            <a:r>
              <a:rPr lang="en-GB" altLang="en-US"/>
              <a:t>This image is reproduced under the terms of the Creative Commons License 3.0. </a:t>
            </a:r>
            <a:r>
              <a:rPr lang="en-GB" altLang="en-US">
                <a:hlinkClick r:id="rId5"/>
              </a:rPr>
              <a:t>http://www.fotopedia.com/items/flickr-3618588891</a:t>
            </a:r>
            <a:endParaRPr lang="en-US" altLang="en-US"/>
          </a:p>
          <a:p>
            <a:endParaRPr lang="en-US" altLang="en-US"/>
          </a:p>
        </p:txBody>
      </p:sp>
    </p:spTree>
    <p:extLst>
      <p:ext uri="{BB962C8B-B14F-4D97-AF65-F5344CB8AC3E}">
        <p14:creationId xmlns:p14="http://schemas.microsoft.com/office/powerpoint/2010/main" val="392286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23984A50-96F0-43B7-86CC-9BBC7D479120}" type="slidenum">
              <a:rPr lang="en-GB" altLang="en-US" sz="1200" b="0" smtClean="0">
                <a:latin typeface="Times New Roman" panose="02020603050405020304" pitchFamily="18" charset="0"/>
              </a:rPr>
              <a:pPr/>
              <a:t>16</a:t>
            </a:fld>
            <a:endParaRPr lang="en-GB" altLang="en-US" sz="1200" b="0">
              <a:latin typeface="Times New Roman" panose="02020603050405020304"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 by: </a:t>
            </a:r>
            <a:r>
              <a:rPr lang="en-GB" altLang="en-US"/>
              <a:t>© </a:t>
            </a:r>
            <a:r>
              <a:rPr lang="en-GB" altLang="en-US">
                <a:hlinkClick r:id="rId3"/>
              </a:rPr>
              <a:t>plasmastik</a:t>
            </a:r>
            <a:r>
              <a:rPr lang="en-GB" altLang="en-US"/>
              <a:t> on </a:t>
            </a:r>
            <a:r>
              <a:rPr lang="en-GB" altLang="en-US">
                <a:hlinkClick r:id="rId4"/>
              </a:rPr>
              <a:t>Flickr</a:t>
            </a:r>
            <a:r>
              <a:rPr lang="en-GB" altLang="en-US"/>
              <a:t>.</a:t>
            </a:r>
            <a:r>
              <a:rPr lang="en-GB" altLang="en-US" i="1"/>
              <a:t> </a:t>
            </a:r>
            <a:r>
              <a:rPr lang="en-GB" altLang="en-US"/>
              <a:t>This image is reproduced under the terms of the Creative Commons License 3.0. </a:t>
            </a:r>
            <a:r>
              <a:rPr lang="en-GB" altLang="en-US">
                <a:hlinkClick r:id="rId5"/>
              </a:rPr>
              <a:t>http://www.fotopedia.com/items/flickr-3618588891</a:t>
            </a:r>
            <a:endParaRPr lang="en-US" altLang="en-US"/>
          </a:p>
          <a:p>
            <a:endParaRPr lang="en-US" altLang="en-US"/>
          </a:p>
        </p:txBody>
      </p:sp>
    </p:spTree>
    <p:extLst>
      <p:ext uri="{BB962C8B-B14F-4D97-AF65-F5344CB8AC3E}">
        <p14:creationId xmlns:p14="http://schemas.microsoft.com/office/powerpoint/2010/main" val="390593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Photos by:</a:t>
            </a:r>
            <a:r>
              <a:rPr lang="en-GB" altLang="en-US"/>
              <a:t> LOCOG</a:t>
            </a:r>
          </a:p>
          <a:p>
            <a:endParaRPr lang="en-GB" altLang="en-US"/>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E74D8A91-580B-44B5-A317-4C130E231A8D}" type="slidenum">
              <a:rPr lang="en-GB" altLang="en-US" sz="1200" b="0" smtClean="0">
                <a:latin typeface="Times New Roman" panose="02020603050405020304" pitchFamily="18" charset="0"/>
              </a:rPr>
              <a:pPr/>
              <a:t>19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955372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0A5ACAAE-B83C-4F60-AAC4-578DCDE3A77B}" type="slidenum">
              <a:rPr lang="en-GB" altLang="en-US" sz="1200" b="0" smtClean="0">
                <a:latin typeface="Times New Roman" panose="02020603050405020304" pitchFamily="18" charset="0"/>
              </a:rPr>
              <a:pPr/>
              <a:t>22</a:t>
            </a:fld>
            <a:endParaRPr lang="en-GB" altLang="en-US" sz="1200" b="0">
              <a:latin typeface="Times New Roman" panose="02020603050405020304" pitchFamily="18"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213600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97FD1974-6688-46A4-9B15-6F2323468009}" type="slidenum">
              <a:rPr lang="en-GB" altLang="en-US" sz="1200" b="0" smtClean="0">
                <a:latin typeface="Times New Roman" panose="02020603050405020304" pitchFamily="18" charset="0"/>
              </a:rPr>
              <a:pPr/>
              <a:t>29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527121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D5F5BEE4-CEE7-4A3E-95D6-17D4AFD009B9}" type="slidenum">
              <a:rPr lang="en-GB" altLang="en-US" sz="1200" b="0" smtClean="0">
                <a:latin typeface="Times New Roman" panose="02020603050405020304" pitchFamily="18" charset="0"/>
              </a:rPr>
              <a:pPr/>
              <a:t>31</a:t>
            </a:fld>
            <a:endParaRPr lang="en-GB" altLang="en-US" sz="1200" b="0">
              <a:latin typeface="Times New Roman" panose="02020603050405020304"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294336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Clipart: </a:t>
            </a:r>
            <a:r>
              <a:rPr lang="en-GB" altLang="en-US"/>
              <a:t>© Clker.com 2012</a:t>
            </a:r>
          </a:p>
          <a:p>
            <a:endParaRPr lang="en-GB" altLang="en-US"/>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FD72FC42-14CE-465A-BEF8-B2B230C234AD}" type="slidenum">
              <a:rPr lang="en-GB" altLang="en-US" sz="1200" b="0" smtClean="0">
                <a:latin typeface="Times New Roman" panose="02020603050405020304" pitchFamily="18" charset="0"/>
              </a:rPr>
              <a:pPr/>
              <a:t>33</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13914485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Clipart: </a:t>
            </a:r>
            <a:r>
              <a:rPr lang="en-GB" altLang="en-US"/>
              <a:t>© Clker.com 2012</a:t>
            </a:r>
          </a:p>
          <a:p>
            <a:endParaRPr lang="en-GB" alt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4BBD393E-F432-49CD-8BB0-35A96FFEE0E9}" type="slidenum">
              <a:rPr lang="en-GB" altLang="en-US" sz="1200" b="0" smtClean="0">
                <a:latin typeface="Times New Roman" panose="02020603050405020304" pitchFamily="18" charset="0"/>
              </a:rPr>
              <a:pPr/>
              <a:t>35</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41974607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Clipart: </a:t>
            </a:r>
            <a:r>
              <a:rPr lang="en-GB" altLang="en-US"/>
              <a:t>© Clker.com 2012</a:t>
            </a:r>
          </a:p>
          <a:p>
            <a:endParaRPr lang="en-GB" altLang="en-US"/>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AE0BB0F1-26E2-450D-ABC7-FC7A5455AF8D}" type="slidenum">
              <a:rPr lang="en-GB" altLang="en-US" sz="1200" b="0" smtClean="0">
                <a:latin typeface="Times New Roman" panose="02020603050405020304" pitchFamily="18" charset="0"/>
              </a:rPr>
              <a:pPr/>
              <a:t>37</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712864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a:t>Clipart: </a:t>
            </a:r>
            <a:r>
              <a:rPr lang="en-GB" altLang="en-US"/>
              <a:t>© Clker.com 2012</a:t>
            </a:r>
          </a:p>
          <a:p>
            <a:endParaRPr lang="en-GB" altLang="en-US"/>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767A7CF2-055B-4DC2-A058-0079118443CB}" type="slidenum">
              <a:rPr lang="en-GB" altLang="en-US" sz="1200" b="0" smtClean="0">
                <a:latin typeface="Times New Roman" panose="02020603050405020304" pitchFamily="18" charset="0"/>
              </a:rPr>
              <a:pPr/>
              <a:t>39</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3345694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fld id="{8AA3BAF7-9C28-4793-9F9A-95325E395197}" type="slidenum">
              <a:rPr lang="en-GB" altLang="en-US" sz="1200" b="0" smtClean="0">
                <a:latin typeface="Times New Roman" panose="02020603050405020304" pitchFamily="18" charset="0"/>
              </a:rPr>
              <a:pPr/>
              <a:t>48</a:t>
            </a:fld>
            <a:endParaRPr lang="en-GB" altLang="en-US" sz="1200" b="0">
              <a:latin typeface="Times New Roman" panose="02020603050405020304" pitchFamily="18" charset="0"/>
            </a:endParaRPr>
          </a:p>
        </p:txBody>
      </p:sp>
    </p:spTree>
    <p:extLst>
      <p:ext uri="{BB962C8B-B14F-4D97-AF65-F5344CB8AC3E}">
        <p14:creationId xmlns:p14="http://schemas.microsoft.com/office/powerpoint/2010/main" val="2034818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49</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5uaBBl3gXRs"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hyperlink" Target="https://www.youtube.com/watch?v=vJG698U2"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16.jpg"/></Relationships>
</file>

<file path=ppt/slides/_rels/slide3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3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_JUjbpL9X7I" TargetMode="External"/><Relationship Id="rId2" Type="http://schemas.openxmlformats.org/officeDocument/2006/relationships/hyperlink" Target="https://www.youtube.com/watch?v=vJG698U2"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6768752" cy="513346"/>
          </a:xfrm>
          <a:prstGeom prst="rect">
            <a:avLst/>
          </a:prstGeom>
          <a:noFill/>
        </p:spPr>
        <p:txBody>
          <a:bodyPr wrap="square" rtlCol="0">
            <a:spAutoFit/>
          </a:bodyPr>
          <a:lstStyle/>
          <a:p>
            <a:pPr>
              <a:lnSpc>
                <a:spcPct val="114000"/>
              </a:lnSpc>
              <a:spcAft>
                <a:spcPts val="1200"/>
              </a:spcAft>
            </a:pPr>
            <a:r>
              <a:rPr lang="en-US" sz="2400" b="1" dirty="0" smtClean="0">
                <a:latin typeface="Arial" panose="020B0604020202020204" pitchFamily="34" charset="0"/>
                <a:cs typeface="Arial" panose="020B0604020202020204" pitchFamily="34" charset="0"/>
              </a:rPr>
              <a:t>Socio-cultural issues and sports psychology</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195736" y="908720"/>
            <a:ext cx="6741307" cy="4968552"/>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6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Know the definition of motor skills</a:t>
            </a: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Understand and be able to apply examples of the characteristics of skillful movement:</a:t>
            </a:r>
          </a:p>
          <a:p>
            <a:pPr marL="557213" lvl="1" indent="-214313">
              <a:spcBef>
                <a:spcPts val="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efficiency</a:t>
            </a:r>
          </a:p>
          <a:p>
            <a:pPr marL="557213" lvl="1" indent="-214313">
              <a:spcBef>
                <a:spcPts val="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pre-determined</a:t>
            </a:r>
          </a:p>
          <a:p>
            <a:pPr marL="557213" lvl="1" indent="-214313">
              <a:spcBef>
                <a:spcPts val="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coordinated</a:t>
            </a:r>
          </a:p>
          <a:p>
            <a:pPr marL="557213" lvl="1" indent="-214313">
              <a:spcBef>
                <a:spcPts val="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fluent</a:t>
            </a:r>
          </a:p>
          <a:p>
            <a:pPr marL="557213" lvl="1" indent="-214313">
              <a:spcBef>
                <a:spcPts val="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aesthetic.</a:t>
            </a: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Know 2 continua used in the classification of skills, including:</a:t>
            </a:r>
          </a:p>
          <a:p>
            <a:pPr marL="557213" lvl="1" indent="-214313">
              <a:spcBef>
                <a:spcPts val="0"/>
              </a:spcBef>
              <a:spcAft>
                <a:spcPts val="600"/>
              </a:spcAft>
              <a:buChar char="•"/>
            </a:pPr>
            <a:r>
              <a:rPr lang="en-US" sz="1400" b="1" dirty="0">
                <a:solidFill>
                  <a:schemeClr val="tx1"/>
                </a:solidFill>
                <a:latin typeface="Arial" panose="020B0604020202020204" pitchFamily="34" charset="0"/>
                <a:cs typeface="Arial" panose="020B0604020202020204" pitchFamily="34" charset="0"/>
              </a:rPr>
              <a:t>simple to complex skills (difficulty continuum)</a:t>
            </a:r>
          </a:p>
          <a:p>
            <a:pPr marL="557213" lvl="1" indent="-214313">
              <a:spcBef>
                <a:spcPts val="0"/>
              </a:spcBef>
              <a:spcAft>
                <a:spcPts val="600"/>
              </a:spcAft>
              <a:buChar char="•"/>
            </a:pPr>
            <a:r>
              <a:rPr lang="en-US" sz="1400" b="1" dirty="0">
                <a:solidFill>
                  <a:schemeClr val="tx1"/>
                </a:solidFill>
                <a:latin typeface="Arial" panose="020B0604020202020204" pitchFamily="34" charset="0"/>
                <a:cs typeface="Arial" panose="020B0604020202020204" pitchFamily="34" charset="0"/>
              </a:rPr>
              <a:t>open to closed skills (environmental continuum</a:t>
            </a:r>
            <a:r>
              <a:rPr lang="en-US" sz="1400" b="1" dirty="0" smtClean="0">
                <a:solidFill>
                  <a:schemeClr val="tx1"/>
                </a:solidFill>
                <a:latin typeface="Arial" panose="020B0604020202020204" pitchFamily="34" charset="0"/>
                <a:cs typeface="Arial" panose="020B0604020202020204" pitchFamily="34" charset="0"/>
              </a:rPr>
              <a:t>).</a:t>
            </a:r>
            <a:endParaRPr lang="en-US" sz="1400" b="1"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Be able to apply practical examples of skills for each continuum along with justification for their placement on both continua.</a:t>
            </a:r>
          </a:p>
        </p:txBody>
      </p:sp>
      <p:sp>
        <p:nvSpPr>
          <p:cNvPr id="11" name="Title 1">
            <a:extLst>
              <a:ext uri="{FF2B5EF4-FFF2-40B4-BE49-F238E27FC236}">
                <a16:creationId xmlns:a16="http://schemas.microsoft.com/office/drawing/2014/main" id="{FA9E37EA-1075-4CB4-AA7A-24052E0A2A21}"/>
              </a:ext>
            </a:extLst>
          </p:cNvPr>
          <p:cNvSpPr txBox="1">
            <a:spLocks/>
          </p:cNvSpPr>
          <p:nvPr/>
        </p:nvSpPr>
        <p:spPr>
          <a:xfrm>
            <a:off x="125640" y="1287360"/>
            <a:ext cx="1854072"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400" cap="all" dirty="0"/>
              <a:t>Learning </a:t>
            </a:r>
            <a:br>
              <a:rPr lang="en-US" sz="2400" cap="all" dirty="0"/>
            </a:br>
            <a:r>
              <a:rPr lang="en-US" sz="2400" cap="all" dirty="0"/>
              <a:t>Outcomes</a:t>
            </a:r>
          </a:p>
        </p:txBody>
      </p:sp>
      <p:pic>
        <p:nvPicPr>
          <p:cNvPr id="10" name="Picture 9" descr="Orenburg, Russia - December 3, 2016: The boys compete in jumping on the trampoline on competitions at the Orenburg region among Juniors">
            <a:extLst>
              <a:ext uri="{FF2B5EF4-FFF2-40B4-BE49-F238E27FC236}">
                <a16:creationId xmlns:a16="http://schemas.microsoft.com/office/drawing/2014/main" id="{410333F7-56DC-401C-9588-5D12AD0B9A77}"/>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34948" y="2708919"/>
            <a:ext cx="1844765" cy="2913887"/>
          </a:xfrm>
          <a:prstGeom prst="rect">
            <a:avLst/>
          </a:prstGeom>
        </p:spPr>
      </p:pic>
      <p:sp>
        <p:nvSpPr>
          <p:cNvPr id="7" name="Rectangle 6"/>
          <p:cNvSpPr/>
          <p:nvPr/>
        </p:nvSpPr>
        <p:spPr>
          <a:xfrm>
            <a:off x="179512" y="69450"/>
            <a:ext cx="4824536"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2.2 Sports psychology</a:t>
            </a:r>
            <a:endParaRPr lang="en-US" sz="135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94246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2348" y="1412776"/>
            <a:ext cx="8488124" cy="1880103"/>
          </a:xfrm>
          <a:prstGeom prst="rect">
            <a:avLst/>
          </a:prstGeom>
          <a:solidFill>
            <a:schemeClr val="bg1"/>
          </a:solidFill>
          <a:ln w="25400">
            <a:solidFill>
              <a:schemeClr val="tx1"/>
            </a:solidFill>
          </a:ln>
        </p:spPr>
        <p:txBody>
          <a:bodyPr wrap="square" tIns="108000" bIns="108000" rtlCol="0">
            <a:spAutoFit/>
          </a:bodyPr>
          <a:lstStyle/>
          <a:p>
            <a:r>
              <a:rPr lang="en-GB" b="1" dirty="0">
                <a:latin typeface="Arial" panose="020B0604020202020204" pitchFamily="34" charset="0"/>
                <a:cs typeface="Arial" panose="020B0604020202020204" pitchFamily="34" charset="0"/>
              </a:rPr>
              <a:t>A skilful movement can be defined as:</a:t>
            </a:r>
          </a:p>
          <a:p>
            <a:endParaRPr lang="en-GB" dirty="0">
              <a:latin typeface="Arial" panose="020B0604020202020204" pitchFamily="34" charset="0"/>
              <a:cs typeface="Arial" panose="020B0604020202020204" pitchFamily="34" charset="0"/>
            </a:endParaRPr>
          </a:p>
          <a:p>
            <a:r>
              <a:rPr lang="en-GB"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skilled movement is one in which a predetermined objective is accomplished with maximum efficiency with a minimum outlay of energy.’</a:t>
            </a:r>
          </a:p>
          <a:p>
            <a:pPr algn="r"/>
            <a:endParaRPr lang="en-GB" i="1" dirty="0" smtClean="0">
              <a:solidFill>
                <a:srgbClr val="0070C0"/>
              </a:solidFill>
              <a:latin typeface="Arial" panose="020B0604020202020204" pitchFamily="34" charset="0"/>
              <a:cs typeface="Arial" panose="020B0604020202020204" pitchFamily="34" charset="0"/>
            </a:endParaRPr>
          </a:p>
          <a:p>
            <a:pPr algn="r"/>
            <a:r>
              <a:rPr lang="en-GB" i="1" dirty="0" smtClean="0">
                <a:solidFill>
                  <a:srgbClr val="0070C0"/>
                </a:solidFill>
                <a:latin typeface="Arial" panose="020B0604020202020204" pitchFamily="34" charset="0"/>
                <a:cs typeface="Arial" panose="020B0604020202020204" pitchFamily="34" charset="0"/>
              </a:rPr>
              <a:t>OCR GCSE (9-1) PE </a:t>
            </a:r>
            <a:r>
              <a:rPr lang="en-GB" i="1" dirty="0">
                <a:solidFill>
                  <a:srgbClr val="0070C0"/>
                </a:solidFill>
                <a:latin typeface="Arial" panose="020B0604020202020204" pitchFamily="34" charset="0"/>
                <a:cs typeface="Arial" panose="020B0604020202020204" pitchFamily="34" charset="0"/>
              </a:rPr>
              <a:t>Second </a:t>
            </a:r>
            <a:r>
              <a:rPr lang="en-GB" i="1" dirty="0" smtClean="0">
                <a:solidFill>
                  <a:srgbClr val="0070C0"/>
                </a:solidFill>
                <a:latin typeface="Arial" panose="020B0604020202020204" pitchFamily="34" charset="0"/>
                <a:cs typeface="Arial" panose="020B0604020202020204" pitchFamily="34" charset="0"/>
              </a:rPr>
              <a:t>Edition </a:t>
            </a:r>
            <a:r>
              <a:rPr lang="en-GB" i="1" dirty="0">
                <a:solidFill>
                  <a:srgbClr val="0070C0"/>
                </a:solidFill>
                <a:latin typeface="Arial" panose="020B0604020202020204" pitchFamily="34" charset="0"/>
                <a:cs typeface="Arial" panose="020B0604020202020204" pitchFamily="34" charset="0"/>
              </a:rPr>
              <a:t>– John Honeybourne 2016</a:t>
            </a:r>
          </a:p>
        </p:txBody>
      </p:sp>
      <p:sp>
        <p:nvSpPr>
          <p:cNvPr id="8" name="TextBox 7">
            <a:extLst>
              <a:ext uri="{FF2B5EF4-FFF2-40B4-BE49-F238E27FC236}">
                <a16:creationId xmlns:a16="http://schemas.microsoft.com/office/drawing/2014/main" id="{1E10BB70-FEC0-4824-B81F-F5CF761ADCBF}"/>
              </a:ext>
            </a:extLst>
          </p:cNvPr>
          <p:cNvSpPr txBox="1"/>
          <p:nvPr/>
        </p:nvSpPr>
        <p:spPr>
          <a:xfrm>
            <a:off x="332348" y="3892062"/>
            <a:ext cx="8488124" cy="1049106"/>
          </a:xfrm>
          <a:prstGeom prst="rect">
            <a:avLst/>
          </a:prstGeom>
          <a:solidFill>
            <a:schemeClr val="bg1"/>
          </a:solidFill>
          <a:ln w="25400">
            <a:solidFill>
              <a:schemeClr val="tx1"/>
            </a:solidFill>
          </a:ln>
        </p:spPr>
        <p:txBody>
          <a:bodyPr wrap="square" tIns="108000" bIns="108000" rtlCol="0">
            <a:spAutoFit/>
          </a:bodyPr>
          <a:lstStyle/>
          <a:p>
            <a:pPr algn="ctr"/>
            <a:r>
              <a:rPr lang="en-GB"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Motor skill</a:t>
            </a:r>
          </a:p>
          <a:p>
            <a:pPr algn="ctr"/>
            <a:r>
              <a:rPr lang="en-GB"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 action or task that has a target or goal and that requires voluntary body and/or limb movement to achieve this goal.</a:t>
            </a:r>
          </a:p>
        </p:txBody>
      </p:sp>
      <p:sp>
        <p:nvSpPr>
          <p:cNvPr id="7" name="Title 1">
            <a:extLst>
              <a:ext uri="{FF2B5EF4-FFF2-40B4-BE49-F238E27FC236}">
                <a16:creationId xmlns:a16="http://schemas.microsoft.com/office/drawing/2014/main" id="{F1A33E3A-D596-40A7-BC37-E18E5DC4A0F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Characteristics of skilful movement</a:t>
            </a:r>
          </a:p>
        </p:txBody>
      </p:sp>
    </p:spTree>
    <p:extLst>
      <p:ext uri="{BB962C8B-B14F-4D97-AF65-F5344CB8AC3E}">
        <p14:creationId xmlns:p14="http://schemas.microsoft.com/office/powerpoint/2010/main" val="37262886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080FE0-DC77-4735-B7A2-AAA3F99531DA}"/>
              </a:ext>
            </a:extLst>
          </p:cNvPr>
          <p:cNvSpPr txBox="1"/>
          <p:nvPr/>
        </p:nvSpPr>
        <p:spPr>
          <a:xfrm>
            <a:off x="5796136" y="5085184"/>
            <a:ext cx="3157257" cy="830997"/>
          </a:xfrm>
          <a:prstGeom prst="rect">
            <a:avLst/>
          </a:prstGeom>
          <a:gradFill>
            <a:gsLst>
              <a:gs pos="0">
                <a:srgbClr val="FFFF00">
                  <a:shade val="30000"/>
                  <a:satMod val="115000"/>
                </a:srgbClr>
              </a:gs>
              <a:gs pos="1000">
                <a:srgbClr val="FFFF00">
                  <a:shade val="67500"/>
                  <a:satMod val="115000"/>
                </a:srgbClr>
              </a:gs>
              <a:gs pos="100000">
                <a:srgbClr val="FFFF00">
                  <a:shade val="100000"/>
                  <a:satMod val="115000"/>
                </a:srgbClr>
              </a:gs>
            </a:gsLst>
            <a:path path="circle">
              <a:fillToRect l="50000" t="50000" r="50000" b="50000"/>
            </a:path>
          </a:gradFill>
        </p:spPr>
        <p:txBody>
          <a:bodyPr wrap="square" rtlCol="0">
            <a:spAutoFit/>
          </a:bodyPr>
          <a:lstStyle/>
          <a:p>
            <a:pPr algn="ct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Now let’s apply your answers to </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sport </a:t>
            </a: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and physical activities on the syllabus</a:t>
            </a:r>
          </a:p>
        </p:txBody>
      </p:sp>
      <p:sp>
        <p:nvSpPr>
          <p:cNvPr id="7" name="Title 1">
            <a:extLst>
              <a:ext uri="{FF2B5EF4-FFF2-40B4-BE49-F238E27FC236}">
                <a16:creationId xmlns:a16="http://schemas.microsoft.com/office/drawing/2014/main" id="{C9479E10-C7E7-4ED5-B7C9-F12AC19EF9F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Characteristics of skilful movement</a:t>
            </a:r>
          </a:p>
        </p:txBody>
      </p:sp>
      <p:sp>
        <p:nvSpPr>
          <p:cNvPr id="8" name="Rectangle 7">
            <a:hlinkClick r:id="rId3"/>
          </p:cNvPr>
          <p:cNvSpPr/>
          <p:nvPr/>
        </p:nvSpPr>
        <p:spPr>
          <a:xfrm>
            <a:off x="108000" y="3666565"/>
            <a:ext cx="4735188" cy="1077218"/>
          </a:xfrm>
          <a:prstGeom prst="rect">
            <a:avLst/>
          </a:prstGeom>
          <a:solidFill>
            <a:schemeClr val="bg1"/>
          </a:solidFill>
          <a:ln w="25400">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Juggler on YouTube</a:t>
            </a:r>
          </a:p>
          <a:p>
            <a:pPr algn="ctr"/>
            <a:endParaRPr lang="en-US" sz="1600" dirty="0">
              <a:latin typeface="Arial" panose="020B0604020202020204" pitchFamily="34" charset="0"/>
              <a:cs typeface="Arial" panose="020B0604020202020204" pitchFamily="34" charset="0"/>
            </a:endParaRPr>
          </a:p>
          <a:p>
            <a:pPr algn="ctr"/>
            <a:r>
              <a:rPr lang="en-GB" sz="1600" dirty="0">
                <a:hlinkClick r:id="rId3"/>
              </a:rPr>
              <a:t>https://</a:t>
            </a:r>
            <a:r>
              <a:rPr lang="en-GB" sz="1600" dirty="0" smtClean="0">
                <a:hlinkClick r:id="rId3"/>
              </a:rPr>
              <a:t>www.youtube.com/watch?v=5uaBBl3gXRs</a:t>
            </a:r>
            <a:endParaRPr lang="en-GB" sz="1600" dirty="0" smtClean="0"/>
          </a:p>
          <a:p>
            <a:pPr algn="ctr"/>
            <a:endParaRPr lang="en-US" sz="1600" dirty="0">
              <a:latin typeface="Arial" panose="020B0604020202020204" pitchFamily="34" charset="0"/>
              <a:cs typeface="Arial" panose="020B0604020202020204" pitchFamily="34" charset="0"/>
            </a:endParaRPr>
          </a:p>
        </p:txBody>
      </p:sp>
      <p:sp>
        <p:nvSpPr>
          <p:cNvPr id="10" name="Rectangle 2"/>
          <p:cNvSpPr>
            <a:spLocks noChangeArrowheads="1"/>
          </p:cNvSpPr>
          <p:nvPr/>
        </p:nvSpPr>
        <p:spPr bwMode="auto">
          <a:xfrm>
            <a:off x="108000" y="1245645"/>
            <a:ext cx="5751157" cy="211134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600" dirty="0"/>
              <a:t>Task: </a:t>
            </a:r>
            <a:r>
              <a:rPr lang="en-GB" altLang="en-US" sz="1600" dirty="0" smtClean="0"/>
              <a:t>watch the YouTube clip.  Do you think the juggler:</a:t>
            </a:r>
          </a:p>
          <a:p>
            <a:pPr marL="285750" indent="-285750">
              <a:spcBef>
                <a:spcPct val="20000"/>
              </a:spcBef>
              <a:buFont typeface="Arial" panose="020B0604020202020204" pitchFamily="34" charset="0"/>
              <a:buChar char="•"/>
            </a:pPr>
            <a:r>
              <a:rPr lang="en-GB" altLang="en-US" sz="1600" dirty="0" smtClean="0"/>
              <a:t>planned this routine</a:t>
            </a:r>
          </a:p>
          <a:p>
            <a:pPr marL="285750" indent="-285750">
              <a:spcBef>
                <a:spcPct val="20000"/>
              </a:spcBef>
              <a:buFont typeface="Arial" panose="020B0604020202020204" pitchFamily="34" charset="0"/>
              <a:buChar char="•"/>
            </a:pPr>
            <a:r>
              <a:rPr lang="en-GB" altLang="en-US" sz="1600" dirty="0"/>
              <a:t>t</a:t>
            </a:r>
            <a:r>
              <a:rPr lang="en-GB" altLang="en-US" sz="1600" dirty="0" smtClean="0"/>
              <a:t>ried to make it look good</a:t>
            </a:r>
          </a:p>
          <a:p>
            <a:pPr marL="285750" indent="-285750">
              <a:spcBef>
                <a:spcPct val="20000"/>
              </a:spcBef>
              <a:buFont typeface="Arial" panose="020B0604020202020204" pitchFamily="34" charset="0"/>
              <a:buChar char="•"/>
            </a:pPr>
            <a:r>
              <a:rPr lang="en-GB" altLang="en-US" sz="1600" dirty="0" smtClean="0"/>
              <a:t>has good co-ordination</a:t>
            </a:r>
          </a:p>
          <a:p>
            <a:pPr marL="285750" indent="-285750">
              <a:spcBef>
                <a:spcPct val="20000"/>
              </a:spcBef>
              <a:buFont typeface="Arial" panose="020B0604020202020204" pitchFamily="34" charset="0"/>
              <a:buChar char="•"/>
            </a:pPr>
            <a:r>
              <a:rPr lang="en-GB" altLang="en-US" sz="1600" dirty="0" smtClean="0"/>
              <a:t>made the routine flow</a:t>
            </a:r>
          </a:p>
          <a:p>
            <a:pPr marL="285750" indent="-285750">
              <a:spcBef>
                <a:spcPct val="20000"/>
              </a:spcBef>
              <a:buFont typeface="Arial" panose="020B0604020202020204" pitchFamily="34" charset="0"/>
              <a:buChar char="•"/>
            </a:pPr>
            <a:r>
              <a:rPr lang="en-GB" altLang="en-US" sz="1600" dirty="0" smtClean="0"/>
              <a:t>makes his movements look easy/efficient?</a:t>
            </a:r>
          </a:p>
          <a:p>
            <a:pPr>
              <a:spcBef>
                <a:spcPct val="20000"/>
              </a:spcBef>
            </a:pPr>
            <a:r>
              <a:rPr lang="en-GB" altLang="en-US" sz="1600" dirty="0" smtClean="0"/>
              <a:t>Explain your answers.</a:t>
            </a:r>
          </a:p>
        </p:txBody>
      </p:sp>
    </p:spTree>
    <p:extLst>
      <p:ext uri="{BB962C8B-B14F-4D97-AF65-F5344CB8AC3E}">
        <p14:creationId xmlns:p14="http://schemas.microsoft.com/office/powerpoint/2010/main" val="1648594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1143001" y="672585"/>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endParaRPr lang="en-US" altLang="en-US" sz="1800"/>
          </a:p>
        </p:txBody>
      </p:sp>
      <p:sp>
        <p:nvSpPr>
          <p:cNvPr id="23556" name="Rectangle 7"/>
          <p:cNvSpPr>
            <a:spLocks noChangeArrowheads="1"/>
          </p:cNvSpPr>
          <p:nvPr/>
        </p:nvSpPr>
        <p:spPr bwMode="auto">
          <a:xfrm>
            <a:off x="108001" y="970428"/>
            <a:ext cx="6768256" cy="484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u="sng" dirty="0"/>
              <a:t>Skilful movement (the characteristics of skill) consist of:</a:t>
            </a:r>
          </a:p>
          <a:p>
            <a:pPr>
              <a:defRPr/>
            </a:pPr>
            <a:endParaRPr lang="en-GB" sz="1800" b="0" dirty="0"/>
          </a:p>
          <a:p>
            <a:pPr>
              <a:spcAft>
                <a:spcPts val="900"/>
              </a:spcAft>
              <a:buFont typeface="Arial" panose="020B0604020202020204" pitchFamily="34" charset="0"/>
              <a:buChar char="•"/>
              <a:defRPr/>
            </a:pPr>
            <a:r>
              <a:rPr lang="en-GB" sz="1800" dirty="0">
                <a:solidFill>
                  <a:srgbClr val="1205BB"/>
                </a:solidFill>
                <a:effectLst>
                  <a:outerShdw blurRad="38100" dist="38100" dir="2700000" algn="tl">
                    <a:srgbClr val="000000">
                      <a:alpha val="43137"/>
                    </a:srgbClr>
                  </a:outerShdw>
                </a:effectLst>
              </a:rPr>
              <a:t>P</a:t>
            </a:r>
            <a:r>
              <a:rPr lang="en-GB" sz="1800" dirty="0"/>
              <a:t>re-determined</a:t>
            </a:r>
            <a:r>
              <a:rPr lang="en-GB" sz="1800" b="0" dirty="0"/>
              <a:t> - A player will perform skills having already planned </a:t>
            </a:r>
            <a:r>
              <a:rPr lang="en-GB" sz="1800" b="0" dirty="0" smtClean="0"/>
              <a:t>them e.g</a:t>
            </a:r>
            <a:r>
              <a:rPr lang="en-GB" sz="1800" b="0" dirty="0"/>
              <a:t>. </a:t>
            </a:r>
            <a:r>
              <a:rPr lang="en-GB" sz="1800" b="0" dirty="0" smtClean="0"/>
              <a:t>a </a:t>
            </a:r>
            <a:r>
              <a:rPr lang="en-GB" sz="1800" b="0" dirty="0"/>
              <a:t>skilled footballer will know where they are going to kick the ball before taking a </a:t>
            </a:r>
            <a:r>
              <a:rPr lang="en-GB" sz="1800" b="0" dirty="0" smtClean="0"/>
              <a:t>penalty</a:t>
            </a:r>
            <a:endParaRPr lang="en-GB" sz="1800" b="0" dirty="0"/>
          </a:p>
          <a:p>
            <a:pPr>
              <a:spcAft>
                <a:spcPts val="900"/>
              </a:spcAft>
              <a:buFont typeface="Arial" panose="020B0604020202020204" pitchFamily="34" charset="0"/>
              <a:buChar char="•"/>
              <a:defRPr/>
            </a:pPr>
            <a:r>
              <a:rPr lang="en-GB" sz="1800" dirty="0">
                <a:solidFill>
                  <a:srgbClr val="1205BB"/>
                </a:solidFill>
                <a:effectLst>
                  <a:outerShdw blurRad="38100" dist="38100" dir="2700000" algn="tl">
                    <a:srgbClr val="000000">
                      <a:alpha val="43137"/>
                    </a:srgbClr>
                  </a:outerShdw>
                </a:effectLst>
              </a:rPr>
              <a:t>E</a:t>
            </a:r>
            <a:r>
              <a:rPr lang="en-GB" sz="1800" dirty="0"/>
              <a:t>fficiency </a:t>
            </a:r>
            <a:r>
              <a:rPr lang="en-US" sz="1800" b="0" dirty="0"/>
              <a:t>– A skilled player is able to perform the task without any wasted </a:t>
            </a:r>
            <a:r>
              <a:rPr lang="en-US" sz="1800" b="0" dirty="0" smtClean="0"/>
              <a:t>energy e.g</a:t>
            </a:r>
            <a:r>
              <a:rPr lang="en-US" sz="1800" b="0" dirty="0"/>
              <a:t>. </a:t>
            </a:r>
            <a:r>
              <a:rPr lang="en-US" sz="1800" b="0" dirty="0" smtClean="0"/>
              <a:t>a </a:t>
            </a:r>
            <a:r>
              <a:rPr lang="en-US" sz="1800" b="0" dirty="0"/>
              <a:t>swimmer gliding through water, not fighting </a:t>
            </a:r>
            <a:r>
              <a:rPr lang="en-US" sz="1800" b="0" dirty="0" smtClean="0"/>
              <a:t>it</a:t>
            </a:r>
            <a:endParaRPr lang="en-GB" sz="1800" b="0" dirty="0"/>
          </a:p>
          <a:p>
            <a:pPr>
              <a:spcAft>
                <a:spcPts val="900"/>
              </a:spcAft>
              <a:buFont typeface="Arial" panose="020B0604020202020204" pitchFamily="34" charset="0"/>
              <a:buChar char="•"/>
              <a:defRPr/>
            </a:pPr>
            <a:r>
              <a:rPr lang="en-GB" sz="1800" dirty="0">
                <a:solidFill>
                  <a:srgbClr val="1205BB"/>
                </a:solidFill>
                <a:effectLst>
                  <a:outerShdw blurRad="38100" dist="38100" dir="2700000" algn="tl">
                    <a:srgbClr val="000000">
                      <a:alpha val="43137"/>
                    </a:srgbClr>
                  </a:outerShdw>
                </a:effectLst>
              </a:rPr>
              <a:t>A</a:t>
            </a:r>
            <a:r>
              <a:rPr lang="en-GB" sz="1800" dirty="0"/>
              <a:t>esthetic</a:t>
            </a:r>
            <a:r>
              <a:rPr lang="en-GB" sz="1800" b="0" dirty="0"/>
              <a:t> - They look </a:t>
            </a:r>
            <a:r>
              <a:rPr lang="en-GB" sz="1800" b="0" dirty="0" smtClean="0"/>
              <a:t>good. A </a:t>
            </a:r>
            <a:r>
              <a:rPr lang="en-GB" sz="1800" b="0" dirty="0"/>
              <a:t>top-class dance routine is pleasing to </a:t>
            </a:r>
            <a:r>
              <a:rPr lang="en-GB" sz="1800" b="0" dirty="0" smtClean="0"/>
              <a:t>watch</a:t>
            </a:r>
            <a:endParaRPr lang="en-GB" sz="1800" dirty="0"/>
          </a:p>
          <a:p>
            <a:pPr>
              <a:spcAft>
                <a:spcPts val="900"/>
              </a:spcAft>
              <a:buFont typeface="Arial" panose="020B0604020202020204" pitchFamily="34" charset="0"/>
              <a:buChar char="•"/>
              <a:defRPr/>
            </a:pPr>
            <a:r>
              <a:rPr lang="en-GB" sz="1800" dirty="0">
                <a:solidFill>
                  <a:srgbClr val="1205BB"/>
                </a:solidFill>
                <a:effectLst>
                  <a:outerShdw blurRad="38100" dist="38100" dir="2700000" algn="tl">
                    <a:srgbClr val="000000">
                      <a:alpha val="43137"/>
                    </a:srgbClr>
                  </a:outerShdw>
                </a:effectLst>
              </a:rPr>
              <a:t>F</a:t>
            </a:r>
            <a:r>
              <a:rPr lang="en-GB" sz="1800" dirty="0"/>
              <a:t>luent </a:t>
            </a:r>
            <a:r>
              <a:rPr lang="en-GB" sz="1800" b="0" dirty="0"/>
              <a:t>- A skilled player is able to perform the task making it look effortless and movements flow from one to the </a:t>
            </a:r>
            <a:r>
              <a:rPr lang="en-GB" sz="1800" b="0" dirty="0" smtClean="0"/>
              <a:t>next</a:t>
            </a:r>
            <a:r>
              <a:rPr lang="en-GB" sz="1800" b="0" dirty="0"/>
              <a:t> </a:t>
            </a:r>
            <a:r>
              <a:rPr lang="en-GB" sz="1800" b="0" dirty="0" smtClean="0"/>
              <a:t>e.g</a:t>
            </a:r>
            <a:r>
              <a:rPr lang="en-GB" sz="1800" b="0" dirty="0"/>
              <a:t>. a trampoline </a:t>
            </a:r>
            <a:r>
              <a:rPr lang="en-GB" sz="1800" b="0" dirty="0" smtClean="0"/>
              <a:t>routine</a:t>
            </a:r>
            <a:endParaRPr lang="en-GB" sz="1800" b="0" dirty="0"/>
          </a:p>
          <a:p>
            <a:pPr>
              <a:spcAft>
                <a:spcPts val="900"/>
              </a:spcAft>
              <a:buFont typeface="Arial" panose="020B0604020202020204" pitchFamily="34" charset="0"/>
              <a:buChar char="•"/>
              <a:defRPr/>
            </a:pPr>
            <a:r>
              <a:rPr lang="en-GB" sz="1800" dirty="0">
                <a:solidFill>
                  <a:srgbClr val="1205BB"/>
                </a:solidFill>
                <a:effectLst>
                  <a:outerShdw blurRad="38100" dist="38100" dir="2700000" algn="tl">
                    <a:srgbClr val="000000">
                      <a:alpha val="43137"/>
                    </a:srgbClr>
                  </a:outerShdw>
                </a:effectLst>
              </a:rPr>
              <a:t>C</a:t>
            </a:r>
            <a:r>
              <a:rPr lang="en-GB" sz="1800" b="0" dirty="0"/>
              <a:t>oordination – The skilled performer in volleyball can jump and then ‘spike/smash’ successfully whilst still in the </a:t>
            </a:r>
            <a:r>
              <a:rPr lang="en-GB" sz="1800" b="0" dirty="0" smtClean="0"/>
              <a:t>air.</a:t>
            </a:r>
            <a:endParaRPr lang="en-GB" sz="1800" b="0" dirty="0"/>
          </a:p>
        </p:txBody>
      </p:sp>
      <p:sp>
        <p:nvSpPr>
          <p:cNvPr id="2" name="TextBox 1">
            <a:extLst>
              <a:ext uri="{FF2B5EF4-FFF2-40B4-BE49-F238E27FC236}">
                <a16:creationId xmlns:a16="http://schemas.microsoft.com/office/drawing/2014/main" id="{0FA9DC64-5533-4C43-9254-91D290CCEE7D}"/>
              </a:ext>
            </a:extLst>
          </p:cNvPr>
          <p:cNvSpPr txBox="1"/>
          <p:nvPr/>
        </p:nvSpPr>
        <p:spPr>
          <a:xfrm>
            <a:off x="7047721" y="1856177"/>
            <a:ext cx="1963083" cy="954107"/>
          </a:xfrm>
          <a:prstGeom prst="rect">
            <a:avLst/>
          </a:prstGeom>
          <a:solidFill>
            <a:srgbClr val="FFFF00"/>
          </a:solidFill>
          <a:ln>
            <a:solidFill>
              <a:schemeClr val="accent1"/>
            </a:solidFill>
          </a:ln>
        </p:spPr>
        <p:txBody>
          <a:bodyPr wrap="square" rtlCol="0">
            <a:spAutoFit/>
          </a:bodyPr>
          <a:lstStyle/>
          <a:p>
            <a:pPr algn="ctr"/>
            <a:r>
              <a:rPr lang="en-GB" sz="1400" dirty="0">
                <a:solidFill>
                  <a:srgbClr val="FF0000"/>
                </a:solidFill>
                <a:latin typeface="Arial" panose="020B0604020202020204" pitchFamily="34" charset="0"/>
                <a:cs typeface="Arial" panose="020B0604020202020204" pitchFamily="34" charset="0"/>
              </a:rPr>
              <a:t>ACRONYM</a:t>
            </a:r>
          </a:p>
          <a:p>
            <a:pPr algn="ctr"/>
            <a:r>
              <a:rPr lang="en-GB" sz="1400" dirty="0">
                <a:solidFill>
                  <a:srgbClr val="FF0000"/>
                </a:solidFill>
                <a:latin typeface="Arial" panose="020B0604020202020204" pitchFamily="34" charset="0"/>
                <a:cs typeface="Arial" panose="020B0604020202020204" pitchFamily="34" charset="0"/>
              </a:rPr>
              <a:t>Remember that brilliant football team</a:t>
            </a:r>
          </a:p>
          <a:p>
            <a:pPr algn="ctr"/>
            <a:r>
              <a:rPr lang="en-GB" sz="1400" dirty="0">
                <a:solidFill>
                  <a:srgbClr val="FF0000"/>
                </a:solidFill>
                <a:latin typeface="Arial" panose="020B0604020202020204" pitchFamily="34" charset="0"/>
                <a:cs typeface="Arial" panose="020B0604020202020204" pitchFamily="34" charset="0"/>
              </a:rPr>
              <a:t>PEA FC</a:t>
            </a:r>
          </a:p>
        </p:txBody>
      </p:sp>
      <p:sp>
        <p:nvSpPr>
          <p:cNvPr id="8" name="Title 1">
            <a:extLst>
              <a:ext uri="{FF2B5EF4-FFF2-40B4-BE49-F238E27FC236}">
                <a16:creationId xmlns:a16="http://schemas.microsoft.com/office/drawing/2014/main" id="{19E8E2B1-204B-4CE1-9266-4C498D6A400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Characteristics of skilful movement</a:t>
            </a:r>
          </a:p>
        </p:txBody>
      </p:sp>
      <p:pic>
        <p:nvPicPr>
          <p:cNvPr id="9" name="Picture 8" descr="Illustration of a garden peas Character giving thumbs up">
            <a:extLst>
              <a:ext uri="{FF2B5EF4-FFF2-40B4-BE49-F238E27FC236}">
                <a16:creationId xmlns:a16="http://schemas.microsoft.com/office/drawing/2014/main" id="{1649FE73-80C6-49C1-A106-71539C6CFEF8}"/>
              </a:ext>
            </a:extLst>
          </p:cNvPr>
          <p:cNvPicPr/>
          <p:nvPr/>
        </p:nvPicPr>
        <p:blipFill>
          <a:blip r:embed="rId2">
            <a:extLst>
              <a:ext uri="{28A0092B-C50C-407E-A947-70E740481C1C}">
                <a14:useLocalDpi xmlns:a14="http://schemas.microsoft.com/office/drawing/2010/main" val="0"/>
              </a:ext>
            </a:extLst>
          </a:blip>
          <a:stretch>
            <a:fillRect/>
          </a:stretch>
        </p:blipFill>
        <p:spPr>
          <a:xfrm>
            <a:off x="7190744" y="2924944"/>
            <a:ext cx="1677035" cy="2628900"/>
          </a:xfrm>
          <a:prstGeom prst="rect">
            <a:avLst/>
          </a:prstGeom>
        </p:spPr>
      </p:pic>
    </p:spTree>
    <p:extLst>
      <p:ext uri="{BB962C8B-B14F-4D97-AF65-F5344CB8AC3E}">
        <p14:creationId xmlns:p14="http://schemas.microsoft.com/office/powerpoint/2010/main" val="13057230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fade">
                                      <p:cBhvr>
                                        <p:cTn id="7" dur="500"/>
                                        <p:tgtEl>
                                          <p:spTgt spid="23556"/>
                                        </p:tgtEl>
                                      </p:cBhvr>
                                    </p:animEffect>
                                  </p:childTnLst>
                                </p:cTn>
                              </p:par>
                              <p:par>
                                <p:cTn id="8" presetID="10" presetClass="entr" presetSubtype="0" fill="hold" nodeType="withEffect">
                                  <p:stCondLst>
                                    <p:cond delay="0"/>
                                  </p:stCondLst>
                                  <p:childTnLst>
                                    <p:set>
                                      <p:cBhvr>
                                        <p:cTn id="9" dur="1" fill="hold">
                                          <p:stCondLst>
                                            <p:cond delay="0"/>
                                          </p:stCondLst>
                                        </p:cTn>
                                        <p:tgtEl>
                                          <p:spTgt spid="23556">
                                            <p:txEl>
                                              <p:pRg st="0" end="0"/>
                                            </p:txEl>
                                          </p:spTgt>
                                        </p:tgtEl>
                                        <p:attrNameLst>
                                          <p:attrName>style.visibility</p:attrName>
                                        </p:attrNameLst>
                                      </p:cBhvr>
                                      <p:to>
                                        <p:strVal val="visible"/>
                                      </p:to>
                                    </p:set>
                                    <p:animEffect transition="in" filter="fade">
                                      <p:cBhvr>
                                        <p:cTn id="10" dur="500"/>
                                        <p:tgtEl>
                                          <p:spTgt spid="235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556">
                                            <p:txEl>
                                              <p:pRg st="2" end="2"/>
                                            </p:txEl>
                                          </p:spTgt>
                                        </p:tgtEl>
                                        <p:attrNameLst>
                                          <p:attrName>style.visibility</p:attrName>
                                        </p:attrNameLst>
                                      </p:cBhvr>
                                      <p:to>
                                        <p:strVal val="visible"/>
                                      </p:to>
                                    </p:set>
                                    <p:animEffect transition="in" filter="fade">
                                      <p:cBhvr>
                                        <p:cTn id="15" dur="500"/>
                                        <p:tgtEl>
                                          <p:spTgt spid="23556">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3556">
                                            <p:txEl>
                                              <p:pRg st="3" end="3"/>
                                            </p:txEl>
                                          </p:spTgt>
                                        </p:tgtEl>
                                        <p:attrNameLst>
                                          <p:attrName>style.visibility</p:attrName>
                                        </p:attrNameLst>
                                      </p:cBhvr>
                                      <p:to>
                                        <p:strVal val="visible"/>
                                      </p:to>
                                    </p:set>
                                    <p:animEffect transition="in" filter="fade">
                                      <p:cBhvr>
                                        <p:cTn id="18" dur="500"/>
                                        <p:tgtEl>
                                          <p:spTgt spid="2355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3556">
                                            <p:txEl>
                                              <p:pRg st="4" end="4"/>
                                            </p:txEl>
                                          </p:spTgt>
                                        </p:tgtEl>
                                        <p:attrNameLst>
                                          <p:attrName>style.visibility</p:attrName>
                                        </p:attrNameLst>
                                      </p:cBhvr>
                                      <p:to>
                                        <p:strVal val="visible"/>
                                      </p:to>
                                    </p:set>
                                    <p:animEffect transition="in" filter="fade">
                                      <p:cBhvr>
                                        <p:cTn id="21" dur="500"/>
                                        <p:tgtEl>
                                          <p:spTgt spid="23556">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23556">
                                            <p:txEl>
                                              <p:pRg st="5" end="5"/>
                                            </p:txEl>
                                          </p:spTgt>
                                        </p:tgtEl>
                                        <p:attrNameLst>
                                          <p:attrName>style.visibility</p:attrName>
                                        </p:attrNameLst>
                                      </p:cBhvr>
                                      <p:to>
                                        <p:strVal val="visible"/>
                                      </p:to>
                                    </p:set>
                                    <p:animEffect transition="in" filter="fade">
                                      <p:cBhvr>
                                        <p:cTn id="24" dur="500"/>
                                        <p:tgtEl>
                                          <p:spTgt spid="23556">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23556">
                                            <p:txEl>
                                              <p:pRg st="6" end="6"/>
                                            </p:txEl>
                                          </p:spTgt>
                                        </p:tgtEl>
                                        <p:attrNameLst>
                                          <p:attrName>style.visibility</p:attrName>
                                        </p:attrNameLst>
                                      </p:cBhvr>
                                      <p:to>
                                        <p:strVal val="visible"/>
                                      </p:to>
                                    </p:set>
                                    <p:animEffect transition="in" filter="fade">
                                      <p:cBhvr>
                                        <p:cTn id="27" dur="500"/>
                                        <p:tgtEl>
                                          <p:spTgt spid="2355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500"/>
                            </p:stCondLst>
                            <p:childTnLst>
                              <p:par>
                                <p:cTn id="34" presetID="1" presetClass="entr" presetSubtype="0" fill="hold" nodeType="afterEffect">
                                  <p:stCondLst>
                                    <p:cond delay="0"/>
                                  </p:stCondLst>
                                  <p:childTnLst>
                                    <p:set>
                                      <p:cBhvr>
                                        <p:cTn id="35"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4"/>
          <p:cNvSpPr>
            <a:spLocks noChangeArrowheads="1"/>
          </p:cNvSpPr>
          <p:nvPr/>
        </p:nvSpPr>
        <p:spPr bwMode="auto">
          <a:xfrm>
            <a:off x="-108520" y="1357056"/>
            <a:ext cx="872119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lgn="ctr">
              <a:defRPr/>
            </a:pPr>
            <a:r>
              <a:rPr lang="en-GB" sz="2000" b="0" dirty="0"/>
              <a:t>Skill differs from ability in that it is not innate, </a:t>
            </a:r>
            <a:r>
              <a:rPr lang="en-GB" sz="2000" dirty="0">
                <a:solidFill>
                  <a:srgbClr val="C00000"/>
                </a:solidFill>
              </a:rPr>
              <a:t>skills are learnt</a:t>
            </a:r>
            <a:r>
              <a:rPr lang="en-GB" sz="2000" b="0" dirty="0"/>
              <a:t>. </a:t>
            </a:r>
          </a:p>
          <a:p>
            <a:pPr algn="ctr">
              <a:defRPr/>
            </a:pPr>
            <a:endParaRPr lang="en-GB" sz="2000" b="0" dirty="0"/>
          </a:p>
          <a:p>
            <a:pPr algn="ctr">
              <a:defRPr/>
            </a:pPr>
            <a:r>
              <a:rPr lang="en-GB" sz="2000" b="0" dirty="0"/>
              <a:t>They are developed from ability after a period of </a:t>
            </a:r>
            <a:r>
              <a:rPr lang="en-GB" sz="2000" dirty="0">
                <a:solidFill>
                  <a:srgbClr val="C00000"/>
                </a:solidFill>
              </a:rPr>
              <a:t>practice. </a:t>
            </a:r>
          </a:p>
          <a:p>
            <a:pPr algn="ctr">
              <a:defRPr/>
            </a:pPr>
            <a:endParaRPr lang="en-GB" sz="2000" b="0" dirty="0"/>
          </a:p>
          <a:p>
            <a:pPr algn="ctr">
              <a:defRPr/>
            </a:pPr>
            <a:r>
              <a:rPr lang="en-GB" sz="2000" b="0" dirty="0"/>
              <a:t>To produce a skilled performance, the player must practice so that the required abilities are enhanced.</a:t>
            </a:r>
          </a:p>
        </p:txBody>
      </p:sp>
      <p:sp>
        <p:nvSpPr>
          <p:cNvPr id="4" name="Title 1">
            <a:extLst>
              <a:ext uri="{FF2B5EF4-FFF2-40B4-BE49-F238E27FC236}">
                <a16:creationId xmlns:a16="http://schemas.microsoft.com/office/drawing/2014/main" id="{80A19710-3F49-427D-AD5C-7CB98AD2EE7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Characteristics of skilful movement</a:t>
            </a:r>
          </a:p>
        </p:txBody>
      </p:sp>
      <p:sp>
        <p:nvSpPr>
          <p:cNvPr id="5" name="Content Placeholder 2"/>
          <p:cNvSpPr txBox="1">
            <a:spLocks/>
          </p:cNvSpPr>
          <p:nvPr/>
        </p:nvSpPr>
        <p:spPr>
          <a:xfrm>
            <a:off x="209514" y="3717032"/>
            <a:ext cx="8518164" cy="882934"/>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None/>
            </a:pPr>
            <a:r>
              <a:rPr lang="en-GB" sz="1800" dirty="0">
                <a:latin typeface="Arial" panose="020B0604020202020204" pitchFamily="34" charset="0"/>
                <a:cs typeface="Arial" panose="020B0604020202020204" pitchFamily="34" charset="0"/>
              </a:rPr>
              <a:t>What are the characteristics of skilful movement?</a:t>
            </a:r>
          </a:p>
          <a:p>
            <a:pPr marL="0" indent="0" algn="ctr">
              <a:buNone/>
            </a:pPr>
            <a:r>
              <a:rPr lang="en-GB" sz="1800" dirty="0" smtClean="0">
                <a:latin typeface="Arial" panose="020B0604020202020204" pitchFamily="34" charset="0"/>
                <a:cs typeface="Arial" panose="020B0604020202020204" pitchFamily="34" charset="0"/>
              </a:rPr>
              <a:t>Write </a:t>
            </a:r>
            <a:r>
              <a:rPr lang="en-GB" sz="1800" dirty="0">
                <a:latin typeface="Arial" panose="020B0604020202020204" pitchFamily="34" charset="0"/>
                <a:cs typeface="Arial" panose="020B0604020202020204" pitchFamily="34" charset="0"/>
              </a:rPr>
              <a:t>all of them (with an example) on a post it note and stick them on the board</a:t>
            </a:r>
            <a:r>
              <a:rPr lang="en-GB" sz="1800" dirty="0" smtClean="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p:txBody>
      </p:sp>
      <p:pic>
        <p:nvPicPr>
          <p:cNvPr id="6" name="Picture 5" descr="Yellow sticker pinned red pushbutton with curled corner, ready for your message. Vector illustration. Isolated on white background. Front view. Top view. Close up.">
            <a:extLst>
              <a:ext uri="{FF2B5EF4-FFF2-40B4-BE49-F238E27FC236}">
                <a16:creationId xmlns:a16="http://schemas.microsoft.com/office/drawing/2014/main" id="{C3AF513F-E6D6-46A8-9783-65669C6C740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7009628" y="4509120"/>
            <a:ext cx="1450804" cy="1450804"/>
          </a:xfrm>
          <a:prstGeom prst="rect">
            <a:avLst/>
          </a:prstGeom>
        </p:spPr>
      </p:pic>
    </p:spTree>
    <p:extLst>
      <p:ext uri="{BB962C8B-B14F-4D97-AF65-F5344CB8AC3E}">
        <p14:creationId xmlns:p14="http://schemas.microsoft.com/office/powerpoint/2010/main" val="11366551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5260" y="1165684"/>
            <a:ext cx="8650702" cy="465534"/>
          </a:xfrm>
        </p:spPr>
        <p:txBody>
          <a:bodyPr>
            <a:noAutofit/>
          </a:bodyPr>
          <a:lstStyle/>
          <a:p>
            <a:pPr algn="ctr"/>
            <a:r>
              <a:rPr lang="en-GB" sz="3200" dirty="0"/>
              <a:t>Why classify skills?</a:t>
            </a:r>
          </a:p>
        </p:txBody>
      </p:sp>
      <p:sp>
        <p:nvSpPr>
          <p:cNvPr id="3" name="Content Placeholder 2"/>
          <p:cNvSpPr>
            <a:spLocks noGrp="1"/>
          </p:cNvSpPr>
          <p:nvPr>
            <p:ph idx="4294967295"/>
          </p:nvPr>
        </p:nvSpPr>
        <p:spPr>
          <a:xfrm>
            <a:off x="108000" y="1860831"/>
            <a:ext cx="8917401" cy="1363968"/>
          </a:xfrm>
        </p:spPr>
        <p:txBody>
          <a:bodyPr>
            <a:noAutofit/>
          </a:bodyPr>
          <a:lstStyle/>
          <a:p>
            <a:pPr marL="0" indent="0">
              <a:buNone/>
            </a:pPr>
            <a:r>
              <a:rPr lang="en-GB" sz="1600" dirty="0">
                <a:effectLst>
                  <a:outerShdw blurRad="38100" dist="38100" dir="2700000" algn="tl">
                    <a:srgbClr val="000000">
                      <a:alpha val="43137"/>
                    </a:srgbClr>
                  </a:outerShdw>
                </a:effectLst>
              </a:rPr>
              <a:t>For skills to be understood fully and for those who teach or coach these skills it is useful to classify skills because</a:t>
            </a:r>
            <a:r>
              <a:rPr lang="en-GB" sz="1600" dirty="0" smtClean="0">
                <a:effectLst>
                  <a:outerShdw blurRad="38100" dist="38100" dir="2700000" algn="tl">
                    <a:srgbClr val="000000">
                      <a:alpha val="43137"/>
                    </a:srgbClr>
                  </a:outerShdw>
                </a:effectLst>
              </a:rPr>
              <a:t>…</a:t>
            </a:r>
          </a:p>
          <a:p>
            <a:pPr marL="0" indent="0">
              <a:buNone/>
            </a:pPr>
            <a:endParaRPr lang="en-GB" sz="1600" dirty="0">
              <a:effectLst>
                <a:outerShdw blurRad="38100" dist="38100" dir="2700000" algn="tl">
                  <a:srgbClr val="000000">
                    <a:alpha val="43137"/>
                  </a:srgbClr>
                </a:outerShdw>
              </a:effectLst>
            </a:endParaRPr>
          </a:p>
          <a:p>
            <a:pPr marL="0" indent="0" algn="ctr">
              <a:spcBef>
                <a:spcPts val="600"/>
              </a:spcBef>
              <a:buNone/>
            </a:pPr>
            <a:r>
              <a:rPr lang="en-GB" sz="1800" b="1" dirty="0">
                <a:solidFill>
                  <a:srgbClr val="C00000"/>
                </a:solidFill>
              </a:rPr>
              <a:t>Classification makes it clearer about what is required to learn and perform a particular skill</a:t>
            </a:r>
          </a:p>
        </p:txBody>
      </p:sp>
      <p:sp>
        <p:nvSpPr>
          <p:cNvPr id="4" name="Content Placeholder 2"/>
          <p:cNvSpPr txBox="1">
            <a:spLocks/>
          </p:cNvSpPr>
          <p:nvPr/>
        </p:nvSpPr>
        <p:spPr>
          <a:xfrm>
            <a:off x="207403" y="3664455"/>
            <a:ext cx="4732019" cy="1636753"/>
          </a:xfrm>
          <a:prstGeom prst="rect">
            <a:avLst/>
          </a:prstGeom>
        </p:spPr>
        <p:txBody>
          <a:bodyPr vert="horz" lIns="68580" tIns="34290" rIns="68580" bIns="3429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All skills can be placed on a continuum (scale).</a:t>
            </a:r>
          </a:p>
          <a:p>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There are two continua you need to learn:</a:t>
            </a:r>
          </a:p>
          <a:p>
            <a:pPr lvl="1">
              <a:buFontTx/>
              <a:buChar char="-"/>
            </a:pP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difficulty </a:t>
            </a: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continuum (simple to complex)</a:t>
            </a:r>
          </a:p>
          <a:p>
            <a:pPr lvl="1">
              <a:buFontTx/>
              <a:buChar char="-"/>
            </a:pP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environmental </a:t>
            </a:r>
            <a:r>
              <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continuum (open to closed</a:t>
            </a:r>
            <a:r>
              <a:rPr lang="en-GB" sz="16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GB" sz="1600"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D31112AA-02D3-46CA-90C4-E0F7A621E73A}"/>
              </a:ext>
            </a:extLst>
          </p:cNvPr>
          <p:cNvCxnSpPr/>
          <p:nvPr/>
        </p:nvCxnSpPr>
        <p:spPr>
          <a:xfrm>
            <a:off x="4983480" y="3868649"/>
            <a:ext cx="3893820"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72AA6433-D658-4ED0-BC45-32BF1428151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Classification of skills</a:t>
            </a:r>
          </a:p>
        </p:txBody>
      </p:sp>
    </p:spTree>
    <p:extLst>
      <p:ext uri="{BB962C8B-B14F-4D97-AF65-F5344CB8AC3E}">
        <p14:creationId xmlns:p14="http://schemas.microsoft.com/office/powerpoint/2010/main" val="15617542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par>
                                <p:cTn id="20" presetID="1" presetClass="entr" presetSubtype="0" fill="hold" nodeType="with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childTnLst>
                                </p:cTn>
                              </p:par>
                            </p:childTnLst>
                          </p:cTn>
                        </p:par>
                        <p:par>
                          <p:cTn id="22" fill="hold">
                            <p:stCondLst>
                              <p:cond delay="500"/>
                            </p:stCondLst>
                            <p:childTnLst>
                              <p:par>
                                <p:cTn id="23" presetID="55"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strVal val="#ppt_w*0.70"/>
                                          </p:val>
                                        </p:tav>
                                        <p:tav tm="100000">
                                          <p:val>
                                            <p:strVal val="#ppt_w"/>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animEffect transition="in" filter="fade">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4">
                                            <p:txEl>
                                              <p:pRg st="2" end="2"/>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95676" y="1134147"/>
            <a:ext cx="8781016" cy="585225"/>
          </a:xfrm>
          <a:noFill/>
        </p:spPr>
        <p:txBody>
          <a:bodyPr>
            <a:noAutofit/>
          </a:bodyPr>
          <a:lstStyle/>
          <a:p>
            <a:r>
              <a:rPr lang="en-GB" sz="1600" dirty="0"/>
              <a:t>Skills can be classified according to the types of judgements and decisions that you have to make to perform the skill.</a:t>
            </a:r>
          </a:p>
        </p:txBody>
      </p:sp>
      <p:grpSp>
        <p:nvGrpSpPr>
          <p:cNvPr id="7" name="Group 6">
            <a:extLst>
              <a:ext uri="{FF2B5EF4-FFF2-40B4-BE49-F238E27FC236}">
                <a16:creationId xmlns:a16="http://schemas.microsoft.com/office/drawing/2014/main" id="{A4641E9D-6498-44AF-9098-0704906DC99A}"/>
              </a:ext>
            </a:extLst>
          </p:cNvPr>
          <p:cNvGrpSpPr/>
          <p:nvPr/>
        </p:nvGrpSpPr>
        <p:grpSpPr>
          <a:xfrm>
            <a:off x="195677" y="5353472"/>
            <a:ext cx="8624794" cy="597295"/>
            <a:chOff x="159062" y="4351020"/>
            <a:chExt cx="7010913" cy="970607"/>
          </a:xfrm>
          <a:solidFill>
            <a:srgbClr val="FFFF00"/>
          </a:solidFill>
        </p:grpSpPr>
        <p:cxnSp>
          <p:nvCxnSpPr>
            <p:cNvPr id="14" name="Straight Connector 13"/>
            <p:cNvCxnSpPr/>
            <p:nvPr/>
          </p:nvCxnSpPr>
          <p:spPr>
            <a:xfrm>
              <a:off x="588819" y="5321622"/>
              <a:ext cx="6151418" cy="0"/>
            </a:xfrm>
            <a:prstGeom prst="line">
              <a:avLst/>
            </a:prstGeom>
            <a:grpFill/>
            <a:ln w="76200"/>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3455" y="4531918"/>
              <a:ext cx="0" cy="789709"/>
            </a:xfrm>
            <a:prstGeom prst="line">
              <a:avLst/>
            </a:prstGeom>
            <a:grpFill/>
            <a:ln w="762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712529" y="4531918"/>
              <a:ext cx="0" cy="789709"/>
            </a:xfrm>
            <a:prstGeom prst="line">
              <a:avLst/>
            </a:prstGeom>
            <a:grpFill/>
            <a:ln w="76200"/>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233850" y="4351022"/>
              <a:ext cx="936125" cy="500139"/>
            </a:xfrm>
            <a:prstGeom prst="rect">
              <a:avLst/>
            </a:prstGeom>
            <a:grpFill/>
          </p:spPr>
          <p:txBody>
            <a:bodyPr wrap="square" rtlCol="0">
              <a:spAutoFit/>
            </a:bodyPr>
            <a:lstStyle/>
            <a:p>
              <a:pPr algn="ct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Complex</a:t>
              </a:r>
              <a:endParaRPr lang="en-US"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4" name="TextBox 23"/>
            <p:cNvSpPr txBox="1"/>
            <p:nvPr/>
          </p:nvSpPr>
          <p:spPr>
            <a:xfrm>
              <a:off x="159062" y="4351020"/>
              <a:ext cx="981934" cy="500139"/>
            </a:xfrm>
            <a:prstGeom prst="rect">
              <a:avLst/>
            </a:prstGeom>
            <a:grpFill/>
          </p:spPr>
          <p:txBody>
            <a:bodyPr wrap="square" rtlCol="0">
              <a:spAutoFit/>
            </a:bodyPr>
            <a:lstStyle/>
            <a:p>
              <a:pPr algn="ct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Simple</a:t>
              </a:r>
              <a:endParaRPr lang="en-US"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
        <p:nvSpPr>
          <p:cNvPr id="12" name="Title 1">
            <a:extLst>
              <a:ext uri="{FF2B5EF4-FFF2-40B4-BE49-F238E27FC236}">
                <a16:creationId xmlns:a16="http://schemas.microsoft.com/office/drawing/2014/main" id="{E1C8897F-B663-4638-BF37-E4155433EDE0}"/>
              </a:ext>
            </a:extLst>
          </p:cNvPr>
          <p:cNvSpPr txBox="1">
            <a:spLocks/>
          </p:cNvSpPr>
          <p:nvPr/>
        </p:nvSpPr>
        <p:spPr>
          <a:xfrm>
            <a:off x="59291" y="0"/>
            <a:ext cx="4584717" cy="66576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Classification of skills</a:t>
            </a:r>
          </a:p>
        </p:txBody>
      </p:sp>
      <p:sp>
        <p:nvSpPr>
          <p:cNvPr id="13" name="Title 1">
            <a:extLst>
              <a:ext uri="{FF2B5EF4-FFF2-40B4-BE49-F238E27FC236}">
                <a16:creationId xmlns:a16="http://schemas.microsoft.com/office/drawing/2014/main" id="{69A25583-38D8-44D0-B086-4BDFE3BB172C}"/>
              </a:ext>
            </a:extLst>
          </p:cNvPr>
          <p:cNvSpPr txBox="1">
            <a:spLocks/>
          </p:cNvSpPr>
          <p:nvPr/>
        </p:nvSpPr>
        <p:spPr>
          <a:xfrm>
            <a:off x="125466" y="692696"/>
            <a:ext cx="6012159" cy="486333"/>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marL="0" lvl="2">
              <a:lnSpc>
                <a:spcPct val="90000"/>
              </a:lnSpc>
              <a:spcBef>
                <a:spcPct val="0"/>
              </a:spcBef>
            </a:pPr>
            <a:r>
              <a:rPr lang="en-GB" altLang="en-US"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Difficulty continuum</a:t>
            </a:r>
            <a:endParaRPr lang="en-US" sz="2400" kern="0" dirty="0">
              <a:latin typeface="Arial" panose="020B0604020202020204" pitchFamily="34" charset="0"/>
              <a:cs typeface="Arial" panose="020B0604020202020204" pitchFamily="34" charset="0"/>
            </a:endParaRPr>
          </a:p>
        </p:txBody>
      </p:sp>
      <p:sp>
        <p:nvSpPr>
          <p:cNvPr id="15" name="Content Placeholder 2">
            <a:extLst>
              <a:ext uri="{FF2B5EF4-FFF2-40B4-BE49-F238E27FC236}">
                <a16:creationId xmlns:a16="http://schemas.microsoft.com/office/drawing/2014/main" id="{03AF4F9D-4190-4423-A226-5963297185F6}"/>
              </a:ext>
            </a:extLst>
          </p:cNvPr>
          <p:cNvSpPr txBox="1">
            <a:spLocks/>
          </p:cNvSpPr>
          <p:nvPr/>
        </p:nvSpPr>
        <p:spPr>
          <a:xfrm>
            <a:off x="125466" y="1663653"/>
            <a:ext cx="5874189" cy="1723630"/>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1600" b="1" u="sng" dirty="0">
                <a:effectLst>
                  <a:outerShdw blurRad="38100" dist="38100" dir="2700000" algn="tl">
                    <a:srgbClr val="000000">
                      <a:alpha val="43137"/>
                    </a:srgbClr>
                  </a:outerShdw>
                </a:effectLst>
              </a:rPr>
              <a:t>Simple:</a:t>
            </a:r>
          </a:p>
          <a:p>
            <a:pPr marL="432000" indent="-180000"/>
            <a:r>
              <a:rPr lang="en-US" sz="1600" dirty="0"/>
              <a:t>straightforward, with hardly any judgements and decisions to make  	</a:t>
            </a:r>
          </a:p>
          <a:p>
            <a:pPr marL="432000" indent="-180000"/>
            <a:r>
              <a:rPr lang="en-US" sz="1600" dirty="0"/>
              <a:t>can be taught as a whole in a repetitive way</a:t>
            </a:r>
          </a:p>
          <a:p>
            <a:pPr marL="432000" indent="-180000"/>
            <a:r>
              <a:rPr lang="en-GB" sz="1600" dirty="0"/>
              <a:t>e.g. a sprint start in swimming where there are very few decisions – other than to dive - to be made.</a:t>
            </a:r>
            <a:endParaRPr lang="en-US" sz="1600" dirty="0"/>
          </a:p>
        </p:txBody>
      </p:sp>
      <p:sp>
        <p:nvSpPr>
          <p:cNvPr id="16" name="Content Placeholder 2">
            <a:extLst>
              <a:ext uri="{FF2B5EF4-FFF2-40B4-BE49-F238E27FC236}">
                <a16:creationId xmlns:a16="http://schemas.microsoft.com/office/drawing/2014/main" id="{71676997-B4BD-41D4-AADF-2BFD527136BE}"/>
              </a:ext>
            </a:extLst>
          </p:cNvPr>
          <p:cNvSpPr txBox="1">
            <a:spLocks/>
          </p:cNvSpPr>
          <p:nvPr/>
        </p:nvSpPr>
        <p:spPr>
          <a:xfrm>
            <a:off x="159904" y="3473794"/>
            <a:ext cx="8816788" cy="1467374"/>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US" sz="1600" b="1" u="sng" dirty="0">
                <a:effectLst>
                  <a:outerShdw blurRad="38100" dist="38100" dir="2700000" algn="tl">
                    <a:srgbClr val="000000">
                      <a:alpha val="43137"/>
                    </a:srgbClr>
                  </a:outerShdw>
                </a:effectLst>
              </a:rPr>
              <a:t>Complex: </a:t>
            </a:r>
          </a:p>
          <a:p>
            <a:pPr marL="432000" lvl="1" indent="-180000">
              <a:buFont typeface="Arial" panose="020B0604020202020204" pitchFamily="34" charset="0"/>
              <a:buChar char="•"/>
            </a:pPr>
            <a:r>
              <a:rPr lang="en-US" sz="1600" dirty="0"/>
              <a:t>many decisions or judgements to make</a:t>
            </a:r>
          </a:p>
          <a:p>
            <a:pPr marL="432000" lvl="1" indent="-180000">
              <a:buFont typeface="Arial" panose="020B0604020202020204" pitchFamily="34" charset="0"/>
              <a:buChar char="•"/>
            </a:pPr>
            <a:r>
              <a:rPr lang="en-US" sz="1600" dirty="0"/>
              <a:t>may have to be learned in stages</a:t>
            </a:r>
          </a:p>
          <a:p>
            <a:pPr marL="432000" lvl="1" indent="-180000">
              <a:buFont typeface="Arial" panose="020B0604020202020204" pitchFamily="34" charset="0"/>
              <a:buChar char="•"/>
            </a:pPr>
            <a:r>
              <a:rPr lang="en-GB" sz="1600" dirty="0"/>
              <a:t>e.g. slip catch in cricket, or a pass by a midfield player in hockey who has to make lots of decisions before she passes.</a:t>
            </a:r>
            <a:endParaRPr lang="en-US" sz="1600" dirty="0"/>
          </a:p>
          <a:p>
            <a:pPr lvl="1"/>
            <a:endParaRPr lang="en-US" sz="1600" b="1" dirty="0"/>
          </a:p>
        </p:txBody>
      </p:sp>
      <p:pic>
        <p:nvPicPr>
          <p:cNvPr id="17" name="Picture 16" descr="Rear view of an athlete starting his sprint on an all-weather running track. Runner using starting block to start his run on race track ">
            <a:extLst>
              <a:ext uri="{FF2B5EF4-FFF2-40B4-BE49-F238E27FC236}">
                <a16:creationId xmlns:a16="http://schemas.microsoft.com/office/drawing/2014/main" id="{C937950D-9A61-4C8B-8F2D-51A4054035A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999655" y="1951685"/>
            <a:ext cx="3011475" cy="1656184"/>
          </a:xfrm>
          <a:prstGeom prst="rect">
            <a:avLst/>
          </a:prstGeom>
        </p:spPr>
      </p:pic>
      <p:sp>
        <p:nvSpPr>
          <p:cNvPr id="18" name="Rectangle 2"/>
          <p:cNvSpPr>
            <a:spLocks noChangeArrowheads="1"/>
          </p:cNvSpPr>
          <p:nvPr/>
        </p:nvSpPr>
        <p:spPr bwMode="auto">
          <a:xfrm>
            <a:off x="380945" y="5024209"/>
            <a:ext cx="8295511" cy="276999"/>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200" dirty="0" smtClean="0"/>
              <a:t>Any sporting action can be placed anywhere on the continuum depending on how simple or complex the skill is</a:t>
            </a:r>
          </a:p>
        </p:txBody>
      </p:sp>
    </p:spTree>
    <p:extLst>
      <p:ext uri="{BB962C8B-B14F-4D97-AF65-F5344CB8AC3E}">
        <p14:creationId xmlns:p14="http://schemas.microsoft.com/office/powerpoint/2010/main" val="4925329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P spid="15" grpId="0"/>
      <p:bldP spid="16" grpId="0"/>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9AE92462-AFCE-4919-94E9-1853D7FF7E0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Classification of skills</a:t>
            </a:r>
          </a:p>
        </p:txBody>
      </p:sp>
      <p:sp>
        <p:nvSpPr>
          <p:cNvPr id="16" name="Title 1">
            <a:extLst>
              <a:ext uri="{FF2B5EF4-FFF2-40B4-BE49-F238E27FC236}">
                <a16:creationId xmlns:a16="http://schemas.microsoft.com/office/drawing/2014/main" id="{FF3BEA40-9696-41E4-88D0-924470EA44AD}"/>
              </a:ext>
            </a:extLst>
          </p:cNvPr>
          <p:cNvSpPr txBox="1">
            <a:spLocks/>
          </p:cNvSpPr>
          <p:nvPr/>
        </p:nvSpPr>
        <p:spPr>
          <a:xfrm>
            <a:off x="125466" y="873867"/>
            <a:ext cx="3300785"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Difficulty continuum</a:t>
            </a:r>
            <a:endParaRPr lang="en-US" dirty="0"/>
          </a:p>
        </p:txBody>
      </p:sp>
      <p:pic>
        <p:nvPicPr>
          <p:cNvPr id="15" name="Picture 14" descr="Rear view of an athlete starting his sprint on an all-weather running track. Runner using starting block to start his run on race track ">
            <a:extLst>
              <a:ext uri="{FF2B5EF4-FFF2-40B4-BE49-F238E27FC236}">
                <a16:creationId xmlns:a16="http://schemas.microsoft.com/office/drawing/2014/main" id="{E1CB51E3-C396-4C73-813A-519C3A6D755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38040" y="3488648"/>
            <a:ext cx="3152627" cy="1738989"/>
          </a:xfrm>
          <a:prstGeom prst="rect">
            <a:avLst/>
          </a:prstGeom>
        </p:spPr>
      </p:pic>
      <p:pic>
        <p:nvPicPr>
          <p:cNvPr id="17" name="Picture 16" descr="Orenburg, Russia - December 3, 2016: The boys compete in jumping on the trampoline on competitions at the Orenburg region among Juniors">
            <a:extLst>
              <a:ext uri="{FF2B5EF4-FFF2-40B4-BE49-F238E27FC236}">
                <a16:creationId xmlns:a16="http://schemas.microsoft.com/office/drawing/2014/main" id="{60C3E86C-E91C-4946-B3A3-7AD32A8633C5}"/>
              </a:ext>
            </a:extLst>
          </p:cNvPr>
          <p:cNvPicPr/>
          <p:nvPr/>
        </p:nvPicPr>
        <p:blipFill rotWithShape="1">
          <a:blip r:embed="rId3" cstate="print">
            <a:extLst>
              <a:ext uri="{28A0092B-C50C-407E-A947-70E740481C1C}">
                <a14:useLocalDpi xmlns:a14="http://schemas.microsoft.com/office/drawing/2010/main" val="0"/>
              </a:ext>
            </a:extLst>
          </a:blip>
          <a:srcRect t="-3060" r="-2363" b="11842"/>
          <a:stretch/>
        </p:blipFill>
        <p:spPr>
          <a:xfrm>
            <a:off x="3426251" y="3133409"/>
            <a:ext cx="2046928" cy="2619220"/>
          </a:xfrm>
          <a:prstGeom prst="rect">
            <a:avLst/>
          </a:prstGeom>
        </p:spPr>
      </p:pic>
      <p:pic>
        <p:nvPicPr>
          <p:cNvPr id="18" name="Picture 17" descr="KUALA LUMPUR, MALAYSIA - SEPTEMBER 24: Tie Yana, Hong Kong serves the ball to Feng Tianwei of Singapore at the Volkswagen 2010 Women's World Cup in table tennis on September 24, 2010 in Kuala Lumpur.">
            <a:extLst>
              <a:ext uri="{FF2B5EF4-FFF2-40B4-BE49-F238E27FC236}">
                <a16:creationId xmlns:a16="http://schemas.microsoft.com/office/drawing/2014/main" id="{3E18A23D-0990-4EA4-A679-1BBF65455DA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125466" y="3484169"/>
            <a:ext cx="2874645" cy="1917700"/>
          </a:xfrm>
          <a:prstGeom prst="rect">
            <a:avLst/>
          </a:prstGeom>
        </p:spPr>
      </p:pic>
      <p:grpSp>
        <p:nvGrpSpPr>
          <p:cNvPr id="19" name="Group 18">
            <a:extLst>
              <a:ext uri="{FF2B5EF4-FFF2-40B4-BE49-F238E27FC236}">
                <a16:creationId xmlns:a16="http://schemas.microsoft.com/office/drawing/2014/main" id="{A4641E9D-6498-44AF-9098-0704906DC99A}"/>
              </a:ext>
            </a:extLst>
          </p:cNvPr>
          <p:cNvGrpSpPr/>
          <p:nvPr/>
        </p:nvGrpSpPr>
        <p:grpSpPr>
          <a:xfrm>
            <a:off x="108000" y="2183633"/>
            <a:ext cx="8624794" cy="597295"/>
            <a:chOff x="159062" y="4351020"/>
            <a:chExt cx="7010913" cy="970607"/>
          </a:xfrm>
          <a:solidFill>
            <a:srgbClr val="FFFF00"/>
          </a:solidFill>
        </p:grpSpPr>
        <p:cxnSp>
          <p:nvCxnSpPr>
            <p:cNvPr id="21" name="Straight Connector 20"/>
            <p:cNvCxnSpPr/>
            <p:nvPr/>
          </p:nvCxnSpPr>
          <p:spPr>
            <a:xfrm>
              <a:off x="588819" y="5321622"/>
              <a:ext cx="6151418" cy="0"/>
            </a:xfrm>
            <a:prstGeom prst="line">
              <a:avLst/>
            </a:prstGeom>
            <a:grpFill/>
            <a:ln w="76200"/>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623455" y="4531918"/>
              <a:ext cx="0" cy="789709"/>
            </a:xfrm>
            <a:prstGeom prst="line">
              <a:avLst/>
            </a:prstGeom>
            <a:grpFill/>
            <a:ln w="76200"/>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712529" y="4531918"/>
              <a:ext cx="0" cy="789709"/>
            </a:xfrm>
            <a:prstGeom prst="line">
              <a:avLst/>
            </a:prstGeom>
            <a:grpFill/>
            <a:ln w="76200"/>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6233850" y="4351022"/>
              <a:ext cx="936125" cy="500139"/>
            </a:xfrm>
            <a:prstGeom prst="rect">
              <a:avLst/>
            </a:prstGeom>
            <a:grpFill/>
          </p:spPr>
          <p:txBody>
            <a:bodyPr wrap="square" rtlCol="0">
              <a:spAutoFit/>
            </a:bodyPr>
            <a:lstStyle/>
            <a:p>
              <a:pPr algn="ct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Complex</a:t>
              </a:r>
              <a:endParaRPr lang="en-US"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6" name="TextBox 25"/>
            <p:cNvSpPr txBox="1"/>
            <p:nvPr/>
          </p:nvSpPr>
          <p:spPr>
            <a:xfrm>
              <a:off x="159062" y="4351020"/>
              <a:ext cx="981934" cy="500139"/>
            </a:xfrm>
            <a:prstGeom prst="rect">
              <a:avLst/>
            </a:prstGeom>
            <a:grpFill/>
          </p:spPr>
          <p:txBody>
            <a:bodyPr wrap="square" rtlCol="0">
              <a:spAutoFit/>
            </a:bodyPr>
            <a:lstStyle/>
            <a:p>
              <a:pPr algn="ctr"/>
              <a:r>
                <a:rPr lang="en-GB"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Simple</a:t>
              </a:r>
              <a:endParaRPr lang="en-US" sz="1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
        <p:nvSpPr>
          <p:cNvPr id="27" name="Rectangle 2"/>
          <p:cNvSpPr>
            <a:spLocks noChangeArrowheads="1"/>
          </p:cNvSpPr>
          <p:nvPr/>
        </p:nvSpPr>
        <p:spPr bwMode="auto">
          <a:xfrm>
            <a:off x="1140204" y="1583583"/>
            <a:ext cx="6960188" cy="30777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vert="horz" wrap="square" lIns="91440" tIns="45720" rIns="91440" bIns="45720"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20000"/>
              </a:spcBef>
            </a:pPr>
            <a:r>
              <a:rPr lang="en-GB" altLang="en-US" sz="1400" dirty="0" smtClean="0"/>
              <a:t>Task: where do the skills pictured below belong on this continuum?  And why?</a:t>
            </a:r>
          </a:p>
        </p:txBody>
      </p:sp>
    </p:spTree>
    <p:extLst>
      <p:ext uri="{BB962C8B-B14F-4D97-AF65-F5344CB8AC3E}">
        <p14:creationId xmlns:p14="http://schemas.microsoft.com/office/powerpoint/2010/main" val="18154141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par>
                          <p:cTn id="25" fill="hold">
                            <p:stCondLst>
                              <p:cond delay="0"/>
                            </p:stCondLst>
                            <p:childTnLst>
                              <p:par>
                                <p:cTn id="26" presetID="10" presetClass="entr" presetSubtype="0"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58684" y="1430930"/>
            <a:ext cx="8866718" cy="1156097"/>
          </a:xfrm>
          <a:noFill/>
        </p:spPr>
        <p:txBody>
          <a:bodyPr>
            <a:normAutofit/>
          </a:bodyPr>
          <a:lstStyle/>
          <a:p>
            <a:pPr>
              <a:spcBef>
                <a:spcPts val="600"/>
              </a:spcBef>
            </a:pPr>
            <a:r>
              <a:rPr lang="en-GB" sz="1800" b="1" dirty="0"/>
              <a:t>Open skill : </a:t>
            </a:r>
            <a:r>
              <a:rPr lang="en-GB" sz="1800" dirty="0"/>
              <a:t>the skill is effected by the environment and requires the performer to make perceptual </a:t>
            </a:r>
            <a:r>
              <a:rPr lang="en-GB" sz="1800" dirty="0" smtClean="0"/>
              <a:t>decisions.</a:t>
            </a:r>
            <a:endParaRPr lang="en-GB" sz="1800" dirty="0"/>
          </a:p>
          <a:p>
            <a:pPr>
              <a:spcBef>
                <a:spcPts val="600"/>
              </a:spcBef>
            </a:pPr>
            <a:r>
              <a:rPr lang="en-GB" sz="1800" b="1" dirty="0"/>
              <a:t>Closed skill : </a:t>
            </a:r>
            <a:r>
              <a:rPr lang="en-GB" sz="1800" dirty="0"/>
              <a:t>the skill is </a:t>
            </a:r>
            <a:r>
              <a:rPr lang="en-GB" sz="1800" u="sng" dirty="0"/>
              <a:t>not</a:t>
            </a:r>
            <a:r>
              <a:rPr lang="en-GB" sz="1800" dirty="0"/>
              <a:t> affected at all by the </a:t>
            </a:r>
            <a:r>
              <a:rPr lang="en-GB" sz="1800" dirty="0" smtClean="0"/>
              <a:t>environment. </a:t>
            </a:r>
            <a:endParaRPr lang="en-GB" sz="1800" b="1" dirty="0"/>
          </a:p>
        </p:txBody>
      </p:sp>
      <p:sp>
        <p:nvSpPr>
          <p:cNvPr id="25" name="TextBox 24"/>
          <p:cNvSpPr txBox="1"/>
          <p:nvPr/>
        </p:nvSpPr>
        <p:spPr>
          <a:xfrm>
            <a:off x="1685206" y="5501200"/>
            <a:ext cx="5762987"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GB" sz="1600" b="1" dirty="0" smtClean="0">
                <a:latin typeface="Arial" panose="020B0604020202020204" pitchFamily="34" charset="0"/>
                <a:cs typeface="Arial" panose="020B0604020202020204" pitchFamily="34" charset="0"/>
              </a:rPr>
              <a:t>Task: </a:t>
            </a:r>
            <a:r>
              <a:rPr lang="en-GB" sz="1600" b="1" dirty="0">
                <a:latin typeface="Arial" panose="020B0604020202020204" pitchFamily="34" charset="0"/>
                <a:cs typeface="Arial" panose="020B0604020202020204" pitchFamily="34" charset="0"/>
              </a:rPr>
              <a:t>where do the skills pictured above belong</a:t>
            </a:r>
            <a:r>
              <a:rPr lang="en-GB" sz="1600" b="1" dirty="0" smtClean="0">
                <a:latin typeface="Arial" panose="020B0604020202020204" pitchFamily="34" charset="0"/>
                <a:cs typeface="Arial" panose="020B0604020202020204" pitchFamily="34" charset="0"/>
              </a:rPr>
              <a:t>?  Why?</a:t>
            </a:r>
            <a:endParaRPr lang="en-GB" sz="1600" b="1" dirty="0">
              <a:latin typeface="Arial" panose="020B06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0BC71734-480C-4224-8BD7-0900AAF84100}"/>
              </a:ext>
            </a:extLst>
          </p:cNvPr>
          <p:cNvGrpSpPr/>
          <p:nvPr/>
        </p:nvGrpSpPr>
        <p:grpSpPr>
          <a:xfrm>
            <a:off x="158684" y="2657756"/>
            <a:ext cx="8826632" cy="791429"/>
            <a:chOff x="0" y="3279227"/>
            <a:chExt cx="7432964" cy="1211750"/>
          </a:xfrm>
          <a:noFill/>
        </p:grpSpPr>
        <p:cxnSp>
          <p:nvCxnSpPr>
            <p:cNvPr id="14" name="Straight Connector 13"/>
            <p:cNvCxnSpPr/>
            <p:nvPr/>
          </p:nvCxnSpPr>
          <p:spPr>
            <a:xfrm>
              <a:off x="623455" y="4033777"/>
              <a:ext cx="6151418" cy="0"/>
            </a:xfrm>
            <a:prstGeom prst="line">
              <a:avLst/>
            </a:prstGeom>
            <a:grpFill/>
            <a:ln w="76200">
              <a:solidFill>
                <a:srgbClr val="B71E42"/>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3455" y="3701268"/>
              <a:ext cx="0" cy="789709"/>
            </a:xfrm>
            <a:prstGeom prst="line">
              <a:avLst/>
            </a:prstGeom>
            <a:grpFill/>
            <a:ln w="76200">
              <a:solidFill>
                <a:srgbClr val="B71E4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774873" y="3701268"/>
              <a:ext cx="0" cy="789709"/>
            </a:xfrm>
            <a:prstGeom prst="line">
              <a:avLst/>
            </a:prstGeom>
            <a:grpFill/>
            <a:ln w="76200">
              <a:solidFill>
                <a:srgbClr val="B71E42"/>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116782" y="3301319"/>
              <a:ext cx="1316182" cy="445123"/>
            </a:xfrm>
            <a:prstGeom prst="rect">
              <a:avLst/>
            </a:prstGeom>
            <a:grpFill/>
          </p:spPr>
          <p:txBody>
            <a:bodyPr wrap="square" rtlCol="0">
              <a:spAutoFit/>
            </a:bodyPr>
            <a:lstStyle/>
            <a:p>
              <a:pPr algn="ctr"/>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OPEN</a:t>
              </a:r>
              <a:endParaRPr lang="en-US"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4" name="TextBox 23"/>
            <p:cNvSpPr txBox="1"/>
            <p:nvPr/>
          </p:nvSpPr>
          <p:spPr>
            <a:xfrm>
              <a:off x="0" y="3279227"/>
              <a:ext cx="1316182" cy="445122"/>
            </a:xfrm>
            <a:prstGeom prst="rect">
              <a:avLst/>
            </a:prstGeom>
            <a:grpFill/>
          </p:spPr>
          <p:txBody>
            <a:bodyPr wrap="square" rtlCol="0">
              <a:spAutoFit/>
            </a:bodyPr>
            <a:lstStyle/>
            <a:p>
              <a:pPr algn="ctr"/>
              <a:r>
                <a:rPr lang="en-GB"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CLOSED</a:t>
              </a:r>
              <a:endParaRPr lang="en-US" sz="12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sp>
        <p:nvSpPr>
          <p:cNvPr id="16" name="Title 1">
            <a:extLst>
              <a:ext uri="{FF2B5EF4-FFF2-40B4-BE49-F238E27FC236}">
                <a16:creationId xmlns:a16="http://schemas.microsoft.com/office/drawing/2014/main" id="{138FD4E4-522E-4E09-A8B8-A573A11A7D5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Classification of skills</a:t>
            </a:r>
          </a:p>
        </p:txBody>
      </p:sp>
      <p:sp>
        <p:nvSpPr>
          <p:cNvPr id="17" name="Title 1">
            <a:extLst>
              <a:ext uri="{FF2B5EF4-FFF2-40B4-BE49-F238E27FC236}">
                <a16:creationId xmlns:a16="http://schemas.microsoft.com/office/drawing/2014/main" id="{F340592D-BF6E-4564-B9E9-BC2CEB9BC346}"/>
              </a:ext>
            </a:extLst>
          </p:cNvPr>
          <p:cNvSpPr txBox="1">
            <a:spLocks/>
          </p:cNvSpPr>
          <p:nvPr/>
        </p:nvSpPr>
        <p:spPr>
          <a:xfrm>
            <a:off x="125466" y="873867"/>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Environmental continuum</a:t>
            </a:r>
            <a:endParaRPr lang="en-US" dirty="0"/>
          </a:p>
        </p:txBody>
      </p:sp>
      <p:pic>
        <p:nvPicPr>
          <p:cNvPr id="18" name="Picture 17" descr="A kite surfer rides the waves">
            <a:extLst>
              <a:ext uri="{FF2B5EF4-FFF2-40B4-BE49-F238E27FC236}">
                <a16:creationId xmlns:a16="http://schemas.microsoft.com/office/drawing/2014/main" id="{8CAC80C5-3842-4732-AF9F-9BACDD7BF6B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47658" y="3634661"/>
            <a:ext cx="2360930" cy="1574800"/>
          </a:xfrm>
          <a:prstGeom prst="rect">
            <a:avLst/>
          </a:prstGeom>
        </p:spPr>
      </p:pic>
      <p:pic>
        <p:nvPicPr>
          <p:cNvPr id="19" name="Picture 18" descr="THE HAGUE, NETHERLANDS - JUNE 14 2014: Lidewij Welten tries to rush through the Australian Defence into the circle during the final match at the world championships Hockey">
            <a:extLst>
              <a:ext uri="{FF2B5EF4-FFF2-40B4-BE49-F238E27FC236}">
                <a16:creationId xmlns:a16="http://schemas.microsoft.com/office/drawing/2014/main" id="{25D6D64F-0E60-49E0-B4DF-45AC6797F887}"/>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421102" y="3629476"/>
            <a:ext cx="2341880" cy="1562100"/>
          </a:xfrm>
          <a:prstGeom prst="rect">
            <a:avLst/>
          </a:prstGeom>
        </p:spPr>
      </p:pic>
      <p:pic>
        <p:nvPicPr>
          <p:cNvPr id="23" name="Picture 22" descr="VIENNA, AUSTRIA - FEBRUARY 19: Indoor track and field championship. Stephanie Waldkircher (#98, Austria) places fifth in the women's shot put event on February 19, 2011 in Vienna, Austria.">
            <a:extLst>
              <a:ext uri="{FF2B5EF4-FFF2-40B4-BE49-F238E27FC236}">
                <a16:creationId xmlns:a16="http://schemas.microsoft.com/office/drawing/2014/main" id="{B322FB8B-7505-474E-B71F-37AD3C749BE5}"/>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6375496" y="3635296"/>
            <a:ext cx="2360930" cy="1574165"/>
          </a:xfrm>
          <a:prstGeom prst="rect">
            <a:avLst/>
          </a:prstGeom>
        </p:spPr>
      </p:pic>
    </p:spTree>
    <p:extLst>
      <p:ext uri="{BB962C8B-B14F-4D97-AF65-F5344CB8AC3E}">
        <p14:creationId xmlns:p14="http://schemas.microsoft.com/office/powerpoint/2010/main" val="41534928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par>
                          <p:cTn id="21" fill="hold">
                            <p:stCondLst>
                              <p:cond delay="500"/>
                            </p:stCondLst>
                            <p:childTnLst>
                              <p:par>
                                <p:cTn id="22" presetID="1" presetClass="entr" presetSubtype="0" fill="hold" nodeType="afterEffect">
                                  <p:stCondLst>
                                    <p:cond delay="0"/>
                                  </p:stCondLst>
                                  <p:childTnLst>
                                    <p:set>
                                      <p:cBhvr>
                                        <p:cTn id="23" dur="1" fill="hold">
                                          <p:stCondLst>
                                            <p:cond delay="499"/>
                                          </p:stCondLst>
                                        </p:cTn>
                                        <p:tgtEl>
                                          <p:spTgt spid="18"/>
                                        </p:tgtEl>
                                        <p:attrNameLst>
                                          <p:attrName>style.visibility</p:attrName>
                                        </p:attrNameLst>
                                      </p:cBhvr>
                                      <p:to>
                                        <p:strVal val="visible"/>
                                      </p:to>
                                    </p:set>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499"/>
                                          </p:stCondLst>
                                        </p:cTn>
                                        <p:tgtEl>
                                          <p:spTgt spid="19"/>
                                        </p:tgtEl>
                                        <p:attrNameLst>
                                          <p:attrName>style.visibility</p:attrName>
                                        </p:attrNameLst>
                                      </p:cBhvr>
                                      <p:to>
                                        <p:strVal val="visible"/>
                                      </p:to>
                                    </p:set>
                                  </p:childTnLst>
                                </p:cTn>
                              </p:par>
                            </p:childTnLst>
                          </p:cTn>
                        </p:par>
                        <p:par>
                          <p:cTn id="27" fill="hold">
                            <p:stCondLst>
                              <p:cond delay="1500"/>
                            </p:stCondLst>
                            <p:childTnLst>
                              <p:par>
                                <p:cTn id="28" presetID="1" presetClass="entr" presetSubtype="0" fill="hold" nodeType="afterEffect">
                                  <p:stCondLst>
                                    <p:cond delay="0"/>
                                  </p:stCondLst>
                                  <p:childTnLst>
                                    <p:set>
                                      <p:cBhvr>
                                        <p:cTn id="29" dur="1" fill="hold">
                                          <p:stCondLst>
                                            <p:cond delay="499"/>
                                          </p:stCondLst>
                                        </p:cTn>
                                        <p:tgtEl>
                                          <p:spTgt spid="23"/>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5" grpId="0" animBg="1"/>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58D8F7A-B728-41C1-92C6-B63700CC4D02}"/>
              </a:ext>
            </a:extLst>
          </p:cNvPr>
          <p:cNvSpPr>
            <a:spLocks noGrp="1"/>
          </p:cNvSpPr>
          <p:nvPr>
            <p:ph idx="4294967295"/>
          </p:nvPr>
        </p:nvSpPr>
        <p:spPr>
          <a:xfrm>
            <a:off x="176068" y="930507"/>
            <a:ext cx="8685958" cy="626285"/>
          </a:xfrm>
          <a:noFill/>
        </p:spPr>
        <p:txBody>
          <a:bodyPr>
            <a:noAutofit/>
          </a:bodyPr>
          <a:lstStyle/>
          <a:p>
            <a:pPr marL="0" indent="0">
              <a:buNone/>
            </a:pPr>
            <a:r>
              <a:rPr lang="en-GB" sz="1600" dirty="0">
                <a:effectLst>
                  <a:outerShdw blurRad="38100" dist="38100" dir="2700000" algn="tl">
                    <a:srgbClr val="000000">
                      <a:alpha val="43137"/>
                    </a:srgbClr>
                  </a:outerShdw>
                </a:effectLst>
              </a:rPr>
              <a:t>When asked to provide examples of skills/actions that are Open/Closed or Complex/Simple ………</a:t>
            </a:r>
            <a:r>
              <a:rPr lang="en-GB" sz="1600" b="1" i="1" dirty="0">
                <a:solidFill>
                  <a:srgbClr val="1205BB"/>
                </a:solidFill>
                <a:effectLst>
                  <a:outerShdw blurRad="38100" dist="38100" dir="2700000" algn="tl">
                    <a:srgbClr val="000000">
                      <a:alpha val="43137"/>
                    </a:srgbClr>
                  </a:outerShdw>
                </a:effectLst>
              </a:rPr>
              <a:t> </a:t>
            </a:r>
            <a:r>
              <a:rPr lang="en-GB" sz="1600" b="1" i="1" dirty="0" smtClean="0">
                <a:solidFill>
                  <a:srgbClr val="1205BB"/>
                </a:solidFill>
                <a:effectLst>
                  <a:outerShdw blurRad="38100" dist="38100" dir="2700000" algn="tl">
                    <a:srgbClr val="000000">
                      <a:alpha val="43137"/>
                    </a:srgbClr>
                  </a:outerShdw>
                </a:effectLst>
              </a:rPr>
              <a:t>BE </a:t>
            </a:r>
            <a:r>
              <a:rPr lang="en-GB" sz="1600" b="1" i="1" dirty="0">
                <a:solidFill>
                  <a:srgbClr val="1205BB"/>
                </a:solidFill>
                <a:effectLst>
                  <a:outerShdw blurRad="38100" dist="38100" dir="2700000" algn="tl">
                    <a:srgbClr val="000000">
                      <a:alpha val="43137"/>
                    </a:srgbClr>
                  </a:outerShdw>
                </a:effectLst>
              </a:rPr>
              <a:t>SPECIFIC!!</a:t>
            </a:r>
          </a:p>
        </p:txBody>
      </p:sp>
      <p:sp>
        <p:nvSpPr>
          <p:cNvPr id="6" name="Title 1">
            <a:extLst>
              <a:ext uri="{FF2B5EF4-FFF2-40B4-BE49-F238E27FC236}">
                <a16:creationId xmlns:a16="http://schemas.microsoft.com/office/drawing/2014/main" id="{A8E6F84F-B175-48AF-B3F5-4C5FDE6A422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US" sz="3200" dirty="0"/>
              <a:t>Examiner’s tip</a:t>
            </a:r>
          </a:p>
        </p:txBody>
      </p:sp>
      <p:sp>
        <p:nvSpPr>
          <p:cNvPr id="7" name="Content Placeholder 3">
            <a:extLst>
              <a:ext uri="{FF2B5EF4-FFF2-40B4-BE49-F238E27FC236}">
                <a16:creationId xmlns:a16="http://schemas.microsoft.com/office/drawing/2014/main" id="{DD73AD70-7670-47B8-90B5-C6257246C22F}"/>
              </a:ext>
            </a:extLst>
          </p:cNvPr>
          <p:cNvSpPr txBox="1">
            <a:spLocks/>
          </p:cNvSpPr>
          <p:nvPr/>
        </p:nvSpPr>
        <p:spPr>
          <a:xfrm>
            <a:off x="134692" y="1861424"/>
            <a:ext cx="4237377" cy="1855608"/>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600" b="1" dirty="0" smtClean="0">
                <a:effectLst>
                  <a:outerShdw blurRad="38100" dist="38100" dir="2700000" algn="tl">
                    <a:srgbClr val="000000">
                      <a:alpha val="43137"/>
                    </a:srgbClr>
                  </a:outerShdw>
                </a:effectLst>
              </a:rPr>
              <a:t>Examples</a:t>
            </a:r>
            <a:r>
              <a:rPr lang="en-GB" sz="1600" dirty="0" smtClean="0">
                <a:effectLst>
                  <a:outerShdw blurRad="38100" dist="38100" dir="2700000" algn="tl">
                    <a:srgbClr val="000000">
                      <a:alpha val="43137"/>
                    </a:srgbClr>
                  </a:outerShdw>
                </a:effectLst>
              </a:rPr>
              <a:t>:</a:t>
            </a:r>
            <a:endParaRPr lang="en-GB" sz="1600" dirty="0">
              <a:effectLst>
                <a:outerShdw blurRad="38100" dist="38100" dir="2700000" algn="tl">
                  <a:srgbClr val="000000">
                    <a:alpha val="43137"/>
                  </a:srgbClr>
                </a:outerShdw>
              </a:effectLst>
            </a:endParaRPr>
          </a:p>
          <a:p>
            <a:pPr marL="0" indent="0">
              <a:buFont typeface="Arial" panose="020B0604020202020204" pitchFamily="34" charset="0"/>
              <a:buNone/>
            </a:pPr>
            <a:r>
              <a:rPr lang="en-GB" sz="1600" dirty="0">
                <a:effectLst>
                  <a:outerShdw blurRad="38100" dist="38100" dir="2700000" algn="tl">
                    <a:srgbClr val="000000">
                      <a:alpha val="43137"/>
                    </a:srgbClr>
                  </a:outerShdw>
                </a:effectLst>
              </a:rPr>
              <a:t>Hockey is a complex </a:t>
            </a:r>
            <a:r>
              <a:rPr lang="en-GB" sz="1600" dirty="0" smtClean="0">
                <a:effectLst>
                  <a:outerShdw blurRad="38100" dist="38100" dir="2700000" algn="tl">
                    <a:srgbClr val="000000">
                      <a:alpha val="43137"/>
                    </a:srgbClr>
                  </a:outerShdw>
                </a:effectLst>
              </a:rPr>
              <a:t>skill = is </a:t>
            </a:r>
            <a:r>
              <a:rPr lang="en-GB" sz="1600" dirty="0">
                <a:effectLst>
                  <a:outerShdw blurRad="38100" dist="38100" dir="2700000" algn="tl">
                    <a:srgbClr val="000000">
                      <a:alpha val="43137"/>
                    </a:srgbClr>
                  </a:outerShdw>
                </a:effectLst>
              </a:rPr>
              <a:t>vague and gains zero marks.</a:t>
            </a:r>
          </a:p>
          <a:p>
            <a:pPr marL="0" indent="0">
              <a:buNone/>
            </a:pPr>
            <a:r>
              <a:rPr lang="en-GB" sz="1600" b="1" i="1" dirty="0" smtClean="0">
                <a:solidFill>
                  <a:srgbClr val="1205BB"/>
                </a:solidFill>
                <a:effectLst>
                  <a:outerShdw blurRad="38100" dist="38100" dir="2700000" algn="tl">
                    <a:srgbClr val="000000">
                      <a:alpha val="43137"/>
                    </a:srgbClr>
                  </a:outerShdw>
                </a:effectLst>
              </a:rPr>
              <a:t>BUT an attacker in hockey dribbling to beat defenders into the circle, is an example of a complex skill, is more specific and gains marks</a:t>
            </a:r>
            <a:endParaRPr lang="en-GB" sz="1600" dirty="0">
              <a:effectLst>
                <a:outerShdw blurRad="38100" dist="38100" dir="2700000" algn="tl">
                  <a:srgbClr val="000000">
                    <a:alpha val="43137"/>
                  </a:srgbClr>
                </a:outerShdw>
              </a:effectLst>
            </a:endParaRPr>
          </a:p>
        </p:txBody>
      </p:sp>
      <p:sp>
        <p:nvSpPr>
          <p:cNvPr id="8" name="Content Placeholder 3">
            <a:extLst>
              <a:ext uri="{FF2B5EF4-FFF2-40B4-BE49-F238E27FC236}">
                <a16:creationId xmlns:a16="http://schemas.microsoft.com/office/drawing/2014/main" id="{37C10FD9-3881-419B-AAEA-A0BDB933F8FD}"/>
              </a:ext>
            </a:extLst>
          </p:cNvPr>
          <p:cNvSpPr txBox="1">
            <a:spLocks/>
          </p:cNvSpPr>
          <p:nvPr/>
        </p:nvSpPr>
        <p:spPr>
          <a:xfrm>
            <a:off x="4788024" y="2204864"/>
            <a:ext cx="3949345" cy="1586578"/>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sz="1600" dirty="0" smtClean="0">
                <a:effectLst>
                  <a:outerShdw blurRad="38100" dist="38100" dir="2700000" algn="tl">
                    <a:srgbClr val="000000">
                      <a:alpha val="43137"/>
                    </a:srgbClr>
                  </a:outerShdw>
                </a:effectLst>
              </a:rPr>
              <a:t>Kite </a:t>
            </a:r>
            <a:r>
              <a:rPr lang="en-GB" sz="1600" dirty="0">
                <a:effectLst>
                  <a:outerShdw blurRad="38100" dist="38100" dir="2700000" algn="tl">
                    <a:srgbClr val="000000">
                      <a:alpha val="43137"/>
                    </a:srgbClr>
                  </a:outerShdw>
                </a:effectLst>
              </a:rPr>
              <a:t>surfing is an Open skill </a:t>
            </a:r>
            <a:r>
              <a:rPr lang="en-GB" sz="1600" dirty="0" smtClean="0">
                <a:effectLst>
                  <a:outerShdw blurRad="38100" dist="38100" dir="2700000" algn="tl">
                    <a:srgbClr val="000000">
                      <a:alpha val="43137"/>
                    </a:srgbClr>
                  </a:outerShdw>
                </a:effectLst>
              </a:rPr>
              <a:t>= is </a:t>
            </a:r>
            <a:r>
              <a:rPr lang="en-GB" sz="1600" dirty="0">
                <a:effectLst>
                  <a:outerShdw blurRad="38100" dist="38100" dir="2700000" algn="tl">
                    <a:srgbClr val="000000">
                      <a:alpha val="43137"/>
                    </a:srgbClr>
                  </a:outerShdw>
                </a:effectLst>
              </a:rPr>
              <a:t>vague and gains zero marks.</a:t>
            </a:r>
          </a:p>
          <a:p>
            <a:pPr marL="0" indent="0">
              <a:spcBef>
                <a:spcPts val="0"/>
              </a:spcBef>
              <a:buNone/>
            </a:pPr>
            <a:r>
              <a:rPr lang="en-GB" sz="1600" b="1" i="1" dirty="0">
                <a:solidFill>
                  <a:srgbClr val="1205BB"/>
                </a:solidFill>
                <a:effectLst>
                  <a:outerShdw blurRad="38100" dist="38100" dir="2700000" algn="tl">
                    <a:srgbClr val="000000">
                      <a:alpha val="43137"/>
                    </a:srgbClr>
                  </a:outerShdw>
                </a:effectLst>
              </a:rPr>
              <a:t>BUT </a:t>
            </a:r>
            <a:r>
              <a:rPr lang="en-GB" sz="1600" b="1" i="1" dirty="0" smtClean="0">
                <a:solidFill>
                  <a:srgbClr val="1205BB"/>
                </a:solidFill>
                <a:effectLst>
                  <a:outerShdw blurRad="38100" dist="38100" dir="2700000" algn="tl">
                    <a:srgbClr val="000000">
                      <a:alpha val="43137"/>
                    </a:srgbClr>
                  </a:outerShdw>
                </a:effectLst>
              </a:rPr>
              <a:t>a kite surfer riding a high wave on a windy day is an example of an Open skill, is more specific and gains marks.</a:t>
            </a:r>
            <a:endParaRPr lang="en-GB" sz="1600" dirty="0">
              <a:effectLst>
                <a:outerShdw blurRad="38100" dist="38100" dir="2700000" algn="tl">
                  <a:srgbClr val="000000">
                    <a:alpha val="43137"/>
                  </a:srgbClr>
                </a:outerShdw>
              </a:effectLst>
            </a:endParaRPr>
          </a:p>
        </p:txBody>
      </p:sp>
      <p:pic>
        <p:nvPicPr>
          <p:cNvPr id="9" name="Picture 8" descr="THE HAGUE, NETHERLANDS - JUNE 14 2014: Lidewij Welten tries to rush through the Australian Defence into the circle during the final match at the world championships Hockey">
            <a:extLst>
              <a:ext uri="{FF2B5EF4-FFF2-40B4-BE49-F238E27FC236}">
                <a16:creationId xmlns:a16="http://schemas.microsoft.com/office/drawing/2014/main" id="{8AEBA0E0-04CF-406E-AACE-DCFBAA4221AD}"/>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76068" y="3863450"/>
            <a:ext cx="3744416" cy="2085488"/>
          </a:xfrm>
          <a:prstGeom prst="rect">
            <a:avLst/>
          </a:prstGeom>
        </p:spPr>
      </p:pic>
      <p:pic>
        <p:nvPicPr>
          <p:cNvPr id="10" name="Picture 9" descr="A kite surfer rides the waves">
            <a:extLst>
              <a:ext uri="{FF2B5EF4-FFF2-40B4-BE49-F238E27FC236}">
                <a16:creationId xmlns:a16="http://schemas.microsoft.com/office/drawing/2014/main" id="{036B0256-4AD4-4656-BCE9-EDA8B9CCDC47}"/>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992907" y="3863450"/>
            <a:ext cx="3683549" cy="2085488"/>
          </a:xfrm>
          <a:prstGeom prst="rect">
            <a:avLst/>
          </a:prstGeom>
        </p:spPr>
      </p:pic>
    </p:spTree>
    <p:extLst>
      <p:ext uri="{BB962C8B-B14F-4D97-AF65-F5344CB8AC3E}">
        <p14:creationId xmlns:p14="http://schemas.microsoft.com/office/powerpoint/2010/main" val="4255718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par>
                          <p:cTn id="11" fill="hold">
                            <p:stCondLst>
                              <p:cond delay="0"/>
                            </p:stCondLst>
                            <p:childTnLst>
                              <p:par>
                                <p:cTn id="12" presetID="10" presetClass="entr" presetSubtype="0" fill="hold" grpId="0" nodeType="after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500"/>
                                        <p:tgtEl>
                                          <p:spTgt spid="7">
                                            <p:txEl>
                                              <p:pRg st="1" end="1"/>
                                            </p:txEl>
                                          </p:spTgt>
                                        </p:tgtEl>
                                      </p:cBhvr>
                                    </p:animEffect>
                                  </p:childTnLst>
                                </p:cTn>
                              </p:par>
                            </p:childTnLst>
                          </p:cTn>
                        </p:par>
                        <p:par>
                          <p:cTn id="15" fill="hold">
                            <p:stCondLst>
                              <p:cond delay="500"/>
                            </p:stCondLst>
                            <p:childTnLst>
                              <p:par>
                                <p:cTn id="16" presetID="1" presetClass="entr" presetSubtype="0" fill="hold" nodeType="afterEffect">
                                  <p:stCondLst>
                                    <p:cond delay="0"/>
                                  </p:stCondLst>
                                  <p:childTnLst>
                                    <p:set>
                                      <p:cBhvr>
                                        <p:cTn id="17" dur="1" fill="hold">
                                          <p:stCondLst>
                                            <p:cond delay="499"/>
                                          </p:stCondLst>
                                        </p:cTn>
                                        <p:tgtEl>
                                          <p:spTgt spid="9"/>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fade">
                                      <p:cBhvr>
                                        <p:cTn id="26" dur="500"/>
                                        <p:tgtEl>
                                          <p:spTgt spid="8">
                                            <p:txEl>
                                              <p:pRg st="0" end="0"/>
                                            </p:txEl>
                                          </p:spTgt>
                                        </p:tgtEl>
                                      </p:cBhvr>
                                    </p:animEffect>
                                  </p:childTnLst>
                                </p:cTn>
                              </p:par>
                            </p:childTnLst>
                          </p:cTn>
                        </p:par>
                        <p:par>
                          <p:cTn id="27" fill="hold">
                            <p:stCondLst>
                              <p:cond delay="500"/>
                            </p:stCondLst>
                            <p:childTnLst>
                              <p:par>
                                <p:cTn id="28" presetID="1" presetClass="entr" presetSubtype="0" fill="hold" nodeType="afterEffect">
                                  <p:stCondLst>
                                    <p:cond delay="0"/>
                                  </p:stCondLst>
                                  <p:childTnLst>
                                    <p:set>
                                      <p:cBhvr>
                                        <p:cTn id="29" dur="1" fill="hold">
                                          <p:stCondLst>
                                            <p:cond delay="499"/>
                                          </p:stCondLst>
                                        </p:cTn>
                                        <p:tgtEl>
                                          <p:spTgt spid="10"/>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7" grpId="0" uiExpand="1" build="p"/>
      <p:bldP spid="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08000" y="1628800"/>
            <a:ext cx="8917400" cy="2376264"/>
          </a:xfrm>
        </p:spPr>
        <p:txBody>
          <a:bodyPr>
            <a:normAutofit/>
          </a:bodyPr>
          <a:lstStyle/>
          <a:p>
            <a:r>
              <a:rPr lang="en-GB" sz="2400" dirty="0"/>
              <a:t>There are implications for training and coaching for learning skills in </a:t>
            </a:r>
            <a:r>
              <a:rPr lang="en-GB" sz="2400" dirty="0" smtClean="0"/>
              <a:t>sport</a:t>
            </a:r>
            <a:endParaRPr lang="en-GB" sz="2400" dirty="0"/>
          </a:p>
          <a:p>
            <a:r>
              <a:rPr lang="en-GB" sz="2400" dirty="0"/>
              <a:t>Makes it clearer what is required to </a:t>
            </a:r>
            <a:r>
              <a:rPr lang="en-GB" sz="2400" dirty="0" smtClean="0"/>
              <a:t>learn</a:t>
            </a:r>
            <a:endParaRPr lang="en-GB" sz="2400" dirty="0"/>
          </a:p>
          <a:p>
            <a:r>
              <a:rPr lang="en-GB" sz="2400" dirty="0"/>
              <a:t>If the skill is a closed skill then it is unnecessary to vary the situation</a:t>
            </a:r>
            <a:r>
              <a:rPr lang="en-GB" sz="2400" dirty="0" smtClean="0"/>
              <a:t>.</a:t>
            </a:r>
            <a:endParaRPr lang="en-GB" sz="2400" dirty="0"/>
          </a:p>
        </p:txBody>
      </p:sp>
      <p:sp>
        <p:nvSpPr>
          <p:cNvPr id="4" name="Title 1">
            <a:extLst>
              <a:ext uri="{FF2B5EF4-FFF2-40B4-BE49-F238E27FC236}">
                <a16:creationId xmlns:a16="http://schemas.microsoft.com/office/drawing/2014/main" id="{21A7B2CE-6D09-4EF9-9E84-67E63249501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3200" dirty="0"/>
              <a:t>Why do we need to classify skills?</a:t>
            </a:r>
            <a:endParaRPr lang="en-GB" altLang="en-US" sz="3200" dirty="0"/>
          </a:p>
        </p:txBody>
      </p:sp>
    </p:spTree>
    <p:extLst>
      <p:ext uri="{BB962C8B-B14F-4D97-AF65-F5344CB8AC3E}">
        <p14:creationId xmlns:p14="http://schemas.microsoft.com/office/powerpoint/2010/main" val="10844297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13299" y="1412776"/>
            <a:ext cx="8917401" cy="3456384"/>
          </a:xfrm>
        </p:spPr>
        <p:txBody>
          <a:bodyPr>
            <a:noAutofit/>
          </a:bodyPr>
          <a:lstStyle/>
          <a:p>
            <a:pPr>
              <a:spcBef>
                <a:spcPts val="600"/>
              </a:spcBef>
              <a:spcAft>
                <a:spcPts val="600"/>
              </a:spcAft>
            </a:pPr>
            <a:r>
              <a:rPr lang="en-GB" sz="1800" dirty="0"/>
              <a:t>If a closed skill was being taught it would need to be repetitive in the same situation as the situation remains fairly </a:t>
            </a:r>
            <a:r>
              <a:rPr lang="en-GB" sz="1800" dirty="0" smtClean="0"/>
              <a:t>constant</a:t>
            </a:r>
            <a:endParaRPr lang="en-GB" sz="1800" dirty="0"/>
          </a:p>
          <a:p>
            <a:pPr>
              <a:spcBef>
                <a:spcPts val="600"/>
              </a:spcBef>
              <a:spcAft>
                <a:spcPts val="600"/>
              </a:spcAft>
            </a:pPr>
            <a:r>
              <a:rPr lang="en-GB" sz="1800" dirty="0"/>
              <a:t>If an open skill was being taught then it would need to be learnt in a variety of situations because the performer would need to be able to perform this skill in a variety of circumstances (e.g. </a:t>
            </a:r>
            <a:r>
              <a:rPr lang="en-GB" sz="1800" i="1" dirty="0">
                <a:solidFill>
                  <a:srgbClr val="1205BB"/>
                </a:solidFill>
              </a:rPr>
              <a:t>keep changing shooting positions and type of shot in a basketball practice</a:t>
            </a:r>
            <a:r>
              <a:rPr lang="en-GB" sz="1800" dirty="0" smtClean="0"/>
              <a:t>)</a:t>
            </a:r>
            <a:endParaRPr lang="en-GB" sz="1800" dirty="0"/>
          </a:p>
          <a:p>
            <a:pPr>
              <a:spcBef>
                <a:spcPts val="600"/>
              </a:spcBef>
              <a:spcAft>
                <a:spcPts val="600"/>
              </a:spcAft>
            </a:pPr>
            <a:r>
              <a:rPr lang="en-GB" sz="1800" dirty="0"/>
              <a:t>If a complex skill was being taught it would be taught in stages, to allow the brain to remember each </a:t>
            </a:r>
            <a:r>
              <a:rPr lang="en-GB" sz="1800" dirty="0" smtClean="0"/>
              <a:t>bit</a:t>
            </a:r>
            <a:endParaRPr lang="en-GB" sz="1800" dirty="0"/>
          </a:p>
          <a:p>
            <a:pPr>
              <a:spcBef>
                <a:spcPts val="600"/>
              </a:spcBef>
              <a:spcAft>
                <a:spcPts val="600"/>
              </a:spcAft>
            </a:pPr>
            <a:r>
              <a:rPr lang="en-GB" sz="1800" dirty="0"/>
              <a:t>If a simple skill was being taught it would be taught as a whole in a repetitive way to ensure good memory.</a:t>
            </a:r>
          </a:p>
        </p:txBody>
      </p:sp>
      <p:sp>
        <p:nvSpPr>
          <p:cNvPr id="4" name="Title 1">
            <a:extLst>
              <a:ext uri="{FF2B5EF4-FFF2-40B4-BE49-F238E27FC236}">
                <a16:creationId xmlns:a16="http://schemas.microsoft.com/office/drawing/2014/main" id="{A25863AB-B29C-48E2-A2CB-A89C4E767403}"/>
              </a:ext>
            </a:extLst>
          </p:cNvPr>
          <p:cNvSpPr txBox="1">
            <a:spLocks/>
          </p:cNvSpPr>
          <p:nvPr/>
        </p:nvSpPr>
        <p:spPr>
          <a:xfrm>
            <a:off x="113299" y="0"/>
            <a:ext cx="8917401" cy="119675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3200" dirty="0"/>
              <a:t>What are the implications for training and coaching?</a:t>
            </a:r>
            <a:endParaRPr lang="en-GB" altLang="en-US" sz="3200" dirty="0"/>
          </a:p>
        </p:txBody>
      </p:sp>
    </p:spTree>
    <p:extLst>
      <p:ext uri="{BB962C8B-B14F-4D97-AF65-F5344CB8AC3E}">
        <p14:creationId xmlns:p14="http://schemas.microsoft.com/office/powerpoint/2010/main" val="8260809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771801" y="1124744"/>
            <a:ext cx="6228185" cy="4176464"/>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6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Understand  and  be  able  to  apply  examples  of  the  use  of goal setting:</a:t>
            </a:r>
          </a:p>
          <a:p>
            <a:pPr marL="557213" lvl="1" indent="-214313">
              <a:spcBef>
                <a:spcPts val="600"/>
              </a:spcBef>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for exercise/training adherence</a:t>
            </a:r>
          </a:p>
          <a:p>
            <a:pPr marL="557213" lvl="1" indent="-214313">
              <a:spcBef>
                <a:spcPts val="600"/>
              </a:spcBef>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to motivate performers</a:t>
            </a:r>
          </a:p>
          <a:p>
            <a:pPr marL="557213" lvl="1" indent="-214313">
              <a:spcBef>
                <a:spcPts val="600"/>
              </a:spcBef>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to improve and/or optimise </a:t>
            </a:r>
            <a:r>
              <a:rPr lang="en-US" sz="1600" b="1" dirty="0" smtClean="0">
                <a:solidFill>
                  <a:schemeClr val="tx1"/>
                </a:solidFill>
                <a:latin typeface="Arial" panose="020B0604020202020204" pitchFamily="34" charset="0"/>
                <a:cs typeface="Arial" panose="020B0604020202020204" pitchFamily="34" charset="0"/>
              </a:rPr>
              <a:t>performance.</a:t>
            </a:r>
            <a:endParaRPr lang="en-US" sz="1600" b="1"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Understand  the  SMART  principle  of goal setting with practical  examples.</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(Specific, Measurable, Achievable, Recorded, Timed</a:t>
            </a:r>
            <a:r>
              <a:rPr lang="en-US" sz="1600" b="1" dirty="0" smtClean="0">
                <a:solidFill>
                  <a:schemeClr val="tx1"/>
                </a:solidFill>
                <a:latin typeface="Arial" panose="020B0604020202020204" pitchFamily="34" charset="0"/>
                <a:cs typeface="Arial" panose="020B0604020202020204" pitchFamily="34" charset="0"/>
              </a:rPr>
              <a:t>).</a:t>
            </a:r>
            <a:endParaRPr lang="en-US" sz="1600" b="1"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Be  able  to  apply  the SMART principle  to improve  and/or optimize performance.</a:t>
            </a:r>
          </a:p>
        </p:txBody>
      </p:sp>
      <p:sp>
        <p:nvSpPr>
          <p:cNvPr id="10" name="Title 1">
            <a:extLst>
              <a:ext uri="{FF2B5EF4-FFF2-40B4-BE49-F238E27FC236}">
                <a16:creationId xmlns:a16="http://schemas.microsoft.com/office/drawing/2014/main" id="{011FE21B-D9AA-4CC3-8776-698E59199E57}"/>
              </a:ext>
            </a:extLst>
          </p:cNvPr>
          <p:cNvSpPr txBox="1">
            <a:spLocks/>
          </p:cNvSpPr>
          <p:nvPr/>
        </p:nvSpPr>
        <p:spPr>
          <a:xfrm>
            <a:off x="107505" y="1701404"/>
            <a:ext cx="2520280"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215516" y="116632"/>
            <a:ext cx="2844316" cy="584775"/>
          </a:xfrm>
          <a:prstGeom prst="rect">
            <a:avLst/>
          </a:prstGeom>
          <a:ln w="19050">
            <a:solidFill>
              <a:schemeClr val="tx1"/>
            </a:solidFill>
          </a:ln>
        </p:spPr>
        <p:txBody>
          <a:bodyPr wrap="square">
            <a:spAutoFit/>
          </a:bodyPr>
          <a:lstStyle/>
          <a:p>
            <a:pPr algn="ctr"/>
            <a:r>
              <a:rPr lang="en-US" sz="3200" b="1" dirty="0" smtClean="0">
                <a:solidFill>
                  <a:srgbClr val="DA8AAD"/>
                </a:solidFill>
                <a:latin typeface="Arial" panose="020B0604020202020204" pitchFamily="34" charset="0"/>
                <a:cs typeface="Arial" panose="020B0604020202020204" pitchFamily="34" charset="0"/>
              </a:rPr>
              <a:t>Goal setting</a:t>
            </a:r>
            <a:endParaRPr lang="en-US" sz="320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53042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6"/>
          <p:cNvSpPr txBox="1">
            <a:spLocks noChangeArrowheads="1"/>
          </p:cNvSpPr>
          <p:nvPr/>
        </p:nvSpPr>
        <p:spPr bwMode="auto">
          <a:xfrm>
            <a:off x="262856" y="1486810"/>
            <a:ext cx="409312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spcAft>
                <a:spcPts val="600"/>
              </a:spcAft>
              <a:defRPr/>
            </a:pPr>
            <a:r>
              <a:rPr lang="en-GB" sz="2000" b="0" dirty="0"/>
              <a:t>We use </a:t>
            </a:r>
            <a:r>
              <a:rPr lang="en-GB" sz="2000" b="0" dirty="0" smtClean="0"/>
              <a:t>goal </a:t>
            </a:r>
            <a:r>
              <a:rPr lang="en-GB" sz="2000" b="0" dirty="0"/>
              <a:t>setting because it</a:t>
            </a:r>
            <a:r>
              <a:rPr lang="en-GB" sz="2000" b="0" dirty="0" smtClean="0"/>
              <a:t>:</a:t>
            </a:r>
            <a:endParaRPr lang="en-GB" sz="2000" b="0" dirty="0"/>
          </a:p>
        </p:txBody>
      </p:sp>
      <p:sp>
        <p:nvSpPr>
          <p:cNvPr id="5" name="Title 1">
            <a:extLst>
              <a:ext uri="{FF2B5EF4-FFF2-40B4-BE49-F238E27FC236}">
                <a16:creationId xmlns:a16="http://schemas.microsoft.com/office/drawing/2014/main" id="{60B00896-E8BB-4257-8575-2197C902E40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Why use Goal Setting?</a:t>
            </a:r>
          </a:p>
        </p:txBody>
      </p:sp>
      <p:sp>
        <p:nvSpPr>
          <p:cNvPr id="4" name="Text Box 6"/>
          <p:cNvSpPr txBox="1">
            <a:spLocks noChangeArrowheads="1"/>
          </p:cNvSpPr>
          <p:nvPr/>
        </p:nvSpPr>
        <p:spPr bwMode="auto">
          <a:xfrm>
            <a:off x="268864" y="2495800"/>
            <a:ext cx="85121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342900" indent="-342900">
              <a:spcBef>
                <a:spcPts val="600"/>
              </a:spcBef>
              <a:spcAft>
                <a:spcPts val="600"/>
              </a:spcAft>
              <a:buFont typeface="Arial" panose="020B0604020202020204" pitchFamily="34" charset="0"/>
              <a:buChar char="•"/>
              <a:defRPr/>
            </a:pPr>
            <a:r>
              <a:rPr lang="en-GB" sz="2000" b="0" dirty="0"/>
              <a:t>g</a:t>
            </a:r>
            <a:r>
              <a:rPr lang="en-GB" sz="2000" b="0" dirty="0" smtClean="0"/>
              <a:t>ives </a:t>
            </a:r>
            <a:r>
              <a:rPr lang="en-GB" sz="2000" dirty="0">
                <a:effectLst>
                  <a:outerShdw blurRad="38100" dist="38100" dir="2700000" algn="tl">
                    <a:srgbClr val="000000">
                      <a:alpha val="43137"/>
                    </a:srgbClr>
                  </a:outerShdw>
                </a:effectLst>
              </a:rPr>
              <a:t>performers</a:t>
            </a:r>
            <a:r>
              <a:rPr lang="en-GB" sz="2000" b="0" dirty="0"/>
              <a:t> a better chance to </a:t>
            </a:r>
            <a:r>
              <a:rPr lang="en-GB" sz="2000" b="0" dirty="0">
                <a:effectLst>
                  <a:outerShdw blurRad="38100" dist="38100" dir="2700000" algn="tl">
                    <a:srgbClr val="000000">
                      <a:alpha val="43137"/>
                    </a:srgbClr>
                  </a:outerShdw>
                </a:effectLst>
              </a:rPr>
              <a:t>improve</a:t>
            </a:r>
            <a:r>
              <a:rPr lang="en-GB" sz="2000" b="0" dirty="0"/>
              <a:t> fitness </a:t>
            </a:r>
            <a:r>
              <a:rPr lang="en-GB" sz="2000" b="0" dirty="0" smtClean="0"/>
              <a:t>levels</a:t>
            </a:r>
            <a:endParaRPr lang="en-GB" sz="2000" b="0" dirty="0"/>
          </a:p>
        </p:txBody>
      </p:sp>
      <p:sp>
        <p:nvSpPr>
          <p:cNvPr id="6" name="Text Box 6"/>
          <p:cNvSpPr txBox="1">
            <a:spLocks noChangeArrowheads="1"/>
          </p:cNvSpPr>
          <p:nvPr/>
        </p:nvSpPr>
        <p:spPr bwMode="auto">
          <a:xfrm>
            <a:off x="263144" y="1992140"/>
            <a:ext cx="85121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342900" indent="-342900">
              <a:spcBef>
                <a:spcPts val="600"/>
              </a:spcBef>
              <a:spcAft>
                <a:spcPts val="600"/>
              </a:spcAft>
              <a:buFont typeface="Arial" panose="020B0604020202020204" pitchFamily="34" charset="0"/>
              <a:buChar char="•"/>
              <a:defRPr/>
            </a:pPr>
            <a:r>
              <a:rPr lang="en-GB" sz="2000" dirty="0" smtClean="0">
                <a:effectLst>
                  <a:outerShdw blurRad="38100" dist="38100" dir="2700000" algn="tl">
                    <a:srgbClr val="000000">
                      <a:alpha val="43137"/>
                    </a:srgbClr>
                  </a:outerShdw>
                </a:effectLst>
              </a:rPr>
              <a:t>motivates</a:t>
            </a:r>
            <a:r>
              <a:rPr lang="en-GB" sz="2000" b="0" dirty="0" smtClean="0"/>
              <a:t> </a:t>
            </a:r>
            <a:r>
              <a:rPr lang="en-GB" sz="2000" b="0" dirty="0"/>
              <a:t>performers and keeps them working </a:t>
            </a:r>
            <a:r>
              <a:rPr lang="en-GB" sz="2000" b="0" dirty="0" smtClean="0"/>
              <a:t>hard </a:t>
            </a:r>
            <a:endParaRPr lang="en-GB" sz="2000" b="0" dirty="0"/>
          </a:p>
        </p:txBody>
      </p:sp>
      <p:sp>
        <p:nvSpPr>
          <p:cNvPr id="7" name="Text Box 6"/>
          <p:cNvSpPr txBox="1">
            <a:spLocks noChangeArrowheads="1"/>
          </p:cNvSpPr>
          <p:nvPr/>
        </p:nvSpPr>
        <p:spPr bwMode="auto">
          <a:xfrm>
            <a:off x="262856" y="3024544"/>
            <a:ext cx="55446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342900" indent="-342900">
              <a:spcBef>
                <a:spcPts val="600"/>
              </a:spcBef>
              <a:spcAft>
                <a:spcPts val="600"/>
              </a:spcAft>
              <a:buFont typeface="Arial" panose="020B0604020202020204" pitchFamily="34" charset="0"/>
              <a:buChar char="•"/>
              <a:defRPr/>
            </a:pPr>
            <a:r>
              <a:rPr lang="en-GB" sz="2000" b="0" dirty="0" smtClean="0"/>
              <a:t>helps </a:t>
            </a:r>
            <a:r>
              <a:rPr lang="en-GB" sz="2000" b="0" dirty="0"/>
              <a:t>to </a:t>
            </a:r>
            <a:r>
              <a:rPr lang="en-GB" sz="2000" dirty="0">
                <a:effectLst>
                  <a:outerShdw blurRad="38100" dist="38100" dir="2700000" algn="tl">
                    <a:srgbClr val="000000">
                      <a:alpha val="43137"/>
                    </a:srgbClr>
                  </a:outerShdw>
                </a:effectLst>
              </a:rPr>
              <a:t>improve/optimise </a:t>
            </a:r>
            <a:r>
              <a:rPr lang="en-GB" sz="2000" b="0" dirty="0" smtClean="0"/>
              <a:t>performance</a:t>
            </a:r>
            <a:endParaRPr lang="en-GB" sz="2000" b="0" dirty="0"/>
          </a:p>
        </p:txBody>
      </p:sp>
      <p:sp>
        <p:nvSpPr>
          <p:cNvPr id="8" name="Text Box 6"/>
          <p:cNvSpPr txBox="1">
            <a:spLocks noChangeArrowheads="1"/>
          </p:cNvSpPr>
          <p:nvPr/>
        </p:nvSpPr>
        <p:spPr bwMode="auto">
          <a:xfrm>
            <a:off x="262856" y="3553288"/>
            <a:ext cx="85121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342900" indent="-342900">
              <a:spcBef>
                <a:spcPts val="600"/>
              </a:spcBef>
              <a:spcAft>
                <a:spcPts val="600"/>
              </a:spcAft>
              <a:buFont typeface="Arial" panose="020B0604020202020204" pitchFamily="34" charset="0"/>
              <a:buChar char="•"/>
              <a:defRPr/>
            </a:pPr>
            <a:r>
              <a:rPr lang="en-GB" sz="2000" b="0" dirty="0" smtClean="0"/>
              <a:t>allows </a:t>
            </a:r>
            <a:r>
              <a:rPr lang="en-GB" sz="2000" b="0" dirty="0"/>
              <a:t>progress to be made in your training. </a:t>
            </a:r>
          </a:p>
        </p:txBody>
      </p:sp>
    </p:spTree>
    <p:extLst>
      <p:ext uri="{BB962C8B-B14F-4D97-AF65-F5344CB8AC3E}">
        <p14:creationId xmlns:p14="http://schemas.microsoft.com/office/powerpoint/2010/main" val="28067555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fade">
                                      <p:cBhvr>
                                        <p:cTn id="7" dur="500"/>
                                        <p:tgtEl>
                                          <p:spTgt spid="6146">
                                            <p:txEl>
                                              <p:pRg st="0" end="0"/>
                                            </p:txEl>
                                          </p:spTgt>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6">
                                            <p:txEl>
                                              <p:pRg st="0" end="0"/>
                                            </p:txEl>
                                          </p:spTgt>
                                        </p:tgtEl>
                                        <p:attrNameLst>
                                          <p:attrName>style.visibility</p:attrName>
                                        </p:attrNameLst>
                                      </p:cBhvr>
                                      <p:to>
                                        <p:strVal val="visible"/>
                                      </p:to>
                                    </p:set>
                                  </p:childTnLst>
                                </p:cTn>
                              </p:par>
                            </p:childTnLst>
                          </p:cTn>
                        </p:par>
                        <p:par>
                          <p:cTn id="11" fill="hold">
                            <p:stCondLst>
                              <p:cond delay="1000"/>
                            </p:stCondLst>
                            <p:childTnLst>
                              <p:par>
                                <p:cTn id="12" presetID="1" presetClass="entr" presetSubtype="0" fill="hold" nodeType="afterEffect">
                                  <p:stCondLst>
                                    <p:cond delay="0"/>
                                  </p:stCondLst>
                                  <p:childTnLst>
                                    <p:set>
                                      <p:cBhvr>
                                        <p:cTn id="13" dur="1" fill="hold">
                                          <p:stCondLst>
                                            <p:cond delay="499"/>
                                          </p:stCondLst>
                                        </p:cTn>
                                        <p:tgtEl>
                                          <p:spTgt spid="4">
                                            <p:txEl>
                                              <p:pRg st="0" end="0"/>
                                            </p:txEl>
                                          </p:spTgt>
                                        </p:tgtEl>
                                        <p:attrNameLst>
                                          <p:attrName>style.visibility</p:attrName>
                                        </p:attrNameLst>
                                      </p:cBhvr>
                                      <p:to>
                                        <p:strVal val="visible"/>
                                      </p:to>
                                    </p:set>
                                  </p:childTnLst>
                                </p:cTn>
                              </p:par>
                            </p:childTnLst>
                          </p:cTn>
                        </p:par>
                        <p:par>
                          <p:cTn id="14" fill="hold">
                            <p:stCondLst>
                              <p:cond delay="1500"/>
                            </p:stCondLst>
                            <p:childTnLst>
                              <p:par>
                                <p:cTn id="15" presetID="1" presetClass="entr" presetSubtype="0" fill="hold" nodeType="afterEffect">
                                  <p:stCondLst>
                                    <p:cond delay="0"/>
                                  </p:stCondLst>
                                  <p:childTnLst>
                                    <p:set>
                                      <p:cBhvr>
                                        <p:cTn id="16" dur="1" fill="hold">
                                          <p:stCondLst>
                                            <p:cond delay="499"/>
                                          </p:stCondLst>
                                        </p:cTn>
                                        <p:tgtEl>
                                          <p:spTgt spid="7">
                                            <p:txEl>
                                              <p:pRg st="0" end="0"/>
                                            </p:txEl>
                                          </p:spTgt>
                                        </p:tgtEl>
                                        <p:attrNameLst>
                                          <p:attrName>style.visibility</p:attrName>
                                        </p:attrNameLst>
                                      </p:cBhvr>
                                      <p:to>
                                        <p:strVal val="visible"/>
                                      </p:to>
                                    </p:set>
                                  </p:childTnLst>
                                </p:cTn>
                              </p:par>
                            </p:childTnLst>
                          </p:cTn>
                        </p:par>
                        <p:par>
                          <p:cTn id="17" fill="hold">
                            <p:stCondLst>
                              <p:cond delay="2000"/>
                            </p:stCondLst>
                            <p:childTnLst>
                              <p:par>
                                <p:cTn id="18" presetID="1" presetClass="entr" presetSubtype="0" fill="hold" nodeType="afterEffect">
                                  <p:stCondLst>
                                    <p:cond delay="0"/>
                                  </p:stCondLst>
                                  <p:childTnLst>
                                    <p:set>
                                      <p:cBhvr>
                                        <p:cTn id="19" dur="1" fill="hold">
                                          <p:stCondLst>
                                            <p:cond delay="499"/>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6"/>
          <p:cNvSpPr txBox="1">
            <a:spLocks noChangeArrowheads="1"/>
          </p:cNvSpPr>
          <p:nvPr/>
        </p:nvSpPr>
        <p:spPr bwMode="auto">
          <a:xfrm>
            <a:off x="323528" y="1142742"/>
            <a:ext cx="799239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30000"/>
              </a:spcBef>
              <a:defRPr/>
            </a:pPr>
            <a:r>
              <a:rPr lang="en-GB" sz="2000" b="0" dirty="0"/>
              <a:t>A common way of goal setting is by use of the </a:t>
            </a:r>
            <a:r>
              <a:rPr lang="en-GB" b="0" dirty="0">
                <a:solidFill>
                  <a:srgbClr val="1205BB"/>
                </a:solidFill>
                <a:effectLst>
                  <a:outerShdw blurRad="38100" dist="38100" dir="2700000" algn="tl">
                    <a:srgbClr val="000000">
                      <a:alpha val="43137"/>
                    </a:srgbClr>
                  </a:outerShdw>
                </a:effectLst>
              </a:rPr>
              <a:t>SMART</a:t>
            </a:r>
            <a:r>
              <a:rPr lang="en-GB" sz="2000" b="0" dirty="0"/>
              <a:t> principle i.e. </a:t>
            </a:r>
          </a:p>
          <a:p>
            <a:pPr>
              <a:spcBef>
                <a:spcPct val="30000"/>
              </a:spcBef>
              <a:defRPr/>
            </a:pPr>
            <a:r>
              <a:rPr lang="en-GB" i="1" dirty="0">
                <a:solidFill>
                  <a:srgbClr val="1205BB"/>
                </a:solidFill>
                <a:effectLst>
                  <a:outerShdw blurRad="38100" dist="38100" dir="2700000" algn="tl">
                    <a:srgbClr val="000000">
                      <a:alpha val="43137"/>
                    </a:srgbClr>
                  </a:outerShdw>
                </a:effectLst>
              </a:rPr>
              <a:t>S</a:t>
            </a:r>
            <a:r>
              <a:rPr lang="en-GB" sz="2000" b="0" dirty="0"/>
              <a:t>pecific</a:t>
            </a:r>
          </a:p>
          <a:p>
            <a:pPr>
              <a:spcBef>
                <a:spcPct val="30000"/>
              </a:spcBef>
              <a:defRPr/>
            </a:pPr>
            <a:r>
              <a:rPr lang="en-GB" i="1" dirty="0">
                <a:solidFill>
                  <a:srgbClr val="1205BB"/>
                </a:solidFill>
                <a:effectLst>
                  <a:outerShdw blurRad="38100" dist="38100" dir="2700000" algn="tl">
                    <a:srgbClr val="000000">
                      <a:alpha val="43137"/>
                    </a:srgbClr>
                  </a:outerShdw>
                </a:effectLst>
              </a:rPr>
              <a:t>M</a:t>
            </a:r>
            <a:r>
              <a:rPr lang="en-GB" sz="2000" b="0" dirty="0"/>
              <a:t>easurable</a:t>
            </a:r>
          </a:p>
          <a:p>
            <a:pPr>
              <a:spcBef>
                <a:spcPct val="30000"/>
              </a:spcBef>
              <a:defRPr/>
            </a:pPr>
            <a:r>
              <a:rPr lang="en-GB" i="1" dirty="0">
                <a:solidFill>
                  <a:srgbClr val="1205BB"/>
                </a:solidFill>
                <a:effectLst>
                  <a:outerShdw blurRad="38100" dist="38100" dir="2700000" algn="tl">
                    <a:srgbClr val="000000">
                      <a:alpha val="43137"/>
                    </a:srgbClr>
                  </a:outerShdw>
                </a:effectLst>
              </a:rPr>
              <a:t>A</a:t>
            </a:r>
            <a:r>
              <a:rPr lang="en-GB" sz="2000" b="0" dirty="0"/>
              <a:t>chievable</a:t>
            </a:r>
          </a:p>
          <a:p>
            <a:pPr>
              <a:spcBef>
                <a:spcPct val="30000"/>
              </a:spcBef>
              <a:defRPr/>
            </a:pPr>
            <a:r>
              <a:rPr lang="en-GB" i="1" dirty="0">
                <a:solidFill>
                  <a:srgbClr val="1205BB"/>
                </a:solidFill>
                <a:effectLst>
                  <a:outerShdw blurRad="38100" dist="38100" dir="2700000" algn="tl">
                    <a:srgbClr val="000000">
                      <a:alpha val="43137"/>
                    </a:srgbClr>
                  </a:outerShdw>
                </a:effectLst>
              </a:rPr>
              <a:t>R</a:t>
            </a:r>
            <a:r>
              <a:rPr lang="en-GB" sz="2000" b="0" dirty="0"/>
              <a:t>ecorded</a:t>
            </a:r>
          </a:p>
          <a:p>
            <a:pPr>
              <a:spcBef>
                <a:spcPct val="30000"/>
              </a:spcBef>
              <a:defRPr/>
            </a:pPr>
            <a:r>
              <a:rPr lang="en-GB" i="1" dirty="0">
                <a:solidFill>
                  <a:srgbClr val="1205BB"/>
                </a:solidFill>
                <a:effectLst>
                  <a:outerShdw blurRad="38100" dist="38100" dir="2700000" algn="tl">
                    <a:srgbClr val="000000">
                      <a:alpha val="43137"/>
                    </a:srgbClr>
                  </a:outerShdw>
                </a:effectLst>
              </a:rPr>
              <a:t>T</a:t>
            </a:r>
            <a:r>
              <a:rPr lang="en-GB" sz="2000" b="0" dirty="0"/>
              <a:t>imed</a:t>
            </a:r>
          </a:p>
        </p:txBody>
      </p:sp>
      <p:sp>
        <p:nvSpPr>
          <p:cNvPr id="5" name="Title 1">
            <a:extLst>
              <a:ext uri="{FF2B5EF4-FFF2-40B4-BE49-F238E27FC236}">
                <a16:creationId xmlns:a16="http://schemas.microsoft.com/office/drawing/2014/main" id="{796F612B-DCA5-4BEE-B102-B04014AAC28C}"/>
              </a:ext>
            </a:extLst>
          </p:cNvPr>
          <p:cNvSpPr txBox="1">
            <a:spLocks/>
          </p:cNvSpPr>
          <p:nvPr/>
        </p:nvSpPr>
        <p:spPr>
          <a:xfrm>
            <a:off x="323710" y="44624"/>
            <a:ext cx="5112072" cy="764704"/>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Why use Goal Setting?</a:t>
            </a:r>
          </a:p>
        </p:txBody>
      </p:sp>
      <p:sp>
        <p:nvSpPr>
          <p:cNvPr id="4" name="Text Box 6">
            <a:extLst>
              <a:ext uri="{FF2B5EF4-FFF2-40B4-BE49-F238E27FC236}">
                <a16:creationId xmlns:a16="http://schemas.microsoft.com/office/drawing/2014/main" id="{34934A15-E87B-4A8D-8B4D-D999D22C5CCF}"/>
              </a:ext>
            </a:extLst>
          </p:cNvPr>
          <p:cNvSpPr txBox="1">
            <a:spLocks noChangeArrowheads="1"/>
          </p:cNvSpPr>
          <p:nvPr/>
        </p:nvSpPr>
        <p:spPr bwMode="auto">
          <a:xfrm>
            <a:off x="323528" y="4365104"/>
            <a:ext cx="9000504" cy="1520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ct val="30000"/>
              </a:spcBef>
              <a:defRPr/>
            </a:pPr>
            <a:r>
              <a:rPr lang="en-GB" sz="1800" b="0" i="1" u="sng" dirty="0">
                <a:solidFill>
                  <a:srgbClr val="FF0000"/>
                </a:solidFill>
              </a:rPr>
              <a:t>Note</a:t>
            </a:r>
            <a:r>
              <a:rPr lang="en-GB" sz="1800" b="0" dirty="0"/>
              <a:t>*</a:t>
            </a:r>
          </a:p>
          <a:p>
            <a:pPr>
              <a:spcBef>
                <a:spcPct val="30000"/>
              </a:spcBef>
              <a:defRPr/>
            </a:pPr>
            <a:r>
              <a:rPr lang="en-GB" sz="1800" b="0" i="1" u="sng" dirty="0">
                <a:solidFill>
                  <a:srgbClr val="1205BB"/>
                </a:solidFill>
              </a:rPr>
              <a:t>A</a:t>
            </a:r>
            <a:r>
              <a:rPr lang="en-GB" sz="1800" b="0" i="1" dirty="0">
                <a:solidFill>
                  <a:srgbClr val="1205BB"/>
                </a:solidFill>
              </a:rPr>
              <a:t> can also represent – Agreed</a:t>
            </a:r>
          </a:p>
          <a:p>
            <a:pPr>
              <a:spcBef>
                <a:spcPct val="30000"/>
              </a:spcBef>
              <a:defRPr/>
            </a:pPr>
            <a:r>
              <a:rPr lang="en-GB" sz="1800" b="0" i="1" u="sng" dirty="0">
                <a:solidFill>
                  <a:srgbClr val="1205BB"/>
                </a:solidFill>
              </a:rPr>
              <a:t>R</a:t>
            </a:r>
            <a:r>
              <a:rPr lang="en-GB" sz="1800" b="0" i="1" dirty="0">
                <a:solidFill>
                  <a:srgbClr val="1205BB"/>
                </a:solidFill>
              </a:rPr>
              <a:t> can also represent – Realistic</a:t>
            </a:r>
          </a:p>
          <a:p>
            <a:pPr>
              <a:spcBef>
                <a:spcPts val="1200"/>
              </a:spcBef>
              <a:defRPr/>
            </a:pPr>
            <a:r>
              <a:rPr lang="en-GB" sz="1800" b="0" i="1" dirty="0" smtClean="0"/>
              <a:t>This </a:t>
            </a:r>
            <a:r>
              <a:rPr lang="en-GB" sz="1800" b="0" i="1" dirty="0"/>
              <a:t>is not incorrect, however, our syllabus shows them as Achievable and Recorded.</a:t>
            </a:r>
          </a:p>
        </p:txBody>
      </p:sp>
    </p:spTree>
    <p:extLst>
      <p:ext uri="{BB962C8B-B14F-4D97-AF65-F5344CB8AC3E}">
        <p14:creationId xmlns:p14="http://schemas.microsoft.com/office/powerpoint/2010/main" val="1184509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6146">
                                            <p:txEl>
                                              <p:pRg st="1" end="1"/>
                                            </p:txEl>
                                          </p:spTgt>
                                        </p:tgtEl>
                                        <p:attrNameLst>
                                          <p:attrName>style.visibility</p:attrName>
                                        </p:attrNameLst>
                                      </p:cBhvr>
                                      <p:to>
                                        <p:strVal val="visible"/>
                                      </p:to>
                                    </p:set>
                                    <p:animEffect transition="in" filter="fade">
                                      <p:cBhvr>
                                        <p:cTn id="10" dur="500"/>
                                        <p:tgtEl>
                                          <p:spTgt spid="6146">
                                            <p:txEl>
                                              <p:pRg st="1" end="1"/>
                                            </p:txEl>
                                          </p:spTgt>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6146">
                                            <p:txEl>
                                              <p:pRg st="2" end="2"/>
                                            </p:txEl>
                                          </p:spTgt>
                                        </p:tgtEl>
                                        <p:attrNameLst>
                                          <p:attrName>style.visibility</p:attrName>
                                        </p:attrNameLst>
                                      </p:cBhvr>
                                      <p:to>
                                        <p:strVal val="visible"/>
                                      </p:to>
                                    </p:set>
                                    <p:animEffect transition="in" filter="fade">
                                      <p:cBhvr>
                                        <p:cTn id="14" dur="500"/>
                                        <p:tgtEl>
                                          <p:spTgt spid="6146">
                                            <p:txEl>
                                              <p:pRg st="2" end="2"/>
                                            </p:txEl>
                                          </p:spTgt>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6146">
                                            <p:txEl>
                                              <p:pRg st="3" end="3"/>
                                            </p:txEl>
                                          </p:spTgt>
                                        </p:tgtEl>
                                        <p:attrNameLst>
                                          <p:attrName>style.visibility</p:attrName>
                                        </p:attrNameLst>
                                      </p:cBhvr>
                                      <p:to>
                                        <p:strVal val="visible"/>
                                      </p:to>
                                    </p:set>
                                    <p:animEffect transition="in" filter="fade">
                                      <p:cBhvr>
                                        <p:cTn id="18" dur="500"/>
                                        <p:tgtEl>
                                          <p:spTgt spid="6146">
                                            <p:txEl>
                                              <p:pRg st="3" end="3"/>
                                            </p:txEl>
                                          </p:spTgt>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6146">
                                            <p:txEl>
                                              <p:pRg st="4" end="4"/>
                                            </p:txEl>
                                          </p:spTgt>
                                        </p:tgtEl>
                                        <p:attrNameLst>
                                          <p:attrName>style.visibility</p:attrName>
                                        </p:attrNameLst>
                                      </p:cBhvr>
                                      <p:to>
                                        <p:strVal val="visible"/>
                                      </p:to>
                                    </p:set>
                                    <p:animEffect transition="in" filter="fade">
                                      <p:cBhvr>
                                        <p:cTn id="22" dur="500"/>
                                        <p:tgtEl>
                                          <p:spTgt spid="6146">
                                            <p:txEl>
                                              <p:pRg st="4" end="4"/>
                                            </p:txEl>
                                          </p:spTgt>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6146">
                                            <p:txEl>
                                              <p:pRg st="5" end="5"/>
                                            </p:txEl>
                                          </p:spTgt>
                                        </p:tgtEl>
                                        <p:attrNameLst>
                                          <p:attrName>style.visibility</p:attrName>
                                        </p:attrNameLst>
                                      </p:cBhvr>
                                      <p:to>
                                        <p:strVal val="visible"/>
                                      </p:to>
                                    </p:set>
                                    <p:animEffect transition="in" filter="fade">
                                      <p:cBhvr>
                                        <p:cTn id="26" dur="500"/>
                                        <p:tgtEl>
                                          <p:spTgt spid="6146">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6412939E-3764-4788-A456-95CFDCC6F203}"/>
              </a:ext>
            </a:extLst>
          </p:cNvPr>
          <p:cNvGraphicFramePr>
            <a:graphicFrameLocks noGrp="1"/>
          </p:cNvGraphicFramePr>
          <p:nvPr>
            <p:extLst>
              <p:ext uri="{D42A27DB-BD31-4B8C-83A1-F6EECF244321}">
                <p14:modId xmlns:p14="http://schemas.microsoft.com/office/powerpoint/2010/main" val="3257368659"/>
              </p:ext>
            </p:extLst>
          </p:nvPr>
        </p:nvGraphicFramePr>
        <p:xfrm>
          <a:off x="46591" y="836712"/>
          <a:ext cx="8989905" cy="4140604"/>
        </p:xfrm>
        <a:graphic>
          <a:graphicData uri="http://schemas.openxmlformats.org/drawingml/2006/table">
            <a:tbl>
              <a:tblPr firstRow="1" bandRow="1">
                <a:tableStyleId>{C4B1156A-380E-4F78-BDF5-A606A8083BF9}</a:tableStyleId>
              </a:tblPr>
              <a:tblGrid>
                <a:gridCol w="362468">
                  <a:extLst>
                    <a:ext uri="{9D8B030D-6E8A-4147-A177-3AD203B41FA5}">
                      <a16:colId xmlns:a16="http://schemas.microsoft.com/office/drawing/2014/main" val="2460171959"/>
                    </a:ext>
                  </a:extLst>
                </a:gridCol>
                <a:gridCol w="1379276">
                  <a:extLst>
                    <a:ext uri="{9D8B030D-6E8A-4147-A177-3AD203B41FA5}">
                      <a16:colId xmlns:a16="http://schemas.microsoft.com/office/drawing/2014/main" val="4064897071"/>
                    </a:ext>
                  </a:extLst>
                </a:gridCol>
                <a:gridCol w="7248161">
                  <a:extLst>
                    <a:ext uri="{9D8B030D-6E8A-4147-A177-3AD203B41FA5}">
                      <a16:colId xmlns:a16="http://schemas.microsoft.com/office/drawing/2014/main" val="3970659389"/>
                    </a:ext>
                  </a:extLst>
                </a:gridCol>
              </a:tblGrid>
              <a:tr h="576064">
                <a:tc>
                  <a:txBody>
                    <a:bodyPr/>
                    <a:lstStyle/>
                    <a:p>
                      <a:pPr algn="ctr"/>
                      <a:r>
                        <a:rPr lang="en-GB" sz="1600" b="1" dirty="0">
                          <a:solidFill>
                            <a:srgbClr val="1205BB"/>
                          </a:solidFill>
                          <a:effectLst>
                            <a:outerShdw blurRad="38100" dist="38100" dir="2700000" algn="tl">
                              <a:srgbClr val="000000">
                                <a:alpha val="43137"/>
                              </a:srgbClr>
                            </a:outerShdw>
                          </a:effectLst>
                        </a:rPr>
                        <a:t>S</a:t>
                      </a:r>
                    </a:p>
                  </a:txBody>
                  <a:tcPr marL="68580" marR="68580" marT="34290" marB="34290" anchor="ctr"/>
                </a:tc>
                <a:tc>
                  <a:txBody>
                    <a:bodyPr/>
                    <a:lstStyle/>
                    <a:p>
                      <a:r>
                        <a:rPr lang="en-GB" sz="1600" b="0" dirty="0">
                          <a:solidFill>
                            <a:srgbClr val="1205BB"/>
                          </a:solidFill>
                          <a:effectLst>
                            <a:outerShdw blurRad="38100" dist="38100" dir="2700000" algn="tl">
                              <a:srgbClr val="000000">
                                <a:alpha val="43137"/>
                              </a:srgbClr>
                            </a:outerShdw>
                          </a:effectLst>
                        </a:rPr>
                        <a:t>SPECIFIC</a:t>
                      </a:r>
                    </a:p>
                  </a:txBody>
                  <a:tcPr marL="68580" marR="68580" marT="34290" marB="34290" anchor="ctr"/>
                </a:tc>
                <a:tc>
                  <a:txBody>
                    <a:bodyPr/>
                    <a:lstStyle/>
                    <a:p>
                      <a:r>
                        <a:rPr lang="en-GB" sz="1600" b="0" dirty="0"/>
                        <a:t>The goal must be specific so </a:t>
                      </a:r>
                      <a:r>
                        <a:rPr lang="en-GB" sz="1600" b="0" dirty="0" smtClean="0"/>
                        <a:t>the </a:t>
                      </a:r>
                      <a:r>
                        <a:rPr lang="en-GB" sz="1600" b="0" dirty="0"/>
                        <a:t>performer knows exactly what they aim to achieve. </a:t>
                      </a:r>
                    </a:p>
                    <a:p>
                      <a:r>
                        <a:rPr lang="en-GB" sz="1600" b="0" dirty="0"/>
                        <a:t>‘To get better at my sport sometime’ is much too vague.</a:t>
                      </a:r>
                    </a:p>
                  </a:txBody>
                  <a:tcPr marL="68580" marR="68580" marT="34290" marB="34290" anchor="ctr"/>
                </a:tc>
                <a:extLst>
                  <a:ext uri="{0D108BD9-81ED-4DB2-BD59-A6C34878D82A}">
                    <a16:rowId xmlns:a16="http://schemas.microsoft.com/office/drawing/2014/main" val="3038146045"/>
                  </a:ext>
                </a:extLst>
              </a:tr>
              <a:tr h="891000">
                <a:tc>
                  <a:txBody>
                    <a:bodyPr/>
                    <a:lstStyle/>
                    <a:p>
                      <a:pPr algn="ctr"/>
                      <a:r>
                        <a:rPr lang="en-GB" sz="1600" b="1" dirty="0">
                          <a:solidFill>
                            <a:srgbClr val="1205BB"/>
                          </a:solidFill>
                          <a:effectLst>
                            <a:outerShdw blurRad="38100" dist="38100" dir="2700000" algn="tl">
                              <a:srgbClr val="000000">
                                <a:alpha val="43137"/>
                              </a:srgbClr>
                            </a:outerShdw>
                          </a:effectLst>
                        </a:rPr>
                        <a:t>M</a:t>
                      </a:r>
                    </a:p>
                  </a:txBody>
                  <a:tcPr marL="68580" marR="68580" marT="34290" marB="34290" anchor="ctr"/>
                </a:tc>
                <a:tc>
                  <a:txBody>
                    <a:bodyPr/>
                    <a:lstStyle/>
                    <a:p>
                      <a:r>
                        <a:rPr lang="en-GB" sz="1600" b="0" dirty="0">
                          <a:solidFill>
                            <a:srgbClr val="1205BB"/>
                          </a:solidFill>
                          <a:effectLst>
                            <a:outerShdw blurRad="38100" dist="38100" dir="2700000" algn="tl">
                              <a:srgbClr val="000000">
                                <a:alpha val="43137"/>
                              </a:srgbClr>
                            </a:outerShdw>
                          </a:effectLst>
                        </a:rPr>
                        <a:t>MEASURABLE</a:t>
                      </a:r>
                    </a:p>
                  </a:txBody>
                  <a:tcPr marL="68580" marR="68580" marT="34290" marB="34290" anchor="ctr"/>
                </a:tc>
                <a:tc>
                  <a:txBody>
                    <a:bodyPr/>
                    <a:lstStyle/>
                    <a:p>
                      <a:r>
                        <a:rPr lang="en-GB" sz="1600" b="0" dirty="0"/>
                        <a:t>You must be able to measure your progress.</a:t>
                      </a:r>
                    </a:p>
                    <a:p>
                      <a:r>
                        <a:rPr lang="en-GB" sz="1600" b="0" dirty="0"/>
                        <a:t>Example – to improve shot success in basketball by 20%</a:t>
                      </a:r>
                      <a:r>
                        <a:rPr lang="en-GB" sz="1600" b="1" u="sng" dirty="0"/>
                        <a:t> is </a:t>
                      </a:r>
                      <a:r>
                        <a:rPr lang="en-GB" sz="1600" b="0" dirty="0"/>
                        <a:t>measurable.  </a:t>
                      </a:r>
                      <a:endParaRPr lang="en-GB" sz="1600" b="0" dirty="0" smtClean="0"/>
                    </a:p>
                    <a:p>
                      <a:r>
                        <a:rPr lang="en-GB" sz="1600" b="0" dirty="0" smtClean="0"/>
                        <a:t>Improve </a:t>
                      </a:r>
                      <a:r>
                        <a:rPr lang="en-GB" sz="1600" b="0" dirty="0"/>
                        <a:t>concentration</a:t>
                      </a:r>
                      <a:r>
                        <a:rPr lang="en-GB" sz="1600" b="1" u="sng" dirty="0"/>
                        <a:t> can’t </a:t>
                      </a:r>
                      <a:r>
                        <a:rPr lang="en-GB" sz="1600" b="0" dirty="0"/>
                        <a:t>be measured. </a:t>
                      </a:r>
                    </a:p>
                  </a:txBody>
                  <a:tcPr marL="68580" marR="68580" marT="34290" marB="34290" anchor="ctr"/>
                </a:tc>
                <a:extLst>
                  <a:ext uri="{0D108BD9-81ED-4DB2-BD59-A6C34878D82A}">
                    <a16:rowId xmlns:a16="http://schemas.microsoft.com/office/drawing/2014/main" val="3753845068"/>
                  </a:ext>
                </a:extLst>
              </a:tr>
              <a:tr h="891000">
                <a:tc>
                  <a:txBody>
                    <a:bodyPr/>
                    <a:lstStyle/>
                    <a:p>
                      <a:pPr algn="ctr"/>
                      <a:r>
                        <a:rPr lang="en-GB" sz="1600" b="1" dirty="0">
                          <a:solidFill>
                            <a:srgbClr val="1205BB"/>
                          </a:solidFill>
                          <a:effectLst>
                            <a:outerShdw blurRad="38100" dist="38100" dir="2700000" algn="tl">
                              <a:srgbClr val="000000">
                                <a:alpha val="43137"/>
                              </a:srgbClr>
                            </a:outerShdw>
                          </a:effectLst>
                        </a:rPr>
                        <a:t>A</a:t>
                      </a:r>
                    </a:p>
                  </a:txBody>
                  <a:tcPr marL="68580" marR="68580" marT="34290" marB="34290" anchor="ctr"/>
                </a:tc>
                <a:tc>
                  <a:txBody>
                    <a:bodyPr/>
                    <a:lstStyle/>
                    <a:p>
                      <a:r>
                        <a:rPr lang="en-GB" sz="1600" b="0" dirty="0">
                          <a:solidFill>
                            <a:srgbClr val="1205BB"/>
                          </a:solidFill>
                          <a:effectLst>
                            <a:outerShdw blurRad="38100" dist="38100" dir="2700000" algn="tl">
                              <a:srgbClr val="000000">
                                <a:alpha val="43137"/>
                              </a:srgbClr>
                            </a:outerShdw>
                          </a:effectLst>
                        </a:rPr>
                        <a:t>ACHIEVABLE</a:t>
                      </a:r>
                    </a:p>
                  </a:txBody>
                  <a:tcPr marL="68580" marR="68580" marT="34290" marB="34290" anchor="ctr"/>
                </a:tc>
                <a:tc>
                  <a:txBody>
                    <a:bodyPr/>
                    <a:lstStyle/>
                    <a:p>
                      <a:r>
                        <a:rPr lang="en-GB" sz="1600" b="0" dirty="0"/>
                        <a:t>The goal must be possible for the performer to reach. </a:t>
                      </a:r>
                    </a:p>
                    <a:p>
                      <a:r>
                        <a:rPr lang="en-GB" sz="1600" b="0" dirty="0"/>
                        <a:t>Example – A sprinter trying to knock 8 seconds off </a:t>
                      </a:r>
                      <a:r>
                        <a:rPr lang="en-GB" sz="1600" b="0" dirty="0" smtClean="0"/>
                        <a:t>their 100m </a:t>
                      </a:r>
                      <a:r>
                        <a:rPr lang="en-GB" sz="1600" b="0" dirty="0"/>
                        <a:t>time would be wasting their time, they need to work in 10ths or 100ths secs.</a:t>
                      </a:r>
                    </a:p>
                  </a:txBody>
                  <a:tcPr marL="68580" marR="68580" marT="34290" marB="34290" anchor="ctr"/>
                </a:tc>
                <a:extLst>
                  <a:ext uri="{0D108BD9-81ED-4DB2-BD59-A6C34878D82A}">
                    <a16:rowId xmlns:a16="http://schemas.microsoft.com/office/drawing/2014/main" val="3103744149"/>
                  </a:ext>
                </a:extLst>
              </a:tr>
              <a:tr h="891540">
                <a:tc>
                  <a:txBody>
                    <a:bodyPr/>
                    <a:lstStyle/>
                    <a:p>
                      <a:pPr algn="ctr"/>
                      <a:r>
                        <a:rPr lang="en-GB" sz="1600" b="1" dirty="0">
                          <a:solidFill>
                            <a:srgbClr val="1205BB"/>
                          </a:solidFill>
                          <a:effectLst>
                            <a:outerShdw blurRad="38100" dist="38100" dir="2700000" algn="tl">
                              <a:srgbClr val="000000">
                                <a:alpha val="43137"/>
                              </a:srgbClr>
                            </a:outerShdw>
                          </a:effectLst>
                        </a:rPr>
                        <a:t>R</a:t>
                      </a:r>
                    </a:p>
                  </a:txBody>
                  <a:tcPr marL="68580" marR="68580" marT="34290" marB="34290" anchor="ctr"/>
                </a:tc>
                <a:tc>
                  <a:txBody>
                    <a:bodyPr/>
                    <a:lstStyle/>
                    <a:p>
                      <a:r>
                        <a:rPr lang="en-GB" sz="1600" b="0" dirty="0">
                          <a:solidFill>
                            <a:srgbClr val="1205BB"/>
                          </a:solidFill>
                          <a:effectLst>
                            <a:outerShdw blurRad="38100" dist="38100" dir="2700000" algn="tl">
                              <a:srgbClr val="000000">
                                <a:alpha val="43137"/>
                              </a:srgbClr>
                            </a:outerShdw>
                          </a:effectLst>
                        </a:rPr>
                        <a:t>RECORDED</a:t>
                      </a:r>
                    </a:p>
                  </a:txBody>
                  <a:tcPr marL="68580" marR="68580" marT="34290" marB="34290" anchor="ctr"/>
                </a:tc>
                <a:tc>
                  <a:txBody>
                    <a:bodyPr/>
                    <a:lstStyle/>
                    <a:p>
                      <a:r>
                        <a:rPr lang="en-GB" sz="1600" b="0" dirty="0"/>
                        <a:t>Logging the goal and the progress made will enable the performer to see how close they are getting to their target.  It is also motivating to do this.</a:t>
                      </a:r>
                    </a:p>
                    <a:p>
                      <a:r>
                        <a:rPr lang="en-GB" sz="1600" b="0" dirty="0"/>
                        <a:t>Using a table/graph or spreadsheet are ways of recording the goal &amp; progress.</a:t>
                      </a:r>
                    </a:p>
                  </a:txBody>
                  <a:tcPr marL="68580" marR="68580" marT="34290" marB="34290" anchor="ctr"/>
                </a:tc>
                <a:extLst>
                  <a:ext uri="{0D108BD9-81ED-4DB2-BD59-A6C34878D82A}">
                    <a16:rowId xmlns:a16="http://schemas.microsoft.com/office/drawing/2014/main" val="1752324832"/>
                  </a:ext>
                </a:extLst>
              </a:tr>
              <a:tr h="891000">
                <a:tc>
                  <a:txBody>
                    <a:bodyPr/>
                    <a:lstStyle/>
                    <a:p>
                      <a:pPr algn="ctr"/>
                      <a:r>
                        <a:rPr lang="en-GB" sz="1600" b="1" dirty="0">
                          <a:solidFill>
                            <a:srgbClr val="1205BB"/>
                          </a:solidFill>
                          <a:effectLst>
                            <a:outerShdw blurRad="38100" dist="38100" dir="2700000" algn="tl">
                              <a:srgbClr val="000000">
                                <a:alpha val="43137"/>
                              </a:srgbClr>
                            </a:outerShdw>
                          </a:effectLst>
                        </a:rPr>
                        <a:t>T</a:t>
                      </a:r>
                    </a:p>
                  </a:txBody>
                  <a:tcPr marL="68580" marR="68580" marT="34290" marB="34290" anchor="ctr"/>
                </a:tc>
                <a:tc>
                  <a:txBody>
                    <a:bodyPr/>
                    <a:lstStyle/>
                    <a:p>
                      <a:r>
                        <a:rPr lang="en-GB" sz="1600" b="0" dirty="0">
                          <a:solidFill>
                            <a:srgbClr val="1205BB"/>
                          </a:solidFill>
                          <a:effectLst>
                            <a:outerShdw blurRad="38100" dist="38100" dir="2700000" algn="tl">
                              <a:srgbClr val="000000">
                                <a:alpha val="43137"/>
                              </a:srgbClr>
                            </a:outerShdw>
                          </a:effectLst>
                        </a:rPr>
                        <a:t>TIMED</a:t>
                      </a:r>
                    </a:p>
                  </a:txBody>
                  <a:tcPr marL="68580" marR="68580" marT="34290" marB="34290" anchor="ctr"/>
                </a:tc>
                <a:tc>
                  <a:txBody>
                    <a:bodyPr/>
                    <a:lstStyle/>
                    <a:p>
                      <a:r>
                        <a:rPr lang="en-GB" sz="1600" b="0" dirty="0"/>
                        <a:t>The goal must have a definite BEGINNING and END, which gives the performer a time limit in which to achieve the goal. </a:t>
                      </a:r>
                    </a:p>
                    <a:p>
                      <a:r>
                        <a:rPr lang="en-GB" sz="1600" b="0" dirty="0"/>
                        <a:t>This could be months or a whole season.</a:t>
                      </a:r>
                    </a:p>
                  </a:txBody>
                  <a:tcPr marL="68580" marR="68580" marT="34290" marB="34290" anchor="ctr"/>
                </a:tc>
                <a:extLst>
                  <a:ext uri="{0D108BD9-81ED-4DB2-BD59-A6C34878D82A}">
                    <a16:rowId xmlns:a16="http://schemas.microsoft.com/office/drawing/2014/main" val="2104150372"/>
                  </a:ext>
                </a:extLst>
              </a:tr>
            </a:tbl>
          </a:graphicData>
        </a:graphic>
      </p:graphicFrame>
      <p:sp>
        <p:nvSpPr>
          <p:cNvPr id="5" name="Title 1">
            <a:extLst>
              <a:ext uri="{FF2B5EF4-FFF2-40B4-BE49-F238E27FC236}">
                <a16:creationId xmlns:a16="http://schemas.microsoft.com/office/drawing/2014/main" id="{30085032-2666-46C4-97D0-DDC06DCD008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Applying SMART targets</a:t>
            </a:r>
            <a:endParaRPr lang="en-US" altLang="en-US" sz="3200" dirty="0"/>
          </a:p>
        </p:txBody>
      </p:sp>
      <p:pic>
        <p:nvPicPr>
          <p:cNvPr id="6" name="Picture 5" descr="Target on wooden tripod with arrow in cente. Goal setting. Smart goal. Business target concept. Achievement and success. Vector illustration in flat style">
            <a:extLst>
              <a:ext uri="{FF2B5EF4-FFF2-40B4-BE49-F238E27FC236}">
                <a16:creationId xmlns:a16="http://schemas.microsoft.com/office/drawing/2014/main" id="{29C07D9B-96C8-4DD6-B610-10D34CDB3BE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20250" y="5039130"/>
            <a:ext cx="923358" cy="912078"/>
          </a:xfrm>
          <a:prstGeom prst="rect">
            <a:avLst/>
          </a:prstGeom>
        </p:spPr>
      </p:pic>
      <p:sp>
        <p:nvSpPr>
          <p:cNvPr id="7" name="TextBox 6"/>
          <p:cNvSpPr txBox="1"/>
          <p:nvPr/>
        </p:nvSpPr>
        <p:spPr>
          <a:xfrm>
            <a:off x="1475656" y="5157192"/>
            <a:ext cx="7344815" cy="646331"/>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GB" b="1" dirty="0" smtClean="0">
                <a:latin typeface="Arial" panose="020B0604020202020204" pitchFamily="34" charset="0"/>
                <a:cs typeface="Arial" panose="020B0604020202020204" pitchFamily="34" charset="0"/>
              </a:rPr>
              <a:t>Task: make yourself a goal setting target for your sport, using the </a:t>
            </a:r>
            <a:r>
              <a:rPr lang="en-GB" b="1" dirty="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SMART principle</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041382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D31333-2CE3-4A2E-B8AE-CF3EB7A0DACF}"/>
              </a:ext>
            </a:extLst>
          </p:cNvPr>
          <p:cNvSpPr txBox="1"/>
          <p:nvPr/>
        </p:nvSpPr>
        <p:spPr>
          <a:xfrm>
            <a:off x="107999" y="1071887"/>
            <a:ext cx="8821293" cy="1892826"/>
          </a:xfrm>
          <a:prstGeom prst="rect">
            <a:avLst/>
          </a:prstGeom>
          <a:noFill/>
        </p:spPr>
        <p:txBody>
          <a:bodyPr wrap="square" rtlCol="0">
            <a:spAutoFit/>
          </a:bodyPr>
          <a:lstStyle/>
          <a:p>
            <a:pPr>
              <a:spcAft>
                <a:spcPts val="600"/>
              </a:spcAft>
            </a:pPr>
            <a:r>
              <a:rPr lang="en-GB" sz="1600" dirty="0">
                <a:latin typeface="Arial" panose="020B0604020202020204" pitchFamily="34" charset="0"/>
                <a:cs typeface="Arial" panose="020B0604020202020204" pitchFamily="34" charset="0"/>
              </a:rPr>
              <a:t>By setting appropriate goals you can:</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take up an activity or </a:t>
            </a:r>
            <a:r>
              <a:rPr lang="en-GB" sz="1600" dirty="0" smtClean="0">
                <a:latin typeface="Arial" panose="020B0604020202020204" pitchFamily="34" charset="0"/>
                <a:cs typeface="Arial" panose="020B0604020202020204" pitchFamily="34" charset="0"/>
              </a:rPr>
              <a:t>activities</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achieve more when you participate in physical </a:t>
            </a:r>
            <a:r>
              <a:rPr lang="en-GB" sz="1600" dirty="0" smtClean="0">
                <a:latin typeface="Arial" panose="020B0604020202020204" pitchFamily="34" charset="0"/>
                <a:cs typeface="Arial" panose="020B0604020202020204" pitchFamily="34" charset="0"/>
              </a:rPr>
              <a:t>activities</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improve your </a:t>
            </a:r>
            <a:r>
              <a:rPr lang="en-GB" sz="1600" dirty="0" smtClean="0">
                <a:latin typeface="Arial" panose="020B0604020202020204" pitchFamily="34" charset="0"/>
                <a:cs typeface="Arial" panose="020B0604020202020204" pitchFamily="34" charset="0"/>
              </a:rPr>
              <a:t>performance</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improve the quality and quantity of your </a:t>
            </a:r>
            <a:r>
              <a:rPr lang="en-GB" sz="1600" dirty="0" smtClean="0">
                <a:latin typeface="Arial" panose="020B0604020202020204" pitchFamily="34" charset="0"/>
                <a:cs typeface="Arial" panose="020B0604020202020204" pitchFamily="34" charset="0"/>
              </a:rPr>
              <a:t>training</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increase your motivation to </a:t>
            </a:r>
            <a:r>
              <a:rPr lang="en-GB" sz="1600" dirty="0" smtClean="0">
                <a:latin typeface="Arial" panose="020B0604020202020204" pitchFamily="34" charset="0"/>
                <a:cs typeface="Arial" panose="020B0604020202020204" pitchFamily="34" charset="0"/>
              </a:rPr>
              <a:t>succeed</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increase your pride and satisfaction after goal completion.</a:t>
            </a:r>
          </a:p>
        </p:txBody>
      </p:sp>
      <p:sp>
        <p:nvSpPr>
          <p:cNvPr id="4" name="Title 1">
            <a:extLst>
              <a:ext uri="{FF2B5EF4-FFF2-40B4-BE49-F238E27FC236}">
                <a16:creationId xmlns:a16="http://schemas.microsoft.com/office/drawing/2014/main" id="{E0E036E8-F74A-4EDE-A7C9-60643B667BB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Applying SMART targets</a:t>
            </a:r>
            <a:endParaRPr lang="en-US" altLang="en-US" sz="3200" dirty="0"/>
          </a:p>
        </p:txBody>
      </p:sp>
      <p:sp>
        <p:nvSpPr>
          <p:cNvPr id="5" name="TextBox 4">
            <a:extLst>
              <a:ext uri="{FF2B5EF4-FFF2-40B4-BE49-F238E27FC236}">
                <a16:creationId xmlns:a16="http://schemas.microsoft.com/office/drawing/2014/main" id="{59184FE7-908B-4488-831D-810584B06979}"/>
              </a:ext>
            </a:extLst>
          </p:cNvPr>
          <p:cNvSpPr txBox="1"/>
          <p:nvPr/>
        </p:nvSpPr>
        <p:spPr>
          <a:xfrm>
            <a:off x="108000" y="3100529"/>
            <a:ext cx="8821293" cy="2708434"/>
          </a:xfrm>
          <a:prstGeom prst="rect">
            <a:avLst/>
          </a:prstGeom>
          <a:noFill/>
        </p:spPr>
        <p:txBody>
          <a:bodyPr wrap="square" rtlCol="0">
            <a:spAutoFit/>
          </a:bodyPr>
          <a:lstStyle/>
          <a:p>
            <a:pPr>
              <a:spcAft>
                <a:spcPts val="600"/>
              </a:spcAft>
            </a:pPr>
            <a:r>
              <a:rPr lang="en-GB" sz="1600" dirty="0">
                <a:latin typeface="Arial" panose="020B0604020202020204" pitchFamily="34" charset="0"/>
                <a:cs typeface="Arial" panose="020B0604020202020204" pitchFamily="34" charset="0"/>
              </a:rPr>
              <a:t>Goal setting is a very powerful process that can lead to rewards, personal satisfaction and increased motivation levels.</a:t>
            </a:r>
          </a:p>
          <a:p>
            <a:pPr>
              <a:spcAft>
                <a:spcPts val="600"/>
              </a:spcAft>
            </a:pPr>
            <a:r>
              <a:rPr lang="en-GB" sz="1600" dirty="0">
                <a:latin typeface="Arial" panose="020B0604020202020204" pitchFamily="34" charset="0"/>
                <a:cs typeface="Arial" panose="020B0604020202020204" pitchFamily="34" charset="0"/>
              </a:rPr>
              <a:t>By knowing what you want to achieve, you then know what you need to concentrate on and improve and what distractions to ignore. When you set goals for training in sport, you should try to:</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pace yourself - do not try to do too much too </a:t>
            </a:r>
            <a:r>
              <a:rPr lang="en-GB" sz="1600" dirty="0" smtClean="0">
                <a:latin typeface="Arial" panose="020B0604020202020204" pitchFamily="34" charset="0"/>
                <a:cs typeface="Arial" panose="020B0604020202020204" pitchFamily="34" charset="0"/>
              </a:rPr>
              <a:t>soon</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give yourself </a:t>
            </a:r>
            <a:r>
              <a:rPr lang="en-GB" sz="1600" dirty="0" smtClean="0">
                <a:latin typeface="Arial" panose="020B0604020202020204" pitchFamily="34" charset="0"/>
                <a:cs typeface="Arial" panose="020B0604020202020204" pitchFamily="34" charset="0"/>
              </a:rPr>
              <a:t>rewards</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keep goals </a:t>
            </a:r>
            <a:r>
              <a:rPr lang="en-GB" sz="1600" dirty="0" smtClean="0">
                <a:latin typeface="Arial" panose="020B0604020202020204" pitchFamily="34" charset="0"/>
                <a:cs typeface="Arial" panose="020B0604020202020204" pitchFamily="34" charset="0"/>
              </a:rPr>
              <a:t>realistic</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keep a record of your </a:t>
            </a:r>
            <a:r>
              <a:rPr lang="en-GB" sz="1600" dirty="0" smtClean="0">
                <a:latin typeface="Arial" panose="020B0604020202020204" pitchFamily="34" charset="0"/>
                <a:cs typeface="Arial" panose="020B0604020202020204" pitchFamily="34" charset="0"/>
              </a:rPr>
              <a:t>goals</a:t>
            </a:r>
            <a:endParaRPr lang="en-GB" sz="1600"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not feel bad if things do not go well - plan your next step for future success.</a:t>
            </a:r>
          </a:p>
        </p:txBody>
      </p:sp>
    </p:spTree>
    <p:extLst>
      <p:ext uri="{BB962C8B-B14F-4D97-AF65-F5344CB8AC3E}">
        <p14:creationId xmlns:p14="http://schemas.microsoft.com/office/powerpoint/2010/main" val="21665134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24247465"/>
              </p:ext>
            </p:extLst>
          </p:nvPr>
        </p:nvGraphicFramePr>
        <p:xfrm>
          <a:off x="1493658" y="1592796"/>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8371" name="Rectangle 5"/>
          <p:cNvSpPr>
            <a:spLocks noChangeArrowheads="1"/>
          </p:cNvSpPr>
          <p:nvPr/>
        </p:nvSpPr>
        <p:spPr bwMode="auto">
          <a:xfrm>
            <a:off x="251520" y="936072"/>
            <a:ext cx="14141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5" name="Title 1">
            <a:extLst>
              <a:ext uri="{FF2B5EF4-FFF2-40B4-BE49-F238E27FC236}">
                <a16:creationId xmlns:a16="http://schemas.microsoft.com/office/drawing/2014/main" id="{5BF027E9-5FF2-4928-AE12-1DFEB9A9E7D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defRPr/>
            </a:pPr>
            <a:r>
              <a:rPr lang="en-GB" sz="3200" dirty="0"/>
              <a:t>What has stuck with you?</a:t>
            </a:r>
          </a:p>
        </p:txBody>
      </p:sp>
    </p:spTree>
    <p:extLst>
      <p:ext uri="{BB962C8B-B14F-4D97-AF65-F5344CB8AC3E}">
        <p14:creationId xmlns:p14="http://schemas.microsoft.com/office/powerpoint/2010/main" val="42780923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5">
            <a:extLst>
              <a:ext uri="{FF2B5EF4-FFF2-40B4-BE49-F238E27FC236}">
                <a16:creationId xmlns:a16="http://schemas.microsoft.com/office/drawing/2014/main" id="{A751B867-61F5-459A-A977-4DC470430EEE}"/>
              </a:ext>
            </a:extLst>
          </p:cNvPr>
          <p:cNvSpPr txBox="1">
            <a:spLocks/>
          </p:cNvSpPr>
          <p:nvPr/>
        </p:nvSpPr>
        <p:spPr>
          <a:xfrm>
            <a:off x="2744487" y="1700808"/>
            <a:ext cx="6281168" cy="2880320"/>
          </a:xfrm>
          <a:prstGeom prst="rect">
            <a:avLst/>
          </a:prstGeo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lvl1pPr indent="0">
              <a:spcBef>
                <a:spcPts val="600"/>
              </a:spcBef>
              <a:spcAft>
                <a:spcPts val="600"/>
              </a:spcAft>
              <a:buFont typeface="Arial" panose="020B0604020202020204" pitchFamily="34" charset="0"/>
              <a:buNone/>
              <a:defRPr cap="all">
                <a:solidFill>
                  <a:schemeClr val="tx1"/>
                </a:solidFill>
                <a:latin typeface="Arial" panose="020B0604020202020204" pitchFamily="34" charset="0"/>
                <a:cs typeface="Arial" panose="020B0604020202020204" pitchFamily="34" charset="0"/>
              </a:defRPr>
            </a:lvl1pPr>
            <a:lvl2pPr marL="557213" lvl="1" indent="-214313">
              <a:spcBef>
                <a:spcPts val="600"/>
              </a:spcBef>
              <a:spcAft>
                <a:spcPts val="600"/>
              </a:spcAft>
              <a:buFont typeface="Arial" panose="020B0604020202020204" pitchFamily="34" charset="0"/>
              <a:buChar char="•"/>
              <a:defRPr sz="1200" b="1">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lvl3pPr>
            <a:lvl4pPr marL="1600200" indent="-228600">
              <a:spcBef>
                <a:spcPct val="20000"/>
              </a:spcBef>
              <a:buFont typeface="Arial" panose="020B0604020202020204" pitchFamily="34" charset="0"/>
              <a:buChar char="–"/>
              <a:defRPr sz="2000"/>
            </a:lvl4pPr>
            <a:lvl5pPr marL="2057400" indent="-228600">
              <a:spcBef>
                <a:spcPct val="20000"/>
              </a:spcBef>
              <a:buFont typeface="Arial" panose="020B0604020202020204" pitchFamily="34" charset="0"/>
              <a:buChar char="»"/>
              <a:defRPr sz="2000"/>
            </a:lvl5pPr>
            <a:lvl6pPr marL="2514600" indent="-228600">
              <a:spcBef>
                <a:spcPct val="20000"/>
              </a:spcBef>
              <a:buFont typeface="Arial" panose="020B0604020202020204" pitchFamily="34" charset="0"/>
              <a:buChar char="•"/>
              <a:defRPr sz="2000"/>
            </a:lvl6pPr>
            <a:lvl7pPr marL="2971800" indent="-228600">
              <a:spcBef>
                <a:spcPct val="20000"/>
              </a:spcBef>
              <a:buFont typeface="Arial" panose="020B0604020202020204" pitchFamily="34" charset="0"/>
              <a:buChar char="•"/>
              <a:defRPr sz="2000"/>
            </a:lvl7pPr>
            <a:lvl8pPr marL="3429000" indent="-228600">
              <a:spcBef>
                <a:spcPct val="20000"/>
              </a:spcBef>
              <a:buFont typeface="Arial" panose="020B0604020202020204" pitchFamily="34" charset="0"/>
              <a:buChar char="•"/>
              <a:defRPr sz="2000"/>
            </a:lvl8pPr>
            <a:lvl9pPr marL="3886200" indent="-228600">
              <a:spcBef>
                <a:spcPct val="20000"/>
              </a:spcBef>
              <a:buFont typeface="Arial" panose="020B0604020202020204" pitchFamily="34" charset="0"/>
              <a:buChar char="•"/>
              <a:defRPr sz="2000"/>
            </a:lvl9pPr>
          </a:lstStyle>
          <a:p>
            <a:r>
              <a:rPr lang="en-US" sz="1600" dirty="0" smtClean="0"/>
              <a:t>By </a:t>
            </a:r>
            <a:r>
              <a:rPr lang="en-US" sz="1600" dirty="0"/>
              <a:t>the end of this topic you </a:t>
            </a:r>
            <a:r>
              <a:rPr lang="en-US" sz="1600" dirty="0" smtClean="0"/>
              <a:t>should…</a:t>
            </a:r>
          </a:p>
          <a:p>
            <a:pPr marL="214313" indent="-214313">
              <a:lnSpc>
                <a:spcPct val="120000"/>
              </a:lnSpc>
              <a:spcBef>
                <a:spcPts val="1000"/>
              </a:spcBef>
              <a:buFont typeface="Arial" panose="020B0604020202020204" pitchFamily="34" charset="0"/>
              <a:buChar char="•"/>
            </a:pPr>
            <a:r>
              <a:rPr lang="en-US" sz="1600" b="1" cap="none" dirty="0" smtClean="0"/>
              <a:t>Know mental preparation techniques and be able to apply practical examples to their use:</a:t>
            </a:r>
          </a:p>
          <a:p>
            <a:pPr lvl="1"/>
            <a:r>
              <a:rPr lang="en-US" sz="1600" dirty="0" smtClean="0"/>
              <a:t>imagery</a:t>
            </a:r>
            <a:endParaRPr lang="en-US" sz="1600" dirty="0"/>
          </a:p>
          <a:p>
            <a:pPr lvl="1"/>
            <a:r>
              <a:rPr lang="en-US" sz="1600" dirty="0"/>
              <a:t>mental rehearsal</a:t>
            </a:r>
          </a:p>
          <a:p>
            <a:pPr lvl="1"/>
            <a:r>
              <a:rPr lang="en-US" sz="1600" dirty="0"/>
              <a:t>selective attention</a:t>
            </a:r>
          </a:p>
          <a:p>
            <a:pPr lvl="1"/>
            <a:r>
              <a:rPr lang="en-US" sz="1600" dirty="0"/>
              <a:t>positive thinking.</a:t>
            </a:r>
          </a:p>
        </p:txBody>
      </p:sp>
      <p:sp>
        <p:nvSpPr>
          <p:cNvPr id="10" name="Title 1">
            <a:extLst>
              <a:ext uri="{FF2B5EF4-FFF2-40B4-BE49-F238E27FC236}">
                <a16:creationId xmlns:a16="http://schemas.microsoft.com/office/drawing/2014/main" id="{9DC0AB08-FB96-417C-B2EE-3097010BC158}"/>
              </a:ext>
            </a:extLst>
          </p:cNvPr>
          <p:cNvSpPr txBox="1">
            <a:spLocks/>
          </p:cNvSpPr>
          <p:nvPr/>
        </p:nvSpPr>
        <p:spPr>
          <a:xfrm>
            <a:off x="107505" y="2205460"/>
            <a:ext cx="2520280"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103353" y="323945"/>
            <a:ext cx="3964591" cy="584775"/>
          </a:xfrm>
          <a:prstGeom prst="rect">
            <a:avLst/>
          </a:prstGeom>
          <a:ln w="19050">
            <a:solidFill>
              <a:schemeClr val="tx1"/>
            </a:solidFill>
          </a:ln>
        </p:spPr>
        <p:txBody>
          <a:bodyPr wrap="square">
            <a:spAutoFit/>
          </a:bodyPr>
          <a:lstStyle/>
          <a:p>
            <a:pPr algn="ctr"/>
            <a:r>
              <a:rPr lang="en-US" sz="3200" b="1" dirty="0" smtClean="0">
                <a:solidFill>
                  <a:srgbClr val="DA8AAD"/>
                </a:solidFill>
                <a:latin typeface="Arial" panose="020B0604020202020204" pitchFamily="34" charset="0"/>
                <a:cs typeface="Arial" panose="020B0604020202020204" pitchFamily="34" charset="0"/>
              </a:rPr>
              <a:t>Mental preparation</a:t>
            </a:r>
            <a:endParaRPr lang="en-US" sz="320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508589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mage of winning football player after score in a match">
            <a:extLst>
              <a:ext uri="{FF2B5EF4-FFF2-40B4-BE49-F238E27FC236}">
                <a16:creationId xmlns:a16="http://schemas.microsoft.com/office/drawing/2014/main" id="{9815EF54-24A1-467C-A349-3CD0F1D145C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324306" y="1518568"/>
            <a:ext cx="3521576" cy="2267369"/>
          </a:xfrm>
          <a:prstGeom prst="rect">
            <a:avLst/>
          </a:prstGeom>
        </p:spPr>
      </p:pic>
      <p:sp>
        <p:nvSpPr>
          <p:cNvPr id="3" name="TextBox 2">
            <a:extLst>
              <a:ext uri="{FF2B5EF4-FFF2-40B4-BE49-F238E27FC236}">
                <a16:creationId xmlns:a16="http://schemas.microsoft.com/office/drawing/2014/main" id="{43A34D37-6A52-4721-91EF-BC56EDBB82A7}"/>
              </a:ext>
            </a:extLst>
          </p:cNvPr>
          <p:cNvSpPr txBox="1"/>
          <p:nvPr/>
        </p:nvSpPr>
        <p:spPr>
          <a:xfrm>
            <a:off x="185157" y="1605993"/>
            <a:ext cx="5178931" cy="2585323"/>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Imagery can improve concentration.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creation of </a:t>
            </a: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pictures</a:t>
            </a:r>
            <a:r>
              <a:rPr lang="en-GB" dirty="0">
                <a:latin typeface="Arial" panose="020B0604020202020204" pitchFamily="34" charset="0"/>
                <a:cs typeface="Arial" panose="020B0604020202020204" pitchFamily="34" charset="0"/>
              </a:rPr>
              <a:t> in our minds is imagery.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Many people try to get the feeling of movement or capture an emotional feeling, for example of pleasure or happiness. Imagery can also help with relaxation. </a:t>
            </a:r>
          </a:p>
          <a:p>
            <a:endParaRPr lang="en-GB"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B031F254-7F72-4F0F-BC50-5ADBBA8BC27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7" name="Title 1">
            <a:extLst>
              <a:ext uri="{FF2B5EF4-FFF2-40B4-BE49-F238E27FC236}">
                <a16:creationId xmlns:a16="http://schemas.microsoft.com/office/drawing/2014/main" id="{9C0D9873-B52A-4A09-908C-DBA15B9F5BD7}"/>
              </a:ext>
            </a:extLst>
          </p:cNvPr>
          <p:cNvSpPr txBox="1">
            <a:spLocks/>
          </p:cNvSpPr>
          <p:nvPr/>
        </p:nvSpPr>
        <p:spPr>
          <a:xfrm>
            <a:off x="154708" y="988522"/>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Imagery</a:t>
            </a:r>
            <a:endParaRPr lang="en-US" dirty="0"/>
          </a:p>
        </p:txBody>
      </p:sp>
      <p:sp>
        <p:nvSpPr>
          <p:cNvPr id="9" name="TextBox 8">
            <a:extLst>
              <a:ext uri="{FF2B5EF4-FFF2-40B4-BE49-F238E27FC236}">
                <a16:creationId xmlns:a16="http://schemas.microsoft.com/office/drawing/2014/main" id="{3B852597-C789-4FEB-A04C-6C647B629B02}"/>
              </a:ext>
            </a:extLst>
          </p:cNvPr>
          <p:cNvSpPr txBox="1"/>
          <p:nvPr/>
        </p:nvSpPr>
        <p:spPr>
          <a:xfrm>
            <a:off x="200117" y="4170599"/>
            <a:ext cx="8645765"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A participant in a physical activity or a performer in sport who feels anxious could go to ‘another place' in their minds to try to calm down.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Many participants report that they use these techniques to cope with stress and anxiety.</a:t>
            </a: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537179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0"/>
                                  </p:stCondLst>
                                  <p:childTnLst>
                                    <p:set>
                                      <p:cBhvr>
                                        <p:cTn id="17"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000" y="1360200"/>
            <a:ext cx="8910534" cy="4278094"/>
          </a:xfrm>
          <a:prstGeom prst="rect">
            <a:avLst/>
          </a:prstGeom>
        </p:spPr>
        <p:txBody>
          <a:bodyPr wrap="square">
            <a:spAutoFit/>
          </a:bodyPr>
          <a:lstStyle/>
          <a:p>
            <a:pPr>
              <a:tabLst>
                <a:tab pos="7802563" algn="l"/>
              </a:tabLst>
            </a:pPr>
            <a:r>
              <a:rPr lang="en-GB" sz="1600" dirty="0">
                <a:latin typeface="Arial" panose="020B0604020202020204" pitchFamily="34" charset="0"/>
                <a:cs typeface="Arial" panose="020B0604020202020204" pitchFamily="34" charset="0"/>
              </a:rPr>
              <a:t>Mental rehearsal can involve both internal and external </a:t>
            </a:r>
            <a:r>
              <a:rPr lang="en-GB" sz="1600" dirty="0" smtClean="0">
                <a:latin typeface="Arial" panose="020B0604020202020204" pitchFamily="34" charset="0"/>
                <a:cs typeface="Arial" panose="020B0604020202020204" pitchFamily="34" charset="0"/>
              </a:rPr>
              <a:t>imagery.</a:t>
            </a:r>
            <a:endParaRPr lang="en-GB" sz="1600" dirty="0">
              <a:latin typeface="Arial" panose="020B0604020202020204" pitchFamily="34" charset="0"/>
              <a:cs typeface="Arial" panose="020B0604020202020204" pitchFamily="34" charset="0"/>
            </a:endParaRPr>
          </a:p>
          <a:p>
            <a:endParaRPr lang="en-GB" sz="1600" i="1" dirty="0">
              <a:latin typeface="Arial" panose="020B0604020202020204" pitchFamily="34" charset="0"/>
              <a:cs typeface="Arial" panose="020B0604020202020204" pitchFamily="34" charset="0"/>
            </a:endParaRPr>
          </a:p>
          <a:p>
            <a:pPr lvl="0"/>
            <a:r>
              <a:rPr lang="en-GB" sz="16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External</a:t>
            </a:r>
            <a:r>
              <a:rPr lang="en-GB" sz="1600" dirty="0">
                <a:latin typeface="Arial" panose="020B0604020202020204" pitchFamily="34" charset="0"/>
                <a:cs typeface="Arial" panose="020B0604020202020204" pitchFamily="34" charset="0"/>
              </a:rPr>
              <a:t> imagery is when you can picture yourself from outside your body, like watching yourself on film.</a:t>
            </a:r>
          </a:p>
          <a:p>
            <a:pPr lvl="0"/>
            <a:r>
              <a:rPr lang="en-GB" sz="1600" dirty="0">
                <a:latin typeface="Arial" panose="020B0604020202020204" pitchFamily="34" charset="0"/>
                <a:cs typeface="Arial" panose="020B0604020202020204" pitchFamily="34" charset="0"/>
              </a:rPr>
              <a:t>For example, a trampolinist may imagine watching themselves before they perform their routine.</a:t>
            </a:r>
          </a:p>
          <a:p>
            <a:pPr lvl="0"/>
            <a:endParaRPr lang="en-GB" sz="1600" i="1" dirty="0">
              <a:latin typeface="Arial" panose="020B0604020202020204" pitchFamily="34" charset="0"/>
              <a:cs typeface="Arial" panose="020B0604020202020204" pitchFamily="34" charset="0"/>
            </a:endParaRPr>
          </a:p>
          <a:p>
            <a:pPr lvl="0"/>
            <a:r>
              <a:rPr lang="en-GB" sz="16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Internal</a:t>
            </a:r>
            <a:r>
              <a:rPr lang="en-GB" sz="1600" dirty="0">
                <a:latin typeface="Arial" panose="020B0604020202020204" pitchFamily="34" charset="0"/>
                <a:cs typeface="Arial" panose="020B0604020202020204" pitchFamily="34" charset="0"/>
              </a:rPr>
              <a:t> imagery is when you imagine yourself doing the activity and can simulate the feelings of the activity.</a:t>
            </a:r>
          </a:p>
          <a:p>
            <a:pPr lvl="0"/>
            <a:r>
              <a:rPr lang="en-GB" sz="1600" dirty="0">
                <a:latin typeface="Arial" panose="020B0604020202020204" pitchFamily="34" charset="0"/>
                <a:cs typeface="Arial" panose="020B0604020202020204" pitchFamily="34" charset="0"/>
              </a:rPr>
              <a:t>For example, bobsleigh driver or a high-jump athlete visualising the whole activity of run-up, jump and landing.</a:t>
            </a:r>
            <a:endParaRPr lang="en-GB" sz="1600" i="1"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Mental rehearsal and imagery can result in the following benefits:</a:t>
            </a:r>
            <a:endParaRPr lang="en-GB" sz="1600" i="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speeds </a:t>
            </a:r>
            <a:r>
              <a:rPr lang="en-GB" sz="1600" dirty="0">
                <a:latin typeface="Arial" panose="020B0604020202020204" pitchFamily="34" charset="0"/>
                <a:cs typeface="Arial" panose="020B0604020202020204" pitchFamily="34" charset="0"/>
              </a:rPr>
              <a:t>up your reactions to different </a:t>
            </a:r>
            <a:r>
              <a:rPr lang="en-GB" sz="1600" dirty="0" smtClean="0">
                <a:latin typeface="Arial" panose="020B0604020202020204" pitchFamily="34" charset="0"/>
                <a:cs typeface="Arial" panose="020B0604020202020204" pitchFamily="34" charset="0"/>
              </a:rPr>
              <a:t>situations</a:t>
            </a:r>
            <a:endParaRPr lang="en-GB" sz="1600" i="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enables </a:t>
            </a:r>
            <a:r>
              <a:rPr lang="en-GB" sz="1600" dirty="0">
                <a:latin typeface="Arial" panose="020B0604020202020204" pitchFamily="34" charset="0"/>
                <a:cs typeface="Arial" panose="020B0604020202020204" pitchFamily="34" charset="0"/>
              </a:rPr>
              <a:t>you to concentrate and </a:t>
            </a:r>
            <a:r>
              <a:rPr lang="en-GB" sz="1600" dirty="0" smtClean="0">
                <a:latin typeface="Arial" panose="020B0604020202020204" pitchFamily="34" charset="0"/>
                <a:cs typeface="Arial" panose="020B0604020202020204" pitchFamily="34" charset="0"/>
              </a:rPr>
              <a:t>focus</a:t>
            </a: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keeps </a:t>
            </a:r>
            <a:r>
              <a:rPr lang="en-GB" sz="1600" dirty="0">
                <a:latin typeface="Arial" panose="020B0604020202020204" pitchFamily="34" charset="0"/>
                <a:cs typeface="Arial" panose="020B0604020202020204" pitchFamily="34" charset="0"/>
              </a:rPr>
              <a:t>you calm and helps to control your levels of </a:t>
            </a:r>
            <a:r>
              <a:rPr lang="en-GB" sz="1600" dirty="0" smtClean="0">
                <a:latin typeface="Arial" panose="020B0604020202020204" pitchFamily="34" charset="0"/>
                <a:cs typeface="Arial" panose="020B0604020202020204" pitchFamily="34" charset="0"/>
              </a:rPr>
              <a:t>arousal</a:t>
            </a: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can </a:t>
            </a:r>
            <a:r>
              <a:rPr lang="en-GB" sz="1600" dirty="0">
                <a:latin typeface="Arial" panose="020B0604020202020204" pitchFamily="34" charset="0"/>
                <a:cs typeface="Arial" panose="020B0604020202020204" pitchFamily="34" charset="0"/>
              </a:rPr>
              <a:t>prepare you to react in different ways depending on the opponent or changing </a:t>
            </a:r>
            <a:r>
              <a:rPr lang="en-GB" sz="1600" dirty="0" smtClean="0">
                <a:latin typeface="Arial" panose="020B0604020202020204" pitchFamily="34" charset="0"/>
                <a:cs typeface="Arial" panose="020B0604020202020204" pitchFamily="34" charset="0"/>
              </a:rPr>
              <a:t>circumstances</a:t>
            </a: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smtClean="0">
                <a:latin typeface="Arial" panose="020B0604020202020204" pitchFamily="34" charset="0"/>
                <a:cs typeface="Arial" panose="020B0604020202020204" pitchFamily="34" charset="0"/>
              </a:rPr>
              <a:t>encourages </a:t>
            </a:r>
            <a:r>
              <a:rPr lang="en-GB" sz="1600" dirty="0">
                <a:latin typeface="Arial" panose="020B0604020202020204" pitchFamily="34" charset="0"/>
                <a:cs typeface="Arial" panose="020B0604020202020204" pitchFamily="34" charset="0"/>
              </a:rPr>
              <a:t>you to be motivated and positive in your outlook.</a:t>
            </a:r>
            <a:endParaRPr lang="en-GB" altLang="en-US" sz="1600" dirty="0">
              <a:latin typeface="Arial" panose="020B0604020202020204" pitchFamily="34" charset="0"/>
              <a:cs typeface="Arial" panose="020B0604020202020204" pitchFamily="34" charset="0"/>
            </a:endParaRPr>
          </a:p>
        </p:txBody>
      </p:sp>
      <p:sp>
        <p:nvSpPr>
          <p:cNvPr id="31750" name="Rectangle 2"/>
          <p:cNvSpPr>
            <a:spLocks noChangeArrowheads="1"/>
          </p:cNvSpPr>
          <p:nvPr/>
        </p:nvSpPr>
        <p:spPr bwMode="auto">
          <a:xfrm>
            <a:off x="128348" y="5654501"/>
            <a:ext cx="5163732" cy="30777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rtlCol="0">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400" dirty="0" smtClean="0"/>
              <a:t>Task: how </a:t>
            </a:r>
            <a:r>
              <a:rPr lang="en-GB" altLang="en-US" sz="1400" dirty="0"/>
              <a:t>might a gymnast use imagery before a routine?</a:t>
            </a:r>
          </a:p>
        </p:txBody>
      </p:sp>
      <p:sp>
        <p:nvSpPr>
          <p:cNvPr id="5" name="Title 1">
            <a:extLst>
              <a:ext uri="{FF2B5EF4-FFF2-40B4-BE49-F238E27FC236}">
                <a16:creationId xmlns:a16="http://schemas.microsoft.com/office/drawing/2014/main" id="{D3B05F30-20CC-48AE-B659-8F7E19D9144E}"/>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6" name="Title 1">
            <a:extLst>
              <a:ext uri="{FF2B5EF4-FFF2-40B4-BE49-F238E27FC236}">
                <a16:creationId xmlns:a16="http://schemas.microsoft.com/office/drawing/2014/main" id="{AB4CACCD-219A-46A6-8E9E-49117AE9372A}"/>
              </a:ext>
            </a:extLst>
          </p:cNvPr>
          <p:cNvSpPr txBox="1">
            <a:spLocks/>
          </p:cNvSpPr>
          <p:nvPr/>
        </p:nvSpPr>
        <p:spPr>
          <a:xfrm>
            <a:off x="125466" y="873867"/>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Mental Rehearsal</a:t>
            </a:r>
            <a:endParaRPr lang="en-US" dirty="0"/>
          </a:p>
        </p:txBody>
      </p:sp>
    </p:spTree>
    <p:extLst>
      <p:ext uri="{BB962C8B-B14F-4D97-AF65-F5344CB8AC3E}">
        <p14:creationId xmlns:p14="http://schemas.microsoft.com/office/powerpoint/2010/main" val="10879403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7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1750"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9"/>
          <p:cNvSpPr>
            <a:spLocks noChangeArrowheads="1"/>
          </p:cNvSpPr>
          <p:nvPr/>
        </p:nvSpPr>
        <p:spPr bwMode="auto">
          <a:xfrm>
            <a:off x="79209" y="1484784"/>
            <a:ext cx="894619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Aft>
                <a:spcPts val="600"/>
              </a:spcAft>
              <a:defRPr/>
            </a:pPr>
            <a:r>
              <a:rPr lang="en-GB" sz="1800" dirty="0"/>
              <a:t>………….. is similar to imagery but can be used to:</a:t>
            </a:r>
          </a:p>
          <a:p>
            <a:pPr marL="257175" indent="-257175">
              <a:spcBef>
                <a:spcPts val="600"/>
              </a:spcBef>
              <a:buFont typeface="Arial" panose="020B0604020202020204" pitchFamily="34" charset="0"/>
              <a:buChar char="•"/>
              <a:defRPr/>
            </a:pPr>
            <a:r>
              <a:rPr lang="en-GB" sz="1800" dirty="0" smtClean="0"/>
              <a:t>familiarise</a:t>
            </a:r>
            <a:r>
              <a:rPr lang="en-GB" sz="1800" b="0" dirty="0" smtClean="0"/>
              <a:t> </a:t>
            </a:r>
            <a:r>
              <a:rPr lang="en-GB" sz="1800" b="0" dirty="0"/>
              <a:t>the athlete with a competition site, a race course, a complex play pattern or </a:t>
            </a:r>
            <a:r>
              <a:rPr lang="en-GB" sz="1800" b="0" dirty="0" smtClean="0"/>
              <a:t>routine</a:t>
            </a:r>
            <a:endParaRPr lang="en-GB" sz="1800" b="0" dirty="0"/>
          </a:p>
          <a:p>
            <a:pPr marL="257175" indent="-257175">
              <a:spcBef>
                <a:spcPts val="600"/>
              </a:spcBef>
              <a:buFont typeface="Arial" panose="020B0604020202020204" pitchFamily="34" charset="0"/>
              <a:buChar char="•"/>
              <a:defRPr/>
            </a:pPr>
            <a:r>
              <a:rPr lang="en-GB" sz="1800" dirty="0" smtClean="0"/>
              <a:t>motivate</a:t>
            </a:r>
            <a:r>
              <a:rPr lang="en-GB" sz="1800" b="0" dirty="0" smtClean="0"/>
              <a:t> </a:t>
            </a:r>
            <a:r>
              <a:rPr lang="en-GB" sz="1800" b="0" dirty="0"/>
              <a:t>the athlete by recalling images of their goals or of success in a past </a:t>
            </a:r>
            <a:r>
              <a:rPr lang="en-GB" sz="1800" b="0" dirty="0" smtClean="0"/>
              <a:t>competition</a:t>
            </a:r>
            <a:endParaRPr lang="en-GB" sz="1800" b="0" dirty="0"/>
          </a:p>
          <a:p>
            <a:pPr marL="257175" indent="-257175">
              <a:spcBef>
                <a:spcPts val="600"/>
              </a:spcBef>
              <a:buFont typeface="Arial" panose="020B0604020202020204" pitchFamily="34" charset="0"/>
              <a:buChar char="•"/>
              <a:defRPr/>
            </a:pPr>
            <a:r>
              <a:rPr lang="en-GB" sz="1800" dirty="0" smtClean="0"/>
              <a:t>perfect </a:t>
            </a:r>
            <a:r>
              <a:rPr lang="en-GB" sz="1800" dirty="0"/>
              <a:t>skills </a:t>
            </a:r>
            <a:r>
              <a:rPr lang="en-GB" sz="1800" b="0" dirty="0"/>
              <a:t>or skill sequences the athlete is learning or refining</a:t>
            </a:r>
          </a:p>
          <a:p>
            <a:pPr marL="257175" indent="-257175">
              <a:spcBef>
                <a:spcPts val="600"/>
              </a:spcBef>
              <a:buFont typeface="Arial" panose="020B0604020202020204" pitchFamily="34" charset="0"/>
              <a:buChar char="•"/>
              <a:defRPr/>
            </a:pPr>
            <a:r>
              <a:rPr lang="en-GB" sz="1800" dirty="0" smtClean="0"/>
              <a:t>reduce </a:t>
            </a:r>
            <a:r>
              <a:rPr lang="en-GB" sz="1800" dirty="0"/>
              <a:t>negative thoughts </a:t>
            </a:r>
            <a:r>
              <a:rPr lang="en-GB" sz="1800" b="0" dirty="0"/>
              <a:t>by focusing on positive outcomes</a:t>
            </a:r>
          </a:p>
          <a:p>
            <a:pPr marL="257175" indent="-257175">
              <a:spcBef>
                <a:spcPts val="600"/>
              </a:spcBef>
              <a:buFont typeface="Arial" panose="020B0604020202020204" pitchFamily="34" charset="0"/>
              <a:buChar char="•"/>
              <a:defRPr/>
            </a:pPr>
            <a:r>
              <a:rPr lang="en-GB" sz="1800" dirty="0" smtClean="0"/>
              <a:t>set </a:t>
            </a:r>
            <a:r>
              <a:rPr lang="en-GB" sz="1800" dirty="0"/>
              <a:t>the stage </a:t>
            </a:r>
            <a:r>
              <a:rPr lang="en-GB" sz="1800" b="0" dirty="0"/>
              <a:t>for performance with a complete mental run through of the key elements of their performance.</a:t>
            </a:r>
          </a:p>
        </p:txBody>
      </p:sp>
      <p:sp>
        <p:nvSpPr>
          <p:cNvPr id="4" name="Title 1">
            <a:extLst>
              <a:ext uri="{FF2B5EF4-FFF2-40B4-BE49-F238E27FC236}">
                <a16:creationId xmlns:a16="http://schemas.microsoft.com/office/drawing/2014/main" id="{FD21590A-472F-4FFE-9194-3BBD7D1E31C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5" name="Title 1">
            <a:extLst>
              <a:ext uri="{FF2B5EF4-FFF2-40B4-BE49-F238E27FC236}">
                <a16:creationId xmlns:a16="http://schemas.microsoft.com/office/drawing/2014/main" id="{307FD387-F730-4A7B-8346-4264274EF6FA}"/>
              </a:ext>
            </a:extLst>
          </p:cNvPr>
          <p:cNvSpPr txBox="1">
            <a:spLocks/>
          </p:cNvSpPr>
          <p:nvPr/>
        </p:nvSpPr>
        <p:spPr>
          <a:xfrm>
            <a:off x="138882" y="967261"/>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Mental Rehearsal</a:t>
            </a:r>
            <a:endParaRPr lang="en-US" dirty="0"/>
          </a:p>
        </p:txBody>
      </p:sp>
      <p:sp>
        <p:nvSpPr>
          <p:cNvPr id="6" name="Rectangle 9">
            <a:extLst>
              <a:ext uri="{FF2B5EF4-FFF2-40B4-BE49-F238E27FC236}">
                <a16:creationId xmlns:a16="http://schemas.microsoft.com/office/drawing/2014/main" id="{A62DDBD2-9448-47AA-ABF2-1DA2472FA2CA}"/>
              </a:ext>
            </a:extLst>
          </p:cNvPr>
          <p:cNvSpPr>
            <a:spLocks noChangeArrowheads="1"/>
          </p:cNvSpPr>
          <p:nvPr/>
        </p:nvSpPr>
        <p:spPr bwMode="auto">
          <a:xfrm>
            <a:off x="186111" y="4728046"/>
            <a:ext cx="870636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600" dirty="0">
                <a:solidFill>
                  <a:srgbClr val="FF0000"/>
                </a:solidFill>
                <a:effectLst>
                  <a:outerShdw blurRad="38100" dist="38100" dir="2700000" algn="tl">
                    <a:srgbClr val="000000">
                      <a:alpha val="43137"/>
                    </a:srgbClr>
                  </a:outerShdw>
                </a:effectLst>
              </a:rPr>
              <a:t>Examples:</a:t>
            </a:r>
          </a:p>
          <a:p>
            <a:pPr marL="285750" indent="-285750">
              <a:buFont typeface="Arial" panose="020B0604020202020204" pitchFamily="34" charset="0"/>
              <a:buChar char="•"/>
              <a:defRPr/>
            </a:pPr>
            <a:r>
              <a:rPr lang="en-GB" altLang="en-US" sz="1600" b="0" dirty="0" smtClean="0"/>
              <a:t>taking </a:t>
            </a:r>
            <a:r>
              <a:rPr lang="en-GB" altLang="en-US" sz="1600" b="0" dirty="0"/>
              <a:t>and scoring a penalty in football, penalty flick in hockey or free throw in </a:t>
            </a:r>
            <a:r>
              <a:rPr lang="en-GB" altLang="en-US" sz="1600" b="0" dirty="0" smtClean="0"/>
              <a:t>basketball</a:t>
            </a:r>
            <a:endParaRPr lang="en-GB" altLang="en-US" sz="1600" b="0" dirty="0"/>
          </a:p>
          <a:p>
            <a:pPr marL="285750" indent="-285750">
              <a:buFont typeface="Arial" panose="020B0604020202020204" pitchFamily="34" charset="0"/>
              <a:buChar char="•"/>
              <a:defRPr/>
            </a:pPr>
            <a:r>
              <a:rPr lang="en-GB" altLang="en-US" sz="1600" b="0" dirty="0" smtClean="0"/>
              <a:t>kicking </a:t>
            </a:r>
            <a:r>
              <a:rPr lang="en-GB" altLang="en-US" sz="1600" b="0" dirty="0"/>
              <a:t>a conversion in </a:t>
            </a:r>
            <a:r>
              <a:rPr lang="en-GB" altLang="en-US" sz="1600" b="0" dirty="0" smtClean="0"/>
              <a:t>rugby</a:t>
            </a:r>
            <a:endParaRPr lang="en-GB" altLang="en-US" sz="1600" b="0" dirty="0"/>
          </a:p>
          <a:p>
            <a:pPr marL="285750" indent="-285750">
              <a:buFont typeface="Arial" panose="020B0604020202020204" pitchFamily="34" charset="0"/>
              <a:buChar char="•"/>
              <a:defRPr/>
            </a:pPr>
            <a:r>
              <a:rPr lang="en-GB" altLang="en-US" sz="1600" b="0" dirty="0"/>
              <a:t>c</a:t>
            </a:r>
            <a:r>
              <a:rPr lang="en-GB" altLang="en-US" sz="1600" b="0" dirty="0" smtClean="0"/>
              <a:t>ompleting </a:t>
            </a:r>
            <a:r>
              <a:rPr lang="en-GB" altLang="en-US" sz="1600" b="0" dirty="0"/>
              <a:t>a slalom run in skiing.</a:t>
            </a:r>
          </a:p>
        </p:txBody>
      </p:sp>
    </p:spTree>
    <p:extLst>
      <p:ext uri="{BB962C8B-B14F-4D97-AF65-F5344CB8AC3E}">
        <p14:creationId xmlns:p14="http://schemas.microsoft.com/office/powerpoint/2010/main" val="15772436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3"/>
                                        </p:tgtEl>
                                        <p:attrNameLst>
                                          <p:attrName>style.visibility</p:attrName>
                                        </p:attrNameLst>
                                      </p:cBhvr>
                                      <p:to>
                                        <p:strVal val="visible"/>
                                      </p:to>
                                    </p:set>
                                    <p:animEffect transition="in" filter="fade">
                                      <p:cBhvr>
                                        <p:cTn id="12" dur="500"/>
                                        <p:tgtEl>
                                          <p:spTgt spid="3584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8"/>
          <p:cNvSpPr>
            <a:spLocks noChangeArrowheads="1"/>
          </p:cNvSpPr>
          <p:nvPr/>
        </p:nvSpPr>
        <p:spPr bwMode="auto">
          <a:xfrm>
            <a:off x="145040" y="1360200"/>
            <a:ext cx="8880361"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defRPr/>
            </a:pPr>
            <a:r>
              <a:rPr lang="en-GB" sz="1800" b="0" dirty="0"/>
              <a:t>This is the process of focusing on a particular object in the environment for a certain period of time. </a:t>
            </a:r>
          </a:p>
          <a:p>
            <a:pPr>
              <a:spcBef>
                <a:spcPts val="600"/>
              </a:spcBef>
              <a:defRPr/>
            </a:pPr>
            <a:r>
              <a:rPr lang="en-GB" sz="1800" b="0" dirty="0"/>
              <a:t>Attention is a limited resource, so selective attention allows us to tune out unimportant details and focus on what really matters. </a:t>
            </a:r>
          </a:p>
          <a:p>
            <a:pPr>
              <a:spcBef>
                <a:spcPts val="600"/>
              </a:spcBef>
              <a:defRPr/>
            </a:pPr>
            <a:r>
              <a:rPr lang="en-GB" sz="1800" b="0" dirty="0"/>
              <a:t>This is especially important right before a vital moment in sport. </a:t>
            </a:r>
          </a:p>
          <a:p>
            <a:pPr>
              <a:spcBef>
                <a:spcPts val="600"/>
              </a:spcBef>
              <a:defRPr/>
            </a:pPr>
            <a:r>
              <a:rPr lang="en-GB" sz="1800" b="0" dirty="0"/>
              <a:t>When learning or performing skills in sport it is often difficult for the learner/performer to discriminate between information that is relevant and information that is unimportant in the execution of the skill. </a:t>
            </a:r>
          </a:p>
          <a:p>
            <a:pPr>
              <a:spcBef>
                <a:spcPts val="600"/>
              </a:spcBef>
              <a:defRPr/>
            </a:pPr>
            <a:r>
              <a:rPr lang="en-GB" sz="1800" b="0" dirty="0"/>
              <a:t>A beginner basketball player may pay too much attention to the ball and not watch the movement of the opponent he is supposed to be marking.</a:t>
            </a:r>
          </a:p>
          <a:p>
            <a:pPr>
              <a:spcBef>
                <a:spcPts val="600"/>
              </a:spcBef>
              <a:defRPr/>
            </a:pPr>
            <a:r>
              <a:rPr lang="en-GB" sz="1800" b="0" dirty="0"/>
              <a:t>It is therefore important that when learning or performing a skill that needs more concentration, the performer concentrates on what is relevant and ignores irrelevant distractions. </a:t>
            </a:r>
          </a:p>
          <a:p>
            <a:pPr>
              <a:spcBef>
                <a:spcPts val="600"/>
              </a:spcBef>
              <a:defRPr/>
            </a:pPr>
            <a:r>
              <a:rPr lang="en-GB" sz="1800" b="0" dirty="0"/>
              <a:t>This process is called </a:t>
            </a:r>
            <a:r>
              <a:rPr lang="en-GB" sz="1800" dirty="0">
                <a:solidFill>
                  <a:srgbClr val="1205BB"/>
                </a:solidFill>
                <a:effectLst>
                  <a:outerShdw blurRad="38100" dist="38100" dir="2700000" algn="tl">
                    <a:srgbClr val="000000">
                      <a:alpha val="43137"/>
                    </a:srgbClr>
                  </a:outerShdw>
                </a:effectLst>
              </a:rPr>
              <a:t>selective attention. </a:t>
            </a:r>
          </a:p>
        </p:txBody>
      </p:sp>
      <p:sp>
        <p:nvSpPr>
          <p:cNvPr id="4" name="Title 1">
            <a:extLst>
              <a:ext uri="{FF2B5EF4-FFF2-40B4-BE49-F238E27FC236}">
                <a16:creationId xmlns:a16="http://schemas.microsoft.com/office/drawing/2014/main" id="{FA43FCE6-55ED-4E7D-9788-72E50BBB561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5" name="Title 1">
            <a:extLst>
              <a:ext uri="{FF2B5EF4-FFF2-40B4-BE49-F238E27FC236}">
                <a16:creationId xmlns:a16="http://schemas.microsoft.com/office/drawing/2014/main" id="{66A0215A-2682-4F2C-982B-9D93A4F18460}"/>
              </a:ext>
            </a:extLst>
          </p:cNvPr>
          <p:cNvSpPr txBox="1">
            <a:spLocks/>
          </p:cNvSpPr>
          <p:nvPr/>
        </p:nvSpPr>
        <p:spPr>
          <a:xfrm>
            <a:off x="125466" y="873867"/>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Selective Attention</a:t>
            </a:r>
            <a:endParaRPr lang="en-US" dirty="0"/>
          </a:p>
        </p:txBody>
      </p:sp>
    </p:spTree>
    <p:extLst>
      <p:ext uri="{BB962C8B-B14F-4D97-AF65-F5344CB8AC3E}">
        <p14:creationId xmlns:p14="http://schemas.microsoft.com/office/powerpoint/2010/main" val="47570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fade">
                                      <p:cBhvr>
                                        <p:cTn id="12"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0EAB91-9CD4-4B19-89A5-D2CF685DA695}"/>
              </a:ext>
            </a:extLst>
          </p:cNvPr>
          <p:cNvSpPr txBox="1"/>
          <p:nvPr/>
        </p:nvSpPr>
        <p:spPr>
          <a:xfrm>
            <a:off x="233726" y="1537628"/>
            <a:ext cx="8442730" cy="523220"/>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stStyle>
          <a:p>
            <a:pPr algn="l"/>
            <a:r>
              <a:rPr lang="en-GB" sz="1400" dirty="0"/>
              <a:t>Task:  </a:t>
            </a:r>
            <a:r>
              <a:rPr lang="en-GB" sz="1400" dirty="0" smtClean="0"/>
              <a:t>make </a:t>
            </a:r>
            <a:r>
              <a:rPr lang="en-GB" sz="1400" dirty="0"/>
              <a:t>a list of ‘information’ that is not helpful when a goalkeeper is trying to save a shot in a football match.</a:t>
            </a:r>
          </a:p>
        </p:txBody>
      </p:sp>
      <p:sp>
        <p:nvSpPr>
          <p:cNvPr id="4" name="TextBox 3">
            <a:extLst>
              <a:ext uri="{FF2B5EF4-FFF2-40B4-BE49-F238E27FC236}">
                <a16:creationId xmlns:a16="http://schemas.microsoft.com/office/drawing/2014/main" id="{DE19E935-13A8-43FC-BA44-C9AF8187FF6B}"/>
              </a:ext>
            </a:extLst>
          </p:cNvPr>
          <p:cNvSpPr txBox="1"/>
          <p:nvPr/>
        </p:nvSpPr>
        <p:spPr>
          <a:xfrm>
            <a:off x="3779912" y="2234067"/>
            <a:ext cx="5101473" cy="2577629"/>
          </a:xfrm>
          <a:prstGeom prst="rect">
            <a:avLst/>
          </a:prstGeom>
          <a:noFill/>
        </p:spPr>
        <p:txBody>
          <a:bodyPr wrap="square" rtlCol="0">
            <a:spAutoFit/>
          </a:bodyPr>
          <a:lstStyle/>
          <a:p>
            <a:r>
              <a:rPr lang="en-GB"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Did you get?</a:t>
            </a: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crowd </a:t>
            </a:r>
            <a:r>
              <a:rPr lang="en-GB" sz="1600" dirty="0">
                <a:latin typeface="Arial" panose="020B0604020202020204" pitchFamily="34" charset="0"/>
                <a:cs typeface="Arial" panose="020B0604020202020204" pitchFamily="34" charset="0"/>
              </a:rPr>
              <a:t>noise – cheering or </a:t>
            </a:r>
            <a:r>
              <a:rPr lang="en-GB" sz="1600" dirty="0" smtClean="0">
                <a:latin typeface="Arial" panose="020B0604020202020204" pitchFamily="34" charset="0"/>
                <a:cs typeface="Arial" panose="020B0604020202020204" pitchFamily="34" charset="0"/>
              </a:rPr>
              <a:t>jeering</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stadium floodlights</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crowd </a:t>
            </a:r>
            <a:r>
              <a:rPr lang="en-GB" sz="1600" dirty="0">
                <a:latin typeface="Arial" panose="020B0604020202020204" pitchFamily="34" charset="0"/>
                <a:cs typeface="Arial" panose="020B0604020202020204" pitchFamily="34" charset="0"/>
              </a:rPr>
              <a:t>taking photographs on mobile </a:t>
            </a:r>
            <a:r>
              <a:rPr lang="en-GB" sz="1600" dirty="0" smtClean="0">
                <a:latin typeface="Arial" panose="020B0604020202020204" pitchFamily="34" charset="0"/>
                <a:cs typeface="Arial" panose="020B0604020202020204" pitchFamily="34" charset="0"/>
              </a:rPr>
              <a:t>phones</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weather </a:t>
            </a:r>
            <a:r>
              <a:rPr lang="en-GB" sz="1600" dirty="0">
                <a:latin typeface="Arial" panose="020B0604020202020204" pitchFamily="34" charset="0"/>
                <a:cs typeface="Arial" panose="020B0604020202020204" pitchFamily="34" charset="0"/>
              </a:rPr>
              <a:t>elements e.g. rain, wind, </a:t>
            </a:r>
            <a:r>
              <a:rPr lang="en-GB" sz="1600" dirty="0" smtClean="0">
                <a:latin typeface="Arial" panose="020B0604020202020204" pitchFamily="34" charset="0"/>
                <a:cs typeface="Arial" panose="020B0604020202020204" pitchFamily="34" charset="0"/>
              </a:rPr>
              <a:t>cold</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the </a:t>
            </a:r>
            <a:r>
              <a:rPr lang="en-GB" sz="1600" dirty="0">
                <a:latin typeface="Arial" panose="020B0604020202020204" pitchFamily="34" charset="0"/>
                <a:cs typeface="Arial" panose="020B0604020202020204" pitchFamily="34" charset="0"/>
              </a:rPr>
              <a:t>player shooting – opponent’s top goal </a:t>
            </a:r>
            <a:r>
              <a:rPr lang="en-GB" sz="1600" dirty="0" smtClean="0">
                <a:latin typeface="Arial" panose="020B0604020202020204" pitchFamily="34" charset="0"/>
                <a:cs typeface="Arial" panose="020B0604020202020204" pitchFamily="34" charset="0"/>
              </a:rPr>
              <a:t>scorer</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the score</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the </a:t>
            </a:r>
            <a:r>
              <a:rPr lang="en-GB" sz="1600" dirty="0">
                <a:latin typeface="Arial" panose="020B0604020202020204" pitchFamily="34" charset="0"/>
                <a:cs typeface="Arial" panose="020B0604020202020204" pitchFamily="34" charset="0"/>
              </a:rPr>
              <a:t>time of the shot – beginning/middle/end of game</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709A1E7-27FE-42AD-8DB8-8D1CB5C5B9B7}"/>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7" name="Title 1">
            <a:extLst>
              <a:ext uri="{FF2B5EF4-FFF2-40B4-BE49-F238E27FC236}">
                <a16:creationId xmlns:a16="http://schemas.microsoft.com/office/drawing/2014/main" id="{5CD2E488-B144-4CAD-B3F8-29A494F8BB1E}"/>
              </a:ext>
            </a:extLst>
          </p:cNvPr>
          <p:cNvSpPr txBox="1">
            <a:spLocks/>
          </p:cNvSpPr>
          <p:nvPr/>
        </p:nvSpPr>
        <p:spPr>
          <a:xfrm>
            <a:off x="125466" y="873867"/>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Selective Attention</a:t>
            </a:r>
            <a:endParaRPr lang="en-US" dirty="0"/>
          </a:p>
        </p:txBody>
      </p:sp>
      <p:pic>
        <p:nvPicPr>
          <p:cNvPr id="8" name="Picture 7" descr="MILAN, ITALY-OCTOBER 04, 2018: panoramic view of the soccer san siro stadium, seen from behind the goal post, during the UEFA League match AC Milan vs Olimpiacos, in Milan.">
            <a:extLst>
              <a:ext uri="{FF2B5EF4-FFF2-40B4-BE49-F238E27FC236}">
                <a16:creationId xmlns:a16="http://schemas.microsoft.com/office/drawing/2014/main" id="{4A30E32A-9DF0-4CAC-9E85-2D642BBB9F4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48118" y="2587696"/>
            <a:ext cx="3324137" cy="2353472"/>
          </a:xfrm>
          <a:prstGeom prst="rect">
            <a:avLst/>
          </a:prstGeom>
        </p:spPr>
      </p:pic>
      <p:sp>
        <p:nvSpPr>
          <p:cNvPr id="9" name="TextBox 8">
            <a:extLst>
              <a:ext uri="{FF2B5EF4-FFF2-40B4-BE49-F238E27FC236}">
                <a16:creationId xmlns:a16="http://schemas.microsoft.com/office/drawing/2014/main" id="{DE19E935-13A8-43FC-BA44-C9AF8187FF6B}"/>
              </a:ext>
            </a:extLst>
          </p:cNvPr>
          <p:cNvSpPr txBox="1"/>
          <p:nvPr/>
        </p:nvSpPr>
        <p:spPr>
          <a:xfrm>
            <a:off x="3764424" y="4811696"/>
            <a:ext cx="5120848" cy="1192634"/>
          </a:xfrm>
          <a:prstGeom prst="rect">
            <a:avLst/>
          </a:prstGeom>
          <a:noFill/>
        </p:spPr>
        <p:txBody>
          <a:bodyPr wrap="square" rtlCol="0">
            <a:spAutoFit/>
          </a:bodyPr>
          <a:lstStyle/>
          <a:p>
            <a:r>
              <a:rPr lang="en-GB" sz="1600" b="1" dirty="0" smtClean="0">
                <a:solidFill>
                  <a:srgbClr val="92D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Perhaps more importantly the focus should be on:</a:t>
            </a: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where the ball is</a:t>
            </a: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where </a:t>
            </a:r>
            <a:r>
              <a:rPr lang="en-GB" sz="1600" dirty="0">
                <a:latin typeface="Arial" panose="020B0604020202020204" pitchFamily="34" charset="0"/>
                <a:cs typeface="Arial" panose="020B0604020202020204" pitchFamily="34" charset="0"/>
              </a:rPr>
              <a:t>your own players </a:t>
            </a:r>
            <a:r>
              <a:rPr lang="en-GB" sz="1600" dirty="0" smtClean="0">
                <a:latin typeface="Arial" panose="020B0604020202020204" pitchFamily="34" charset="0"/>
                <a:cs typeface="Arial" panose="020B0604020202020204" pitchFamily="34" charset="0"/>
              </a:rPr>
              <a:t>are</a:t>
            </a:r>
            <a:endParaRPr lang="en-GB" sz="1600" dirty="0">
              <a:latin typeface="Arial" panose="020B0604020202020204" pitchFamily="34" charset="0"/>
              <a:cs typeface="Arial" panose="020B0604020202020204" pitchFamily="34" charset="0"/>
            </a:endParaRPr>
          </a:p>
          <a:p>
            <a:pPr marL="285750" indent="-285750">
              <a:spcBef>
                <a:spcPts val="300"/>
              </a:spcBef>
              <a:buFont typeface="Arial" panose="020B0604020202020204" pitchFamily="34" charset="0"/>
              <a:buChar char="•"/>
            </a:pPr>
            <a:r>
              <a:rPr lang="en-GB" sz="1600" dirty="0" smtClean="0">
                <a:latin typeface="Arial" panose="020B0604020202020204" pitchFamily="34" charset="0"/>
                <a:cs typeface="Arial" panose="020B0604020202020204" pitchFamily="34" charset="0"/>
              </a:rPr>
              <a:t>where </a:t>
            </a:r>
            <a:r>
              <a:rPr lang="en-GB" sz="1600" dirty="0">
                <a:latin typeface="Arial" panose="020B0604020202020204" pitchFamily="34" charset="0"/>
                <a:cs typeface="Arial" panose="020B0604020202020204" pitchFamily="34" charset="0"/>
              </a:rPr>
              <a:t>you are positioned.</a:t>
            </a:r>
          </a:p>
        </p:txBody>
      </p:sp>
    </p:spTree>
    <p:extLst>
      <p:ext uri="{BB962C8B-B14F-4D97-AF65-F5344CB8AC3E}">
        <p14:creationId xmlns:p14="http://schemas.microsoft.com/office/powerpoint/2010/main" val="17342311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499"/>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500"/>
                                        <p:tgtEl>
                                          <p:spTgt spid="4">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fade">
                                      <p:cBhvr>
                                        <p:cTn id="25" dur="500"/>
                                        <p:tgtEl>
                                          <p:spTgt spid="4">
                                            <p:txEl>
                                              <p:pRg st="2" end="2"/>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500"/>
                                        <p:tgtEl>
                                          <p:spTgt spid="4">
                                            <p:txEl>
                                              <p:pRg st="3" end="3"/>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4">
                                            <p:txEl>
                                              <p:pRg st="5" end="5"/>
                                            </p:txEl>
                                          </p:spTgt>
                                        </p:tgtEl>
                                        <p:attrNameLst>
                                          <p:attrName>style.visibility</p:attrName>
                                        </p:attrNameLst>
                                      </p:cBhvr>
                                      <p:to>
                                        <p:strVal val="visible"/>
                                      </p:to>
                                    </p:set>
                                    <p:animEffect transition="in" filter="fade">
                                      <p:cBhvr>
                                        <p:cTn id="34" dur="500"/>
                                        <p:tgtEl>
                                          <p:spTgt spid="4">
                                            <p:txEl>
                                              <p:pRg st="5" end="5"/>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4">
                                            <p:txEl>
                                              <p:pRg st="7" end="7"/>
                                            </p:txEl>
                                          </p:spTgt>
                                        </p:tgtEl>
                                        <p:attrNameLst>
                                          <p:attrName>style.visibility</p:attrName>
                                        </p:attrNameLst>
                                      </p:cBhvr>
                                      <p:to>
                                        <p:strVal val="visible"/>
                                      </p:to>
                                    </p:set>
                                    <p:animEffect transition="in" filter="fade">
                                      <p:cBhvr>
                                        <p:cTn id="40" dur="500"/>
                                        <p:tgtEl>
                                          <p:spTgt spid="4">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0" end="0"/>
                                            </p:txEl>
                                          </p:spTgt>
                                        </p:tgtEl>
                                        <p:attrNameLst>
                                          <p:attrName>style.visibility</p:attrName>
                                        </p:attrNameLst>
                                      </p:cBhvr>
                                      <p:to>
                                        <p:strVal val="visible"/>
                                      </p:to>
                                    </p:set>
                                    <p:animEffect transition="in" filter="fade">
                                      <p:cBhvr>
                                        <p:cTn id="45" dur="500"/>
                                        <p:tgtEl>
                                          <p:spTgt spid="9">
                                            <p:txEl>
                                              <p:pRg st="0" end="0"/>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9">
                                            <p:txEl>
                                              <p:pRg st="1" end="1"/>
                                            </p:txEl>
                                          </p:spTgt>
                                        </p:tgtEl>
                                        <p:attrNameLst>
                                          <p:attrName>style.visibility</p:attrName>
                                        </p:attrNameLst>
                                      </p:cBhvr>
                                      <p:to>
                                        <p:strVal val="visible"/>
                                      </p:to>
                                    </p:set>
                                    <p:animEffect transition="in" filter="fade">
                                      <p:cBhvr>
                                        <p:cTn id="48" dur="500"/>
                                        <p:tgtEl>
                                          <p:spTgt spid="9">
                                            <p:txEl>
                                              <p:pRg st="1" end="1"/>
                                            </p:txEl>
                                          </p:spTgt>
                                        </p:tgtEl>
                                      </p:cBhvr>
                                    </p:animEffect>
                                  </p:childTnLst>
                                </p:cTn>
                              </p:par>
                              <p:par>
                                <p:cTn id="49" presetID="10" presetClass="entr" presetSubtype="0" fill="hold" nodeType="withEffect">
                                  <p:stCondLst>
                                    <p:cond delay="0"/>
                                  </p:stCondLst>
                                  <p:childTnLst>
                                    <p:set>
                                      <p:cBhvr>
                                        <p:cTn id="50" dur="1" fill="hold">
                                          <p:stCondLst>
                                            <p:cond delay="0"/>
                                          </p:stCondLst>
                                        </p:cTn>
                                        <p:tgtEl>
                                          <p:spTgt spid="9">
                                            <p:txEl>
                                              <p:pRg st="2" end="2"/>
                                            </p:txEl>
                                          </p:spTgt>
                                        </p:tgtEl>
                                        <p:attrNameLst>
                                          <p:attrName>style.visibility</p:attrName>
                                        </p:attrNameLst>
                                      </p:cBhvr>
                                      <p:to>
                                        <p:strVal val="visible"/>
                                      </p:to>
                                    </p:set>
                                    <p:animEffect transition="in" filter="fade">
                                      <p:cBhvr>
                                        <p:cTn id="51" dur="500"/>
                                        <p:tgtEl>
                                          <p:spTgt spid="9">
                                            <p:txEl>
                                              <p:pRg st="2" end="2"/>
                                            </p:txEl>
                                          </p:spTgt>
                                        </p:tgtEl>
                                      </p:cBhvr>
                                    </p:animEffect>
                                  </p:childTnLst>
                                </p:cTn>
                              </p:par>
                              <p:par>
                                <p:cTn id="52" presetID="10" presetClass="entr" presetSubtype="0" fill="hold" nodeType="withEffect">
                                  <p:stCondLst>
                                    <p:cond delay="0"/>
                                  </p:stCondLst>
                                  <p:childTnLst>
                                    <p:set>
                                      <p:cBhvr>
                                        <p:cTn id="53" dur="1" fill="hold">
                                          <p:stCondLst>
                                            <p:cond delay="0"/>
                                          </p:stCondLst>
                                        </p:cTn>
                                        <p:tgtEl>
                                          <p:spTgt spid="9">
                                            <p:txEl>
                                              <p:pRg st="3" end="3"/>
                                            </p:txEl>
                                          </p:spTgt>
                                        </p:tgtEl>
                                        <p:attrNameLst>
                                          <p:attrName>style.visibility</p:attrName>
                                        </p:attrNameLst>
                                      </p:cBhvr>
                                      <p:to>
                                        <p:strVal val="visible"/>
                                      </p:to>
                                    </p:set>
                                    <p:animEffect transition="in" filter="fade">
                                      <p:cBhvr>
                                        <p:cTn id="54"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FF66D0D-1383-47B6-B0A1-9989D7FC4C8B}"/>
              </a:ext>
            </a:extLst>
          </p:cNvPr>
          <p:cNvSpPr txBox="1">
            <a:spLocks/>
          </p:cNvSpPr>
          <p:nvPr/>
        </p:nvSpPr>
        <p:spPr>
          <a:xfrm>
            <a:off x="108001" y="0"/>
            <a:ext cx="6984280"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sz="3200" dirty="0"/>
              <a:t>How is your Selective Attention?</a:t>
            </a:r>
            <a:endParaRPr lang="en-GB" sz="3200" dirty="0">
              <a:effectLst>
                <a:outerShdw blurRad="38100" dist="38100" dir="2700000" algn="tl">
                  <a:srgbClr val="000000">
                    <a:alpha val="43137"/>
                  </a:srgbClr>
                </a:outerShdw>
              </a:effectLst>
            </a:endParaRPr>
          </a:p>
        </p:txBody>
      </p:sp>
      <p:sp>
        <p:nvSpPr>
          <p:cNvPr id="5" name="Rectangle 4">
            <a:hlinkClick r:id="rId2"/>
          </p:cNvPr>
          <p:cNvSpPr/>
          <p:nvPr/>
        </p:nvSpPr>
        <p:spPr>
          <a:xfrm>
            <a:off x="1979712" y="1988840"/>
            <a:ext cx="4735188" cy="1077218"/>
          </a:xfrm>
          <a:prstGeom prst="rect">
            <a:avLst/>
          </a:prstGeom>
          <a:solidFill>
            <a:schemeClr val="bg1"/>
          </a:solidFill>
          <a:ln w="28575">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Selection attention test on YouTube</a:t>
            </a:r>
          </a:p>
          <a:p>
            <a:pPr algn="ctr"/>
            <a:endParaRPr lang="en-US" sz="1600" dirty="0">
              <a:latin typeface="Arial" panose="020B0604020202020204" pitchFamily="34" charset="0"/>
              <a:cs typeface="Arial" panose="020B0604020202020204" pitchFamily="34" charset="0"/>
            </a:endParaRPr>
          </a:p>
          <a:p>
            <a:pPr algn="ctr"/>
            <a:r>
              <a:rPr lang="en-GB" sz="1600" dirty="0">
                <a:hlinkClick r:id="rId2"/>
              </a:rPr>
              <a:t>https://</a:t>
            </a:r>
            <a:r>
              <a:rPr lang="en-GB" sz="1600" dirty="0" smtClean="0">
                <a:hlinkClick r:id="rId2"/>
              </a:rPr>
              <a:t>www.youtube.com/watch?v=vJG698U2</a:t>
            </a:r>
            <a:endParaRPr lang="en-GB" sz="1600" dirty="0" smtClean="0"/>
          </a:p>
          <a:p>
            <a:pPr algn="ct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61534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8"/>
          <p:cNvSpPr>
            <a:spLocks noChangeArrowheads="1"/>
          </p:cNvSpPr>
          <p:nvPr/>
        </p:nvSpPr>
        <p:spPr bwMode="auto">
          <a:xfrm>
            <a:off x="131415" y="1374591"/>
            <a:ext cx="8733404"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spcAft>
                <a:spcPts val="600"/>
              </a:spcAft>
              <a:defRPr/>
            </a:pPr>
            <a:r>
              <a:rPr lang="en-GB" sz="1600" b="0" dirty="0"/>
              <a:t>…. sometimes called 'self-talk</a:t>
            </a:r>
            <a:r>
              <a:rPr lang="en-GB" sz="1600" b="0" dirty="0" smtClean="0"/>
              <a:t>’</a:t>
            </a:r>
            <a:endParaRPr lang="en-GB" sz="1600" b="0" dirty="0"/>
          </a:p>
          <a:p>
            <a:pPr>
              <a:spcBef>
                <a:spcPts val="600"/>
              </a:spcBef>
              <a:defRPr/>
            </a:pPr>
            <a:r>
              <a:rPr lang="en-GB" sz="1600" b="0" dirty="0"/>
              <a:t>Involves the participant in a physical activity or the sports performer being positive about past experiences and performances and future efforts by talking to themselves or thinking through how successful they might be. </a:t>
            </a:r>
          </a:p>
          <a:p>
            <a:pPr>
              <a:spcBef>
                <a:spcPts val="600"/>
              </a:spcBef>
              <a:defRPr/>
            </a:pPr>
            <a:r>
              <a:rPr lang="en-GB" sz="1600" b="0" dirty="0"/>
              <a:t>This involves recognising that the athlete has started worrying about a performance and refocusing by using positive inner thoughts.</a:t>
            </a:r>
          </a:p>
          <a:p>
            <a:pPr>
              <a:spcBef>
                <a:spcPts val="600"/>
              </a:spcBef>
              <a:defRPr/>
            </a:pPr>
            <a:r>
              <a:rPr lang="en-GB" sz="1600" b="0" dirty="0"/>
              <a:t>This technique has been shown to help with self-confidence and to raise levels of aspiration.</a:t>
            </a:r>
          </a:p>
          <a:p>
            <a:pPr>
              <a:spcBef>
                <a:spcPts val="1200"/>
              </a:spcBef>
              <a:defRPr/>
            </a:pPr>
            <a:r>
              <a:rPr lang="en-GB" sz="1600" b="0" i="1" dirty="0">
                <a:solidFill>
                  <a:srgbClr val="1205BB"/>
                </a:solidFill>
              </a:rPr>
              <a:t>e.g. </a:t>
            </a:r>
            <a:r>
              <a:rPr lang="en-GB" sz="1600" b="0" i="1" dirty="0" smtClean="0">
                <a:solidFill>
                  <a:srgbClr val="1205BB"/>
                </a:solidFill>
              </a:rPr>
              <a:t>netball </a:t>
            </a:r>
            <a:r>
              <a:rPr lang="en-GB" sz="1600" b="0" i="1" dirty="0">
                <a:solidFill>
                  <a:srgbClr val="1205BB"/>
                </a:solidFill>
              </a:rPr>
              <a:t>player </a:t>
            </a:r>
            <a:r>
              <a:rPr lang="en-GB" sz="1600" b="0" i="1" dirty="0" smtClean="0">
                <a:solidFill>
                  <a:srgbClr val="1205BB"/>
                </a:solidFill>
              </a:rPr>
              <a:t>tells </a:t>
            </a:r>
            <a:r>
              <a:rPr lang="en-GB" sz="1600" b="0" i="1" dirty="0">
                <a:solidFill>
                  <a:srgbClr val="1205BB"/>
                </a:solidFill>
              </a:rPr>
              <a:t>herself  “focus” or a footballer saying </a:t>
            </a:r>
            <a:br>
              <a:rPr lang="en-GB" sz="1600" b="0" i="1" dirty="0">
                <a:solidFill>
                  <a:srgbClr val="1205BB"/>
                </a:solidFill>
              </a:rPr>
            </a:br>
            <a:r>
              <a:rPr lang="en-GB" sz="1600" b="0" i="1" dirty="0" smtClean="0">
                <a:solidFill>
                  <a:srgbClr val="1205BB"/>
                </a:solidFill>
              </a:rPr>
              <a:t>“we </a:t>
            </a:r>
            <a:r>
              <a:rPr lang="en-GB" sz="1600" b="0" i="1" dirty="0">
                <a:solidFill>
                  <a:srgbClr val="1205BB"/>
                </a:solidFill>
              </a:rPr>
              <a:t>can do this”.</a:t>
            </a:r>
          </a:p>
        </p:txBody>
      </p:sp>
      <p:sp>
        <p:nvSpPr>
          <p:cNvPr id="2" name="AutoShape 4" descr="Image result for positive thinking in sport"/>
          <p:cNvSpPr>
            <a:spLocks noChangeAspect="1" noChangeArrowheads="1"/>
          </p:cNvSpPr>
          <p:nvPr/>
        </p:nvSpPr>
        <p:spPr bwMode="auto">
          <a:xfrm>
            <a:off x="116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sz="135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F2023123-C331-439F-9F2D-7DDF075F1FC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7" name="Title 1">
            <a:extLst>
              <a:ext uri="{FF2B5EF4-FFF2-40B4-BE49-F238E27FC236}">
                <a16:creationId xmlns:a16="http://schemas.microsoft.com/office/drawing/2014/main" id="{38F03695-135F-4C96-AB97-B4396577051B}"/>
              </a:ext>
            </a:extLst>
          </p:cNvPr>
          <p:cNvSpPr txBox="1">
            <a:spLocks/>
          </p:cNvSpPr>
          <p:nvPr/>
        </p:nvSpPr>
        <p:spPr>
          <a:xfrm>
            <a:off x="125466" y="873867"/>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Positive Thinking</a:t>
            </a:r>
            <a:endParaRPr lang="en-US" dirty="0"/>
          </a:p>
        </p:txBody>
      </p:sp>
      <p:pic>
        <p:nvPicPr>
          <p:cNvPr id="8" name="Picture 7" descr="Athletic pair of legs ready to jog or run at sunrise sunset healthy lifestyle concept toned with retro vintage instagram filter app action with text: I'm not here to be average I’m here to be awesome">
            <a:extLst>
              <a:ext uri="{FF2B5EF4-FFF2-40B4-BE49-F238E27FC236}">
                <a16:creationId xmlns:a16="http://schemas.microsoft.com/office/drawing/2014/main" id="{F0C4A5E6-0389-4204-8316-9AA2512E191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940152" y="3789040"/>
            <a:ext cx="2944117" cy="2181984"/>
          </a:xfrm>
          <a:prstGeom prst="rect">
            <a:avLst/>
          </a:prstGeom>
        </p:spPr>
      </p:pic>
      <p:sp>
        <p:nvSpPr>
          <p:cNvPr id="9" name="Rectangle 8">
            <a:extLst>
              <a:ext uri="{FF2B5EF4-FFF2-40B4-BE49-F238E27FC236}">
                <a16:creationId xmlns:a16="http://schemas.microsoft.com/office/drawing/2014/main" id="{F0F479FA-B5ED-4DC5-BEF4-976228C11D92}"/>
              </a:ext>
            </a:extLst>
          </p:cNvPr>
          <p:cNvSpPr>
            <a:spLocks noChangeArrowheads="1"/>
          </p:cNvSpPr>
          <p:nvPr/>
        </p:nvSpPr>
        <p:spPr bwMode="auto">
          <a:xfrm>
            <a:off x="151992" y="4492598"/>
            <a:ext cx="59856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b="1">
                <a:solidFill>
                  <a:schemeClr val="tx1"/>
                </a:solidFill>
                <a:latin typeface="Arial" panose="020B0604020202020204" pitchFamily="34" charset="0"/>
                <a:cs typeface="Arial" panose="020B0604020202020204" pitchFamily="34" charset="0"/>
              </a:defRPr>
            </a:lvl1pPr>
            <a:lvl2pPr marL="742950" indent="-285750" eaLnBrk="0" hangingPunct="0">
              <a:defRPr sz="2400" b="1">
                <a:solidFill>
                  <a:schemeClr val="tx1"/>
                </a:solidFill>
                <a:latin typeface="Arial" panose="020B0604020202020204" pitchFamily="34" charset="0"/>
                <a:cs typeface="Arial" panose="020B0604020202020204" pitchFamily="34" charset="0"/>
              </a:defRPr>
            </a:lvl2pPr>
            <a:lvl3pPr marL="1143000" indent="-228600" eaLnBrk="0" hangingPunct="0">
              <a:defRPr sz="2400" b="1">
                <a:solidFill>
                  <a:schemeClr val="tx1"/>
                </a:solidFill>
                <a:latin typeface="Arial" panose="020B0604020202020204" pitchFamily="34" charset="0"/>
                <a:cs typeface="Arial" panose="020B0604020202020204" pitchFamily="34" charset="0"/>
              </a:defRPr>
            </a:lvl3pPr>
            <a:lvl4pPr marL="1600200" indent="-228600" eaLnBrk="0" hangingPunct="0">
              <a:defRPr sz="2400" b="1">
                <a:solidFill>
                  <a:schemeClr val="tx1"/>
                </a:solidFill>
                <a:latin typeface="Arial" panose="020B0604020202020204" pitchFamily="34" charset="0"/>
                <a:cs typeface="Arial" panose="020B0604020202020204" pitchFamily="34" charset="0"/>
              </a:defRPr>
            </a:lvl4pPr>
            <a:lvl5pPr marL="2057400" indent="-228600" eaLnBrk="0" hangingPunct="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600" b="0" dirty="0"/>
              <a:t>There are many ‘motivational quotes on the internet that performers use to enhance </a:t>
            </a:r>
            <a:r>
              <a:rPr lang="en-GB" sz="1600" b="0" dirty="0" smtClean="0"/>
              <a:t>positive thinking.</a:t>
            </a:r>
            <a:endParaRPr lang="en-GB" sz="1600" b="0" dirty="0"/>
          </a:p>
        </p:txBody>
      </p:sp>
    </p:spTree>
    <p:extLst>
      <p:ext uri="{BB962C8B-B14F-4D97-AF65-F5344CB8AC3E}">
        <p14:creationId xmlns:p14="http://schemas.microsoft.com/office/powerpoint/2010/main" val="5434534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483"/>
                                        </p:tgtEl>
                                        <p:attrNameLst>
                                          <p:attrName>style.visibility</p:attrName>
                                        </p:attrNameLst>
                                      </p:cBhvr>
                                      <p:to>
                                        <p:strVal val="visible"/>
                                      </p:to>
                                    </p:set>
                                    <p:animEffect transition="in" filter="fade">
                                      <p:cBhvr>
                                        <p:cTn id="12" dur="500"/>
                                        <p:tgtEl>
                                          <p:spTgt spid="2048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500"/>
                            </p:stCondLst>
                            <p:childTnLst>
                              <p:par>
                                <p:cTn id="19" presetID="1" presetClass="entr" presetSubtype="0" fill="hold" nodeType="afterEffect">
                                  <p:stCondLst>
                                    <p:cond delay="0"/>
                                  </p:stCondLst>
                                  <p:childTnLst>
                                    <p:set>
                                      <p:cBhvr>
                                        <p:cTn id="20"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7"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EDC503-DE07-41AB-A746-03280C02AD50}"/>
              </a:ext>
            </a:extLst>
          </p:cNvPr>
          <p:cNvSpPr txBox="1"/>
          <p:nvPr/>
        </p:nvSpPr>
        <p:spPr>
          <a:xfrm>
            <a:off x="48987" y="1665514"/>
            <a:ext cx="9095014" cy="2923877"/>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For many would-be participants in physical activities and performers in sport, thinking can be far from positive and often can be negative.</a:t>
            </a:r>
          </a:p>
          <a:p>
            <a:endParaRPr lang="en-GB" sz="1600" dirty="0">
              <a:latin typeface="Arial" panose="020B0604020202020204" pitchFamily="34" charset="0"/>
              <a:cs typeface="Arial" panose="020B0604020202020204" pitchFamily="34" charset="0"/>
            </a:endParaRPr>
          </a:p>
          <a:p>
            <a:r>
              <a:rPr lang="en-GB" sz="1600"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There are five categories of negative thoughts</a:t>
            </a:r>
            <a:r>
              <a:rPr lang="en-GB" sz="1600" dirty="0">
                <a:latin typeface="Arial" panose="020B0604020202020204" pitchFamily="34" charset="0"/>
                <a:cs typeface="Arial" panose="020B0604020202020204" pitchFamily="34" charset="0"/>
              </a:rPr>
              <a:t>:</a:t>
            </a:r>
          </a:p>
          <a:p>
            <a:pPr marL="214313" indent="-214313">
              <a:lnSpc>
                <a:spcPct val="150000"/>
              </a:lnSpc>
              <a:buFont typeface="Arial" panose="020B0604020202020204" pitchFamily="34" charset="0"/>
              <a:buChar char="•"/>
            </a:pPr>
            <a:r>
              <a:rPr lang="en-GB" sz="1600" dirty="0" smtClean="0">
                <a:latin typeface="Arial" panose="020B0604020202020204" pitchFamily="34" charset="0"/>
                <a:cs typeface="Arial" panose="020B0604020202020204" pitchFamily="34" charset="0"/>
              </a:rPr>
              <a:t>worry </a:t>
            </a:r>
            <a:r>
              <a:rPr lang="en-GB" sz="1600" dirty="0">
                <a:latin typeface="Arial" panose="020B0604020202020204" pitchFamily="34" charset="0"/>
                <a:cs typeface="Arial" panose="020B0604020202020204" pitchFamily="34" charset="0"/>
              </a:rPr>
              <a:t>about performance, </a:t>
            </a:r>
            <a:r>
              <a:rPr lang="en-GB" sz="1600" i="1" dirty="0">
                <a:solidFill>
                  <a:srgbClr val="1205BB"/>
                </a:solidFill>
                <a:latin typeface="Arial" panose="020B0604020202020204" pitchFamily="34" charset="0"/>
                <a:cs typeface="Arial" panose="020B0604020202020204" pitchFamily="34" charset="0"/>
              </a:rPr>
              <a:t>e.g. 'I think she is better than me.'</a:t>
            </a:r>
          </a:p>
          <a:p>
            <a:pPr marL="214313" indent="-214313">
              <a:lnSpc>
                <a:spcPct val="150000"/>
              </a:lnSpc>
              <a:buFont typeface="Arial" panose="020B0604020202020204" pitchFamily="34" charset="0"/>
              <a:buChar char="•"/>
            </a:pPr>
            <a:r>
              <a:rPr lang="en-GB" sz="1600" dirty="0" smtClean="0">
                <a:latin typeface="Arial" panose="020B0604020202020204" pitchFamily="34" charset="0"/>
                <a:cs typeface="Arial" panose="020B0604020202020204" pitchFamily="34" charset="0"/>
              </a:rPr>
              <a:t>inability </a:t>
            </a:r>
            <a:r>
              <a:rPr lang="en-GB" sz="1600" dirty="0">
                <a:latin typeface="Arial" panose="020B0604020202020204" pitchFamily="34" charset="0"/>
                <a:cs typeface="Arial" panose="020B0604020202020204" pitchFamily="34" charset="0"/>
              </a:rPr>
              <a:t>to make decisions, </a:t>
            </a:r>
            <a:r>
              <a:rPr lang="en-GB" sz="1600" i="1" dirty="0">
                <a:solidFill>
                  <a:srgbClr val="1205BB"/>
                </a:solidFill>
                <a:latin typeface="Arial" panose="020B0604020202020204" pitchFamily="34" charset="0"/>
                <a:cs typeface="Arial" panose="020B0604020202020204" pitchFamily="34" charset="0"/>
              </a:rPr>
              <a:t>e.g. 'Shall I pass, shall I hold, shall I shoot?'</a:t>
            </a:r>
          </a:p>
          <a:p>
            <a:pPr marL="214313" indent="-214313">
              <a:lnSpc>
                <a:spcPct val="150000"/>
              </a:lnSpc>
              <a:buFont typeface="Arial" panose="020B0604020202020204" pitchFamily="34" charset="0"/>
              <a:buChar char="•"/>
            </a:pPr>
            <a:r>
              <a:rPr lang="en-GB" sz="1600" dirty="0" smtClean="0">
                <a:latin typeface="Arial" panose="020B0604020202020204" pitchFamily="34" charset="0"/>
                <a:cs typeface="Arial" panose="020B0604020202020204" pitchFamily="34" charset="0"/>
              </a:rPr>
              <a:t>preoccupation </a:t>
            </a:r>
            <a:r>
              <a:rPr lang="en-GB" sz="1600" dirty="0">
                <a:latin typeface="Arial" panose="020B0604020202020204" pitchFamily="34" charset="0"/>
                <a:cs typeface="Arial" panose="020B0604020202020204" pitchFamily="34" charset="0"/>
              </a:rPr>
              <a:t>with physical feelings, </a:t>
            </a:r>
            <a:r>
              <a:rPr lang="en-GB" sz="1600" i="1" dirty="0">
                <a:solidFill>
                  <a:srgbClr val="1205BB"/>
                </a:solidFill>
                <a:latin typeface="Arial" panose="020B0604020202020204" pitchFamily="34" charset="0"/>
                <a:cs typeface="Arial" panose="020B0604020202020204" pitchFamily="34" charset="0"/>
              </a:rPr>
              <a:t>e.g. 'I feel too tired, I'm going to give up and rest.'</a:t>
            </a:r>
          </a:p>
          <a:p>
            <a:pPr marL="214313" indent="-214313">
              <a:lnSpc>
                <a:spcPct val="150000"/>
              </a:lnSpc>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thinking </a:t>
            </a:r>
            <a:r>
              <a:rPr lang="en-GB" sz="1600" dirty="0">
                <a:latin typeface="Arial" panose="020B0604020202020204" pitchFamily="34" charset="0"/>
                <a:cs typeface="Arial" panose="020B0604020202020204" pitchFamily="34" charset="0"/>
              </a:rPr>
              <a:t>about what will happen if they lose, </a:t>
            </a:r>
            <a:r>
              <a:rPr lang="en-GB" sz="1600" i="1" dirty="0">
                <a:solidFill>
                  <a:srgbClr val="1205BB"/>
                </a:solidFill>
                <a:latin typeface="Arial" panose="020B0604020202020204" pitchFamily="34" charset="0"/>
                <a:cs typeface="Arial" panose="020B0604020202020204" pitchFamily="34" charset="0"/>
              </a:rPr>
              <a:t>e.g. 'What will my coach say when I lose this point?'</a:t>
            </a:r>
          </a:p>
          <a:p>
            <a:pPr marL="214313" indent="-214313">
              <a:lnSpc>
                <a:spcPct val="150000"/>
              </a:lnSpc>
              <a:buFont typeface="Arial" panose="020B0604020202020204" pitchFamily="34" charset="0"/>
              <a:buChar char="•"/>
            </a:pPr>
            <a:r>
              <a:rPr lang="en-GB" sz="1600" dirty="0" smtClean="0">
                <a:latin typeface="Arial" panose="020B0604020202020204" pitchFamily="34" charset="0"/>
                <a:cs typeface="Arial" panose="020B0604020202020204" pitchFamily="34" charset="0"/>
              </a:rPr>
              <a:t>thoughts </a:t>
            </a:r>
            <a:r>
              <a:rPr lang="en-GB" sz="1600" dirty="0">
                <a:latin typeface="Arial" panose="020B0604020202020204" pitchFamily="34" charset="0"/>
                <a:cs typeface="Arial" panose="020B0604020202020204" pitchFamily="34" charset="0"/>
              </a:rPr>
              <a:t>of not having the ability to do well, </a:t>
            </a:r>
            <a:r>
              <a:rPr lang="en-GB" sz="1600" i="1" dirty="0">
                <a:solidFill>
                  <a:srgbClr val="1205BB"/>
                </a:solidFill>
                <a:latin typeface="Arial" panose="020B0604020202020204" pitchFamily="34" charset="0"/>
                <a:cs typeface="Arial" panose="020B0604020202020204" pitchFamily="34" charset="0"/>
              </a:rPr>
              <a:t>e.g. 'I am not good enough; he is better than me.'</a:t>
            </a:r>
          </a:p>
        </p:txBody>
      </p:sp>
      <p:sp>
        <p:nvSpPr>
          <p:cNvPr id="4" name="TextBox 3">
            <a:extLst>
              <a:ext uri="{FF2B5EF4-FFF2-40B4-BE49-F238E27FC236}">
                <a16:creationId xmlns:a16="http://schemas.microsoft.com/office/drawing/2014/main" id="{F95FE9E0-F7F2-4A60-B260-FFFA43FD5373}"/>
              </a:ext>
            </a:extLst>
          </p:cNvPr>
          <p:cNvSpPr txBox="1"/>
          <p:nvPr/>
        </p:nvSpPr>
        <p:spPr>
          <a:xfrm>
            <a:off x="35497" y="5085184"/>
            <a:ext cx="8568952"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stStyle>
          <a:p>
            <a:r>
              <a:rPr lang="en-GB" dirty="0" smtClean="0"/>
              <a:t>Task: for </a:t>
            </a:r>
            <a:r>
              <a:rPr lang="en-GB" dirty="0"/>
              <a:t>each of the statements above, turn the negative comment into a positive </a:t>
            </a:r>
            <a:r>
              <a:rPr lang="en-GB" dirty="0" smtClean="0"/>
              <a:t>one</a:t>
            </a:r>
            <a:endParaRPr lang="en-GB" dirty="0"/>
          </a:p>
        </p:txBody>
      </p:sp>
      <p:sp>
        <p:nvSpPr>
          <p:cNvPr id="6" name="Title 1">
            <a:extLst>
              <a:ext uri="{FF2B5EF4-FFF2-40B4-BE49-F238E27FC236}">
                <a16:creationId xmlns:a16="http://schemas.microsoft.com/office/drawing/2014/main" id="{5D0C8770-2B6E-445D-9C40-39955449967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Mental Preparation</a:t>
            </a:r>
          </a:p>
        </p:txBody>
      </p:sp>
      <p:sp>
        <p:nvSpPr>
          <p:cNvPr id="5" name="Title 1">
            <a:extLst>
              <a:ext uri="{FF2B5EF4-FFF2-40B4-BE49-F238E27FC236}">
                <a16:creationId xmlns:a16="http://schemas.microsoft.com/office/drawing/2014/main" id="{1EF3496E-3C42-4496-B79A-A466E86772AA}"/>
              </a:ext>
            </a:extLst>
          </p:cNvPr>
          <p:cNvSpPr txBox="1">
            <a:spLocks/>
          </p:cNvSpPr>
          <p:nvPr/>
        </p:nvSpPr>
        <p:spPr>
          <a:xfrm>
            <a:off x="107999" y="969991"/>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Negative Self Talk</a:t>
            </a:r>
            <a:endParaRPr lang="en-US" dirty="0"/>
          </a:p>
        </p:txBody>
      </p:sp>
    </p:spTree>
    <p:extLst>
      <p:ext uri="{BB962C8B-B14F-4D97-AF65-F5344CB8AC3E}">
        <p14:creationId xmlns:p14="http://schemas.microsoft.com/office/powerpoint/2010/main" val="5792630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078237436"/>
              </p:ext>
            </p:extLst>
          </p:nvPr>
        </p:nvGraphicFramePr>
        <p:xfrm>
          <a:off x="1493658" y="1592796"/>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5"/>
          <p:cNvSpPr>
            <a:spLocks noChangeArrowheads="1"/>
          </p:cNvSpPr>
          <p:nvPr/>
        </p:nvSpPr>
        <p:spPr bwMode="auto">
          <a:xfrm>
            <a:off x="251520" y="936072"/>
            <a:ext cx="14141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7" name="Title 1">
            <a:extLst>
              <a:ext uri="{FF2B5EF4-FFF2-40B4-BE49-F238E27FC236}">
                <a16:creationId xmlns:a16="http://schemas.microsoft.com/office/drawing/2014/main" id="{00848390-76DD-411C-8CC8-7394B65E303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defRPr/>
            </a:pPr>
            <a:r>
              <a:rPr lang="en-GB" sz="3200" dirty="0"/>
              <a:t>What has stuck with you?</a:t>
            </a:r>
          </a:p>
        </p:txBody>
      </p:sp>
    </p:spTree>
    <p:extLst>
      <p:ext uri="{BB962C8B-B14F-4D97-AF65-F5344CB8AC3E}">
        <p14:creationId xmlns:p14="http://schemas.microsoft.com/office/powerpoint/2010/main" val="40170299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794922" y="1340768"/>
            <a:ext cx="6241573" cy="3240360"/>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600" cap="all" dirty="0">
                <a:solidFill>
                  <a:schemeClr val="tx1"/>
                </a:solidFill>
                <a:latin typeface="Arial" panose="020B0604020202020204" pitchFamily="34" charset="0"/>
                <a:cs typeface="Arial" panose="020B0604020202020204" pitchFamily="34" charset="0"/>
              </a:rPr>
              <a:t>By the end of this topic you </a:t>
            </a:r>
            <a:r>
              <a:rPr lang="en-US" sz="1600" cap="all" dirty="0" smtClean="0">
                <a:solidFill>
                  <a:schemeClr val="tx1"/>
                </a:solidFill>
                <a:latin typeface="Arial" panose="020B0604020202020204" pitchFamily="34" charset="0"/>
                <a:cs typeface="Arial" panose="020B0604020202020204" pitchFamily="34" charset="0"/>
              </a:rPr>
              <a:t>should…</a:t>
            </a:r>
            <a:endParaRPr lang="en-US" sz="1600" cap="all" dirty="0">
              <a:solidFill>
                <a:schemeClr val="tx1"/>
              </a:solidFill>
              <a:latin typeface="Arial" panose="020B0604020202020204" pitchFamily="34" charset="0"/>
              <a:cs typeface="Arial" panose="020B0604020202020204" pitchFamily="34" charset="0"/>
            </a:endParaRPr>
          </a:p>
          <a:p>
            <a:pPr marL="214313" indent="-214313">
              <a:lnSpc>
                <a:spcPct val="120000"/>
              </a:lnSpc>
              <a:spcBef>
                <a:spcPts val="1000"/>
              </a:spcBef>
              <a:spcAft>
                <a:spcPts val="600"/>
              </a:spcAft>
            </a:pPr>
            <a:r>
              <a:rPr lang="en-US" sz="1600" b="1" dirty="0">
                <a:solidFill>
                  <a:schemeClr val="tx1"/>
                </a:solidFill>
                <a:latin typeface="Arial" panose="020B0604020202020204" pitchFamily="34" charset="0"/>
                <a:cs typeface="Arial" panose="020B0604020202020204" pitchFamily="34" charset="0"/>
              </a:rPr>
              <a:t>Understand types of guidance, their advantages and disadvantages, and be able to apply practical examples to their use:</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visual</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verbal</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manual</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mechanical.</a:t>
            </a:r>
          </a:p>
        </p:txBody>
      </p:sp>
      <p:sp>
        <p:nvSpPr>
          <p:cNvPr id="10" name="Title 1">
            <a:extLst>
              <a:ext uri="{FF2B5EF4-FFF2-40B4-BE49-F238E27FC236}">
                <a16:creationId xmlns:a16="http://schemas.microsoft.com/office/drawing/2014/main" id="{0023C78C-FEC2-4955-8118-F02067C34428}"/>
              </a:ext>
            </a:extLst>
          </p:cNvPr>
          <p:cNvSpPr txBox="1">
            <a:spLocks/>
          </p:cNvSpPr>
          <p:nvPr/>
        </p:nvSpPr>
        <p:spPr>
          <a:xfrm>
            <a:off x="107505" y="1701404"/>
            <a:ext cx="2520280"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103353" y="86152"/>
            <a:ext cx="6556879" cy="584775"/>
          </a:xfrm>
          <a:prstGeom prst="rect">
            <a:avLst/>
          </a:prstGeom>
          <a:ln w="19050">
            <a:solidFill>
              <a:schemeClr val="tx1"/>
            </a:solidFill>
          </a:ln>
        </p:spPr>
        <p:txBody>
          <a:bodyPr wrap="square">
            <a:spAutoFit/>
          </a:bodyPr>
          <a:lstStyle/>
          <a:p>
            <a:r>
              <a:rPr lang="en-US" sz="3200" b="1" dirty="0" smtClean="0">
                <a:solidFill>
                  <a:srgbClr val="DA8AAD"/>
                </a:solidFill>
                <a:latin typeface="Arial" panose="020B0604020202020204" pitchFamily="34" charset="0"/>
                <a:cs typeface="Arial" panose="020B0604020202020204" pitchFamily="34" charset="0"/>
              </a:rPr>
              <a:t>Types of guidance and feedback</a:t>
            </a:r>
            <a:endParaRPr lang="en-US" sz="320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69973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ext Box 6"/>
          <p:cNvSpPr txBox="1">
            <a:spLocks noChangeArrowheads="1"/>
          </p:cNvSpPr>
          <p:nvPr/>
        </p:nvSpPr>
        <p:spPr bwMode="auto">
          <a:xfrm>
            <a:off x="108000" y="1123247"/>
            <a:ext cx="89174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When learning any new skills different forms of guidance are required.</a:t>
            </a:r>
          </a:p>
          <a:p>
            <a:pPr>
              <a:defRPr/>
            </a:pPr>
            <a:r>
              <a:rPr lang="en-GB" altLang="en-US" sz="1800" b="0" dirty="0"/>
              <a:t>Coaches and teachers normally give this support.</a:t>
            </a:r>
          </a:p>
        </p:txBody>
      </p:sp>
      <p:sp>
        <p:nvSpPr>
          <p:cNvPr id="2" name="Rectangle 1"/>
          <p:cNvSpPr/>
          <p:nvPr/>
        </p:nvSpPr>
        <p:spPr>
          <a:xfrm>
            <a:off x="108000" y="2258446"/>
            <a:ext cx="5045189" cy="1892826"/>
          </a:xfrm>
          <a:prstGeom prst="rect">
            <a:avLst/>
          </a:prstGeom>
        </p:spPr>
        <p:txBody>
          <a:bodyPr wrap="square">
            <a:spAutoFit/>
          </a:bodyPr>
          <a:lstStyle/>
          <a:p>
            <a:pPr>
              <a:spcBef>
                <a:spcPts val="600"/>
              </a:spcBef>
              <a:spcAft>
                <a:spcPts val="600"/>
              </a:spcAft>
              <a:defRPr/>
            </a:pPr>
            <a:r>
              <a:rPr lang="en-GB" altLang="en-US" sz="2000" b="1" dirty="0">
                <a:latin typeface="Arial" panose="020B0604020202020204" pitchFamily="34" charset="0"/>
                <a:cs typeface="Arial" panose="020B0604020202020204" pitchFamily="34" charset="0"/>
              </a:rPr>
              <a:t>Methods of teaching/ guidance include:</a:t>
            </a:r>
          </a:p>
          <a:p>
            <a:pPr>
              <a:spcBef>
                <a:spcPts val="600"/>
              </a:spcBef>
              <a:buFont typeface="Arial" panose="020B0604020202020204" pitchFamily="34" charset="0"/>
              <a:buChar char="•"/>
              <a:defRPr/>
            </a:pPr>
            <a:r>
              <a:rPr lang="en-GB" altLang="en-US" b="1" dirty="0">
                <a:latin typeface="Arial" panose="020B0604020202020204" pitchFamily="34" charset="0"/>
                <a:cs typeface="Arial" panose="020B0604020202020204" pitchFamily="34" charset="0"/>
              </a:rPr>
              <a:t> </a:t>
            </a:r>
            <a:r>
              <a:rPr lang="en-GB" altLang="en-US" dirty="0" smtClean="0">
                <a:latin typeface="Arial" panose="020B0604020202020204" pitchFamily="34" charset="0"/>
                <a:cs typeface="Arial" panose="020B0604020202020204" pitchFamily="34" charset="0"/>
              </a:rPr>
              <a:t>visual </a:t>
            </a:r>
            <a:r>
              <a:rPr lang="en-GB" altLang="en-US" dirty="0">
                <a:latin typeface="Arial" panose="020B0604020202020204" pitchFamily="34" charset="0"/>
                <a:cs typeface="Arial" panose="020B0604020202020204" pitchFamily="34" charset="0"/>
              </a:rPr>
              <a:t>(seeing)</a:t>
            </a:r>
          </a:p>
          <a:p>
            <a:pPr>
              <a:spcBef>
                <a:spcPts val="600"/>
              </a:spcBef>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 </a:t>
            </a:r>
            <a:r>
              <a:rPr lang="en-GB" altLang="en-US" dirty="0" smtClean="0">
                <a:latin typeface="Arial" panose="020B0604020202020204" pitchFamily="34" charset="0"/>
                <a:cs typeface="Arial" panose="020B0604020202020204" pitchFamily="34" charset="0"/>
              </a:rPr>
              <a:t>verbal </a:t>
            </a:r>
            <a:r>
              <a:rPr lang="en-GB" altLang="en-US" dirty="0">
                <a:latin typeface="Arial" panose="020B0604020202020204" pitchFamily="34" charset="0"/>
                <a:cs typeface="Arial" panose="020B0604020202020204" pitchFamily="34" charset="0"/>
              </a:rPr>
              <a:t>(hearing)</a:t>
            </a:r>
          </a:p>
          <a:p>
            <a:pPr>
              <a:spcBef>
                <a:spcPts val="600"/>
              </a:spcBef>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 </a:t>
            </a:r>
            <a:r>
              <a:rPr lang="en-GB" altLang="en-US" dirty="0" smtClean="0">
                <a:latin typeface="Arial" panose="020B0604020202020204" pitchFamily="34" charset="0"/>
                <a:cs typeface="Arial" panose="020B0604020202020204" pitchFamily="34" charset="0"/>
              </a:rPr>
              <a:t>manual </a:t>
            </a:r>
            <a:r>
              <a:rPr lang="en-GB" altLang="en-US" dirty="0">
                <a:latin typeface="Arial" panose="020B0604020202020204" pitchFamily="34" charset="0"/>
                <a:cs typeface="Arial" panose="020B0604020202020204" pitchFamily="34" charset="0"/>
              </a:rPr>
              <a:t>(assistance of movement)</a:t>
            </a:r>
          </a:p>
          <a:p>
            <a:pPr>
              <a:spcBef>
                <a:spcPts val="600"/>
              </a:spcBef>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 </a:t>
            </a:r>
            <a:r>
              <a:rPr lang="en-GB" altLang="en-US" dirty="0" smtClean="0">
                <a:latin typeface="Arial" panose="020B0604020202020204" pitchFamily="34" charset="0"/>
                <a:cs typeface="Arial" panose="020B0604020202020204" pitchFamily="34" charset="0"/>
              </a:rPr>
              <a:t>mechanical </a:t>
            </a:r>
            <a:r>
              <a:rPr lang="en-GB" altLang="en-US" dirty="0">
                <a:latin typeface="Arial" panose="020B0604020202020204" pitchFamily="34" charset="0"/>
                <a:cs typeface="Arial" panose="020B0604020202020204" pitchFamily="34" charset="0"/>
              </a:rPr>
              <a:t>(use of objects/aids</a:t>
            </a:r>
            <a:r>
              <a:rPr lang="en-GB" altLang="en-US" dirty="0" smtClean="0">
                <a:latin typeface="Arial" panose="020B0604020202020204" pitchFamily="34" charset="0"/>
                <a:cs typeface="Arial" panose="020B0604020202020204" pitchFamily="34" charset="0"/>
              </a:rPr>
              <a:t>).</a:t>
            </a:r>
            <a:endParaRPr lang="en-GB" altLang="en-US"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3EE2E7A9-7C65-4B47-8DD6-D6228B6A4C8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Guidance</a:t>
            </a:r>
          </a:p>
        </p:txBody>
      </p:sp>
      <p:pic>
        <p:nvPicPr>
          <p:cNvPr id="8" name="Picture 7" descr="Coach Giving Team Talk To Elementary School Basketball Team&#10;">
            <a:extLst>
              <a:ext uri="{FF2B5EF4-FFF2-40B4-BE49-F238E27FC236}">
                <a16:creationId xmlns:a16="http://schemas.microsoft.com/office/drawing/2014/main" id="{7B5B7EA7-7F0A-4DDF-8D82-615BD870CD4B}"/>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5580112" y="2351719"/>
            <a:ext cx="3280147" cy="2154562"/>
          </a:xfrm>
          <a:prstGeom prst="rect">
            <a:avLst/>
          </a:prstGeom>
        </p:spPr>
      </p:pic>
      <p:sp>
        <p:nvSpPr>
          <p:cNvPr id="9" name="TextBox 8">
            <a:extLst>
              <a:ext uri="{FF2B5EF4-FFF2-40B4-BE49-F238E27FC236}">
                <a16:creationId xmlns:a16="http://schemas.microsoft.com/office/drawing/2014/main" id="{F95FE9E0-F7F2-4A60-B260-FFFA43FD5373}"/>
              </a:ext>
            </a:extLst>
          </p:cNvPr>
          <p:cNvSpPr txBox="1"/>
          <p:nvPr/>
        </p:nvSpPr>
        <p:spPr>
          <a:xfrm>
            <a:off x="108000" y="4962654"/>
            <a:ext cx="7414056" cy="338554"/>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stStyle>
          <a:p>
            <a:r>
              <a:rPr lang="en-GB" dirty="0" smtClean="0"/>
              <a:t>Task: discuss – what do you think is meant by these types of guidance?</a:t>
            </a:r>
            <a:endParaRPr lang="en-GB" dirty="0"/>
          </a:p>
        </p:txBody>
      </p:sp>
    </p:spTree>
    <p:extLst>
      <p:ext uri="{BB962C8B-B14F-4D97-AF65-F5344CB8AC3E}">
        <p14:creationId xmlns:p14="http://schemas.microsoft.com/office/powerpoint/2010/main" val="104152658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2" grpId="0"/>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9"/>
          <p:cNvSpPr>
            <a:spLocks noChangeArrowheads="1"/>
          </p:cNvSpPr>
          <p:nvPr/>
        </p:nvSpPr>
        <p:spPr bwMode="auto">
          <a:xfrm>
            <a:off x="97292" y="1160312"/>
            <a:ext cx="891740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This is often used when a performer is just starting out in the learning process (beginners</a:t>
            </a:r>
            <a:r>
              <a:rPr lang="en-GB" altLang="en-US" sz="1800" b="0" dirty="0" smtClean="0"/>
              <a:t>).  Learners </a:t>
            </a:r>
            <a:r>
              <a:rPr lang="en-GB" altLang="en-US" sz="1800" b="0" dirty="0"/>
              <a:t>can see the whole action and interpret it for themselves. </a:t>
            </a:r>
          </a:p>
        </p:txBody>
      </p:sp>
      <p:sp>
        <p:nvSpPr>
          <p:cNvPr id="35845" name="Rectangle 7"/>
          <p:cNvSpPr>
            <a:spLocks noChangeArrowheads="1"/>
          </p:cNvSpPr>
          <p:nvPr/>
        </p:nvSpPr>
        <p:spPr bwMode="auto">
          <a:xfrm>
            <a:off x="4063937" y="2598003"/>
            <a:ext cx="4851463" cy="153888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spcAft>
                <a:spcPts val="600"/>
              </a:spcAft>
              <a:defRPr/>
            </a:pPr>
            <a:r>
              <a:rPr lang="en-GB" altLang="en-US" sz="2000" dirty="0"/>
              <a:t>Forms of visual guidance include:</a:t>
            </a:r>
          </a:p>
          <a:p>
            <a:pPr>
              <a:spcBef>
                <a:spcPts val="600"/>
              </a:spcBef>
              <a:buFont typeface="Arial" panose="020B0604020202020204" pitchFamily="34" charset="0"/>
              <a:buChar char="•"/>
              <a:defRPr/>
            </a:pPr>
            <a:r>
              <a:rPr lang="en-GB" altLang="en-US" sz="1800" b="0" dirty="0"/>
              <a:t> </a:t>
            </a:r>
            <a:r>
              <a:rPr lang="en-GB" altLang="en-US" sz="1800" b="0" dirty="0" smtClean="0"/>
              <a:t>demonstration</a:t>
            </a:r>
            <a:endParaRPr lang="en-GB" altLang="en-US" sz="1800" b="0" dirty="0"/>
          </a:p>
          <a:p>
            <a:pPr>
              <a:spcBef>
                <a:spcPts val="600"/>
              </a:spcBef>
              <a:buFont typeface="Arial" panose="020B0604020202020204" pitchFamily="34" charset="0"/>
              <a:buChar char="•"/>
              <a:defRPr/>
            </a:pPr>
            <a:r>
              <a:rPr lang="en-GB" altLang="en-US" sz="1800" b="0" dirty="0"/>
              <a:t> </a:t>
            </a:r>
            <a:r>
              <a:rPr lang="en-GB" altLang="en-US" sz="1800" b="0" dirty="0" smtClean="0"/>
              <a:t>playback </a:t>
            </a:r>
            <a:r>
              <a:rPr lang="en-GB" altLang="en-US" sz="1800" b="0" dirty="0"/>
              <a:t>of a video clip</a:t>
            </a:r>
          </a:p>
          <a:p>
            <a:pPr>
              <a:spcBef>
                <a:spcPts val="600"/>
              </a:spcBef>
              <a:buFont typeface="Arial" panose="020B0604020202020204" pitchFamily="34" charset="0"/>
              <a:buChar char="•"/>
              <a:defRPr/>
            </a:pPr>
            <a:r>
              <a:rPr lang="en-GB" altLang="en-US" sz="1800" b="0" dirty="0"/>
              <a:t> </a:t>
            </a:r>
            <a:r>
              <a:rPr lang="en-GB" altLang="en-US" sz="1800" b="0" dirty="0" smtClean="0"/>
              <a:t>observe </a:t>
            </a:r>
            <a:r>
              <a:rPr lang="en-GB" altLang="en-US" sz="1800" b="0" dirty="0"/>
              <a:t>technique from images or stills.</a:t>
            </a:r>
          </a:p>
        </p:txBody>
      </p:sp>
      <p:sp>
        <p:nvSpPr>
          <p:cNvPr id="7" name="Title 1">
            <a:extLst>
              <a:ext uri="{FF2B5EF4-FFF2-40B4-BE49-F238E27FC236}">
                <a16:creationId xmlns:a16="http://schemas.microsoft.com/office/drawing/2014/main" id="{95254557-1E30-46F2-9371-251F1701693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Visual </a:t>
            </a:r>
            <a:r>
              <a:rPr lang="en-GB" altLang="en-US" sz="3200" dirty="0" smtClean="0"/>
              <a:t>Guidance</a:t>
            </a:r>
            <a:endParaRPr lang="en-GB" altLang="en-US" sz="3200" dirty="0"/>
          </a:p>
        </p:txBody>
      </p:sp>
      <p:pic>
        <p:nvPicPr>
          <p:cNvPr id="6" name="Picture 5" descr="Coach Giving Team Talk To Elementary School Basketball Team&#10;">
            <a:extLst>
              <a:ext uri="{FF2B5EF4-FFF2-40B4-BE49-F238E27FC236}">
                <a16:creationId xmlns:a16="http://schemas.microsoft.com/office/drawing/2014/main" id="{B79DEC11-C4C6-4B00-89BE-9A20483DFAB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64307" y="2290162"/>
            <a:ext cx="3659621" cy="2434982"/>
          </a:xfrm>
          <a:prstGeom prst="rect">
            <a:avLst/>
          </a:prstGeom>
        </p:spPr>
      </p:pic>
    </p:spTree>
    <p:extLst>
      <p:ext uri="{BB962C8B-B14F-4D97-AF65-F5344CB8AC3E}">
        <p14:creationId xmlns:p14="http://schemas.microsoft.com/office/powerpoint/2010/main" val="4182605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fade">
                                      <p:cBhvr>
                                        <p:cTn id="15"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ChangeArrowheads="1"/>
          </p:cNvSpPr>
          <p:nvPr/>
        </p:nvSpPr>
        <p:spPr bwMode="auto">
          <a:xfrm>
            <a:off x="218209" y="1318871"/>
            <a:ext cx="58935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800" b="0" dirty="0"/>
              <a:t>Advantages and disadvantages of </a:t>
            </a:r>
            <a:r>
              <a:rPr lang="en-GB" altLang="en-US" sz="1800" u="sng" dirty="0"/>
              <a:t>visual guidance</a:t>
            </a:r>
            <a:r>
              <a:rPr lang="en-GB" altLang="en-US" sz="1800" b="0" dirty="0"/>
              <a:t>:</a:t>
            </a:r>
          </a:p>
        </p:txBody>
      </p:sp>
      <p:graphicFrame>
        <p:nvGraphicFramePr>
          <p:cNvPr id="6" name="Table 5"/>
          <p:cNvGraphicFramePr>
            <a:graphicFrameLocks noGrp="1"/>
          </p:cNvGraphicFramePr>
          <p:nvPr>
            <p:extLst>
              <p:ext uri="{D42A27DB-BD31-4B8C-83A1-F6EECF244321}">
                <p14:modId xmlns:p14="http://schemas.microsoft.com/office/powerpoint/2010/main" val="2023581394"/>
              </p:ext>
            </p:extLst>
          </p:nvPr>
        </p:nvGraphicFramePr>
        <p:xfrm>
          <a:off x="218209" y="1948338"/>
          <a:ext cx="8707582" cy="3136846"/>
        </p:xfrm>
        <a:graphic>
          <a:graphicData uri="http://schemas.openxmlformats.org/drawingml/2006/table">
            <a:tbl>
              <a:tblPr firstRow="1" bandRow="1">
                <a:tableStyleId>{5940675A-B579-460E-94D1-54222C63F5DA}</a:tableStyleId>
              </a:tblPr>
              <a:tblGrid>
                <a:gridCol w="4353791">
                  <a:extLst>
                    <a:ext uri="{9D8B030D-6E8A-4147-A177-3AD203B41FA5}">
                      <a16:colId xmlns:a16="http://schemas.microsoft.com/office/drawing/2014/main" val="20000"/>
                    </a:ext>
                  </a:extLst>
                </a:gridCol>
                <a:gridCol w="4353791">
                  <a:extLst>
                    <a:ext uri="{9D8B030D-6E8A-4147-A177-3AD203B41FA5}">
                      <a16:colId xmlns:a16="http://schemas.microsoft.com/office/drawing/2014/main" val="20001"/>
                    </a:ext>
                  </a:extLst>
                </a:gridCol>
              </a:tblGrid>
              <a:tr h="348539">
                <a:tc>
                  <a:txBody>
                    <a:bodyPr/>
                    <a:lstStyle/>
                    <a:p>
                      <a:pPr algn="ctr"/>
                      <a:r>
                        <a:rPr lang="en-GB" sz="1800" b="1" strike="noStrike" dirty="0">
                          <a:effectLst>
                            <a:outerShdw blurRad="38100" dist="38100" dir="2700000" algn="tl">
                              <a:srgbClr val="000000">
                                <a:alpha val="43137"/>
                              </a:srgbClr>
                            </a:outerShdw>
                          </a:effectLst>
                        </a:rPr>
                        <a:t>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92D050"/>
                    </a:solidFill>
                  </a:tcPr>
                </a:tc>
                <a:tc>
                  <a:txBody>
                    <a:bodyPr/>
                    <a:lstStyle/>
                    <a:p>
                      <a:pPr algn="ctr"/>
                      <a:r>
                        <a:rPr lang="en-GB" sz="1800" b="1" strike="noStrike" dirty="0">
                          <a:effectLst>
                            <a:outerShdw blurRad="38100" dist="38100" dir="2700000" algn="tl">
                              <a:srgbClr val="000000">
                                <a:alpha val="43137"/>
                              </a:srgbClr>
                            </a:outerShdw>
                          </a:effectLst>
                        </a:rPr>
                        <a:t>Disadvantages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FF0000"/>
                    </a:solidFill>
                  </a:tcPr>
                </a:tc>
                <a:extLst>
                  <a:ext uri="{0D108BD9-81ED-4DB2-BD59-A6C34878D82A}">
                    <a16:rowId xmlns:a16="http://schemas.microsoft.com/office/drawing/2014/main" val="10000"/>
                  </a:ext>
                </a:extLst>
              </a:tr>
              <a:tr h="2788307">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0" marB="34290"/>
                </a:tc>
                <a:tc>
                  <a:txBody>
                    <a:bodyPr/>
                    <a:lstStyle/>
                    <a:p>
                      <a:endParaRPr lang="en-GB" sz="1400" dirty="0"/>
                    </a:p>
                  </a:txBody>
                  <a:tcPr marL="68579" marR="68579" marT="34290" marB="34290"/>
                </a:tc>
                <a:extLst>
                  <a:ext uri="{0D108BD9-81ED-4DB2-BD59-A6C34878D82A}">
                    <a16:rowId xmlns:a16="http://schemas.microsoft.com/office/drawing/2014/main" val="10001"/>
                  </a:ext>
                </a:extLst>
              </a:tr>
            </a:tbl>
          </a:graphicData>
        </a:graphic>
      </p:graphicFrame>
      <p:sp>
        <p:nvSpPr>
          <p:cNvPr id="9" name="Rectangle 8"/>
          <p:cNvSpPr>
            <a:spLocks noChangeArrowheads="1"/>
          </p:cNvSpPr>
          <p:nvPr/>
        </p:nvSpPr>
        <p:spPr bwMode="auto">
          <a:xfrm>
            <a:off x="4581464" y="2564904"/>
            <a:ext cx="4239008"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can </a:t>
            </a:r>
            <a:r>
              <a:rPr lang="en-GB" sz="1800" b="0" dirty="0"/>
              <a:t>demotivate learner if it's a highly complex skill as they won’t be able to do </a:t>
            </a:r>
            <a:r>
              <a:rPr lang="en-GB" sz="1800" b="0" dirty="0" smtClean="0"/>
              <a:t>it</a:t>
            </a:r>
            <a:endParaRPr lang="en-GB" sz="1800" b="0" dirty="0"/>
          </a:p>
          <a:p>
            <a:pPr marL="257175" indent="-257175">
              <a:buFont typeface="Arial" panose="020B0604020202020204" pitchFamily="34" charset="0"/>
              <a:buChar char="•"/>
              <a:defRPr/>
            </a:pPr>
            <a:r>
              <a:rPr lang="en-GB" sz="1800" b="0" dirty="0" smtClean="0"/>
              <a:t>can </a:t>
            </a:r>
            <a:r>
              <a:rPr lang="en-GB" sz="1800" b="0" dirty="0"/>
              <a:t>overload beginners with </a:t>
            </a:r>
            <a:r>
              <a:rPr lang="en-GB" sz="1800" b="0" dirty="0" smtClean="0"/>
              <a:t>information</a:t>
            </a:r>
            <a:endParaRPr lang="en-GB" sz="1800" b="0" dirty="0"/>
          </a:p>
          <a:p>
            <a:pPr marL="257175" indent="-257175">
              <a:buFont typeface="Arial" panose="020B0604020202020204" pitchFamily="34" charset="0"/>
              <a:buChar char="•"/>
              <a:defRPr/>
            </a:pPr>
            <a:r>
              <a:rPr lang="en-GB" sz="1800" b="0" dirty="0" smtClean="0"/>
              <a:t>needs </a:t>
            </a:r>
            <a:r>
              <a:rPr lang="en-GB" sz="1800" b="0" dirty="0"/>
              <a:t>to be accurate and clear otherwise skill can be learnt incorrectly.</a:t>
            </a:r>
          </a:p>
        </p:txBody>
      </p:sp>
      <p:sp>
        <p:nvSpPr>
          <p:cNvPr id="10" name="Rectangle 9"/>
          <p:cNvSpPr>
            <a:spLocks noChangeArrowheads="1"/>
          </p:cNvSpPr>
          <p:nvPr/>
        </p:nvSpPr>
        <p:spPr bwMode="auto">
          <a:xfrm>
            <a:off x="185133" y="2633337"/>
            <a:ext cx="424285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provides </a:t>
            </a:r>
            <a:r>
              <a:rPr lang="en-GB" sz="1800" b="0" dirty="0"/>
              <a:t>learner with a mental image of the </a:t>
            </a:r>
            <a:r>
              <a:rPr lang="en-GB" sz="1800" b="0" dirty="0" smtClean="0"/>
              <a:t>skill</a:t>
            </a:r>
            <a:endParaRPr lang="en-GB" sz="1800" b="0" dirty="0"/>
          </a:p>
          <a:p>
            <a:pPr marL="257175" indent="-257175">
              <a:buFont typeface="Arial" panose="020B0604020202020204" pitchFamily="34" charset="0"/>
              <a:buChar char="•"/>
              <a:defRPr/>
            </a:pPr>
            <a:r>
              <a:rPr lang="en-GB" sz="1800" b="0" dirty="0" smtClean="0"/>
              <a:t>draws </a:t>
            </a:r>
            <a:r>
              <a:rPr lang="en-GB" sz="1800" b="0" dirty="0"/>
              <a:t>attention to key points (gives cues)</a:t>
            </a:r>
          </a:p>
          <a:p>
            <a:pPr marL="257175" indent="-257175">
              <a:buFont typeface="Arial" panose="020B0604020202020204" pitchFamily="34" charset="0"/>
              <a:buChar char="•"/>
              <a:defRPr/>
            </a:pPr>
            <a:r>
              <a:rPr lang="en-GB" sz="1800" b="0" dirty="0" smtClean="0"/>
              <a:t>better </a:t>
            </a:r>
            <a:r>
              <a:rPr lang="en-GB" sz="1800" b="0" dirty="0"/>
              <a:t>for less complex skills where less information needs to be given.</a:t>
            </a:r>
          </a:p>
        </p:txBody>
      </p:sp>
      <p:sp>
        <p:nvSpPr>
          <p:cNvPr id="8" name="Title 1">
            <a:extLst>
              <a:ext uri="{FF2B5EF4-FFF2-40B4-BE49-F238E27FC236}">
                <a16:creationId xmlns:a16="http://schemas.microsoft.com/office/drawing/2014/main" id="{FF679AF1-1A0F-415A-95C3-359D1311273F}"/>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Visual </a:t>
            </a:r>
            <a:r>
              <a:rPr lang="en-GB" altLang="en-US" sz="3200" dirty="0" smtClean="0"/>
              <a:t>Guidance</a:t>
            </a:r>
            <a:endParaRPr lang="en-GB" altLang="en-US" sz="3200" dirty="0"/>
          </a:p>
        </p:txBody>
      </p:sp>
    </p:spTree>
    <p:custDataLst>
      <p:tags r:id="rId1"/>
    </p:custDataLst>
    <p:extLst>
      <p:ext uri="{BB962C8B-B14F-4D97-AF65-F5344CB8AC3E}">
        <p14:creationId xmlns:p14="http://schemas.microsoft.com/office/powerpoint/2010/main" val="20580359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9"/>
          <p:cNvSpPr>
            <a:spLocks noChangeArrowheads="1"/>
          </p:cNvSpPr>
          <p:nvPr/>
        </p:nvSpPr>
        <p:spPr bwMode="auto">
          <a:xfrm>
            <a:off x="108000" y="1268760"/>
            <a:ext cx="9036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Terminology and phrases associated to certain skills can be made simple and straightforward in a clear verbal explanation. </a:t>
            </a:r>
          </a:p>
        </p:txBody>
      </p:sp>
      <p:sp>
        <p:nvSpPr>
          <p:cNvPr id="6" name="Title 1">
            <a:extLst>
              <a:ext uri="{FF2B5EF4-FFF2-40B4-BE49-F238E27FC236}">
                <a16:creationId xmlns:a16="http://schemas.microsoft.com/office/drawing/2014/main" id="{295FF7E9-7F3E-43CD-8F1E-3A1A204D6F1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Verbal </a:t>
            </a:r>
            <a:r>
              <a:rPr lang="en-GB" altLang="en-US" sz="3200" dirty="0" smtClean="0"/>
              <a:t>Guidance</a:t>
            </a:r>
            <a:endParaRPr lang="en-GB" altLang="en-US" sz="3200" dirty="0"/>
          </a:p>
        </p:txBody>
      </p:sp>
      <p:pic>
        <p:nvPicPr>
          <p:cNvPr id="5" name="Picture 4" descr="Team Teamwork Basketball Training Game Concept">
            <a:extLst>
              <a:ext uri="{FF2B5EF4-FFF2-40B4-BE49-F238E27FC236}">
                <a16:creationId xmlns:a16="http://schemas.microsoft.com/office/drawing/2014/main" id="{11146C8C-D55C-4009-92D6-F32EABE044AE}"/>
              </a:ext>
            </a:extLst>
          </p:cNvPr>
          <p:cNvPicPr/>
          <p:nvPr/>
        </p:nvPicPr>
        <p:blipFill>
          <a:blip r:embed="rId2">
            <a:extLst>
              <a:ext uri="{28A0092B-C50C-407E-A947-70E740481C1C}">
                <a14:useLocalDpi xmlns:a14="http://schemas.microsoft.com/office/drawing/2010/main" val="0"/>
              </a:ext>
            </a:extLst>
          </a:blip>
          <a:stretch>
            <a:fillRect/>
          </a:stretch>
        </p:blipFill>
        <p:spPr>
          <a:xfrm>
            <a:off x="4716016" y="2295492"/>
            <a:ext cx="4069829" cy="2861700"/>
          </a:xfrm>
          <a:prstGeom prst="rect">
            <a:avLst/>
          </a:prstGeom>
        </p:spPr>
      </p:pic>
      <p:sp>
        <p:nvSpPr>
          <p:cNvPr id="7" name="Rectangle 9">
            <a:extLst>
              <a:ext uri="{FF2B5EF4-FFF2-40B4-BE49-F238E27FC236}">
                <a16:creationId xmlns:a16="http://schemas.microsoft.com/office/drawing/2014/main" id="{F82E4B5F-5B95-45EB-9244-190CFA31D92F}"/>
              </a:ext>
            </a:extLst>
          </p:cNvPr>
          <p:cNvSpPr>
            <a:spLocks noChangeArrowheads="1"/>
          </p:cNvSpPr>
          <p:nvPr/>
        </p:nvSpPr>
        <p:spPr bwMode="auto">
          <a:xfrm>
            <a:off x="1116112" y="2349168"/>
            <a:ext cx="3311872" cy="2015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spcAft>
                <a:spcPts val="600"/>
              </a:spcAft>
              <a:defRPr/>
            </a:pPr>
            <a:r>
              <a:rPr lang="en-GB" altLang="en-US" sz="2000" b="0" dirty="0">
                <a:solidFill>
                  <a:srgbClr val="1205BB"/>
                </a:solidFill>
                <a:effectLst>
                  <a:outerShdw blurRad="38100" dist="38100" dir="2700000" algn="tl">
                    <a:srgbClr val="000000">
                      <a:alpha val="43137"/>
                    </a:srgbClr>
                  </a:outerShdw>
                </a:effectLst>
              </a:rPr>
              <a:t>Example:</a:t>
            </a:r>
          </a:p>
          <a:p>
            <a:pPr marL="342900" indent="-342900">
              <a:spcBef>
                <a:spcPts val="600"/>
              </a:spcBef>
              <a:buFont typeface="Arial" panose="020B0604020202020204" pitchFamily="34" charset="0"/>
              <a:buChar char="•"/>
              <a:defRPr/>
            </a:pPr>
            <a:r>
              <a:rPr lang="en-GB" altLang="en-US" sz="2000" dirty="0" smtClean="0">
                <a:solidFill>
                  <a:srgbClr val="1205BB"/>
                </a:solidFill>
                <a:effectLst>
                  <a:outerShdw blurRad="38100" dist="38100" dir="2700000" algn="tl">
                    <a:srgbClr val="000000">
                      <a:alpha val="43137"/>
                    </a:srgbClr>
                  </a:outerShdw>
                </a:effectLst>
              </a:rPr>
              <a:t>spread </a:t>
            </a:r>
            <a:r>
              <a:rPr lang="en-GB" altLang="en-US" sz="2000" dirty="0">
                <a:solidFill>
                  <a:srgbClr val="1205BB"/>
                </a:solidFill>
                <a:effectLst>
                  <a:outerShdw blurRad="38100" dist="38100" dir="2700000" algn="tl">
                    <a:srgbClr val="000000">
                      <a:alpha val="43137"/>
                    </a:srgbClr>
                  </a:outerShdw>
                </a:effectLst>
              </a:rPr>
              <a:t>fingers</a:t>
            </a:r>
          </a:p>
          <a:p>
            <a:pPr marL="342900" indent="-342900">
              <a:spcBef>
                <a:spcPts val="600"/>
              </a:spcBef>
              <a:buFont typeface="Arial" panose="020B0604020202020204" pitchFamily="34" charset="0"/>
              <a:buChar char="•"/>
              <a:defRPr/>
            </a:pPr>
            <a:r>
              <a:rPr lang="en-GB" altLang="en-US" sz="2000" dirty="0" smtClean="0">
                <a:solidFill>
                  <a:srgbClr val="1205BB"/>
                </a:solidFill>
                <a:effectLst>
                  <a:outerShdw blurRad="38100" dist="38100" dir="2700000" algn="tl">
                    <a:srgbClr val="000000">
                      <a:alpha val="43137"/>
                    </a:srgbClr>
                  </a:outerShdw>
                </a:effectLst>
              </a:rPr>
              <a:t>square </a:t>
            </a:r>
            <a:r>
              <a:rPr lang="en-GB" altLang="en-US" sz="2000" dirty="0">
                <a:solidFill>
                  <a:srgbClr val="1205BB"/>
                </a:solidFill>
                <a:effectLst>
                  <a:outerShdw blurRad="38100" dist="38100" dir="2700000" algn="tl">
                    <a:srgbClr val="000000">
                      <a:alpha val="43137"/>
                    </a:srgbClr>
                  </a:outerShdw>
                </a:effectLst>
              </a:rPr>
              <a:t>up</a:t>
            </a:r>
          </a:p>
          <a:p>
            <a:pPr marL="342900" indent="-342900">
              <a:spcBef>
                <a:spcPts val="600"/>
              </a:spcBef>
              <a:buFont typeface="Arial" panose="020B0604020202020204" pitchFamily="34" charset="0"/>
              <a:buChar char="•"/>
              <a:defRPr/>
            </a:pPr>
            <a:r>
              <a:rPr lang="en-GB" altLang="en-US" sz="2000" dirty="0" smtClean="0">
                <a:solidFill>
                  <a:srgbClr val="1205BB"/>
                </a:solidFill>
                <a:effectLst>
                  <a:outerShdw blurRad="38100" dist="38100" dir="2700000" algn="tl">
                    <a:srgbClr val="000000">
                      <a:alpha val="43137"/>
                    </a:srgbClr>
                  </a:outerShdw>
                </a:effectLst>
              </a:rPr>
              <a:t>focus </a:t>
            </a:r>
            <a:r>
              <a:rPr lang="en-GB" altLang="en-US" sz="2000" dirty="0">
                <a:solidFill>
                  <a:srgbClr val="1205BB"/>
                </a:solidFill>
                <a:effectLst>
                  <a:outerShdw blurRad="38100" dist="38100" dir="2700000" algn="tl">
                    <a:srgbClr val="000000">
                      <a:alpha val="43137"/>
                    </a:srgbClr>
                  </a:outerShdw>
                </a:effectLst>
              </a:rPr>
              <a:t>on back of ring</a:t>
            </a:r>
          </a:p>
          <a:p>
            <a:pPr marL="342900" indent="-342900">
              <a:spcBef>
                <a:spcPts val="600"/>
              </a:spcBef>
              <a:buFont typeface="Arial" panose="020B0604020202020204" pitchFamily="34" charset="0"/>
              <a:buChar char="•"/>
              <a:defRPr/>
            </a:pPr>
            <a:r>
              <a:rPr lang="en-GB" altLang="en-US" sz="2000" dirty="0" smtClean="0">
                <a:solidFill>
                  <a:srgbClr val="1205BB"/>
                </a:solidFill>
                <a:effectLst>
                  <a:outerShdw blurRad="38100" dist="38100" dir="2700000" algn="tl">
                    <a:srgbClr val="000000">
                      <a:alpha val="43137"/>
                    </a:srgbClr>
                  </a:outerShdw>
                </a:effectLst>
              </a:rPr>
              <a:t>follow through.</a:t>
            </a:r>
            <a:endParaRPr lang="en-GB" altLang="en-US" sz="2000" dirty="0">
              <a:solidFill>
                <a:srgbClr val="1205BB"/>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686597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499"/>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4079059428"/>
              </p:ext>
            </p:extLst>
          </p:nvPr>
        </p:nvGraphicFramePr>
        <p:xfrm>
          <a:off x="154255" y="2060848"/>
          <a:ext cx="8707582" cy="2334834"/>
        </p:xfrm>
        <a:graphic>
          <a:graphicData uri="http://schemas.openxmlformats.org/drawingml/2006/table">
            <a:tbl>
              <a:tblPr firstRow="1" bandRow="1">
                <a:tableStyleId>{5940675A-B579-460E-94D1-54222C63F5DA}</a:tableStyleId>
              </a:tblPr>
              <a:tblGrid>
                <a:gridCol w="4353791">
                  <a:extLst>
                    <a:ext uri="{9D8B030D-6E8A-4147-A177-3AD203B41FA5}">
                      <a16:colId xmlns:a16="http://schemas.microsoft.com/office/drawing/2014/main" val="20000"/>
                    </a:ext>
                  </a:extLst>
                </a:gridCol>
                <a:gridCol w="4353791">
                  <a:extLst>
                    <a:ext uri="{9D8B030D-6E8A-4147-A177-3AD203B41FA5}">
                      <a16:colId xmlns:a16="http://schemas.microsoft.com/office/drawing/2014/main" val="20001"/>
                    </a:ext>
                  </a:extLst>
                </a:gridCol>
              </a:tblGrid>
              <a:tr h="240314">
                <a:tc>
                  <a:txBody>
                    <a:bodyPr/>
                    <a:lstStyle/>
                    <a:p>
                      <a:pPr algn="ctr"/>
                      <a:r>
                        <a:rPr lang="en-GB" sz="1800" b="1" strike="noStrike" dirty="0">
                          <a:effectLst>
                            <a:outerShdw blurRad="38100" dist="38100" dir="2700000" algn="tl">
                              <a:srgbClr val="000000">
                                <a:alpha val="43137"/>
                              </a:srgbClr>
                            </a:outerShdw>
                          </a:effectLst>
                        </a:rPr>
                        <a:t>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92D050"/>
                    </a:solidFill>
                  </a:tcPr>
                </a:tc>
                <a:tc>
                  <a:txBody>
                    <a:bodyPr/>
                    <a:lstStyle/>
                    <a:p>
                      <a:pPr algn="ctr"/>
                      <a:r>
                        <a:rPr lang="en-GB" sz="1800" b="1" strike="noStrike" dirty="0">
                          <a:effectLst>
                            <a:outerShdw blurRad="38100" dist="38100" dir="2700000" algn="tl">
                              <a:srgbClr val="000000">
                                <a:alpha val="43137"/>
                              </a:srgbClr>
                            </a:outerShdw>
                          </a:effectLst>
                        </a:rPr>
                        <a:t>Disadvantages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FF0000"/>
                    </a:solidFill>
                  </a:tcPr>
                </a:tc>
                <a:extLst>
                  <a:ext uri="{0D108BD9-81ED-4DB2-BD59-A6C34878D82A}">
                    <a16:rowId xmlns:a16="http://schemas.microsoft.com/office/drawing/2014/main" val="10000"/>
                  </a:ext>
                </a:extLst>
              </a:tr>
              <a:tr h="1991934">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0" marB="34290"/>
                </a:tc>
                <a:tc>
                  <a:txBody>
                    <a:bodyPr/>
                    <a:lstStyle/>
                    <a:p>
                      <a:endParaRPr lang="en-GB" sz="1400" dirty="0"/>
                    </a:p>
                  </a:txBody>
                  <a:tcPr marL="68579" marR="68579" marT="34290" marB="34290"/>
                </a:tc>
                <a:extLst>
                  <a:ext uri="{0D108BD9-81ED-4DB2-BD59-A6C34878D82A}">
                    <a16:rowId xmlns:a16="http://schemas.microsoft.com/office/drawing/2014/main" val="10001"/>
                  </a:ext>
                </a:extLst>
              </a:tr>
            </a:tbl>
          </a:graphicData>
        </a:graphic>
      </p:graphicFrame>
      <p:sp>
        <p:nvSpPr>
          <p:cNvPr id="17410" name="Rectangle 3"/>
          <p:cNvSpPr>
            <a:spLocks noChangeArrowheads="1"/>
          </p:cNvSpPr>
          <p:nvPr/>
        </p:nvSpPr>
        <p:spPr bwMode="auto">
          <a:xfrm>
            <a:off x="154255" y="1445783"/>
            <a:ext cx="58935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800" b="0" dirty="0"/>
              <a:t>Advantages and disadvantage of </a:t>
            </a:r>
            <a:r>
              <a:rPr lang="en-GB" altLang="en-US" sz="1800" u="sng" dirty="0"/>
              <a:t>verbal guidance</a:t>
            </a:r>
            <a:r>
              <a:rPr lang="en-GB" altLang="en-US" sz="1800" b="0" dirty="0"/>
              <a:t>:</a:t>
            </a:r>
          </a:p>
        </p:txBody>
      </p:sp>
      <p:sp>
        <p:nvSpPr>
          <p:cNvPr id="9" name="Rectangle 8"/>
          <p:cNvSpPr>
            <a:spLocks noChangeArrowheads="1"/>
          </p:cNvSpPr>
          <p:nvPr/>
        </p:nvSpPr>
        <p:spPr bwMode="auto">
          <a:xfrm>
            <a:off x="4499992" y="2599744"/>
            <a:ext cx="424847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85750" indent="-285750">
              <a:buFont typeface="Arial" panose="020B0604020202020204" pitchFamily="34" charset="0"/>
              <a:buChar char="•"/>
              <a:defRPr/>
            </a:pPr>
            <a:r>
              <a:rPr lang="en-GB" altLang="en-US" sz="1800" b="0" dirty="0" smtClean="0"/>
              <a:t>players </a:t>
            </a:r>
            <a:r>
              <a:rPr lang="en-GB" altLang="en-US" sz="1800" b="0" dirty="0"/>
              <a:t>must understand the basic </a:t>
            </a:r>
            <a:endParaRPr lang="en-GB" altLang="en-US" sz="1800" b="0" dirty="0" smtClean="0"/>
          </a:p>
          <a:p>
            <a:pPr marL="285750" indent="-285750">
              <a:buFont typeface="Arial" panose="020B0604020202020204" pitchFamily="34" charset="0"/>
              <a:buChar char="•"/>
              <a:defRPr/>
            </a:pPr>
            <a:r>
              <a:rPr lang="en-GB" altLang="en-US" sz="1800" b="0" dirty="0" smtClean="0"/>
              <a:t>terminology used</a:t>
            </a:r>
            <a:endParaRPr lang="en-GB" altLang="en-US" sz="1800" b="0" dirty="0"/>
          </a:p>
          <a:p>
            <a:pPr marL="285750" indent="-285750">
              <a:buFont typeface="Arial" panose="020B0604020202020204" pitchFamily="34" charset="0"/>
              <a:buChar char="•"/>
              <a:defRPr/>
            </a:pPr>
            <a:r>
              <a:rPr lang="en-GB" sz="1800" b="0" dirty="0" smtClean="0"/>
              <a:t>overload </a:t>
            </a:r>
            <a:r>
              <a:rPr lang="en-GB" sz="1800" b="0" dirty="0"/>
              <a:t>beginners with </a:t>
            </a:r>
            <a:r>
              <a:rPr lang="en-GB" sz="1800" b="0" dirty="0" smtClean="0"/>
              <a:t>information</a:t>
            </a:r>
            <a:endParaRPr lang="en-GB" sz="1800" b="0" dirty="0"/>
          </a:p>
          <a:p>
            <a:pPr marL="285750" indent="-285750">
              <a:buFont typeface="Arial" panose="020B0604020202020204" pitchFamily="34" charset="0"/>
              <a:buChar char="•"/>
              <a:defRPr/>
            </a:pPr>
            <a:r>
              <a:rPr lang="en-GB" sz="1800" b="0" dirty="0" smtClean="0"/>
              <a:t>learners </a:t>
            </a:r>
            <a:r>
              <a:rPr lang="en-GB" sz="1800" b="0" dirty="0"/>
              <a:t>may lose concentration easily.</a:t>
            </a:r>
          </a:p>
        </p:txBody>
      </p:sp>
      <p:sp>
        <p:nvSpPr>
          <p:cNvPr id="10" name="Rectangle 9"/>
          <p:cNvSpPr>
            <a:spLocks noChangeArrowheads="1"/>
          </p:cNvSpPr>
          <p:nvPr/>
        </p:nvSpPr>
        <p:spPr bwMode="auto">
          <a:xfrm>
            <a:off x="107503" y="2636912"/>
            <a:ext cx="427911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tactics </a:t>
            </a:r>
            <a:r>
              <a:rPr lang="en-GB" sz="1800" b="0" dirty="0"/>
              <a:t>can be </a:t>
            </a:r>
            <a:r>
              <a:rPr lang="en-GB" sz="1800" b="0" dirty="0" smtClean="0"/>
              <a:t>explained</a:t>
            </a:r>
            <a:endParaRPr lang="en-GB" sz="1800" b="0" dirty="0"/>
          </a:p>
          <a:p>
            <a:pPr marL="257175" indent="-257175">
              <a:buFont typeface="Arial" panose="020B0604020202020204" pitchFamily="34" charset="0"/>
              <a:buChar char="•"/>
              <a:defRPr/>
            </a:pPr>
            <a:r>
              <a:rPr lang="en-GB" sz="1800" b="0" dirty="0" smtClean="0"/>
              <a:t>gives </a:t>
            </a:r>
            <a:r>
              <a:rPr lang="en-GB" sz="1800" b="0" dirty="0"/>
              <a:t>technical info/ key points and highlights </a:t>
            </a:r>
            <a:r>
              <a:rPr lang="en-GB" sz="1800" b="0" dirty="0" smtClean="0"/>
              <a:t>cues</a:t>
            </a:r>
            <a:endParaRPr lang="en-GB" sz="1800" b="0" dirty="0"/>
          </a:p>
          <a:p>
            <a:pPr marL="257175" indent="-257175">
              <a:buFont typeface="Arial" panose="020B0604020202020204" pitchFamily="34" charset="0"/>
              <a:buChar char="•"/>
              <a:defRPr/>
            </a:pPr>
            <a:r>
              <a:rPr lang="en-GB" sz="1800" b="0" dirty="0" smtClean="0"/>
              <a:t>feedback </a:t>
            </a:r>
            <a:r>
              <a:rPr lang="en-GB" sz="1800" b="0" dirty="0"/>
              <a:t>can be given and immediately.</a:t>
            </a:r>
          </a:p>
        </p:txBody>
      </p:sp>
      <p:sp>
        <p:nvSpPr>
          <p:cNvPr id="8" name="Title 1">
            <a:extLst>
              <a:ext uri="{FF2B5EF4-FFF2-40B4-BE49-F238E27FC236}">
                <a16:creationId xmlns:a16="http://schemas.microsoft.com/office/drawing/2014/main" id="{29721613-786C-4946-9EB7-A9EE6CF29F3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smtClean="0"/>
              <a:t>Verbal </a:t>
            </a:r>
            <a:r>
              <a:rPr lang="en-GB" altLang="en-US" sz="3200" dirty="0"/>
              <a:t>Guidance</a:t>
            </a:r>
          </a:p>
        </p:txBody>
      </p:sp>
    </p:spTree>
    <p:custDataLst>
      <p:tags r:id="rId1"/>
    </p:custDataLst>
    <p:extLst>
      <p:ext uri="{BB962C8B-B14F-4D97-AF65-F5344CB8AC3E}">
        <p14:creationId xmlns:p14="http://schemas.microsoft.com/office/powerpoint/2010/main" val="12223446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9"/>
          <p:cNvSpPr>
            <a:spLocks noChangeArrowheads="1"/>
          </p:cNvSpPr>
          <p:nvPr/>
        </p:nvSpPr>
        <p:spPr bwMode="auto">
          <a:xfrm>
            <a:off x="108001" y="1229207"/>
            <a:ext cx="777636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altLang="en-US" sz="1800" b="0" dirty="0"/>
              <a:t>This method is used when the skills learnt are dangerous or are complex.</a:t>
            </a:r>
          </a:p>
          <a:p>
            <a:pPr>
              <a:defRPr/>
            </a:pPr>
            <a:r>
              <a:rPr lang="en-GB" altLang="en-US" sz="1800" b="0" dirty="0"/>
              <a:t>Coaches or teachers will use a ‘hands on’ approach to ensure </a:t>
            </a:r>
            <a:r>
              <a:rPr lang="en-GB" altLang="en-US" sz="1800" b="0" dirty="0" smtClean="0"/>
              <a:t>safety</a:t>
            </a:r>
            <a:endParaRPr lang="en-GB" altLang="en-US" sz="1800" b="0" dirty="0"/>
          </a:p>
          <a:p>
            <a:pPr>
              <a:defRPr/>
            </a:pPr>
            <a:r>
              <a:rPr lang="en-GB" altLang="en-US" sz="1800" b="0" i="1" dirty="0"/>
              <a:t>i.e. </a:t>
            </a:r>
            <a:r>
              <a:rPr lang="en-GB" altLang="en-US" sz="1800" b="0" i="1" dirty="0" smtClean="0"/>
              <a:t>gymnastics </a:t>
            </a:r>
            <a:r>
              <a:rPr lang="en-GB" altLang="en-US" sz="1800" b="0" i="1" dirty="0"/>
              <a:t>coach holding the legs of the performer in a handstand.  </a:t>
            </a:r>
          </a:p>
        </p:txBody>
      </p:sp>
      <p:sp>
        <p:nvSpPr>
          <p:cNvPr id="6" name="Title 1">
            <a:extLst>
              <a:ext uri="{FF2B5EF4-FFF2-40B4-BE49-F238E27FC236}">
                <a16:creationId xmlns:a16="http://schemas.microsoft.com/office/drawing/2014/main" id="{83DA0CB9-A584-4516-814A-CCC214B648A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Manual </a:t>
            </a:r>
            <a:r>
              <a:rPr lang="en-GB" altLang="en-US" sz="3200" dirty="0" smtClean="0"/>
              <a:t>Guidance</a:t>
            </a:r>
            <a:endParaRPr lang="en-GB" altLang="en-US" sz="3200" dirty="0"/>
          </a:p>
        </p:txBody>
      </p:sp>
      <p:pic>
        <p:nvPicPr>
          <p:cNvPr id="7" name="Picture 6" descr="Young diligent smiling ballet dancers exercising in ballroom">
            <a:extLst>
              <a:ext uri="{FF2B5EF4-FFF2-40B4-BE49-F238E27FC236}">
                <a16:creationId xmlns:a16="http://schemas.microsoft.com/office/drawing/2014/main" id="{EAED0FCE-755E-409F-8DA2-B39B1DAF21A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40475" y="2492896"/>
            <a:ext cx="3496021" cy="3024336"/>
          </a:xfrm>
          <a:prstGeom prst="rect">
            <a:avLst/>
          </a:prstGeom>
        </p:spPr>
      </p:pic>
      <p:sp>
        <p:nvSpPr>
          <p:cNvPr id="8" name="TextBox 7">
            <a:extLst>
              <a:ext uri="{FF2B5EF4-FFF2-40B4-BE49-F238E27FC236}">
                <a16:creationId xmlns:a16="http://schemas.microsoft.com/office/drawing/2014/main" id="{F95FE9E0-F7F2-4A60-B260-FFFA43FD5373}"/>
              </a:ext>
            </a:extLst>
          </p:cNvPr>
          <p:cNvSpPr txBox="1"/>
          <p:nvPr/>
        </p:nvSpPr>
        <p:spPr>
          <a:xfrm>
            <a:off x="97240" y="3573016"/>
            <a:ext cx="5338856" cy="584775"/>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algn="ctr">
              <a:defRPr sz="1600" b="1">
                <a:latin typeface="Arial" panose="020B0604020202020204" pitchFamily="34" charset="0"/>
                <a:cs typeface="Arial" panose="020B0604020202020204" pitchFamily="34" charset="0"/>
              </a:defRPr>
            </a:lvl1pPr>
          </a:lstStyle>
          <a:p>
            <a:pPr algn="l"/>
            <a:r>
              <a:rPr lang="en-GB" dirty="0" smtClean="0"/>
              <a:t>Task:  can you think of other manual guidance uses?</a:t>
            </a:r>
          </a:p>
          <a:p>
            <a:pPr algn="l"/>
            <a:r>
              <a:rPr lang="en-GB" dirty="0" smtClean="0"/>
              <a:t>In what other sport may a coach use this method?</a:t>
            </a:r>
            <a:endParaRPr lang="en-GB" dirty="0"/>
          </a:p>
        </p:txBody>
      </p:sp>
    </p:spTree>
    <p:extLst>
      <p:ext uri="{BB962C8B-B14F-4D97-AF65-F5344CB8AC3E}">
        <p14:creationId xmlns:p14="http://schemas.microsoft.com/office/powerpoint/2010/main" val="23821100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115655570"/>
              </p:ext>
            </p:extLst>
          </p:nvPr>
        </p:nvGraphicFramePr>
        <p:xfrm>
          <a:off x="114300" y="2141935"/>
          <a:ext cx="8863446" cy="2831107"/>
        </p:xfrm>
        <a:graphic>
          <a:graphicData uri="http://schemas.openxmlformats.org/drawingml/2006/table">
            <a:tbl>
              <a:tblPr firstRow="1" bandRow="1">
                <a:tableStyleId>{5940675A-B579-460E-94D1-54222C63F5DA}</a:tableStyleId>
              </a:tblPr>
              <a:tblGrid>
                <a:gridCol w="4431723">
                  <a:extLst>
                    <a:ext uri="{9D8B030D-6E8A-4147-A177-3AD203B41FA5}">
                      <a16:colId xmlns:a16="http://schemas.microsoft.com/office/drawing/2014/main" val="20000"/>
                    </a:ext>
                  </a:extLst>
                </a:gridCol>
                <a:gridCol w="4431723">
                  <a:extLst>
                    <a:ext uri="{9D8B030D-6E8A-4147-A177-3AD203B41FA5}">
                      <a16:colId xmlns:a16="http://schemas.microsoft.com/office/drawing/2014/main" val="20001"/>
                    </a:ext>
                  </a:extLst>
                </a:gridCol>
              </a:tblGrid>
              <a:tr h="311026">
                <a:tc>
                  <a:txBody>
                    <a:bodyPr/>
                    <a:lstStyle/>
                    <a:p>
                      <a:pPr algn="ctr"/>
                      <a:r>
                        <a:rPr lang="en-GB" sz="1800" b="1" strike="noStrike" dirty="0">
                          <a:effectLst>
                            <a:outerShdw blurRad="38100" dist="38100" dir="2700000" algn="tl">
                              <a:srgbClr val="000000">
                                <a:alpha val="43137"/>
                              </a:srgbClr>
                            </a:outerShdw>
                          </a:effectLst>
                        </a:rPr>
                        <a:t>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92D050"/>
                    </a:solidFill>
                  </a:tcPr>
                </a:tc>
                <a:tc>
                  <a:txBody>
                    <a:bodyPr/>
                    <a:lstStyle/>
                    <a:p>
                      <a:pPr algn="ctr"/>
                      <a:r>
                        <a:rPr lang="en-GB" sz="1800" b="1" strike="noStrike" dirty="0">
                          <a:effectLst>
                            <a:outerShdw blurRad="38100" dist="38100" dir="2700000" algn="tl">
                              <a:srgbClr val="000000">
                                <a:alpha val="43137"/>
                              </a:srgbClr>
                            </a:outerShdw>
                          </a:effectLst>
                        </a:rPr>
                        <a:t>Disadvantages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FF0000"/>
                    </a:solidFill>
                  </a:tcPr>
                </a:tc>
                <a:extLst>
                  <a:ext uri="{0D108BD9-81ED-4DB2-BD59-A6C34878D82A}">
                    <a16:rowId xmlns:a16="http://schemas.microsoft.com/office/drawing/2014/main" val="10000"/>
                  </a:ext>
                </a:extLst>
              </a:tr>
              <a:tr h="2488207">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0" marB="34290"/>
                </a:tc>
                <a:tc>
                  <a:txBody>
                    <a:bodyPr/>
                    <a:lstStyle/>
                    <a:p>
                      <a:endParaRPr lang="en-GB" sz="1400" dirty="0"/>
                    </a:p>
                  </a:txBody>
                  <a:tcPr marL="68579" marR="68579" marT="34290" marB="34290"/>
                </a:tc>
                <a:extLst>
                  <a:ext uri="{0D108BD9-81ED-4DB2-BD59-A6C34878D82A}">
                    <a16:rowId xmlns:a16="http://schemas.microsoft.com/office/drawing/2014/main" val="10001"/>
                  </a:ext>
                </a:extLst>
              </a:tr>
            </a:tbl>
          </a:graphicData>
        </a:graphic>
      </p:graphicFrame>
      <p:sp>
        <p:nvSpPr>
          <p:cNvPr id="17410" name="Rectangle 3"/>
          <p:cNvSpPr>
            <a:spLocks noChangeArrowheads="1"/>
          </p:cNvSpPr>
          <p:nvPr/>
        </p:nvSpPr>
        <p:spPr bwMode="auto">
          <a:xfrm>
            <a:off x="108000" y="1560919"/>
            <a:ext cx="58935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800" b="0" dirty="0"/>
              <a:t>Advantages and disadvantage of </a:t>
            </a:r>
            <a:r>
              <a:rPr lang="en-GB" altLang="en-US" sz="1800" u="sng" dirty="0" smtClean="0"/>
              <a:t>manual </a:t>
            </a:r>
            <a:r>
              <a:rPr lang="en-GB" altLang="en-US" sz="1800" u="sng" dirty="0"/>
              <a:t>guidance</a:t>
            </a:r>
            <a:r>
              <a:rPr lang="en-GB" altLang="en-US" sz="1800" b="0" dirty="0"/>
              <a:t>:</a:t>
            </a:r>
          </a:p>
        </p:txBody>
      </p:sp>
      <p:sp>
        <p:nvSpPr>
          <p:cNvPr id="9" name="Rectangle 8"/>
          <p:cNvSpPr>
            <a:spLocks noChangeArrowheads="1"/>
          </p:cNvSpPr>
          <p:nvPr/>
        </p:nvSpPr>
        <p:spPr bwMode="auto">
          <a:xfrm>
            <a:off x="4572000" y="2564904"/>
            <a:ext cx="422525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learner </a:t>
            </a:r>
            <a:r>
              <a:rPr lang="en-GB" sz="1800" b="0" dirty="0"/>
              <a:t>becomes dependent on support and interferes with kinaesthetic </a:t>
            </a:r>
            <a:r>
              <a:rPr lang="en-GB" sz="1800" b="0" dirty="0" smtClean="0"/>
              <a:t>awareness</a:t>
            </a:r>
            <a:endParaRPr lang="en-GB" sz="1800" b="0" dirty="0"/>
          </a:p>
          <a:p>
            <a:pPr marL="257175" indent="-257175">
              <a:buFont typeface="Arial" panose="020B0604020202020204" pitchFamily="34" charset="0"/>
              <a:buChar char="•"/>
              <a:defRPr/>
            </a:pPr>
            <a:r>
              <a:rPr lang="en-GB" sz="1800" b="0" dirty="0" smtClean="0"/>
              <a:t>gives </a:t>
            </a:r>
            <a:r>
              <a:rPr lang="en-GB" sz="1800" b="0" dirty="0"/>
              <a:t>false sense of security to </a:t>
            </a:r>
            <a:r>
              <a:rPr lang="en-GB" sz="1800" b="0" dirty="0" smtClean="0"/>
              <a:t>performer</a:t>
            </a:r>
            <a:endParaRPr lang="en-GB" sz="1800" b="0" dirty="0"/>
          </a:p>
          <a:p>
            <a:pPr marL="257175" indent="-257175">
              <a:buFont typeface="Arial" panose="020B0604020202020204" pitchFamily="34" charset="0"/>
              <a:buChar char="•"/>
              <a:defRPr/>
            </a:pPr>
            <a:r>
              <a:rPr lang="en-GB" sz="1800" b="0" dirty="0"/>
              <a:t>t</a:t>
            </a:r>
            <a:r>
              <a:rPr lang="en-GB" sz="1800" b="0" dirty="0" smtClean="0"/>
              <a:t>akes </a:t>
            </a:r>
            <a:r>
              <a:rPr lang="en-GB" sz="1800" b="0" dirty="0"/>
              <a:t>away true feeling of the skill</a:t>
            </a:r>
          </a:p>
          <a:p>
            <a:pPr marL="257175" indent="-257175">
              <a:buFont typeface="Arial" panose="020B0604020202020204" pitchFamily="34" charset="0"/>
              <a:buChar char="•"/>
              <a:defRPr/>
            </a:pPr>
            <a:r>
              <a:rPr lang="en-GB" sz="1800" b="0" dirty="0" smtClean="0"/>
              <a:t>can </a:t>
            </a:r>
            <a:r>
              <a:rPr lang="en-GB" sz="1800" b="0" dirty="0"/>
              <a:t>slow down learning of the skill</a:t>
            </a:r>
          </a:p>
          <a:p>
            <a:pPr marL="257175" indent="-257175">
              <a:buFont typeface="Arial" panose="020B0604020202020204" pitchFamily="34" charset="0"/>
              <a:buChar char="•"/>
              <a:defRPr/>
            </a:pPr>
            <a:r>
              <a:rPr lang="en-GB" sz="1800" b="0" dirty="0"/>
              <a:t>p</a:t>
            </a:r>
            <a:r>
              <a:rPr lang="en-GB" sz="1800" b="0" dirty="0" smtClean="0"/>
              <a:t>roximity </a:t>
            </a:r>
            <a:r>
              <a:rPr lang="en-GB" sz="1800" b="0" dirty="0"/>
              <a:t>of coach may be </a:t>
            </a:r>
            <a:r>
              <a:rPr lang="en-GB" sz="1800" b="0" dirty="0" smtClean="0"/>
              <a:t>upsetting.</a:t>
            </a:r>
            <a:endParaRPr lang="en-GB" sz="1800" b="0" dirty="0"/>
          </a:p>
        </p:txBody>
      </p:sp>
      <p:sp>
        <p:nvSpPr>
          <p:cNvPr id="10" name="Rectangle 9"/>
          <p:cNvSpPr>
            <a:spLocks noChangeArrowheads="1"/>
          </p:cNvSpPr>
          <p:nvPr/>
        </p:nvSpPr>
        <p:spPr bwMode="auto">
          <a:xfrm>
            <a:off x="145637" y="2660719"/>
            <a:ext cx="41383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builds confidence</a:t>
            </a:r>
            <a:endParaRPr lang="en-GB" sz="1800" b="0" dirty="0"/>
          </a:p>
          <a:p>
            <a:pPr marL="257175" indent="-257175">
              <a:buFont typeface="Arial" panose="020B0604020202020204" pitchFamily="34" charset="0"/>
              <a:buChar char="•"/>
              <a:defRPr/>
            </a:pPr>
            <a:r>
              <a:rPr lang="en-GB" sz="1800" b="0" dirty="0" smtClean="0"/>
              <a:t>eliminates</a:t>
            </a:r>
            <a:r>
              <a:rPr lang="en-GB" sz="1800" b="0" dirty="0"/>
              <a:t> </a:t>
            </a:r>
            <a:r>
              <a:rPr lang="en-GB" sz="1800" b="0" dirty="0" smtClean="0"/>
              <a:t>danger</a:t>
            </a:r>
            <a:endParaRPr lang="en-GB" sz="1800" b="0" dirty="0"/>
          </a:p>
          <a:p>
            <a:pPr marL="257175" indent="-257175">
              <a:buFont typeface="Arial" panose="020B0604020202020204" pitchFamily="34" charset="0"/>
              <a:buChar char="•"/>
              <a:defRPr/>
            </a:pPr>
            <a:r>
              <a:rPr lang="en-GB" sz="1800" b="0" dirty="0" smtClean="0"/>
              <a:t>gives </a:t>
            </a:r>
            <a:r>
              <a:rPr lang="en-GB" sz="1800" b="0" dirty="0"/>
              <a:t>early feel for whole skill (</a:t>
            </a:r>
            <a:r>
              <a:rPr lang="en-GB" sz="1800" b="0" dirty="0" err="1"/>
              <a:t>kinaesthesis</a:t>
            </a:r>
            <a:r>
              <a:rPr lang="en-GB" sz="1800" b="0" dirty="0"/>
              <a:t>).</a:t>
            </a:r>
          </a:p>
        </p:txBody>
      </p:sp>
      <p:sp>
        <p:nvSpPr>
          <p:cNvPr id="7" name="Title 1">
            <a:extLst>
              <a:ext uri="{FF2B5EF4-FFF2-40B4-BE49-F238E27FC236}">
                <a16:creationId xmlns:a16="http://schemas.microsoft.com/office/drawing/2014/main" id="{63F47811-39D9-4E57-B7A5-3AA873C93B5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Manual </a:t>
            </a:r>
            <a:r>
              <a:rPr lang="en-GB" altLang="en-US" sz="3200" dirty="0" smtClean="0"/>
              <a:t>Guidance</a:t>
            </a:r>
            <a:endParaRPr lang="en-GB" altLang="en-US" sz="3200" dirty="0"/>
          </a:p>
        </p:txBody>
      </p:sp>
    </p:spTree>
    <p:custDataLst>
      <p:tags r:id="rId1"/>
    </p:custDataLst>
    <p:extLst>
      <p:ext uri="{BB962C8B-B14F-4D97-AF65-F5344CB8AC3E}">
        <p14:creationId xmlns:p14="http://schemas.microsoft.com/office/powerpoint/2010/main" val="567197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9"/>
          <p:cNvSpPr>
            <a:spLocks noChangeArrowheads="1"/>
          </p:cNvSpPr>
          <p:nvPr/>
        </p:nvSpPr>
        <p:spPr bwMode="auto">
          <a:xfrm>
            <a:off x="171450" y="2020499"/>
            <a:ext cx="6128742" cy="1000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Aft>
                <a:spcPts val="600"/>
              </a:spcAft>
              <a:defRPr/>
            </a:pPr>
            <a:r>
              <a:rPr lang="en-GB" sz="1800" dirty="0"/>
              <a:t>Mechanical guidance</a:t>
            </a:r>
            <a:endParaRPr lang="en-GB" sz="1800" b="0" dirty="0"/>
          </a:p>
          <a:p>
            <a:pPr>
              <a:defRPr/>
            </a:pPr>
            <a:r>
              <a:rPr lang="en-GB" sz="1800" b="0" dirty="0"/>
              <a:t>………involves the use of equipment to help support the learner whilst practising the skill. </a:t>
            </a:r>
          </a:p>
        </p:txBody>
      </p:sp>
      <p:sp>
        <p:nvSpPr>
          <p:cNvPr id="6" name="Title 1">
            <a:extLst>
              <a:ext uri="{FF2B5EF4-FFF2-40B4-BE49-F238E27FC236}">
                <a16:creationId xmlns:a16="http://schemas.microsoft.com/office/drawing/2014/main" id="{9DCD5CE1-9BB4-473D-B3E3-32DE1D6B53A1}"/>
              </a:ext>
            </a:extLst>
          </p:cNvPr>
          <p:cNvSpPr txBox="1">
            <a:spLocks/>
          </p:cNvSpPr>
          <p:nvPr/>
        </p:nvSpPr>
        <p:spPr>
          <a:xfrm>
            <a:off x="108000" y="116664"/>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Mechanical </a:t>
            </a:r>
            <a:r>
              <a:rPr lang="en-GB" altLang="en-US" sz="3200" dirty="0" smtClean="0"/>
              <a:t>Guidance</a:t>
            </a:r>
            <a:endParaRPr lang="en-GB" altLang="en-US" sz="3200" dirty="0"/>
          </a:p>
        </p:txBody>
      </p:sp>
      <p:sp>
        <p:nvSpPr>
          <p:cNvPr id="7" name="Rectangle 9">
            <a:extLst>
              <a:ext uri="{FF2B5EF4-FFF2-40B4-BE49-F238E27FC236}">
                <a16:creationId xmlns:a16="http://schemas.microsoft.com/office/drawing/2014/main" id="{811FF648-AE26-47BA-9100-107AE7EE2B69}"/>
              </a:ext>
            </a:extLst>
          </p:cNvPr>
          <p:cNvSpPr>
            <a:spLocks noChangeArrowheads="1"/>
          </p:cNvSpPr>
          <p:nvPr/>
        </p:nvSpPr>
        <p:spPr bwMode="auto">
          <a:xfrm>
            <a:off x="191467" y="3430741"/>
            <a:ext cx="58927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defRPr/>
            </a:pPr>
            <a:r>
              <a:rPr lang="en-GB" sz="1800" b="0" i="1" dirty="0">
                <a:solidFill>
                  <a:srgbClr val="1205BB"/>
                </a:solidFill>
                <a:effectLst>
                  <a:outerShdw blurRad="38100" dist="38100" dir="2700000" algn="tl">
                    <a:srgbClr val="000000">
                      <a:alpha val="43137"/>
                    </a:srgbClr>
                  </a:outerShdw>
                </a:effectLst>
              </a:rPr>
              <a:t>i.e. </a:t>
            </a:r>
            <a:r>
              <a:rPr lang="en-GB" sz="1800" b="0" i="1" dirty="0" smtClean="0">
                <a:solidFill>
                  <a:srgbClr val="1205BB"/>
                </a:solidFill>
                <a:effectLst>
                  <a:outerShdw blurRad="38100" dist="38100" dir="2700000" algn="tl">
                    <a:srgbClr val="000000">
                      <a:alpha val="43137"/>
                    </a:srgbClr>
                  </a:outerShdw>
                </a:effectLst>
              </a:rPr>
              <a:t>the </a:t>
            </a:r>
            <a:r>
              <a:rPr lang="en-GB" sz="1800" b="0" i="1" dirty="0">
                <a:solidFill>
                  <a:srgbClr val="1205BB"/>
                </a:solidFill>
                <a:effectLst>
                  <a:outerShdw blurRad="38100" dist="38100" dir="2700000" algn="tl">
                    <a:srgbClr val="000000">
                      <a:alpha val="43137"/>
                    </a:srgbClr>
                  </a:outerShdw>
                </a:effectLst>
              </a:rPr>
              <a:t>use of </a:t>
            </a:r>
            <a:r>
              <a:rPr lang="en-GB" sz="1800" b="0" i="1" dirty="0" smtClean="0">
                <a:solidFill>
                  <a:srgbClr val="1205BB"/>
                </a:solidFill>
                <a:effectLst>
                  <a:outerShdw blurRad="38100" dist="38100" dir="2700000" algn="tl">
                    <a:srgbClr val="000000">
                      <a:alpha val="43137"/>
                    </a:srgbClr>
                  </a:outerShdw>
                </a:effectLst>
              </a:rPr>
              <a:t>belts in gymnastics and trampolining to help support somersaults.</a:t>
            </a:r>
            <a:endParaRPr lang="en-GB" altLang="en-US" sz="1800" b="0" i="1" dirty="0">
              <a:solidFill>
                <a:srgbClr val="1205BB"/>
              </a:solidFill>
              <a:effectLst>
                <a:outerShdw blurRad="38100" dist="38100" dir="2700000" algn="tl">
                  <a:srgbClr val="000000">
                    <a:alpha val="43137"/>
                  </a:srgbClr>
                </a:outerShdw>
              </a:effectLst>
            </a:endParaRPr>
          </a:p>
        </p:txBody>
      </p:sp>
      <p:pic>
        <p:nvPicPr>
          <p:cNvPr id="8" name="Picture 7" descr="Female gymnast training with safety ropes with coach">
            <a:extLst>
              <a:ext uri="{FF2B5EF4-FFF2-40B4-BE49-F238E27FC236}">
                <a16:creationId xmlns:a16="http://schemas.microsoft.com/office/drawing/2014/main" id="{02C26634-A763-47A1-AFE6-C4BEBFD8FC3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038946" y="1556792"/>
            <a:ext cx="2995439" cy="4248472"/>
          </a:xfrm>
          <a:prstGeom prst="rect">
            <a:avLst/>
          </a:prstGeom>
        </p:spPr>
      </p:pic>
    </p:spTree>
    <p:extLst>
      <p:ext uri="{BB962C8B-B14F-4D97-AF65-F5344CB8AC3E}">
        <p14:creationId xmlns:p14="http://schemas.microsoft.com/office/powerpoint/2010/main" val="15918794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p:cNvGraphicFramePr>
            <a:graphicFrameLocks noGrp="1"/>
          </p:cNvGraphicFramePr>
          <p:nvPr>
            <p:extLst>
              <p:ext uri="{D42A27DB-BD31-4B8C-83A1-F6EECF244321}">
                <p14:modId xmlns:p14="http://schemas.microsoft.com/office/powerpoint/2010/main" val="2804051875"/>
              </p:ext>
            </p:extLst>
          </p:nvPr>
        </p:nvGraphicFramePr>
        <p:xfrm>
          <a:off x="197765" y="1802607"/>
          <a:ext cx="8707582" cy="2971800"/>
        </p:xfrm>
        <a:graphic>
          <a:graphicData uri="http://schemas.openxmlformats.org/drawingml/2006/table">
            <a:tbl>
              <a:tblPr firstRow="1" bandRow="1">
                <a:tableStyleId>{5940675A-B579-460E-94D1-54222C63F5DA}</a:tableStyleId>
              </a:tblPr>
              <a:tblGrid>
                <a:gridCol w="4353791">
                  <a:extLst>
                    <a:ext uri="{9D8B030D-6E8A-4147-A177-3AD203B41FA5}">
                      <a16:colId xmlns:a16="http://schemas.microsoft.com/office/drawing/2014/main" val="20000"/>
                    </a:ext>
                  </a:extLst>
                </a:gridCol>
                <a:gridCol w="4353791">
                  <a:extLst>
                    <a:ext uri="{9D8B030D-6E8A-4147-A177-3AD203B41FA5}">
                      <a16:colId xmlns:a16="http://schemas.microsoft.com/office/drawing/2014/main" val="20001"/>
                    </a:ext>
                  </a:extLst>
                </a:gridCol>
              </a:tblGrid>
              <a:tr h="324726">
                <a:tc>
                  <a:txBody>
                    <a:bodyPr/>
                    <a:lstStyle/>
                    <a:p>
                      <a:pPr algn="ctr"/>
                      <a:r>
                        <a:rPr lang="en-GB" sz="1800" b="1" strike="noStrike" dirty="0">
                          <a:effectLst>
                            <a:outerShdw blurRad="38100" dist="38100" dir="2700000" algn="tl">
                              <a:srgbClr val="000000">
                                <a:alpha val="43137"/>
                              </a:srgbClr>
                            </a:outerShdw>
                          </a:effectLst>
                        </a:rPr>
                        <a:t>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92D050"/>
                    </a:solidFill>
                  </a:tcPr>
                </a:tc>
                <a:tc>
                  <a:txBody>
                    <a:bodyPr/>
                    <a:lstStyle/>
                    <a:p>
                      <a:pPr algn="ctr"/>
                      <a:r>
                        <a:rPr lang="en-GB" sz="1800" b="1" strike="noStrike" dirty="0">
                          <a:effectLst>
                            <a:outerShdw blurRad="38100" dist="38100" dir="2700000" algn="tl">
                              <a:srgbClr val="000000">
                                <a:alpha val="43137"/>
                              </a:srgbClr>
                            </a:outerShdw>
                          </a:effectLst>
                        </a:rPr>
                        <a:t>Disadvantages</a:t>
                      </a:r>
                      <a:endParaRPr lang="en-GB" sz="1800" b="1" strike="noStrike" dirty="0">
                        <a:effectLst>
                          <a:outerShdw blurRad="38100" dist="38100" dir="2700000" algn="tl">
                            <a:srgbClr val="000000">
                              <a:alpha val="43137"/>
                            </a:srgbClr>
                          </a:outerShdw>
                        </a:effectLst>
                        <a:latin typeface="+mj-lt"/>
                      </a:endParaRPr>
                    </a:p>
                  </a:txBody>
                  <a:tcPr marL="68579" marR="68579" marT="34290" marB="34290">
                    <a:solidFill>
                      <a:srgbClr val="FF0000"/>
                    </a:solidFill>
                  </a:tcPr>
                </a:tc>
                <a:extLst>
                  <a:ext uri="{0D108BD9-81ED-4DB2-BD59-A6C34878D82A}">
                    <a16:rowId xmlns:a16="http://schemas.microsoft.com/office/drawing/2014/main" val="10000"/>
                  </a:ext>
                </a:extLst>
              </a:tr>
              <a:tr h="2597811">
                <a:tc>
                  <a:txBody>
                    <a:bodyPr/>
                    <a:lstStyle/>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txBody>
                  <a:tcPr marL="68579" marR="68579" marT="34290" marB="34290"/>
                </a:tc>
                <a:tc>
                  <a:txBody>
                    <a:bodyPr/>
                    <a:lstStyle/>
                    <a:p>
                      <a:endParaRPr lang="en-GB" sz="1400" dirty="0"/>
                    </a:p>
                  </a:txBody>
                  <a:tcPr marL="68579" marR="68579" marT="34290" marB="34290"/>
                </a:tc>
                <a:extLst>
                  <a:ext uri="{0D108BD9-81ED-4DB2-BD59-A6C34878D82A}">
                    <a16:rowId xmlns:a16="http://schemas.microsoft.com/office/drawing/2014/main" val="10001"/>
                  </a:ext>
                </a:extLst>
              </a:tr>
            </a:tbl>
          </a:graphicData>
        </a:graphic>
      </p:graphicFrame>
      <p:sp>
        <p:nvSpPr>
          <p:cNvPr id="17410" name="Rectangle 3"/>
          <p:cNvSpPr>
            <a:spLocks noChangeArrowheads="1"/>
          </p:cNvSpPr>
          <p:nvPr/>
        </p:nvSpPr>
        <p:spPr bwMode="auto">
          <a:xfrm>
            <a:off x="167115" y="1268308"/>
            <a:ext cx="83255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eaLnBrk="1" hangingPunct="1">
              <a:defRPr/>
            </a:pPr>
            <a:r>
              <a:rPr lang="en-GB" altLang="en-US" sz="1800" b="0" dirty="0"/>
              <a:t>Advantages and disadvantage of </a:t>
            </a:r>
            <a:r>
              <a:rPr lang="en-GB" altLang="en-US" sz="1800" u="sng" dirty="0"/>
              <a:t>mechanical guidance</a:t>
            </a:r>
            <a:r>
              <a:rPr lang="en-GB" altLang="en-US" sz="1800" b="0" dirty="0"/>
              <a:t>:</a:t>
            </a:r>
          </a:p>
        </p:txBody>
      </p:sp>
      <p:sp>
        <p:nvSpPr>
          <p:cNvPr id="9" name="Rectangle 8"/>
          <p:cNvSpPr>
            <a:spLocks noChangeArrowheads="1"/>
          </p:cNvSpPr>
          <p:nvPr/>
        </p:nvSpPr>
        <p:spPr bwMode="auto">
          <a:xfrm>
            <a:off x="4612770" y="2344812"/>
            <a:ext cx="425993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US" altLang="en-US" sz="1800" b="0" dirty="0" smtClean="0"/>
              <a:t>learner </a:t>
            </a:r>
            <a:r>
              <a:rPr lang="en-GB" sz="1800" b="0" dirty="0"/>
              <a:t>can become dependent on this form of </a:t>
            </a:r>
            <a:r>
              <a:rPr lang="en-GB" sz="1800" b="0" dirty="0" smtClean="0"/>
              <a:t>guidance</a:t>
            </a:r>
            <a:endParaRPr lang="en-US" sz="1800" b="0" dirty="0"/>
          </a:p>
          <a:p>
            <a:pPr marL="257175" indent="-257175">
              <a:buFont typeface="Arial" panose="020B0604020202020204" pitchFamily="34" charset="0"/>
              <a:buChar char="•"/>
              <a:defRPr/>
            </a:pPr>
            <a:r>
              <a:rPr lang="en-GB" sz="1800" b="0" dirty="0" smtClean="0"/>
              <a:t>the </a:t>
            </a:r>
            <a:r>
              <a:rPr lang="en-GB" sz="1800" b="0" dirty="0"/>
              <a:t>feel of the movement with the guidance is different to the actual </a:t>
            </a:r>
            <a:r>
              <a:rPr lang="en-GB" sz="1800" b="0" dirty="0" smtClean="0"/>
              <a:t>movement</a:t>
            </a:r>
            <a:endParaRPr lang="en-GB" sz="1800" b="0" dirty="0"/>
          </a:p>
          <a:p>
            <a:pPr marL="257175" indent="-257175">
              <a:buFont typeface="Arial" panose="020B0604020202020204" pitchFamily="34" charset="0"/>
              <a:buChar char="•"/>
              <a:defRPr/>
            </a:pPr>
            <a:r>
              <a:rPr lang="en-GB" sz="1800" b="0" dirty="0" smtClean="0"/>
              <a:t>the </a:t>
            </a:r>
            <a:r>
              <a:rPr lang="en-GB" sz="1800" b="0" dirty="0"/>
              <a:t>learner does not get an opportunity to correct mistakes in the technique.</a:t>
            </a:r>
            <a:endParaRPr lang="en-US" altLang="en-US" sz="1800" b="0" dirty="0"/>
          </a:p>
        </p:txBody>
      </p:sp>
      <p:sp>
        <p:nvSpPr>
          <p:cNvPr id="10" name="Rectangle 9"/>
          <p:cNvSpPr>
            <a:spLocks noChangeArrowheads="1"/>
          </p:cNvSpPr>
          <p:nvPr/>
        </p:nvSpPr>
        <p:spPr bwMode="auto">
          <a:xfrm>
            <a:off x="165812" y="2348880"/>
            <a:ext cx="4190164"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marL="257175" indent="-257175">
              <a:buFont typeface="Arial" panose="020B0604020202020204" pitchFamily="34" charset="0"/>
              <a:buChar char="•"/>
              <a:defRPr/>
            </a:pPr>
            <a:r>
              <a:rPr lang="en-GB" sz="1800" b="0" dirty="0" smtClean="0"/>
              <a:t>promotes </a:t>
            </a:r>
            <a:r>
              <a:rPr lang="en-GB" sz="1800" b="0" dirty="0"/>
              <a:t>confidence and ensures safety for the learner particularly where there is an element of danger in the skill. i.e. rock </a:t>
            </a:r>
            <a:r>
              <a:rPr lang="en-GB" sz="1800" b="0" dirty="0" smtClean="0"/>
              <a:t>climbing</a:t>
            </a:r>
            <a:endParaRPr lang="en-GB" sz="1800" b="0" dirty="0"/>
          </a:p>
          <a:p>
            <a:pPr marL="257175" indent="-257175">
              <a:buFont typeface="Arial" panose="020B0604020202020204" pitchFamily="34" charset="0"/>
              <a:buChar char="•"/>
              <a:defRPr/>
            </a:pPr>
            <a:r>
              <a:rPr lang="en-GB" sz="1800" b="0" dirty="0" smtClean="0"/>
              <a:t>builds confidence</a:t>
            </a:r>
            <a:endParaRPr lang="en-GB" sz="1800" b="0" dirty="0"/>
          </a:p>
          <a:p>
            <a:pPr marL="257175" indent="-257175">
              <a:buFont typeface="Arial" panose="020B0604020202020204" pitchFamily="34" charset="0"/>
              <a:buChar char="•"/>
              <a:defRPr/>
            </a:pPr>
            <a:r>
              <a:rPr lang="en-GB" sz="1800" b="0" dirty="0" smtClean="0"/>
              <a:t>eliminates</a:t>
            </a:r>
            <a:r>
              <a:rPr lang="en-GB" sz="1800" b="0" dirty="0"/>
              <a:t> </a:t>
            </a:r>
            <a:r>
              <a:rPr lang="en-GB" sz="1800" b="0" dirty="0" smtClean="0"/>
              <a:t>danger</a:t>
            </a:r>
            <a:endParaRPr lang="en-GB" sz="1800" b="0" dirty="0"/>
          </a:p>
          <a:p>
            <a:pPr marL="257175" indent="-257175">
              <a:buFont typeface="Arial" panose="020B0604020202020204" pitchFamily="34" charset="0"/>
              <a:buChar char="•"/>
              <a:defRPr/>
            </a:pPr>
            <a:r>
              <a:rPr lang="en-GB" sz="1800" b="0" dirty="0" smtClean="0"/>
              <a:t>gives </a:t>
            </a:r>
            <a:r>
              <a:rPr lang="en-GB" sz="1800" b="0" dirty="0"/>
              <a:t>early feel for whole skill (</a:t>
            </a:r>
            <a:r>
              <a:rPr lang="en-GB" sz="1800" b="0" dirty="0" err="1"/>
              <a:t>kinaesthesis</a:t>
            </a:r>
            <a:r>
              <a:rPr lang="en-GB" sz="1800" b="0" dirty="0" smtClean="0"/>
              <a:t>).</a:t>
            </a:r>
            <a:endParaRPr lang="en-GB" sz="1800" b="0" dirty="0"/>
          </a:p>
          <a:p>
            <a:pPr marL="257175" indent="-257175">
              <a:buFont typeface="Arial" panose="020B0604020202020204" pitchFamily="34" charset="0"/>
              <a:buChar char="•"/>
              <a:defRPr/>
            </a:pPr>
            <a:endParaRPr lang="en-GB" sz="1800" b="0" dirty="0"/>
          </a:p>
        </p:txBody>
      </p:sp>
      <p:sp>
        <p:nvSpPr>
          <p:cNvPr id="7" name="Title 1">
            <a:extLst>
              <a:ext uri="{FF2B5EF4-FFF2-40B4-BE49-F238E27FC236}">
                <a16:creationId xmlns:a16="http://schemas.microsoft.com/office/drawing/2014/main" id="{77746906-B46E-4E62-8733-0DA253239F3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Guidance</a:t>
            </a:r>
          </a:p>
        </p:txBody>
      </p:sp>
    </p:spTree>
    <p:custDataLst>
      <p:tags r:id="rId1"/>
    </p:custDataLst>
    <p:extLst>
      <p:ext uri="{BB962C8B-B14F-4D97-AF65-F5344CB8AC3E}">
        <p14:creationId xmlns:p14="http://schemas.microsoft.com/office/powerpoint/2010/main" val="28957284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4294967295"/>
          </p:nvPr>
        </p:nvSpPr>
        <p:spPr>
          <a:xfrm>
            <a:off x="2794924" y="1340768"/>
            <a:ext cx="6241571" cy="3600400"/>
          </a:xfrm>
        </p:spPr>
        <p:style>
          <a:lnRef idx="1">
            <a:schemeClr val="dk1"/>
          </a:lnRef>
          <a:fillRef idx="2">
            <a:schemeClr val="dk1"/>
          </a:fillRef>
          <a:effectRef idx="1">
            <a:schemeClr val="dk1"/>
          </a:effectRef>
          <a:fontRef idx="minor">
            <a:schemeClr val="dk1"/>
          </a:fontRef>
        </p:style>
        <p:txBody>
          <a:bodyPr vert="horz" lIns="91440" tIns="45720" rIns="91440" bIns="45720" rtlCol="0">
            <a:noAutofit/>
          </a:bodyPr>
          <a:lstStyle/>
          <a:p>
            <a:pPr marL="0" indent="0">
              <a:spcBef>
                <a:spcPts val="600"/>
              </a:spcBef>
              <a:spcAft>
                <a:spcPts val="600"/>
              </a:spcAft>
              <a:buNone/>
            </a:pPr>
            <a:r>
              <a:rPr lang="en-US" sz="1600" cap="all" dirty="0">
                <a:solidFill>
                  <a:schemeClr val="tx1"/>
                </a:solidFill>
                <a:latin typeface="Arial" panose="020B0604020202020204" pitchFamily="34" charset="0"/>
                <a:cs typeface="Arial" panose="020B0604020202020204" pitchFamily="34" charset="0"/>
              </a:rPr>
              <a:t>By the end of this topic you </a:t>
            </a:r>
            <a:r>
              <a:rPr lang="en-US" sz="1600" cap="all" dirty="0" smtClean="0">
                <a:solidFill>
                  <a:schemeClr val="tx1"/>
                </a:solidFill>
                <a:latin typeface="Arial" panose="020B0604020202020204" pitchFamily="34" charset="0"/>
                <a:cs typeface="Arial" panose="020B0604020202020204" pitchFamily="34" charset="0"/>
              </a:rPr>
              <a:t>should…</a:t>
            </a:r>
          </a:p>
          <a:p>
            <a:pPr marL="214313" indent="-214313">
              <a:lnSpc>
                <a:spcPct val="120000"/>
              </a:lnSpc>
              <a:spcBef>
                <a:spcPts val="1000"/>
              </a:spcBef>
              <a:spcAft>
                <a:spcPts val="600"/>
              </a:spcAft>
            </a:pPr>
            <a:r>
              <a:rPr lang="en-US" sz="1600" b="1" dirty="0" smtClean="0">
                <a:solidFill>
                  <a:schemeClr val="tx1"/>
                </a:solidFill>
                <a:latin typeface="Arial" panose="020B0604020202020204" pitchFamily="34" charset="0"/>
                <a:cs typeface="Arial" panose="020B0604020202020204" pitchFamily="34" charset="0"/>
              </a:rPr>
              <a:t>Understand types of feedback and be able to apply practical examples to their use:</a:t>
            </a:r>
          </a:p>
          <a:p>
            <a:pPr marL="557213" lvl="1" indent="-214313">
              <a:spcBef>
                <a:spcPts val="600"/>
              </a:spcBef>
              <a:spcAft>
                <a:spcPts val="600"/>
              </a:spcAft>
              <a:buFont typeface="Arial" panose="020B0604020202020204" pitchFamily="34" charset="0"/>
              <a:buChar char="•"/>
            </a:pPr>
            <a:r>
              <a:rPr lang="en-US" sz="1600" b="1" dirty="0" smtClean="0">
                <a:solidFill>
                  <a:schemeClr val="tx1"/>
                </a:solidFill>
                <a:latin typeface="Arial" panose="020B0604020202020204" pitchFamily="34" charset="0"/>
                <a:cs typeface="Arial" panose="020B0604020202020204" pitchFamily="34" charset="0"/>
              </a:rPr>
              <a:t>intrinsic</a:t>
            </a:r>
            <a:endParaRPr lang="en-US" sz="1600" b="1" dirty="0">
              <a:solidFill>
                <a:schemeClr val="tx1"/>
              </a:solidFill>
              <a:latin typeface="Arial" panose="020B0604020202020204" pitchFamily="34" charset="0"/>
              <a:cs typeface="Arial" panose="020B0604020202020204" pitchFamily="34" charset="0"/>
            </a:endParaRP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extrinsic</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knowledge of performance</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knowledge of results</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positive</a:t>
            </a:r>
          </a:p>
          <a:p>
            <a:pPr marL="557213" lvl="1" indent="-214313">
              <a:spcBef>
                <a:spcPts val="600"/>
              </a:spcBef>
              <a:spcAft>
                <a:spcPts val="600"/>
              </a:spcAft>
              <a:buFont typeface="Arial" panose="020B0604020202020204" pitchFamily="34" charset="0"/>
              <a:buChar char="•"/>
            </a:pPr>
            <a:r>
              <a:rPr lang="en-US" sz="1600" b="1" dirty="0">
                <a:solidFill>
                  <a:schemeClr val="tx1"/>
                </a:solidFill>
                <a:latin typeface="Arial" panose="020B0604020202020204" pitchFamily="34" charset="0"/>
                <a:cs typeface="Arial" panose="020B0604020202020204" pitchFamily="34" charset="0"/>
              </a:rPr>
              <a:t>negative.</a:t>
            </a:r>
          </a:p>
        </p:txBody>
      </p:sp>
      <p:sp>
        <p:nvSpPr>
          <p:cNvPr id="10" name="Title 1">
            <a:extLst>
              <a:ext uri="{FF2B5EF4-FFF2-40B4-BE49-F238E27FC236}">
                <a16:creationId xmlns:a16="http://schemas.microsoft.com/office/drawing/2014/main" id="{5D5EEA00-1E8F-4498-81C3-B467C6DD79F3}"/>
              </a:ext>
            </a:extLst>
          </p:cNvPr>
          <p:cNvSpPr txBox="1">
            <a:spLocks/>
          </p:cNvSpPr>
          <p:nvPr/>
        </p:nvSpPr>
        <p:spPr>
          <a:xfrm>
            <a:off x="107505" y="1701404"/>
            <a:ext cx="2520280" cy="989512"/>
          </a:xfrm>
          <a:prstGeom prst="rect">
            <a:avLst/>
          </a:prstGeom>
        </p:spPr>
        <p:txBody>
          <a:bodyPr vert="horz" lIns="36000" tIns="45720" rIns="36000" bIns="45720" rtlCol="0" anchor="ctr">
            <a:noAutofit/>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US" sz="2800" cap="all" dirty="0"/>
              <a:t>Learning </a:t>
            </a:r>
            <a:br>
              <a:rPr lang="en-US" sz="2800" cap="all" dirty="0"/>
            </a:br>
            <a:r>
              <a:rPr lang="en-US" sz="2800" cap="all" dirty="0"/>
              <a:t>Outcomes</a:t>
            </a:r>
          </a:p>
        </p:txBody>
      </p:sp>
      <p:sp>
        <p:nvSpPr>
          <p:cNvPr id="11" name="Rectangle 10"/>
          <p:cNvSpPr/>
          <p:nvPr/>
        </p:nvSpPr>
        <p:spPr>
          <a:xfrm>
            <a:off x="103353" y="86152"/>
            <a:ext cx="6556879" cy="584775"/>
          </a:xfrm>
          <a:prstGeom prst="rect">
            <a:avLst/>
          </a:prstGeom>
          <a:ln w="19050">
            <a:solidFill>
              <a:schemeClr val="tx1"/>
            </a:solidFill>
          </a:ln>
        </p:spPr>
        <p:txBody>
          <a:bodyPr wrap="square">
            <a:spAutoFit/>
          </a:bodyPr>
          <a:lstStyle/>
          <a:p>
            <a:r>
              <a:rPr lang="en-US" sz="3200" b="1" dirty="0" smtClean="0">
                <a:solidFill>
                  <a:srgbClr val="DA8AAD"/>
                </a:solidFill>
                <a:latin typeface="Arial" panose="020B0604020202020204" pitchFamily="34" charset="0"/>
                <a:cs typeface="Arial" panose="020B0604020202020204" pitchFamily="34" charset="0"/>
              </a:rPr>
              <a:t>Types of guidance and feedback</a:t>
            </a:r>
            <a:endParaRPr lang="en-US" sz="3200" dirty="0">
              <a:solidFill>
                <a:srgbClr val="DA8AA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278078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9"/>
          <p:cNvSpPr>
            <a:spLocks noChangeArrowheads="1"/>
          </p:cNvSpPr>
          <p:nvPr/>
        </p:nvSpPr>
        <p:spPr bwMode="auto">
          <a:xfrm>
            <a:off x="196956" y="1196752"/>
            <a:ext cx="8828445"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pPr>
              <a:spcBef>
                <a:spcPts val="600"/>
              </a:spcBef>
              <a:spcAft>
                <a:spcPts val="600"/>
              </a:spcAft>
              <a:defRPr/>
            </a:pPr>
            <a:r>
              <a:rPr lang="en-GB" altLang="en-US" sz="1800" dirty="0"/>
              <a:t>Feedback</a:t>
            </a:r>
            <a:r>
              <a:rPr lang="en-GB" altLang="en-US" sz="1800" b="0" dirty="0"/>
              <a:t> is a vital part of </a:t>
            </a:r>
            <a:r>
              <a:rPr lang="en-GB" altLang="en-US" sz="1800" dirty="0"/>
              <a:t>information processing</a:t>
            </a:r>
            <a:r>
              <a:rPr lang="en-GB" altLang="en-US" sz="1800" b="0" dirty="0"/>
              <a:t>, which can help to provide confidence and motivation for the performer. </a:t>
            </a:r>
          </a:p>
          <a:p>
            <a:pPr>
              <a:spcBef>
                <a:spcPts val="600"/>
              </a:spcBef>
              <a:spcAft>
                <a:spcPts val="600"/>
              </a:spcAft>
              <a:defRPr/>
            </a:pPr>
            <a:r>
              <a:rPr lang="en-GB" altLang="en-US" sz="1800" b="0" dirty="0"/>
              <a:t>Feedback has an important role to play in </a:t>
            </a:r>
            <a:r>
              <a:rPr lang="en-GB" altLang="en-US" sz="1800" dirty="0"/>
              <a:t>correcting errors </a:t>
            </a:r>
            <a:r>
              <a:rPr lang="en-GB" altLang="en-US" sz="1800" b="0" dirty="0"/>
              <a:t>and </a:t>
            </a:r>
            <a:r>
              <a:rPr lang="en-GB" altLang="en-US" sz="1800" dirty="0"/>
              <a:t>improving performance</a:t>
            </a:r>
            <a:r>
              <a:rPr lang="en-GB" altLang="en-US" sz="1800" b="0" dirty="0"/>
              <a:t>. </a:t>
            </a:r>
          </a:p>
        </p:txBody>
      </p:sp>
      <p:sp>
        <p:nvSpPr>
          <p:cNvPr id="7" name="Rectangle 1"/>
          <p:cNvSpPr>
            <a:spLocks noChangeArrowheads="1"/>
          </p:cNvSpPr>
          <p:nvPr/>
        </p:nvSpPr>
        <p:spPr bwMode="auto">
          <a:xfrm>
            <a:off x="452970" y="3717032"/>
            <a:ext cx="8316416" cy="584775"/>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rtlCol="0">
            <a:spAutoFit/>
          </a:bodyPr>
          <a:lstStyle>
            <a:lvl1pPr marL="127000">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Task: describe </a:t>
            </a:r>
            <a:r>
              <a:rPr lang="en-GB" altLang="en-US" sz="1600" dirty="0"/>
              <a:t>an experience you have had whilst playing sport of both </a:t>
            </a:r>
            <a:r>
              <a:rPr lang="en-GB" altLang="en-US" sz="1600" dirty="0" smtClean="0"/>
              <a:t>positive </a:t>
            </a:r>
            <a:r>
              <a:rPr lang="en-GB" altLang="en-US" sz="1600" dirty="0"/>
              <a:t>and negative feedback.</a:t>
            </a:r>
          </a:p>
        </p:txBody>
      </p:sp>
      <p:sp>
        <p:nvSpPr>
          <p:cNvPr id="5" name="Title 1">
            <a:extLst>
              <a:ext uri="{FF2B5EF4-FFF2-40B4-BE49-F238E27FC236}">
                <a16:creationId xmlns:a16="http://schemas.microsoft.com/office/drawing/2014/main" id="{A6FC402A-8428-4C3E-96A7-141F1A3472F1}"/>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Tree>
    <p:extLst>
      <p:ext uri="{BB962C8B-B14F-4D97-AF65-F5344CB8AC3E}">
        <p14:creationId xmlns:p14="http://schemas.microsoft.com/office/powerpoint/2010/main" val="802898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Rectangle 1"/>
          <p:cNvSpPr>
            <a:spLocks noChangeArrowheads="1"/>
          </p:cNvSpPr>
          <p:nvPr/>
        </p:nvSpPr>
        <p:spPr bwMode="auto">
          <a:xfrm>
            <a:off x="125983" y="5085184"/>
            <a:ext cx="8172400" cy="584775"/>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p:spPr>
        <p:txBody>
          <a:bodyPr wrap="square" rtlCol="0">
            <a:spAutoFit/>
          </a:bodyPr>
          <a:lstStyle>
            <a:lvl1pPr marL="127000">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US" sz="1600" dirty="0" smtClean="0"/>
              <a:t>Task: how many </a:t>
            </a:r>
            <a:r>
              <a:rPr lang="en-GB" altLang="en-US" sz="1600" dirty="0"/>
              <a:t>different sporting examples can you think of where intrinsic feedback happens?</a:t>
            </a:r>
          </a:p>
        </p:txBody>
      </p:sp>
      <p:sp>
        <p:nvSpPr>
          <p:cNvPr id="2" name="Rectangle 1"/>
          <p:cNvSpPr/>
          <p:nvPr/>
        </p:nvSpPr>
        <p:spPr>
          <a:xfrm>
            <a:off x="125983" y="1404038"/>
            <a:ext cx="8869525" cy="1231106"/>
          </a:xfrm>
          <a:prstGeom prst="rect">
            <a:avLst/>
          </a:prstGeom>
        </p:spPr>
        <p:txBody>
          <a:bodyPr wrap="square">
            <a:spAutoFit/>
          </a:bodyPr>
          <a:lstStyle/>
          <a:p>
            <a:pPr>
              <a:spcBef>
                <a:spcPts val="600"/>
              </a:spcBef>
              <a:defRPr/>
            </a:pPr>
            <a:r>
              <a:rPr lang="en-GB" altLang="en-US" sz="1600" dirty="0">
                <a:latin typeface="Arial" panose="020B0604020202020204" pitchFamily="34" charset="0"/>
                <a:cs typeface="Arial" panose="020B0604020202020204" pitchFamily="34" charset="0"/>
              </a:rPr>
              <a:t>This type of feedback happens within the performer.</a:t>
            </a:r>
          </a:p>
          <a:p>
            <a:pPr>
              <a:spcBef>
                <a:spcPts val="600"/>
              </a:spcBef>
              <a:defRPr/>
            </a:pPr>
            <a:r>
              <a:rPr lang="en-GB" altLang="en-US" sz="1600" dirty="0">
                <a:latin typeface="Arial" panose="020B0604020202020204" pitchFamily="34" charset="0"/>
                <a:cs typeface="Arial" panose="020B0604020202020204" pitchFamily="34" charset="0"/>
              </a:rPr>
              <a:t>I</a:t>
            </a:r>
            <a:r>
              <a:rPr lang="en-GB" sz="1600" dirty="0">
                <a:latin typeface="Arial" panose="020B0604020202020204" pitchFamily="34" charset="0"/>
                <a:cs typeface="Arial" panose="020B0604020202020204" pitchFamily="34" charset="0"/>
              </a:rPr>
              <a:t>nformation received by the athlete as a direct result of producing a movement through the kinaesthetic senses - feelings from muscles, joints and balance. </a:t>
            </a:r>
          </a:p>
          <a:p>
            <a:pPr>
              <a:spcBef>
                <a:spcPts val="600"/>
              </a:spcBef>
              <a:defRPr/>
            </a:pPr>
            <a:r>
              <a:rPr lang="en-GB" altLang="en-US" sz="1600" dirty="0">
                <a:latin typeface="Arial" panose="020B0604020202020204" pitchFamily="34" charset="0"/>
                <a:cs typeface="Arial" panose="020B0604020202020204" pitchFamily="34" charset="0"/>
              </a:rPr>
              <a:t>The performer knows from the ‘feeling’ they get that the action will be successful.</a:t>
            </a:r>
          </a:p>
        </p:txBody>
      </p:sp>
      <p:sp>
        <p:nvSpPr>
          <p:cNvPr id="6" name="Title 1">
            <a:extLst>
              <a:ext uri="{FF2B5EF4-FFF2-40B4-BE49-F238E27FC236}">
                <a16:creationId xmlns:a16="http://schemas.microsoft.com/office/drawing/2014/main" id="{7A046607-6719-4C28-A59E-4CA1CDAD9012}"/>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8" name="Title 1">
            <a:extLst>
              <a:ext uri="{FF2B5EF4-FFF2-40B4-BE49-F238E27FC236}">
                <a16:creationId xmlns:a16="http://schemas.microsoft.com/office/drawing/2014/main" id="{BFC5A04E-164E-4C5D-9252-8E1E2A8D65E7}"/>
              </a:ext>
            </a:extLst>
          </p:cNvPr>
          <p:cNvSpPr txBox="1">
            <a:spLocks/>
          </p:cNvSpPr>
          <p:nvPr/>
        </p:nvSpPr>
        <p:spPr>
          <a:xfrm>
            <a:off x="125983" y="924056"/>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Intrinsic</a:t>
            </a:r>
            <a:endParaRPr lang="en-US" dirty="0"/>
          </a:p>
        </p:txBody>
      </p:sp>
      <p:sp>
        <p:nvSpPr>
          <p:cNvPr id="7" name="Rectangle 6">
            <a:hlinkClick r:id="rId2"/>
          </p:cNvPr>
          <p:cNvSpPr/>
          <p:nvPr/>
        </p:nvSpPr>
        <p:spPr>
          <a:xfrm>
            <a:off x="1393285" y="2996952"/>
            <a:ext cx="5637796" cy="1077218"/>
          </a:xfrm>
          <a:prstGeom prst="rect">
            <a:avLst/>
          </a:prstGeom>
          <a:solidFill>
            <a:schemeClr val="bg1"/>
          </a:solidFill>
          <a:ln w="28575">
            <a:solidFill>
              <a:schemeClr val="tx1"/>
            </a:solidFill>
          </a:ln>
        </p:spPr>
        <p:txBody>
          <a:bodyPr wrap="square">
            <a:spAutoFit/>
          </a:bodyPr>
          <a:lstStyle/>
          <a:p>
            <a:pPr algn="ctr"/>
            <a:r>
              <a:rPr lang="en-US" sz="1600" b="1" dirty="0" smtClean="0">
                <a:latin typeface="Arial" panose="020B0604020202020204" pitchFamily="34" charset="0"/>
                <a:cs typeface="Arial" panose="020B0604020202020204" pitchFamily="34" charset="0"/>
              </a:rPr>
              <a:t>Michael Jordan – eyes closed free throw on YouTube</a:t>
            </a:r>
          </a:p>
          <a:p>
            <a:pPr algn="ctr"/>
            <a:endParaRPr lang="en-US" sz="1600" b="1" dirty="0">
              <a:latin typeface="Arial" panose="020B0604020202020204" pitchFamily="34" charset="0"/>
              <a:cs typeface="Arial" panose="020B0604020202020204" pitchFamily="34" charset="0"/>
            </a:endParaRPr>
          </a:p>
          <a:p>
            <a:pPr algn="ctr"/>
            <a:r>
              <a:rPr lang="en-US" sz="1600" b="1" dirty="0">
                <a:latin typeface="Arial" panose="020B0604020202020204" pitchFamily="34" charset="0"/>
                <a:cs typeface="Arial" panose="020B0604020202020204" pitchFamily="34" charset="0"/>
                <a:hlinkClick r:id="rId3"/>
              </a:rPr>
              <a:t>https://www.youtube.com/watch?v=_</a:t>
            </a:r>
            <a:r>
              <a:rPr lang="en-US" sz="1600" b="1" dirty="0" smtClean="0">
                <a:latin typeface="Arial" panose="020B0604020202020204" pitchFamily="34" charset="0"/>
                <a:cs typeface="Arial" panose="020B0604020202020204" pitchFamily="34" charset="0"/>
                <a:hlinkClick r:id="rId3"/>
              </a:rPr>
              <a:t>JUjbpL9X7I</a:t>
            </a:r>
            <a:endParaRPr lang="en-US" sz="1600" b="1" dirty="0" smtClean="0">
              <a:latin typeface="Arial" panose="020B0604020202020204" pitchFamily="34" charset="0"/>
              <a:cs typeface="Arial" panose="020B0604020202020204" pitchFamily="34" charset="0"/>
            </a:endParaRPr>
          </a:p>
          <a:p>
            <a:pPr algn="ctr"/>
            <a:endParaRPr lang="en-US" sz="16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88312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53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animBg="1"/>
      <p:bldP spid="2" grpId="0"/>
      <p:bldP spid="8" grpId="0"/>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5E4230-9688-4D2B-A999-316477340690}"/>
              </a:ext>
            </a:extLst>
          </p:cNvPr>
          <p:cNvSpPr txBox="1"/>
          <p:nvPr/>
        </p:nvSpPr>
        <p:spPr>
          <a:xfrm>
            <a:off x="216000" y="1792216"/>
            <a:ext cx="8869525" cy="338554"/>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Basketball player who knows their 3 point shot is going in before the ball gets to the basket</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08B8E655-F4BF-4EBE-A0E8-275794CBA82F}"/>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6" name="Title 1">
            <a:extLst>
              <a:ext uri="{FF2B5EF4-FFF2-40B4-BE49-F238E27FC236}">
                <a16:creationId xmlns:a16="http://schemas.microsoft.com/office/drawing/2014/main" id="{C8A71848-4090-458E-9EA4-606294B48EAC}"/>
              </a:ext>
            </a:extLst>
          </p:cNvPr>
          <p:cNvSpPr txBox="1">
            <a:spLocks/>
          </p:cNvSpPr>
          <p:nvPr/>
        </p:nvSpPr>
        <p:spPr>
          <a:xfrm>
            <a:off x="125983" y="924056"/>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Intrinsic</a:t>
            </a:r>
            <a:endParaRPr lang="en-US" dirty="0"/>
          </a:p>
        </p:txBody>
      </p:sp>
      <p:sp>
        <p:nvSpPr>
          <p:cNvPr id="7" name="TextBox 6">
            <a:extLst>
              <a:ext uri="{FF2B5EF4-FFF2-40B4-BE49-F238E27FC236}">
                <a16:creationId xmlns:a16="http://schemas.microsoft.com/office/drawing/2014/main" id="{3B5E4230-9688-4D2B-A999-316477340690}"/>
              </a:ext>
            </a:extLst>
          </p:cNvPr>
          <p:cNvSpPr txBox="1"/>
          <p:nvPr/>
        </p:nvSpPr>
        <p:spPr>
          <a:xfrm>
            <a:off x="230337" y="2187135"/>
            <a:ext cx="8869525" cy="584775"/>
          </a:xfrm>
          <a:prstGeom prst="rect">
            <a:avLst/>
          </a:prstGeom>
          <a:noFill/>
        </p:spPr>
        <p:txBody>
          <a:bodyPr wrap="square" rtlCol="0">
            <a:spAutoFit/>
          </a:bodyPr>
          <a:lstStyle/>
          <a:p>
            <a:r>
              <a:rPr lang="en-GB" sz="1600" dirty="0" smtClean="0">
                <a:latin typeface="Arial" panose="020B0604020202020204" pitchFamily="34" charset="0"/>
                <a:cs typeface="Arial" panose="020B0604020202020204" pitchFamily="34" charset="0"/>
              </a:rPr>
              <a:t>Rugby </a:t>
            </a:r>
            <a:r>
              <a:rPr lang="en-GB" sz="1600" dirty="0">
                <a:latin typeface="Arial" panose="020B0604020202020204" pitchFamily="34" charset="0"/>
                <a:cs typeface="Arial" panose="020B0604020202020204" pitchFamily="34" charset="0"/>
              </a:rPr>
              <a:t>penalty kicker who is running back to the half way line – knowing the kick is successful before the ball gets to the posts</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3B5E4230-9688-4D2B-A999-316477340690}"/>
              </a:ext>
            </a:extLst>
          </p:cNvPr>
          <p:cNvSpPr txBox="1"/>
          <p:nvPr/>
        </p:nvSpPr>
        <p:spPr>
          <a:xfrm>
            <a:off x="215999" y="3804635"/>
            <a:ext cx="8869525" cy="338554"/>
          </a:xfrm>
          <a:prstGeom prst="rect">
            <a:avLst/>
          </a:prstGeom>
          <a:noFill/>
        </p:spPr>
        <p:txBody>
          <a:bodyPr wrap="square" rtlCol="0">
            <a:spAutoFit/>
          </a:bodyPr>
          <a:lstStyle/>
          <a:p>
            <a:r>
              <a:rPr lang="en-GB" sz="1600" dirty="0" smtClean="0">
                <a:latin typeface="Arial" panose="020B0604020202020204" pitchFamily="34" charset="0"/>
                <a:cs typeface="Arial" panose="020B0604020202020204" pitchFamily="34" charset="0"/>
              </a:rPr>
              <a:t>Golfer </a:t>
            </a:r>
            <a:r>
              <a:rPr lang="en-GB" sz="1600" dirty="0">
                <a:latin typeface="Arial" panose="020B0604020202020204" pitchFamily="34" charset="0"/>
                <a:cs typeface="Arial" panose="020B0604020202020204" pitchFamily="34" charset="0"/>
              </a:rPr>
              <a:t>who knows their tee shot is perfect from the feel of their swing</a:t>
            </a:r>
            <a:r>
              <a:rPr lang="en-GB" sz="1600" dirty="0" smtClean="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B5E4230-9688-4D2B-A999-316477340690}"/>
              </a:ext>
            </a:extLst>
          </p:cNvPr>
          <p:cNvSpPr txBox="1"/>
          <p:nvPr/>
        </p:nvSpPr>
        <p:spPr>
          <a:xfrm>
            <a:off x="230336" y="2799287"/>
            <a:ext cx="8869525" cy="338554"/>
          </a:xfrm>
          <a:prstGeom prst="rect">
            <a:avLst/>
          </a:prstGeom>
          <a:noFill/>
        </p:spPr>
        <p:txBody>
          <a:bodyPr wrap="square" rtlCol="0">
            <a:spAutoFit/>
          </a:bodyPr>
          <a:lstStyle/>
          <a:p>
            <a:r>
              <a:rPr lang="en-GB" sz="1600" dirty="0" smtClean="0">
                <a:latin typeface="Arial" panose="020B0604020202020204" pitchFamily="34" charset="0"/>
                <a:cs typeface="Arial" panose="020B0604020202020204" pitchFamily="34" charset="0"/>
              </a:rPr>
              <a:t>Gymnast </a:t>
            </a:r>
            <a:r>
              <a:rPr lang="en-GB" sz="1600" dirty="0">
                <a:latin typeface="Arial" panose="020B0604020202020204" pitchFamily="34" charset="0"/>
                <a:cs typeface="Arial" panose="020B0604020202020204" pitchFamily="34" charset="0"/>
              </a:rPr>
              <a:t>who knows their legs are in the correct position whilst performing a handstand</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3B5E4230-9688-4D2B-A999-316477340690}"/>
              </a:ext>
            </a:extLst>
          </p:cNvPr>
          <p:cNvSpPr txBox="1"/>
          <p:nvPr/>
        </p:nvSpPr>
        <p:spPr>
          <a:xfrm>
            <a:off x="230336" y="3191010"/>
            <a:ext cx="8869525" cy="584775"/>
          </a:xfrm>
          <a:prstGeom prst="rect">
            <a:avLst/>
          </a:prstGeom>
          <a:noFill/>
        </p:spPr>
        <p:txBody>
          <a:bodyPr wrap="square" rtlCol="0">
            <a:spAutoFit/>
          </a:bodyPr>
          <a:lstStyle/>
          <a:p>
            <a:r>
              <a:rPr lang="en-GB" sz="1600" dirty="0" smtClean="0">
                <a:latin typeface="Arial" panose="020B0604020202020204" pitchFamily="34" charset="0"/>
                <a:cs typeface="Arial" panose="020B0604020202020204" pitchFamily="34" charset="0"/>
              </a:rPr>
              <a:t>Trampolinist </a:t>
            </a:r>
            <a:r>
              <a:rPr lang="en-GB" sz="1600" dirty="0">
                <a:latin typeface="Arial" panose="020B0604020202020204" pitchFamily="34" charset="0"/>
                <a:cs typeface="Arial" panose="020B0604020202020204" pitchFamily="34" charset="0"/>
              </a:rPr>
              <a:t>knowing exactly when to open out from a triple somersault and spot a perfect landing</a:t>
            </a:r>
            <a:r>
              <a:rPr lang="en-GB" sz="1600" dirty="0" smtClean="0">
                <a:latin typeface="Arial" panose="020B0604020202020204" pitchFamily="34" charset="0"/>
                <a:cs typeface="Arial" panose="020B0604020202020204" pitchFamily="34" charset="0"/>
              </a:rPr>
              <a:t>.</a:t>
            </a:r>
            <a:endParaRPr lang="en-GB" sz="1600"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3B5E4230-9688-4D2B-A999-316477340690}"/>
              </a:ext>
            </a:extLst>
          </p:cNvPr>
          <p:cNvSpPr txBox="1"/>
          <p:nvPr/>
        </p:nvSpPr>
        <p:spPr>
          <a:xfrm>
            <a:off x="224694" y="4170566"/>
            <a:ext cx="8869525" cy="338554"/>
          </a:xfrm>
          <a:prstGeom prst="rect">
            <a:avLst/>
          </a:prstGeom>
          <a:noFill/>
        </p:spPr>
        <p:txBody>
          <a:bodyPr wrap="square" rtlCol="0">
            <a:spAutoFit/>
          </a:bodyPr>
          <a:lstStyle/>
          <a:p>
            <a:r>
              <a:rPr lang="en-GB" sz="1600" dirty="0" smtClean="0">
                <a:latin typeface="Arial" panose="020B0604020202020204" pitchFamily="34" charset="0"/>
                <a:cs typeface="Arial" panose="020B0604020202020204" pitchFamily="34" charset="0"/>
              </a:rPr>
              <a:t>Tennis </a:t>
            </a:r>
            <a:r>
              <a:rPr lang="en-GB" sz="1600" dirty="0">
                <a:latin typeface="Arial" panose="020B0604020202020204" pitchFamily="34" charset="0"/>
                <a:cs typeface="Arial" panose="020B0604020202020204" pitchFamily="34" charset="0"/>
              </a:rPr>
              <a:t>player who knows their serve is perfectly placed as it felt good. </a:t>
            </a:r>
          </a:p>
        </p:txBody>
      </p:sp>
    </p:spTree>
    <p:extLst>
      <p:ext uri="{BB962C8B-B14F-4D97-AF65-F5344CB8AC3E}">
        <p14:creationId xmlns:p14="http://schemas.microsoft.com/office/powerpoint/2010/main" val="75215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P spid="9" grpId="0"/>
      <p:bldP spid="10"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9"/>
          <p:cNvSpPr>
            <a:spLocks noChangeArrowheads="1"/>
          </p:cNvSpPr>
          <p:nvPr/>
        </p:nvSpPr>
        <p:spPr bwMode="auto">
          <a:xfrm>
            <a:off x="153812" y="1695450"/>
            <a:ext cx="8785777" cy="1508105"/>
          </a:xfrm>
          <a:prstGeom prst="rect">
            <a:avLst/>
          </a:prstGeom>
          <a:noFill/>
          <a:ln w="9525">
            <a:noFill/>
            <a:miter lim="800000"/>
            <a:headEnd/>
            <a:tailEnd/>
          </a:ln>
        </p:spPr>
        <p:txBody>
          <a:bodyPr wrap="square">
            <a:spAutoFit/>
          </a:bodyPr>
          <a:lstStyle/>
          <a:p>
            <a:pPr>
              <a:spcBef>
                <a:spcPts val="600"/>
              </a:spcBef>
              <a:spcAft>
                <a:spcPts val="600"/>
              </a:spcAft>
              <a:defRPr/>
            </a:pP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This feedback comes from external sources.</a:t>
            </a:r>
          </a:p>
          <a:p>
            <a:pPr>
              <a:spcBef>
                <a:spcPts val="600"/>
              </a:spcBef>
              <a:spcAft>
                <a:spcPts val="600"/>
              </a:spcAft>
              <a:defRPr/>
            </a:pP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For example from sound or vision.</a:t>
            </a:r>
          </a:p>
          <a:p>
            <a:pPr>
              <a:spcBef>
                <a:spcPts val="600"/>
              </a:spcBef>
              <a:spcAft>
                <a:spcPts val="600"/>
              </a:spcAft>
              <a:defRPr/>
            </a:pP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Practical example – </a:t>
            </a:r>
            <a:r>
              <a:rPr lang="en-GB"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 </a:t>
            </a: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footballer seeing that their penalty kick was successful as it hits the back of the net.</a:t>
            </a:r>
          </a:p>
        </p:txBody>
      </p:sp>
      <p:sp>
        <p:nvSpPr>
          <p:cNvPr id="6" name="Text Box 5"/>
          <p:cNvSpPr txBox="1">
            <a:spLocks noChangeArrowheads="1"/>
          </p:cNvSpPr>
          <p:nvPr/>
        </p:nvSpPr>
        <p:spPr bwMode="auto">
          <a:xfrm>
            <a:off x="153812" y="3573016"/>
            <a:ext cx="6362404" cy="1526572"/>
          </a:xfrm>
          <a:prstGeom prst="rect">
            <a:avLst/>
          </a:prstGeom>
          <a:noFill/>
          <a:ln>
            <a:noFill/>
            <a:headEnd/>
            <a:tailEnd/>
          </a:ln>
        </p:spPr>
        <p:style>
          <a:lnRef idx="2">
            <a:schemeClr val="dk1"/>
          </a:lnRef>
          <a:fillRef idx="1">
            <a:schemeClr val="lt1"/>
          </a:fillRef>
          <a:effectRef idx="0">
            <a:schemeClr val="dk1"/>
          </a:effectRef>
          <a:fontRef idx="minor">
            <a:schemeClr val="dk1"/>
          </a:fontRef>
        </p:style>
        <p:txBody>
          <a:bodyPr wrap="square">
            <a:spAutoFit/>
          </a:bodyPr>
          <a:lstStyle/>
          <a:p>
            <a:pPr>
              <a:spcBef>
                <a:spcPct val="30000"/>
              </a:spcBef>
              <a:spcAft>
                <a:spcPts val="600"/>
              </a:spcAft>
              <a:defRPr/>
            </a:pPr>
            <a:r>
              <a:rPr lang="en-GB" b="1" dirty="0">
                <a:latin typeface="Arial" panose="020B0604020202020204" pitchFamily="34" charset="0"/>
                <a:cs typeface="Arial" panose="020B0604020202020204" pitchFamily="34" charset="0"/>
              </a:rPr>
              <a:t>The following are all examples of extrinsic feedback:</a:t>
            </a:r>
          </a:p>
          <a:p>
            <a:pPr marL="285750" indent="-285750">
              <a:spcBef>
                <a:spcPct val="30000"/>
              </a:spcBef>
              <a:buFont typeface="Arial" panose="020B0604020202020204" pitchFamily="34" charset="0"/>
              <a:buChar char="•"/>
              <a:defRPr/>
            </a:pP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watching </a:t>
            </a:r>
            <a:r>
              <a:rPr lang="en-GB" dirty="0">
                <a:latin typeface="Arial" panose="020B0604020202020204" pitchFamily="34" charset="0"/>
                <a:cs typeface="Arial" panose="020B0604020202020204" pitchFamily="34" charset="0"/>
              </a:rPr>
              <a:t>a performance back from video</a:t>
            </a:r>
          </a:p>
          <a:p>
            <a:pPr marL="285750" indent="-285750">
              <a:spcBef>
                <a:spcPct val="30000"/>
              </a:spcBef>
              <a:buFont typeface="Arial" panose="020B0604020202020204" pitchFamily="34" charset="0"/>
              <a:buChar char="•"/>
              <a:defRPr/>
            </a:pP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listening </a:t>
            </a:r>
            <a:r>
              <a:rPr lang="en-GB" dirty="0">
                <a:latin typeface="Arial" panose="020B0604020202020204" pitchFamily="34" charset="0"/>
                <a:cs typeface="Arial" panose="020B0604020202020204" pitchFamily="34" charset="0"/>
              </a:rPr>
              <a:t>to a coaches comments</a:t>
            </a:r>
          </a:p>
          <a:p>
            <a:pPr marL="285750" indent="-285750">
              <a:spcBef>
                <a:spcPct val="30000"/>
              </a:spcBef>
              <a:buFont typeface="Arial" panose="020B0604020202020204" pitchFamily="34" charset="0"/>
              <a:buChar char="•"/>
              <a:defRPr/>
            </a:pP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final </a:t>
            </a:r>
            <a:r>
              <a:rPr lang="en-GB" dirty="0">
                <a:latin typeface="Arial" panose="020B0604020202020204" pitchFamily="34" charset="0"/>
                <a:cs typeface="Arial" panose="020B0604020202020204" pitchFamily="34" charset="0"/>
              </a:rPr>
              <a:t>score in a </a:t>
            </a:r>
            <a:r>
              <a:rPr lang="en-GB" dirty="0" smtClean="0">
                <a:latin typeface="Arial" panose="020B0604020202020204" pitchFamily="34" charset="0"/>
                <a:cs typeface="Arial" panose="020B0604020202020204" pitchFamily="34" charset="0"/>
              </a:rPr>
              <a:t>game.</a:t>
            </a:r>
            <a:endParaRPr lang="en-GB"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4D38EB05-B8D7-4968-A4F8-715F63D2FBC6}"/>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8" name="Title 1">
            <a:extLst>
              <a:ext uri="{FF2B5EF4-FFF2-40B4-BE49-F238E27FC236}">
                <a16:creationId xmlns:a16="http://schemas.microsoft.com/office/drawing/2014/main" id="{C3EA1DB7-1620-4DD1-83B2-9465FC9A8462}"/>
              </a:ext>
            </a:extLst>
          </p:cNvPr>
          <p:cNvSpPr txBox="1">
            <a:spLocks/>
          </p:cNvSpPr>
          <p:nvPr/>
        </p:nvSpPr>
        <p:spPr>
          <a:xfrm>
            <a:off x="153812" y="1038279"/>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Extrinsic</a:t>
            </a:r>
            <a:endParaRPr lang="en-US" dirty="0"/>
          </a:p>
        </p:txBody>
      </p:sp>
    </p:spTree>
    <p:extLst>
      <p:ext uri="{BB962C8B-B14F-4D97-AF65-F5344CB8AC3E}">
        <p14:creationId xmlns:p14="http://schemas.microsoft.com/office/powerpoint/2010/main" val="12715122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1"/>
                                        </p:tgtEl>
                                        <p:attrNameLst>
                                          <p:attrName>style.visibility</p:attrName>
                                        </p:attrNameLst>
                                      </p:cBhvr>
                                      <p:to>
                                        <p:strVal val="visible"/>
                                      </p:to>
                                    </p:set>
                                    <p:animEffect transition="in" filter="fade">
                                      <p:cBhvr>
                                        <p:cTn id="12" dur="500"/>
                                        <p:tgtEl>
                                          <p:spTgt spid="276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6" grpId="0"/>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9"/>
          <p:cNvSpPr>
            <a:spLocks noChangeArrowheads="1"/>
          </p:cNvSpPr>
          <p:nvPr/>
        </p:nvSpPr>
        <p:spPr bwMode="auto">
          <a:xfrm>
            <a:off x="155852" y="1484784"/>
            <a:ext cx="8839656" cy="2031325"/>
          </a:xfrm>
          <a:prstGeom prst="rect">
            <a:avLst/>
          </a:prstGeom>
          <a:noFill/>
          <a:ln w="9525">
            <a:noFill/>
            <a:miter lim="800000"/>
            <a:headEnd/>
            <a:tailEnd/>
          </a:ln>
        </p:spPr>
        <p:txBody>
          <a:bodyPr wrap="square">
            <a:spAutoFit/>
          </a:bodyPr>
          <a:lstStyle/>
          <a:p>
            <a:pPr>
              <a:defRPr/>
            </a:pPr>
            <a:r>
              <a:rPr lang="en-GB" dirty="0">
                <a:latin typeface="Arial" panose="020B0604020202020204" pitchFamily="34" charset="0"/>
                <a:cs typeface="Arial" panose="020B0604020202020204" pitchFamily="34" charset="0"/>
              </a:rPr>
              <a:t>This type of feedback is normally related to External (extrinsic) Feedback, but can be gained through kinaesthetic awareness</a:t>
            </a:r>
            <a:r>
              <a:rPr lang="en-GB" dirty="0" smtClean="0">
                <a:latin typeface="Arial" panose="020B0604020202020204" pitchFamily="34" charset="0"/>
                <a:cs typeface="Arial" panose="020B0604020202020204" pitchFamily="34" charset="0"/>
              </a:rPr>
              <a:t>.</a:t>
            </a:r>
          </a:p>
          <a:p>
            <a:pPr>
              <a:defRPr/>
            </a:pPr>
            <a:endParaRPr lang="en-GB" dirty="0">
              <a:latin typeface="Arial" panose="020B0604020202020204" pitchFamily="34" charset="0"/>
              <a:cs typeface="Arial" panose="020B0604020202020204" pitchFamily="34" charset="0"/>
            </a:endParaRPr>
          </a:p>
          <a:p>
            <a:pPr>
              <a:defRPr/>
            </a:pPr>
            <a:r>
              <a:rPr lang="en-GB" b="1" i="1" dirty="0" smtClean="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a:t>
            </a:r>
            <a:r>
              <a:rPr lang="en-GB" b="1" i="1" dirty="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en-GB" i="1" dirty="0">
                <a:solidFill>
                  <a:srgbClr val="1205BB"/>
                </a:solidFill>
                <a:latin typeface="Arial" panose="020B0604020202020204" pitchFamily="34" charset="0"/>
                <a:cs typeface="Arial" panose="020B0604020202020204" pitchFamily="34" charset="0"/>
              </a:rPr>
              <a:t> </a:t>
            </a:r>
          </a:p>
          <a:p>
            <a:pPr>
              <a:defRPr/>
            </a:pPr>
            <a:r>
              <a:rPr lang="en-GB" i="1" dirty="0" smtClean="0">
                <a:solidFill>
                  <a:srgbClr val="1205BB"/>
                </a:solidFill>
                <a:latin typeface="Arial" panose="020B0604020202020204" pitchFamily="34" charset="0"/>
                <a:cs typeface="Arial" panose="020B0604020202020204" pitchFamily="34" charset="0"/>
              </a:rPr>
              <a:t>a </a:t>
            </a:r>
            <a:r>
              <a:rPr lang="en-GB" i="1" dirty="0">
                <a:solidFill>
                  <a:srgbClr val="1205BB"/>
                </a:solidFill>
                <a:latin typeface="Arial" panose="020B0604020202020204" pitchFamily="34" charset="0"/>
                <a:cs typeface="Arial" panose="020B0604020202020204" pitchFamily="34" charset="0"/>
              </a:rPr>
              <a:t>gymnast feeling that their legs are not straight whilst performing a handstand. </a:t>
            </a:r>
            <a:r>
              <a:rPr lang="en-GB" dirty="0">
                <a:solidFill>
                  <a:srgbClr val="1205BB"/>
                </a:solidFill>
                <a:latin typeface="Arial" panose="020B0604020202020204" pitchFamily="34" charset="0"/>
                <a:cs typeface="Arial" panose="020B0604020202020204" pitchFamily="34" charset="0"/>
              </a:rPr>
              <a:t>(in this case the gymnast tends to be highly skilled as they can feel if the performance is good).</a:t>
            </a:r>
          </a:p>
        </p:txBody>
      </p:sp>
      <p:sp>
        <p:nvSpPr>
          <p:cNvPr id="4" name="Title 1">
            <a:extLst>
              <a:ext uri="{FF2B5EF4-FFF2-40B4-BE49-F238E27FC236}">
                <a16:creationId xmlns:a16="http://schemas.microsoft.com/office/drawing/2014/main" id="{2560BCB0-8EB5-4771-B8F9-8E226203F31C}"/>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5" name="Title 1">
            <a:extLst>
              <a:ext uri="{FF2B5EF4-FFF2-40B4-BE49-F238E27FC236}">
                <a16:creationId xmlns:a16="http://schemas.microsoft.com/office/drawing/2014/main" id="{F0FD3DCB-A63E-49DE-92E6-8AE784F4FD7A}"/>
              </a:ext>
            </a:extLst>
          </p:cNvPr>
          <p:cNvSpPr txBox="1">
            <a:spLocks/>
          </p:cNvSpPr>
          <p:nvPr/>
        </p:nvSpPr>
        <p:spPr>
          <a:xfrm>
            <a:off x="155852" y="934284"/>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Knowledge of Performance</a:t>
            </a:r>
            <a:endParaRPr lang="en-US" dirty="0"/>
          </a:p>
        </p:txBody>
      </p:sp>
      <p:sp>
        <p:nvSpPr>
          <p:cNvPr id="6" name="Rectangle 9">
            <a:extLst>
              <a:ext uri="{FF2B5EF4-FFF2-40B4-BE49-F238E27FC236}">
                <a16:creationId xmlns:a16="http://schemas.microsoft.com/office/drawing/2014/main" id="{4C1211D7-37A2-47A8-B11C-5DC17B929465}"/>
              </a:ext>
            </a:extLst>
          </p:cNvPr>
          <p:cNvSpPr>
            <a:spLocks noChangeArrowheads="1"/>
          </p:cNvSpPr>
          <p:nvPr/>
        </p:nvSpPr>
        <p:spPr bwMode="auto">
          <a:xfrm>
            <a:off x="125982" y="3773939"/>
            <a:ext cx="8869525" cy="2031325"/>
          </a:xfrm>
          <a:prstGeom prst="rect">
            <a:avLst/>
          </a:prstGeom>
          <a:noFill/>
          <a:ln w="9525">
            <a:noFill/>
            <a:miter lim="800000"/>
            <a:headEnd/>
            <a:tailEnd/>
          </a:ln>
        </p:spPr>
        <p:txBody>
          <a:bodyPr wrap="square">
            <a:spAutoFit/>
          </a:bodyPr>
          <a:lstStyle/>
          <a:p>
            <a:pPr>
              <a:defRPr/>
            </a:pPr>
            <a:r>
              <a:rPr lang="en-GB" dirty="0">
                <a:latin typeface="Arial" panose="020B0604020202020204" pitchFamily="34" charset="0"/>
                <a:cs typeface="Arial" panose="020B0604020202020204" pitchFamily="34" charset="0"/>
              </a:rPr>
              <a:t>It provides information about the pattern of movement/technique(s) that is taking place</a:t>
            </a:r>
            <a:r>
              <a:rPr lang="en-GB" dirty="0" smtClean="0">
                <a:latin typeface="Arial" panose="020B0604020202020204" pitchFamily="34" charset="0"/>
                <a:cs typeface="Arial" panose="020B0604020202020204" pitchFamily="34" charset="0"/>
              </a:rPr>
              <a:t>.</a:t>
            </a:r>
          </a:p>
          <a:p>
            <a:pPr>
              <a:defRPr/>
            </a:pPr>
            <a:endParaRPr lang="en-GB" dirty="0">
              <a:latin typeface="Arial" panose="020B0604020202020204" pitchFamily="34" charset="0"/>
              <a:cs typeface="Arial" panose="020B0604020202020204" pitchFamily="34" charset="0"/>
            </a:endParaRPr>
          </a:p>
          <a:p>
            <a:pPr>
              <a:defRPr/>
            </a:pPr>
            <a:r>
              <a:rPr lang="en-GB" b="1" i="1" dirty="0" smtClean="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Examples </a:t>
            </a:r>
            <a:r>
              <a:rPr lang="en-GB" b="1" i="1" dirty="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include:</a:t>
            </a:r>
          </a:p>
          <a:p>
            <a:pPr marL="257175" indent="-257175">
              <a:buFont typeface="Arial" panose="020B0604020202020204" pitchFamily="34" charset="0"/>
              <a:buChar char="•"/>
              <a:defRPr/>
            </a:pPr>
            <a:r>
              <a:rPr lang="en-GB" i="1" dirty="0" smtClean="0">
                <a:solidFill>
                  <a:srgbClr val="1205BB"/>
                </a:solidFill>
                <a:latin typeface="Arial" panose="020B0604020202020204" pitchFamily="34" charset="0"/>
                <a:cs typeface="Arial" panose="020B0604020202020204" pitchFamily="34" charset="0"/>
              </a:rPr>
              <a:t>A coach </a:t>
            </a:r>
            <a:r>
              <a:rPr lang="en-GB" i="1" dirty="0">
                <a:solidFill>
                  <a:srgbClr val="1205BB"/>
                </a:solidFill>
                <a:latin typeface="Arial" panose="020B0604020202020204" pitchFamily="34" charset="0"/>
                <a:cs typeface="Arial" panose="020B0604020202020204" pitchFamily="34" charset="0"/>
              </a:rPr>
              <a:t>telling a prop in a rugby scrum how their technique is </a:t>
            </a:r>
            <a:r>
              <a:rPr lang="en-GB" i="1" dirty="0" smtClean="0">
                <a:solidFill>
                  <a:srgbClr val="1205BB"/>
                </a:solidFill>
                <a:latin typeface="Arial" panose="020B0604020202020204" pitchFamily="34" charset="0"/>
                <a:cs typeface="Arial" panose="020B0604020202020204" pitchFamily="34" charset="0"/>
              </a:rPr>
              <a:t>incorrect</a:t>
            </a:r>
            <a:endParaRPr lang="en-GB" i="1" dirty="0">
              <a:solidFill>
                <a:srgbClr val="1205BB"/>
              </a:solidFill>
              <a:latin typeface="Arial" panose="020B0604020202020204" pitchFamily="34" charset="0"/>
              <a:cs typeface="Arial" panose="020B0604020202020204" pitchFamily="34" charset="0"/>
            </a:endParaRPr>
          </a:p>
          <a:p>
            <a:pPr marL="257175" indent="-257175">
              <a:buFont typeface="Arial" panose="020B0604020202020204" pitchFamily="34" charset="0"/>
              <a:buChar char="•"/>
              <a:defRPr/>
            </a:pPr>
            <a:r>
              <a:rPr lang="en-GB" i="1" dirty="0" smtClean="0">
                <a:solidFill>
                  <a:srgbClr val="1205BB"/>
                </a:solidFill>
                <a:latin typeface="Arial" panose="020B0604020202020204" pitchFamily="34" charset="0"/>
                <a:cs typeface="Arial" panose="020B0604020202020204" pitchFamily="34" charset="0"/>
              </a:rPr>
              <a:t>a </a:t>
            </a:r>
            <a:r>
              <a:rPr lang="en-GB" i="1" dirty="0">
                <a:solidFill>
                  <a:srgbClr val="1205BB"/>
                </a:solidFill>
                <a:latin typeface="Arial" panose="020B0604020202020204" pitchFamily="34" charset="0"/>
                <a:cs typeface="Arial" panose="020B0604020202020204" pitchFamily="34" charset="0"/>
              </a:rPr>
              <a:t>basketball coach telling a player that they missed a shot because they didn’t follow through when they released the ball.</a:t>
            </a:r>
          </a:p>
        </p:txBody>
      </p:sp>
    </p:spTree>
    <p:extLst>
      <p:ext uri="{BB962C8B-B14F-4D97-AF65-F5344CB8AC3E}">
        <p14:creationId xmlns:p14="http://schemas.microsoft.com/office/powerpoint/2010/main" val="395449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1"/>
                                        </p:tgtEl>
                                        <p:attrNameLst>
                                          <p:attrName>style.visibility</p:attrName>
                                        </p:attrNameLst>
                                      </p:cBhvr>
                                      <p:to>
                                        <p:strVal val="visible"/>
                                      </p:to>
                                    </p:set>
                                    <p:animEffect transition="in" filter="fade">
                                      <p:cBhvr>
                                        <p:cTn id="12" dur="500"/>
                                        <p:tgtEl>
                                          <p:spTgt spid="276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5"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2A3E6C-007B-4705-8123-50143E1304DB}"/>
              </a:ext>
            </a:extLst>
          </p:cNvPr>
          <p:cNvSpPr txBox="1"/>
          <p:nvPr/>
        </p:nvSpPr>
        <p:spPr>
          <a:xfrm>
            <a:off x="125983" y="1396809"/>
            <a:ext cx="8694489" cy="1354217"/>
          </a:xfrm>
          <a:prstGeom prst="rect">
            <a:avLst/>
          </a:prstGeom>
          <a:noFill/>
        </p:spPr>
        <p:txBody>
          <a:bodyPr wrap="square" rtlCol="0">
            <a:spAutoFit/>
          </a:bodyPr>
          <a:lstStyle/>
          <a:p>
            <a:pPr>
              <a:spcBef>
                <a:spcPts val="600"/>
              </a:spcBef>
              <a:spcAft>
                <a:spcPts val="600"/>
              </a:spcAft>
            </a:pPr>
            <a:r>
              <a:rPr lang="en-GB" dirty="0">
                <a:latin typeface="Arial" panose="020B0604020202020204" pitchFamily="34" charset="0"/>
                <a:cs typeface="Arial" panose="020B0604020202020204" pitchFamily="34" charset="0"/>
              </a:rPr>
              <a:t>This feedback is </a:t>
            </a:r>
            <a:r>
              <a:rPr lang="en-GB" b="1" i="1" dirty="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External</a:t>
            </a:r>
            <a:r>
              <a:rPr lang="en-GB" dirty="0">
                <a:latin typeface="Arial" panose="020B0604020202020204" pitchFamily="34" charset="0"/>
                <a:cs typeface="Arial" panose="020B0604020202020204" pitchFamily="34" charset="0"/>
              </a:rPr>
              <a:t> (extrinsic) and can come from the performer themselves or another person (coach, teacher or sometimes a spectator).</a:t>
            </a:r>
          </a:p>
          <a:p>
            <a:pPr>
              <a:spcBef>
                <a:spcPts val="600"/>
              </a:spcBef>
              <a:spcAft>
                <a:spcPts val="600"/>
              </a:spcAft>
            </a:pPr>
            <a:r>
              <a:rPr lang="en-GB" dirty="0">
                <a:latin typeface="Arial" panose="020B0604020202020204" pitchFamily="34" charset="0"/>
                <a:cs typeface="Arial" panose="020B0604020202020204" pitchFamily="34" charset="0"/>
              </a:rPr>
              <a:t>It is very important for performers to know the outcome (results) of their actions, otherwise little learning is possible.</a:t>
            </a:r>
          </a:p>
        </p:txBody>
      </p:sp>
      <p:sp>
        <p:nvSpPr>
          <p:cNvPr id="4" name="TextBox 3">
            <a:extLst>
              <a:ext uri="{FF2B5EF4-FFF2-40B4-BE49-F238E27FC236}">
                <a16:creationId xmlns:a16="http://schemas.microsoft.com/office/drawing/2014/main" id="{6AB6D9A4-77D2-4C26-A4B5-DD64E206F02D}"/>
              </a:ext>
            </a:extLst>
          </p:cNvPr>
          <p:cNvSpPr txBox="1"/>
          <p:nvPr/>
        </p:nvSpPr>
        <p:spPr>
          <a:xfrm>
            <a:off x="251520" y="5517232"/>
            <a:ext cx="8460433" cy="30777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defPPr>
              <a:defRPr lang="en-US"/>
            </a:defPPr>
            <a:lvl1pPr marL="127000" algn="ctr">
              <a:defRPr sz="1600" b="1">
                <a:latin typeface="Arial" panose="020B0604020202020204" pitchFamily="34" charset="0"/>
                <a:cs typeface="Arial" panose="020B0604020202020204" pitchFamily="34" charset="0"/>
              </a:defRPr>
            </a:lvl1pPr>
            <a:lvl2pPr marL="742950" indent="-285750">
              <a:defRPr sz="2400" b="1">
                <a:latin typeface="Arial" panose="020B0604020202020204" pitchFamily="34" charset="0"/>
                <a:cs typeface="Arial" panose="020B0604020202020204" pitchFamily="34" charset="0"/>
              </a:defRPr>
            </a:lvl2pPr>
            <a:lvl3pPr marL="1143000" indent="-228600">
              <a:defRPr sz="2400" b="1">
                <a:latin typeface="Arial" panose="020B0604020202020204" pitchFamily="34" charset="0"/>
                <a:cs typeface="Arial" panose="020B0604020202020204" pitchFamily="34" charset="0"/>
              </a:defRPr>
            </a:lvl3pPr>
            <a:lvl4pPr marL="1600200" indent="-228600">
              <a:defRPr sz="2400" b="1">
                <a:latin typeface="Arial" panose="020B0604020202020204" pitchFamily="34" charset="0"/>
                <a:cs typeface="Arial" panose="020B0604020202020204" pitchFamily="34" charset="0"/>
              </a:defRPr>
            </a:lvl4pPr>
            <a:lvl5pPr marL="2057400" indent="-228600">
              <a:defRPr sz="2400" b="1">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latin typeface="Arial" panose="020B0604020202020204" pitchFamily="34" charset="0"/>
                <a:cs typeface="Arial" panose="020B0604020202020204" pitchFamily="34" charset="0"/>
              </a:defRPr>
            </a:lvl9pPr>
          </a:lstStyle>
          <a:p>
            <a:pPr algn="l"/>
            <a:r>
              <a:rPr lang="en-GB" sz="1400" dirty="0" smtClean="0"/>
              <a:t>Task:  give </a:t>
            </a:r>
            <a:r>
              <a:rPr lang="en-GB" sz="1400" dirty="0"/>
              <a:t>an example of </a:t>
            </a:r>
            <a:r>
              <a:rPr lang="en-GB" sz="1400" dirty="0" smtClean="0"/>
              <a:t>knowledge </a:t>
            </a:r>
            <a:r>
              <a:rPr lang="en-GB" sz="1400" dirty="0"/>
              <a:t>of </a:t>
            </a:r>
            <a:r>
              <a:rPr lang="en-GB" sz="1400" dirty="0" smtClean="0"/>
              <a:t>results </a:t>
            </a:r>
            <a:r>
              <a:rPr lang="en-GB" sz="1400" dirty="0"/>
              <a:t>following an action in your chosen sport/activity</a:t>
            </a:r>
          </a:p>
        </p:txBody>
      </p:sp>
      <p:sp>
        <p:nvSpPr>
          <p:cNvPr id="6" name="Title 1">
            <a:extLst>
              <a:ext uri="{FF2B5EF4-FFF2-40B4-BE49-F238E27FC236}">
                <a16:creationId xmlns:a16="http://schemas.microsoft.com/office/drawing/2014/main" id="{52653163-61BB-4DAF-A706-67A255ABE123}"/>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7" name="Title 1">
            <a:extLst>
              <a:ext uri="{FF2B5EF4-FFF2-40B4-BE49-F238E27FC236}">
                <a16:creationId xmlns:a16="http://schemas.microsoft.com/office/drawing/2014/main" id="{1AB57FFA-DB6B-4666-AC9F-EBB64A5A74D5}"/>
              </a:ext>
            </a:extLst>
          </p:cNvPr>
          <p:cNvSpPr txBox="1">
            <a:spLocks/>
          </p:cNvSpPr>
          <p:nvPr/>
        </p:nvSpPr>
        <p:spPr>
          <a:xfrm>
            <a:off x="125983" y="924056"/>
            <a:ext cx="601215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altLang="en-US" dirty="0"/>
              <a:t>Knowledge of Results</a:t>
            </a:r>
            <a:endParaRPr lang="en-US" dirty="0"/>
          </a:p>
        </p:txBody>
      </p:sp>
      <p:sp>
        <p:nvSpPr>
          <p:cNvPr id="8" name="TextBox 7">
            <a:extLst>
              <a:ext uri="{FF2B5EF4-FFF2-40B4-BE49-F238E27FC236}">
                <a16:creationId xmlns:a16="http://schemas.microsoft.com/office/drawing/2014/main" id="{FC64D349-89FC-4DBC-A7E7-2359ED05545C}"/>
              </a:ext>
            </a:extLst>
          </p:cNvPr>
          <p:cNvSpPr txBox="1"/>
          <p:nvPr/>
        </p:nvSpPr>
        <p:spPr>
          <a:xfrm>
            <a:off x="78107" y="2951947"/>
            <a:ext cx="5174849" cy="2200602"/>
          </a:xfrm>
          <a:prstGeom prst="rect">
            <a:avLst/>
          </a:prstGeom>
          <a:noFill/>
        </p:spPr>
        <p:txBody>
          <a:bodyPr wrap="square" rtlCol="0">
            <a:spAutoFit/>
          </a:bodyPr>
          <a:lstStyle/>
          <a:p>
            <a:pPr>
              <a:spcBef>
                <a:spcPts val="600"/>
              </a:spcBef>
              <a:spcAft>
                <a:spcPts val="600"/>
              </a:spcAft>
            </a:pPr>
            <a:r>
              <a:rPr lang="en-GB" sz="1600" b="1" i="1" dirty="0">
                <a:solidFill>
                  <a:srgbClr val="1205BB"/>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Examples</a:t>
            </a:r>
            <a:r>
              <a:rPr lang="en-GB" sz="1600" dirty="0">
                <a:solidFill>
                  <a:srgbClr val="1205BB"/>
                </a:solidFill>
                <a:latin typeface="Arial" panose="020B0604020202020204" pitchFamily="34" charset="0"/>
                <a:cs typeface="Arial" panose="020B0604020202020204" pitchFamily="34" charset="0"/>
              </a:rPr>
              <a:t>:</a:t>
            </a:r>
          </a:p>
          <a:p>
            <a:pPr marL="214313" indent="-214313">
              <a:spcBef>
                <a:spcPts val="600"/>
              </a:spcBef>
              <a:buFont typeface="Arial" panose="020B0604020202020204" pitchFamily="34" charset="0"/>
              <a:buChar char="•"/>
            </a:pPr>
            <a:r>
              <a:rPr lang="en-GB" sz="1600" i="1" dirty="0">
                <a:solidFill>
                  <a:srgbClr val="1205BB"/>
                </a:solidFill>
                <a:latin typeface="Arial" panose="020B0604020202020204" pitchFamily="34" charset="0"/>
                <a:cs typeface="Arial" panose="020B0604020202020204" pitchFamily="34" charset="0"/>
              </a:rPr>
              <a:t>w</a:t>
            </a:r>
            <a:r>
              <a:rPr lang="en-GB" sz="1600" i="1" dirty="0" smtClean="0">
                <a:solidFill>
                  <a:srgbClr val="1205BB"/>
                </a:solidFill>
                <a:latin typeface="Arial" panose="020B0604020202020204" pitchFamily="34" charset="0"/>
                <a:cs typeface="Arial" panose="020B0604020202020204" pitchFamily="34" charset="0"/>
              </a:rPr>
              <a:t>atching </a:t>
            </a:r>
            <a:r>
              <a:rPr lang="en-GB" sz="1600" i="1" dirty="0">
                <a:solidFill>
                  <a:srgbClr val="1205BB"/>
                </a:solidFill>
                <a:latin typeface="Arial" panose="020B0604020202020204" pitchFamily="34" charset="0"/>
                <a:cs typeface="Arial" panose="020B0604020202020204" pitchFamily="34" charset="0"/>
              </a:rPr>
              <a:t>your shot go into the net in a netball </a:t>
            </a:r>
            <a:r>
              <a:rPr lang="en-GB" sz="1600" i="1" dirty="0" smtClean="0">
                <a:solidFill>
                  <a:srgbClr val="1205BB"/>
                </a:solidFill>
                <a:latin typeface="Arial" panose="020B0604020202020204" pitchFamily="34" charset="0"/>
                <a:cs typeface="Arial" panose="020B0604020202020204" pitchFamily="34" charset="0"/>
              </a:rPr>
              <a:t>match</a:t>
            </a:r>
            <a:endParaRPr lang="en-GB" sz="1600" i="1" dirty="0">
              <a:solidFill>
                <a:srgbClr val="1205BB"/>
              </a:solidFill>
              <a:latin typeface="Arial" panose="020B0604020202020204" pitchFamily="34" charset="0"/>
              <a:cs typeface="Arial" panose="020B0604020202020204" pitchFamily="34" charset="0"/>
            </a:endParaRPr>
          </a:p>
          <a:p>
            <a:pPr marL="214313" indent="-214313">
              <a:spcBef>
                <a:spcPts val="600"/>
              </a:spcBef>
              <a:buFont typeface="Arial" panose="020B0604020202020204" pitchFamily="34" charset="0"/>
              <a:buChar char="•"/>
            </a:pPr>
            <a:r>
              <a:rPr lang="en-GB" sz="1600" i="1" dirty="0" smtClean="0">
                <a:solidFill>
                  <a:srgbClr val="1205BB"/>
                </a:solidFill>
                <a:latin typeface="Arial" panose="020B0604020202020204" pitchFamily="34" charset="0"/>
                <a:cs typeface="Arial" panose="020B0604020202020204" pitchFamily="34" charset="0"/>
              </a:rPr>
              <a:t>an </a:t>
            </a:r>
            <a:r>
              <a:rPr lang="en-GB" sz="1600" i="1" dirty="0">
                <a:solidFill>
                  <a:srgbClr val="1205BB"/>
                </a:solidFill>
                <a:latin typeface="Arial" panose="020B0604020202020204" pitchFamily="34" charset="0"/>
                <a:cs typeface="Arial" panose="020B0604020202020204" pitchFamily="34" charset="0"/>
              </a:rPr>
              <a:t>announcer telling you how far you have thrown the </a:t>
            </a:r>
            <a:r>
              <a:rPr lang="en-GB" sz="1600" i="1" dirty="0" smtClean="0">
                <a:solidFill>
                  <a:srgbClr val="1205BB"/>
                </a:solidFill>
                <a:latin typeface="Arial" panose="020B0604020202020204" pitchFamily="34" charset="0"/>
                <a:cs typeface="Arial" panose="020B0604020202020204" pitchFamily="34" charset="0"/>
              </a:rPr>
              <a:t>javelin</a:t>
            </a:r>
            <a:endParaRPr lang="en-GB" sz="1600" i="1" dirty="0">
              <a:solidFill>
                <a:srgbClr val="1205BB"/>
              </a:solidFill>
              <a:latin typeface="Arial" panose="020B0604020202020204" pitchFamily="34" charset="0"/>
              <a:cs typeface="Arial" panose="020B0604020202020204" pitchFamily="34" charset="0"/>
            </a:endParaRPr>
          </a:p>
          <a:p>
            <a:pPr marL="214313" indent="-214313">
              <a:spcBef>
                <a:spcPts val="600"/>
              </a:spcBef>
              <a:buFont typeface="Arial" panose="020B0604020202020204" pitchFamily="34" charset="0"/>
              <a:buChar char="•"/>
            </a:pPr>
            <a:r>
              <a:rPr lang="en-GB" sz="1600" i="1" dirty="0" smtClean="0">
                <a:solidFill>
                  <a:srgbClr val="1205BB"/>
                </a:solidFill>
                <a:latin typeface="Arial" panose="020B0604020202020204" pitchFamily="34" charset="0"/>
                <a:cs typeface="Arial" panose="020B0604020202020204" pitchFamily="34" charset="0"/>
              </a:rPr>
              <a:t>seeing </a:t>
            </a:r>
            <a:r>
              <a:rPr lang="en-GB" sz="1600" i="1" dirty="0">
                <a:solidFill>
                  <a:srgbClr val="1205BB"/>
                </a:solidFill>
                <a:latin typeface="Arial" panose="020B0604020202020204" pitchFamily="34" charset="0"/>
                <a:cs typeface="Arial" panose="020B0604020202020204" pitchFamily="34" charset="0"/>
              </a:rPr>
              <a:t>your tennis serve touch the top of the </a:t>
            </a:r>
            <a:r>
              <a:rPr lang="en-GB" sz="1600" i="1" dirty="0" smtClean="0">
                <a:solidFill>
                  <a:srgbClr val="1205BB"/>
                </a:solidFill>
                <a:latin typeface="Arial" panose="020B0604020202020204" pitchFamily="34" charset="0"/>
                <a:cs typeface="Arial" panose="020B0604020202020204" pitchFamily="34" charset="0"/>
              </a:rPr>
              <a:t>net</a:t>
            </a:r>
            <a:endParaRPr lang="en-GB" sz="1600" i="1" dirty="0">
              <a:solidFill>
                <a:srgbClr val="1205BB"/>
              </a:solidFill>
              <a:latin typeface="Arial" panose="020B0604020202020204" pitchFamily="34" charset="0"/>
              <a:cs typeface="Arial" panose="020B0604020202020204" pitchFamily="34" charset="0"/>
            </a:endParaRPr>
          </a:p>
          <a:p>
            <a:pPr marL="214313" indent="-214313">
              <a:spcBef>
                <a:spcPts val="600"/>
              </a:spcBef>
              <a:buFont typeface="Arial" panose="020B0604020202020204" pitchFamily="34" charset="0"/>
              <a:buChar char="•"/>
            </a:pPr>
            <a:r>
              <a:rPr lang="en-GB" sz="1600" i="1" dirty="0" smtClean="0">
                <a:solidFill>
                  <a:srgbClr val="1205BB"/>
                </a:solidFill>
                <a:latin typeface="Arial" panose="020B0604020202020204" pitchFamily="34" charset="0"/>
                <a:cs typeface="Arial" panose="020B0604020202020204" pitchFamily="34" charset="0"/>
              </a:rPr>
              <a:t>the </a:t>
            </a:r>
            <a:r>
              <a:rPr lang="en-GB" sz="1600" i="1" dirty="0">
                <a:solidFill>
                  <a:srgbClr val="1205BB"/>
                </a:solidFill>
                <a:latin typeface="Arial" panose="020B0604020202020204" pitchFamily="34" charset="0"/>
                <a:cs typeface="Arial" panose="020B0604020202020204" pitchFamily="34" charset="0"/>
              </a:rPr>
              <a:t>crowd cheering when your tee shot lands in an excellent position on the fairway.</a:t>
            </a:r>
          </a:p>
        </p:txBody>
      </p:sp>
      <p:pic>
        <p:nvPicPr>
          <p:cNvPr id="9" name="Picture 8" descr="Fit trainer talking to swimmer in leisure center">
            <a:extLst>
              <a:ext uri="{FF2B5EF4-FFF2-40B4-BE49-F238E27FC236}">
                <a16:creationId xmlns:a16="http://schemas.microsoft.com/office/drawing/2014/main" id="{5BEC456D-FD04-4860-BEA4-B26B284FA32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65350" y="2798205"/>
            <a:ext cx="3722565" cy="2520280"/>
          </a:xfrm>
          <a:prstGeom prst="rect">
            <a:avLst/>
          </a:prstGeom>
        </p:spPr>
      </p:pic>
    </p:spTree>
    <p:extLst>
      <p:ext uri="{BB962C8B-B14F-4D97-AF65-F5344CB8AC3E}">
        <p14:creationId xmlns:p14="http://schemas.microsoft.com/office/powerpoint/2010/main" val="3680775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499"/>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a:extLst>
              <a:ext uri="{FF2B5EF4-FFF2-40B4-BE49-F238E27FC236}">
                <a16:creationId xmlns:a16="http://schemas.microsoft.com/office/drawing/2014/main" id="{800E5C70-7F74-4450-9ACC-625D6270C2EC}"/>
              </a:ext>
            </a:extLst>
          </p:cNvPr>
          <p:cNvSpPr>
            <a:spLocks noChangeArrowheads="1"/>
          </p:cNvSpPr>
          <p:nvPr/>
        </p:nvSpPr>
        <p:spPr bwMode="auto">
          <a:xfrm>
            <a:off x="125983" y="1637626"/>
            <a:ext cx="8869525" cy="3954929"/>
          </a:xfrm>
          <a:prstGeom prst="rect">
            <a:avLst/>
          </a:prstGeom>
          <a:noFill/>
          <a:ln w="9525">
            <a:noFill/>
            <a:miter lim="800000"/>
            <a:headEnd/>
            <a:tailEnd/>
          </a:ln>
        </p:spPr>
        <p:txBody>
          <a:bodyPr wrap="square">
            <a:spAutoFit/>
          </a:bodyPr>
          <a:lstStyle/>
          <a:p>
            <a:pPr>
              <a:spcBef>
                <a:spcPts val="600"/>
              </a:spcBef>
              <a:defRPr/>
            </a:pPr>
            <a:r>
              <a:rPr lang="en-GB" dirty="0">
                <a:latin typeface="Arial" panose="020B0604020202020204" pitchFamily="34" charset="0"/>
                <a:cs typeface="Arial" panose="020B0604020202020204" pitchFamily="34" charset="0"/>
              </a:rPr>
              <a:t>Beginners will need more </a:t>
            </a:r>
            <a:r>
              <a:rPr lang="en-GB"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positive</a:t>
            </a:r>
            <a:r>
              <a:rPr lang="en-GB" dirty="0">
                <a:latin typeface="Arial" panose="020B0604020202020204" pitchFamily="34" charset="0"/>
                <a:cs typeface="Arial" panose="020B0604020202020204" pitchFamily="34" charset="0"/>
              </a:rPr>
              <a:t> feedback to encourage and </a:t>
            </a:r>
            <a:r>
              <a:rPr lang="en-GB" dirty="0" smtClean="0">
                <a:latin typeface="Arial" panose="020B0604020202020204" pitchFamily="34" charset="0"/>
                <a:cs typeface="Arial" panose="020B0604020202020204" pitchFamily="34" charset="0"/>
              </a:rPr>
              <a:t>motivate, whereas </a:t>
            </a:r>
            <a:r>
              <a:rPr lang="en-GB" dirty="0">
                <a:latin typeface="Arial" panose="020B0604020202020204" pitchFamily="34" charset="0"/>
                <a:cs typeface="Arial" panose="020B0604020202020204" pitchFamily="34" charset="0"/>
              </a:rPr>
              <a:t>elite athletes can take </a:t>
            </a:r>
            <a:r>
              <a:rPr lang="en-GB"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negative</a:t>
            </a:r>
            <a:r>
              <a:rPr lang="en-GB" dirty="0">
                <a:latin typeface="Arial" panose="020B0604020202020204" pitchFamily="34" charset="0"/>
                <a:cs typeface="Arial" panose="020B0604020202020204" pitchFamily="34" charset="0"/>
              </a:rPr>
              <a:t> feedback more constructively.</a:t>
            </a:r>
          </a:p>
          <a:p>
            <a:pPr>
              <a:spcBef>
                <a:spcPts val="600"/>
              </a:spcBef>
              <a:defRPr/>
            </a:pPr>
            <a:endParaRPr lang="en-GB" dirty="0">
              <a:latin typeface="Arial" panose="020B0604020202020204" pitchFamily="34" charset="0"/>
              <a:cs typeface="Arial" panose="020B0604020202020204" pitchFamily="34" charset="0"/>
            </a:endParaRPr>
          </a:p>
          <a:p>
            <a:pPr>
              <a:spcBef>
                <a:spcPts val="600"/>
              </a:spcBef>
              <a:defRPr/>
            </a:pPr>
            <a:r>
              <a:rPr lang="en-GB" dirty="0">
                <a:latin typeface="Arial" panose="020B0604020202020204" pitchFamily="34" charset="0"/>
                <a:cs typeface="Arial" panose="020B0604020202020204" pitchFamily="34" charset="0"/>
              </a:rPr>
              <a:t>Some performers are motivated by </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negative</a:t>
            </a:r>
            <a:r>
              <a:rPr lang="en-GB" dirty="0">
                <a:latin typeface="Arial" panose="020B0604020202020204" pitchFamily="34" charset="0"/>
                <a:cs typeface="Arial" panose="020B0604020202020204" pitchFamily="34" charset="0"/>
              </a:rPr>
              <a:t> feedback, they like to prove people wrong and so try hard to put the mistake/inaccuracy right.</a:t>
            </a:r>
          </a:p>
          <a:p>
            <a:pPr>
              <a:spcBef>
                <a:spcPts val="600"/>
              </a:spcBef>
              <a:defRPr/>
            </a:pPr>
            <a:r>
              <a:rPr lang="en-GB" dirty="0">
                <a:latin typeface="Arial" panose="020B0604020202020204" pitchFamily="34" charset="0"/>
                <a:cs typeface="Arial" panose="020B0604020202020204" pitchFamily="34" charset="0"/>
              </a:rPr>
              <a:t>Other performers are demotivated by </a:t>
            </a:r>
            <a:r>
              <a:rPr lang="en-GB"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negative</a:t>
            </a:r>
            <a:r>
              <a:rPr lang="en-GB" dirty="0">
                <a:latin typeface="Arial" panose="020B0604020202020204" pitchFamily="34" charset="0"/>
                <a:cs typeface="Arial" panose="020B0604020202020204" pitchFamily="34" charset="0"/>
              </a:rPr>
              <a:t> feedback and will ‘give up’ as they ‘will never be good enough’.</a:t>
            </a:r>
          </a:p>
          <a:p>
            <a:pPr>
              <a:spcBef>
                <a:spcPts val="600"/>
              </a:spcBef>
              <a:defRPr/>
            </a:pPr>
            <a:endParaRPr lang="en-GB" dirty="0">
              <a:latin typeface="Arial" panose="020B0604020202020204" pitchFamily="34" charset="0"/>
              <a:cs typeface="Arial" panose="020B0604020202020204" pitchFamily="34" charset="0"/>
            </a:endParaRPr>
          </a:p>
          <a:p>
            <a:pPr>
              <a:spcBef>
                <a:spcPts val="600"/>
              </a:spcBef>
              <a:defRPr/>
            </a:pPr>
            <a:r>
              <a:rPr lang="en-GB"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Positive</a:t>
            </a:r>
            <a:r>
              <a:rPr lang="en-GB" dirty="0">
                <a:latin typeface="Arial" panose="020B0604020202020204" pitchFamily="34" charset="0"/>
                <a:cs typeface="Arial" panose="020B0604020202020204" pitchFamily="34" charset="0"/>
              </a:rPr>
              <a:t> feedback is often more motivating.</a:t>
            </a:r>
          </a:p>
          <a:p>
            <a:pPr>
              <a:spcBef>
                <a:spcPts val="600"/>
              </a:spcBef>
              <a:defRPr/>
            </a:pPr>
            <a:r>
              <a:rPr lang="en-GB" dirty="0">
                <a:latin typeface="Arial" panose="020B0604020202020204" pitchFamily="34" charset="0"/>
                <a:cs typeface="Arial" panose="020B0604020202020204" pitchFamily="34" charset="0"/>
              </a:rPr>
              <a:t>Beginners and children enjoy </a:t>
            </a:r>
            <a:r>
              <a:rPr lang="en-GB"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positive</a:t>
            </a:r>
            <a:r>
              <a:rPr lang="en-GB" dirty="0">
                <a:latin typeface="Arial" panose="020B0604020202020204" pitchFamily="34" charset="0"/>
                <a:cs typeface="Arial" panose="020B0604020202020204" pitchFamily="34" charset="0"/>
              </a:rPr>
              <a:t> feedback.</a:t>
            </a:r>
          </a:p>
          <a:p>
            <a:pPr>
              <a:spcBef>
                <a:spcPts val="600"/>
              </a:spcBef>
              <a:defRPr/>
            </a:pPr>
            <a:r>
              <a:rPr lang="en-GB"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Positive</a:t>
            </a:r>
            <a:r>
              <a:rPr lang="en-GB" dirty="0">
                <a:latin typeface="Arial" panose="020B0604020202020204" pitchFamily="34" charset="0"/>
                <a:cs typeface="Arial" panose="020B0604020202020204" pitchFamily="34" charset="0"/>
              </a:rPr>
              <a:t> feedback must be ‘honest’, telling a performer that their actions were good, when they weren’t can lead to problems in the future.</a:t>
            </a:r>
          </a:p>
        </p:txBody>
      </p:sp>
      <p:sp>
        <p:nvSpPr>
          <p:cNvPr id="4" name="Title 1">
            <a:extLst>
              <a:ext uri="{FF2B5EF4-FFF2-40B4-BE49-F238E27FC236}">
                <a16:creationId xmlns:a16="http://schemas.microsoft.com/office/drawing/2014/main" id="{326F6F55-82E2-4A6E-BFEC-C06C3C544FBA}"/>
              </a:ext>
            </a:extLst>
          </p:cNvPr>
          <p:cNvSpPr txBox="1">
            <a:spLocks/>
          </p:cNvSpPr>
          <p:nvPr/>
        </p:nvSpPr>
        <p:spPr>
          <a:xfrm>
            <a:off x="78107" y="1199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r>
              <a:rPr lang="en-GB" altLang="en-US" sz="3200" dirty="0"/>
              <a:t>Types of Feedback</a:t>
            </a:r>
          </a:p>
        </p:txBody>
      </p:sp>
      <p:sp>
        <p:nvSpPr>
          <p:cNvPr id="5" name="Title 1">
            <a:extLst>
              <a:ext uri="{FF2B5EF4-FFF2-40B4-BE49-F238E27FC236}">
                <a16:creationId xmlns:a16="http://schemas.microsoft.com/office/drawing/2014/main" id="{4F80B4AC-BE65-49EE-B85F-DD584F10B393}"/>
              </a:ext>
            </a:extLst>
          </p:cNvPr>
          <p:cNvSpPr txBox="1">
            <a:spLocks/>
          </p:cNvSpPr>
          <p:nvPr/>
        </p:nvSpPr>
        <p:spPr>
          <a:xfrm>
            <a:off x="125983" y="924056"/>
            <a:ext cx="3293889" cy="486333"/>
          </a:xfrm>
          <a:prstGeom prst="rect">
            <a:avLst/>
          </a:prstGeom>
        </p:spPr>
        <p:txBody>
          <a:bodyPr>
            <a:noAutofit/>
          </a:bodyPr>
          <a:lstStyle>
            <a:defPPr>
              <a:defRPr lang="en-US"/>
            </a:defPPr>
            <a:lvl1pPr algn="ctr">
              <a:spcBef>
                <a:spcPct val="0"/>
              </a:spcBef>
              <a:buNone/>
              <a:defRPr sz="4400">
                <a:latin typeface="Arial" panose="020B0604020202020204" pitchFamily="34" charset="0"/>
                <a:ea typeface="+mj-ea"/>
                <a:cs typeface="Arial" panose="020B0604020202020204" pitchFamily="34" charset="0"/>
              </a:defRPr>
            </a:lvl1pPr>
            <a:lvl3pPr marL="0" lvl="2">
              <a:lnSpc>
                <a:spcPct val="90000"/>
              </a:lnSpc>
              <a:spcBef>
                <a:spcPct val="0"/>
              </a:spcBef>
              <a:defRPr sz="2400" b="1">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3pPr>
          </a:lstStyle>
          <a:p>
            <a:pPr lvl="2"/>
            <a:r>
              <a:rPr lang="en-GB" dirty="0" smtClean="0">
                <a:solidFill>
                  <a:srgbClr val="00B050"/>
                </a:solidFill>
              </a:rPr>
              <a:t>Positive </a:t>
            </a:r>
            <a:r>
              <a:rPr lang="en-GB" altLang="en-US" dirty="0" smtClean="0"/>
              <a:t>&amp; </a:t>
            </a:r>
            <a:r>
              <a:rPr lang="en-GB" altLang="en-US" dirty="0">
                <a:solidFill>
                  <a:srgbClr val="FF0000"/>
                </a:solidFill>
              </a:rPr>
              <a:t>N</a:t>
            </a:r>
            <a:r>
              <a:rPr lang="en-GB" dirty="0" smtClean="0">
                <a:solidFill>
                  <a:srgbClr val="FF0000"/>
                </a:solidFill>
              </a:rPr>
              <a:t>egative</a:t>
            </a:r>
            <a:endParaRPr lang="en-US" dirty="0"/>
          </a:p>
        </p:txBody>
      </p:sp>
    </p:spTree>
    <p:extLst>
      <p:ext uri="{BB962C8B-B14F-4D97-AF65-F5344CB8AC3E}">
        <p14:creationId xmlns:p14="http://schemas.microsoft.com/office/powerpoint/2010/main" val="38904852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22268376"/>
              </p:ext>
            </p:extLst>
          </p:nvPr>
        </p:nvGraphicFramePr>
        <p:xfrm>
          <a:off x="1488358" y="1556792"/>
          <a:ext cx="6156684" cy="3996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5">
            <a:extLst>
              <a:ext uri="{FF2B5EF4-FFF2-40B4-BE49-F238E27FC236}">
                <a16:creationId xmlns:a16="http://schemas.microsoft.com/office/drawing/2014/main" id="{5FB0FCAB-92B3-4209-8183-A5A435CA4ABD}"/>
              </a:ext>
            </a:extLst>
          </p:cNvPr>
          <p:cNvSpPr>
            <a:spLocks noChangeArrowheads="1"/>
          </p:cNvSpPr>
          <p:nvPr/>
        </p:nvSpPr>
        <p:spPr bwMode="auto">
          <a:xfrm>
            <a:off x="251520" y="936072"/>
            <a:ext cx="14141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panose="020B0604020202020204" pitchFamily="34" charset="0"/>
                <a:cs typeface="Arial" panose="020B0604020202020204" pitchFamily="34" charset="0"/>
              </a:defRPr>
            </a:lvl1pPr>
            <a:lvl2pPr marL="742950" indent="-285750">
              <a:defRPr sz="2400" b="1">
                <a:solidFill>
                  <a:schemeClr val="tx1"/>
                </a:solidFill>
                <a:latin typeface="Arial" panose="020B0604020202020204" pitchFamily="34" charset="0"/>
                <a:cs typeface="Arial" panose="020B0604020202020204" pitchFamily="34" charset="0"/>
              </a:defRPr>
            </a:lvl2pPr>
            <a:lvl3pPr marL="1143000" indent="-228600">
              <a:defRPr sz="2400" b="1">
                <a:solidFill>
                  <a:schemeClr val="tx1"/>
                </a:solidFill>
                <a:latin typeface="Arial" panose="020B0604020202020204" pitchFamily="34" charset="0"/>
                <a:cs typeface="Arial" panose="020B0604020202020204" pitchFamily="34" charset="0"/>
              </a:defRPr>
            </a:lvl3pPr>
            <a:lvl4pPr marL="1600200" indent="-228600">
              <a:defRPr sz="2400" b="1">
                <a:solidFill>
                  <a:schemeClr val="tx1"/>
                </a:solidFill>
                <a:latin typeface="Arial" panose="020B0604020202020204" pitchFamily="34" charset="0"/>
                <a:cs typeface="Arial" panose="020B0604020202020204" pitchFamily="34" charset="0"/>
              </a:defRPr>
            </a:lvl4pPr>
            <a:lvl5pPr marL="2057400" indent="-228600">
              <a:defRPr sz="2400" b="1">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cs typeface="Arial" panose="020B0604020202020204" pitchFamily="34" charset="0"/>
              </a:defRPr>
            </a:lvl9pPr>
          </a:lstStyle>
          <a:p>
            <a:r>
              <a:rPr lang="en-GB" altLang="en-GB" dirty="0">
                <a:solidFill>
                  <a:srgbClr val="0000FF"/>
                </a:solidFill>
              </a:rPr>
              <a:t>Apply it!</a:t>
            </a:r>
            <a:endParaRPr lang="en-US" altLang="en-GB" dirty="0">
              <a:solidFill>
                <a:srgbClr val="0000FF"/>
              </a:solidFill>
            </a:endParaRPr>
          </a:p>
        </p:txBody>
      </p:sp>
      <p:sp>
        <p:nvSpPr>
          <p:cNvPr id="5" name="Title 1">
            <a:extLst>
              <a:ext uri="{FF2B5EF4-FFF2-40B4-BE49-F238E27FC236}">
                <a16:creationId xmlns:a16="http://schemas.microsoft.com/office/drawing/2014/main" id="{1E8A410B-0D64-403A-BB01-F6B614B4506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defRPr/>
            </a:pPr>
            <a:r>
              <a:rPr lang="en-GB" sz="3200" dirty="0"/>
              <a:t>What has stuck with you?</a:t>
            </a:r>
          </a:p>
        </p:txBody>
      </p:sp>
    </p:spTree>
    <p:extLst>
      <p:ext uri="{BB962C8B-B14F-4D97-AF65-F5344CB8AC3E}">
        <p14:creationId xmlns:p14="http://schemas.microsoft.com/office/powerpoint/2010/main" val="7865810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n">
            <a:extLst>
              <a:ext uri="{FF2B5EF4-FFF2-40B4-BE49-F238E27FC236}">
                <a16:creationId xmlns:a16="http://schemas.microsoft.com/office/drawing/2014/main" id="{07113B00-4CE0-4F0D-8FC0-E23C24670397}"/>
              </a:ext>
            </a:extLst>
          </p:cNvPr>
          <p:cNvSpPr>
            <a:spLocks noChangeArrowheads="1"/>
          </p:cNvSpPr>
          <p:nvPr/>
        </p:nvSpPr>
        <p:spPr bwMode="auto">
          <a:xfrm>
            <a:off x="431540" y="3356992"/>
            <a:ext cx="8280920" cy="2592288"/>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 </a:t>
            </a:r>
            <a:r>
              <a:rPr lang="en-GB" sz="600" dirty="0">
                <a:effectLst/>
                <a:latin typeface="Arial"/>
                <a:ea typeface="Calibri"/>
                <a:cs typeface="Times New Roman"/>
              </a:rPr>
              <a:t>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5" name="Table 4">
            <a:extLst>
              <a:ext uri="{FF2B5EF4-FFF2-40B4-BE49-F238E27FC236}">
                <a16:creationId xmlns:a16="http://schemas.microsoft.com/office/drawing/2014/main" id="{7FFC7354-A758-4D87-BCC5-526BCFA0079D}"/>
              </a:ext>
            </a:extLst>
          </p:cNvPr>
          <p:cNvGraphicFramePr>
            <a:graphicFrameLocks noGrp="1"/>
          </p:cNvGraphicFramePr>
          <p:nvPr>
            <p:extLst>
              <p:ext uri="{D42A27DB-BD31-4B8C-83A1-F6EECF244321}">
                <p14:modId xmlns:p14="http://schemas.microsoft.com/office/powerpoint/2010/main" val="2172536594"/>
              </p:ext>
            </p:extLst>
          </p:nvPr>
        </p:nvGraphicFramePr>
        <p:xfrm>
          <a:off x="971600" y="4666748"/>
          <a:ext cx="7560840" cy="1195008"/>
        </p:xfrm>
        <a:graphic>
          <a:graphicData uri="http://schemas.openxmlformats.org/drawingml/2006/table">
            <a:tbl>
              <a:tblPr>
                <a:tableStyleId>{5C22544A-7EE6-4342-B048-85BDC9FD1C3A}</a:tableStyleId>
              </a:tblPr>
              <a:tblGrid>
                <a:gridCol w="2826482">
                  <a:extLst>
                    <a:ext uri="{9D8B030D-6E8A-4147-A177-3AD203B41FA5}">
                      <a16:colId xmlns:a16="http://schemas.microsoft.com/office/drawing/2014/main" val="4206808019"/>
                    </a:ext>
                  </a:extLst>
                </a:gridCol>
                <a:gridCol w="4734358">
                  <a:extLst>
                    <a:ext uri="{9D8B030D-6E8A-4147-A177-3AD203B41FA5}">
                      <a16:colId xmlns:a16="http://schemas.microsoft.com/office/drawing/2014/main" val="2631267483"/>
                    </a:ext>
                  </a:extLst>
                </a:gridCol>
              </a:tblGrid>
              <a:tr h="1195008">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 &gt; </a:t>
                      </a:r>
                      <a:r>
                        <a:rPr lang="en-US" sz="600" dirty="0">
                          <a:solidFill>
                            <a:schemeClr val="tx1"/>
                          </a:solidFill>
                          <a:latin typeface="Arial" panose="020B0604020202020204" pitchFamily="34" charset="0"/>
                          <a:ea typeface="Calibri"/>
                          <a:cs typeface="Arial" panose="020B0604020202020204" pitchFamily="34" charset="0"/>
                        </a:rPr>
                        <a:t>Trampolinist</a:t>
                      </a:r>
                      <a:r>
                        <a:rPr lang="en-GB" sz="600" dirty="0">
                          <a:solidFill>
                            <a:schemeClr val="tx1"/>
                          </a:solidFill>
                          <a:latin typeface="Arial" panose="020B0604020202020204" pitchFamily="34" charset="0"/>
                          <a:ea typeface="Calibri"/>
                          <a:cs typeface="Arial" panose="020B0604020202020204" pitchFamily="34" charset="0"/>
                        </a:rPr>
                        <a:t> / Vladimir </a:t>
                      </a:r>
                      <a:r>
                        <a:rPr lang="en-GB" sz="600" dirty="0" err="1">
                          <a:solidFill>
                            <a:schemeClr val="tx1"/>
                          </a:solidFill>
                          <a:latin typeface="Arial" panose="020B0604020202020204" pitchFamily="34" charset="0"/>
                          <a:ea typeface="Calibri"/>
                          <a:cs typeface="Arial" panose="020B0604020202020204" pitchFamily="34" charset="0"/>
                        </a:rPr>
                        <a:t>Vasiltvich</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5 &gt; </a:t>
                      </a:r>
                      <a:r>
                        <a:rPr lang="en-US" sz="600" dirty="0" err="1">
                          <a:solidFill>
                            <a:schemeClr val="tx1"/>
                          </a:solidFill>
                          <a:effectLst/>
                          <a:latin typeface="Arial" panose="020B0604020202020204" pitchFamily="34" charset="0"/>
                          <a:ea typeface="Calibri"/>
                          <a:cs typeface="Arial" panose="020B0604020202020204" pitchFamily="34" charset="0"/>
                        </a:rPr>
                        <a:t>Garden_Pea</a:t>
                      </a:r>
                      <a:r>
                        <a:rPr lang="en-US"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effectLst/>
                          <a:latin typeface="Arial" panose="020B0604020202020204" pitchFamily="34" charset="0"/>
                          <a:ea typeface="Calibri"/>
                          <a:cs typeface="Arial" panose="020B0604020202020204" pitchFamily="34" charset="0"/>
                        </a:rPr>
                        <a:t>/ Pushkin / Shutterstock.com </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7 &gt; </a:t>
                      </a:r>
                      <a:r>
                        <a:rPr lang="en-US" sz="600" dirty="0" err="1">
                          <a:solidFill>
                            <a:schemeClr val="tx1"/>
                          </a:solidFill>
                          <a:effectLst/>
                          <a:latin typeface="Arial" panose="020B0604020202020204" pitchFamily="34" charset="0"/>
                          <a:ea typeface="Calibri"/>
                          <a:cs typeface="Arial" panose="020B0604020202020204" pitchFamily="34" charset="0"/>
                        </a:rPr>
                        <a:t>Sticky_note</a:t>
                      </a:r>
                      <a:r>
                        <a:rPr lang="en-GB" sz="600" dirty="0">
                          <a:solidFill>
                            <a:schemeClr val="tx1"/>
                          </a:solidFill>
                          <a:effectLst/>
                          <a:latin typeface="Arial" panose="020B0604020202020204" pitchFamily="34" charset="0"/>
                          <a:ea typeface="Calibri"/>
                          <a:cs typeface="Arial" panose="020B0604020202020204" pitchFamily="34" charset="0"/>
                        </a:rPr>
                        <a:t> / </a:t>
                      </a:r>
                      <a:r>
                        <a:rPr lang="en-GB" sz="600" dirty="0" err="1">
                          <a:solidFill>
                            <a:schemeClr val="tx1"/>
                          </a:solidFill>
                          <a:effectLst/>
                          <a:latin typeface="Arial" panose="020B0604020202020204" pitchFamily="34" charset="0"/>
                          <a:ea typeface="Calibri"/>
                          <a:cs typeface="Arial" panose="020B0604020202020204" pitchFamily="34" charset="0"/>
                        </a:rPr>
                        <a:t>Lyudmyla</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err="1">
                          <a:solidFill>
                            <a:schemeClr val="tx1"/>
                          </a:solidFill>
                          <a:effectLst/>
                          <a:latin typeface="Arial" panose="020B0604020202020204" pitchFamily="34" charset="0"/>
                          <a:ea typeface="Calibri"/>
                          <a:cs typeface="Arial" panose="020B0604020202020204" pitchFamily="34" charset="0"/>
                        </a:rPr>
                        <a:t>Kharlamova</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9, 10 &gt; </a:t>
                      </a:r>
                      <a:r>
                        <a:rPr lang="en-US" sz="600" dirty="0">
                          <a:solidFill>
                            <a:schemeClr val="tx1"/>
                          </a:solidFill>
                          <a:latin typeface="Arial" panose="020B0604020202020204" pitchFamily="34" charset="0"/>
                          <a:ea typeface="Calibri"/>
                          <a:cs typeface="Arial" panose="020B0604020202020204" pitchFamily="34" charset="0"/>
                        </a:rPr>
                        <a:t>Sprinter</a:t>
                      </a:r>
                      <a:r>
                        <a:rPr lang="en-GB" sz="600" dirty="0">
                          <a:solidFill>
                            <a:schemeClr val="tx1"/>
                          </a:solidFill>
                          <a:latin typeface="Arial" panose="020B0604020202020204" pitchFamily="34" charset="0"/>
                          <a:ea typeface="Calibri"/>
                          <a:cs typeface="Arial" panose="020B0604020202020204" pitchFamily="34" charset="0"/>
                        </a:rPr>
                        <a:t> / Jacob Lund / Shutterstock.com </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US" sz="600" dirty="0" err="1">
                          <a:solidFill>
                            <a:schemeClr val="tx1"/>
                          </a:solidFill>
                          <a:latin typeface="Arial" panose="020B0604020202020204" pitchFamily="34" charset="0"/>
                          <a:ea typeface="Calibri"/>
                          <a:cs typeface="Arial" panose="020B0604020202020204" pitchFamily="34" charset="0"/>
                        </a:rPr>
                        <a:t>Table_tennis</a:t>
                      </a:r>
                      <a:r>
                        <a:rPr lang="en-GB" sz="600" dirty="0">
                          <a:solidFill>
                            <a:schemeClr val="tx1"/>
                          </a:solidFill>
                          <a:latin typeface="Arial" panose="020B0604020202020204" pitchFamily="34" charset="0"/>
                          <a:ea typeface="Calibri"/>
                          <a:cs typeface="Arial" panose="020B0604020202020204" pitchFamily="34" charset="0"/>
                        </a:rPr>
                        <a:t> / CHEN WS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10 &gt; </a:t>
                      </a:r>
                      <a:r>
                        <a:rPr lang="en-US" sz="600" dirty="0">
                          <a:solidFill>
                            <a:schemeClr val="tx1"/>
                          </a:solidFill>
                          <a:latin typeface="Arial" panose="020B0604020202020204" pitchFamily="34" charset="0"/>
                          <a:ea typeface="Calibri"/>
                          <a:cs typeface="Arial" panose="020B0604020202020204" pitchFamily="34" charset="0"/>
                        </a:rPr>
                        <a:t>Trampolinist</a:t>
                      </a:r>
                      <a:r>
                        <a:rPr lang="en-GB" sz="600" dirty="0">
                          <a:solidFill>
                            <a:schemeClr val="tx1"/>
                          </a:solidFill>
                          <a:latin typeface="Arial" panose="020B0604020202020204" pitchFamily="34" charset="0"/>
                          <a:ea typeface="Calibri"/>
                          <a:cs typeface="Arial" panose="020B0604020202020204" pitchFamily="34" charset="0"/>
                        </a:rPr>
                        <a:t> / Vladimir </a:t>
                      </a:r>
                      <a:r>
                        <a:rPr lang="en-GB" sz="600" dirty="0" err="1">
                          <a:solidFill>
                            <a:schemeClr val="tx1"/>
                          </a:solidFill>
                          <a:latin typeface="Arial" panose="020B0604020202020204" pitchFamily="34" charset="0"/>
                          <a:ea typeface="Calibri"/>
                          <a:cs typeface="Arial" panose="020B0604020202020204" pitchFamily="34" charset="0"/>
                        </a:rPr>
                        <a:t>Vasiltvich</a:t>
                      </a:r>
                      <a:r>
                        <a:rPr lang="en-GB" sz="600" dirty="0">
                          <a:solidFill>
                            <a:schemeClr val="tx1"/>
                          </a:solidFill>
                          <a:latin typeface="Arial" panose="020B0604020202020204" pitchFamily="34" charset="0"/>
                          <a:ea typeface="Calibri"/>
                          <a:cs typeface="Arial" panose="020B0604020202020204" pitchFamily="34" charset="0"/>
                        </a:rPr>
                        <a:t>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11 &gt; </a:t>
                      </a:r>
                      <a:r>
                        <a:rPr lang="en-US" sz="600" dirty="0">
                          <a:solidFill>
                            <a:schemeClr val="tx1"/>
                          </a:solidFill>
                          <a:latin typeface="Arial" panose="020B0604020202020204" pitchFamily="34" charset="0"/>
                          <a:ea typeface="Calibri"/>
                          <a:cs typeface="Arial" panose="020B0604020202020204" pitchFamily="34" charset="0"/>
                        </a:rPr>
                        <a:t>Shotput</a:t>
                      </a:r>
                      <a:r>
                        <a:rPr lang="en-GB" sz="600" dirty="0">
                          <a:solidFill>
                            <a:schemeClr val="tx1"/>
                          </a:solidFill>
                          <a:latin typeface="Arial" panose="020B0604020202020204" pitchFamily="34" charset="0"/>
                          <a:ea typeface="Calibri"/>
                          <a:cs typeface="Arial" panose="020B0604020202020204" pitchFamily="34" charset="0"/>
                        </a:rPr>
                        <a:t> / Herbert Kratky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11, 12 &gt; </a:t>
                      </a:r>
                      <a:r>
                        <a:rPr lang="en-US" sz="600" dirty="0" err="1">
                          <a:solidFill>
                            <a:schemeClr val="tx1"/>
                          </a:solidFill>
                          <a:latin typeface="Arial" panose="020B0604020202020204" pitchFamily="34" charset="0"/>
                          <a:ea typeface="Calibri"/>
                          <a:cs typeface="Arial" panose="020B0604020202020204" pitchFamily="34" charset="0"/>
                        </a:rPr>
                        <a:t>Kite_surfer</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Wallenrock</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11, 12 &gt; </a:t>
                      </a:r>
                      <a:r>
                        <a:rPr lang="en-US" sz="600" dirty="0">
                          <a:solidFill>
                            <a:schemeClr val="tx1"/>
                          </a:solidFill>
                          <a:latin typeface="Arial" panose="020B0604020202020204" pitchFamily="34" charset="0"/>
                          <a:ea typeface="Calibri"/>
                          <a:cs typeface="Arial" panose="020B0604020202020204" pitchFamily="34" charset="0"/>
                        </a:rPr>
                        <a:t>Hockey</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Corepics</a:t>
                      </a:r>
                      <a:r>
                        <a:rPr lang="en-GB" sz="600" dirty="0">
                          <a:solidFill>
                            <a:schemeClr val="tx1"/>
                          </a:solidFill>
                          <a:latin typeface="Arial" panose="020B0604020202020204" pitchFamily="34" charset="0"/>
                          <a:ea typeface="Calibri"/>
                          <a:cs typeface="Arial" panose="020B0604020202020204" pitchFamily="34" charset="0"/>
                        </a:rPr>
                        <a:t> VOF / Shutterstock.com</a:t>
                      </a:r>
                      <a:r>
                        <a:rPr lang="pl-PL" sz="600" dirty="0">
                          <a:solidFill>
                            <a:schemeClr val="tx1"/>
                          </a:solidFill>
                          <a:latin typeface="Arial" panose="020B0604020202020204" pitchFamily="34" charset="0"/>
                          <a:ea typeface="Calibri"/>
                          <a:cs typeface="Arial" panose="020B0604020202020204" pitchFamily="34" charset="0"/>
                        </a:rPr>
                        <a:t> / ED</a:t>
                      </a:r>
                      <a:endParaRPr lang="en-GB" sz="600" dirty="0">
                        <a:solidFill>
                          <a:schemeClr val="tx1"/>
                        </a:solidFill>
                        <a:latin typeface="Arial" panose="020B0604020202020204" pitchFamily="34" charset="0"/>
                        <a:ea typeface="Calibri"/>
                        <a:cs typeface="Arial" panose="020B0604020202020204" pitchFamily="34" charset="0"/>
                      </a:endParaRPr>
                    </a:p>
                    <a:p>
                      <a:pPr marL="0" marR="0" lvl="0" indent="0" algn="l" defTabSz="914400" rtl="0" eaLnBrk="1" fontAlgn="auto" latinLnBrk="0" hangingPunct="1">
                        <a:lnSpc>
                          <a:spcPct val="115000"/>
                        </a:lnSpc>
                        <a:spcBef>
                          <a:spcPts val="0"/>
                        </a:spcBef>
                        <a:spcAft>
                          <a:spcPts val="0"/>
                        </a:spcAft>
                        <a:buClrTx/>
                        <a:buSzTx/>
                        <a:buFont typeface="Arial" panose="020B0604020202020204" pitchFamily="34" charset="0"/>
                        <a:buNone/>
                        <a:tabLst/>
                        <a:defRPr/>
                      </a:pPr>
                      <a:endParaRPr lang="en-GB" sz="600" dirty="0">
                        <a:solidFill>
                          <a:schemeClr val="tx1"/>
                        </a:solidFill>
                        <a:latin typeface="Arial" panose="020B0604020202020204" pitchFamily="34" charset="0"/>
                        <a:ea typeface="Calibri"/>
                        <a:cs typeface="Arial" panose="020B0604020202020204" pitchFamily="34" charset="0"/>
                      </a:endParaRPr>
                    </a:p>
                  </a:txBody>
                  <a:tcPr marL="0" marR="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18 &gt; </a:t>
                      </a:r>
                      <a:r>
                        <a:rPr lang="en-US" sz="600" dirty="0">
                          <a:solidFill>
                            <a:schemeClr val="tx1"/>
                          </a:solidFill>
                          <a:latin typeface="Arial" panose="020B0604020202020204" pitchFamily="34" charset="0"/>
                          <a:ea typeface="Calibri"/>
                          <a:cs typeface="Arial" panose="020B0604020202020204" pitchFamily="34" charset="0"/>
                        </a:rPr>
                        <a:t>Target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Abscent</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23 &gt; </a:t>
                      </a:r>
                      <a:r>
                        <a:rPr lang="en-US" sz="600" dirty="0">
                          <a:solidFill>
                            <a:schemeClr val="tx1"/>
                          </a:solidFill>
                          <a:latin typeface="Arial" panose="020B0604020202020204" pitchFamily="34" charset="0"/>
                          <a:ea typeface="Calibri"/>
                          <a:cs typeface="Arial" panose="020B0604020202020204" pitchFamily="34" charset="0"/>
                        </a:rPr>
                        <a:t>Footballer</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leolintang</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27 &gt; </a:t>
                      </a:r>
                      <a:r>
                        <a:rPr lang="en-US" sz="600" dirty="0">
                          <a:solidFill>
                            <a:schemeClr val="tx1"/>
                          </a:solidFill>
                          <a:latin typeface="Arial" panose="020B0604020202020204" pitchFamily="34" charset="0"/>
                          <a:ea typeface="Calibri"/>
                          <a:cs typeface="Arial" panose="020B0604020202020204" pitchFamily="34" charset="0"/>
                        </a:rPr>
                        <a:t>Milan vs </a:t>
                      </a:r>
                      <a:r>
                        <a:rPr lang="en-US" sz="600" dirty="0" err="1">
                          <a:solidFill>
                            <a:schemeClr val="tx1"/>
                          </a:solidFill>
                          <a:latin typeface="Arial" panose="020B0604020202020204" pitchFamily="34" charset="0"/>
                          <a:ea typeface="Calibri"/>
                          <a:cs typeface="Arial" panose="020B0604020202020204" pitchFamily="34" charset="0"/>
                        </a:rPr>
                        <a:t>Olimpiacos</a:t>
                      </a:r>
                      <a:r>
                        <a:rPr lang="en-GB" sz="600" dirty="0">
                          <a:solidFill>
                            <a:schemeClr val="tx1"/>
                          </a:solidFill>
                          <a:latin typeface="Arial" panose="020B0604020202020204" pitchFamily="34" charset="0"/>
                          <a:ea typeface="Calibri"/>
                          <a:cs typeface="Arial" panose="020B0604020202020204" pitchFamily="34" charset="0"/>
                        </a:rPr>
                        <a:t> / Paolo Bona / Shutterstock.com </a:t>
                      </a:r>
                      <a:r>
                        <a:rPr lang="pl-PL" sz="600" dirty="0">
                          <a:solidFill>
                            <a:schemeClr val="tx1"/>
                          </a:solidFill>
                          <a:latin typeface="Arial" panose="020B0604020202020204" pitchFamily="34" charset="0"/>
                          <a:ea typeface="Calibri"/>
                          <a:cs typeface="Arial" panose="020B0604020202020204" pitchFamily="34" charset="0"/>
                        </a:rPr>
                        <a:t>/ ED</a:t>
                      </a:r>
                      <a:endParaRPr lang="en-GB" sz="600" dirty="0">
                        <a:solidFill>
                          <a:schemeClr val="tx1"/>
                        </a:solidFill>
                        <a:latin typeface="Arial" panose="020B0604020202020204" pitchFamily="34" charset="0"/>
                        <a:ea typeface="Calibri"/>
                        <a:cs typeface="Arial" panose="020B0604020202020204" pitchFamily="34" charset="0"/>
                      </a:endParaRP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29 &gt; </a:t>
                      </a:r>
                      <a:r>
                        <a:rPr lang="en-US" sz="600" dirty="0">
                          <a:solidFill>
                            <a:schemeClr val="tx1"/>
                          </a:solidFill>
                          <a:latin typeface="Arial" panose="020B0604020202020204" pitchFamily="34" charset="0"/>
                          <a:ea typeface="Calibri"/>
                          <a:cs typeface="Arial" panose="020B0604020202020204" pitchFamily="34" charset="0"/>
                        </a:rPr>
                        <a:t>Runner </a:t>
                      </a:r>
                      <a:r>
                        <a:rPr lang="en-GB" sz="600" dirty="0">
                          <a:solidFill>
                            <a:schemeClr val="tx1"/>
                          </a:solidFill>
                          <a:latin typeface="Arial" panose="020B0604020202020204" pitchFamily="34" charset="0"/>
                          <a:ea typeface="Calibri"/>
                          <a:cs typeface="Arial" panose="020B0604020202020204" pitchFamily="34" charset="0"/>
                        </a:rPr>
                        <a:t>/ Annette </a:t>
                      </a:r>
                      <a:r>
                        <a:rPr lang="en-GB" sz="600" dirty="0" err="1">
                          <a:solidFill>
                            <a:schemeClr val="tx1"/>
                          </a:solidFill>
                          <a:latin typeface="Arial" panose="020B0604020202020204" pitchFamily="34" charset="0"/>
                          <a:ea typeface="Calibri"/>
                          <a:cs typeface="Arial" panose="020B0604020202020204" pitchFamily="34" charset="0"/>
                        </a:rPr>
                        <a:t>Shaff</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33, 34 &gt; </a:t>
                      </a:r>
                      <a:r>
                        <a:rPr lang="en-US" sz="600" dirty="0" err="1">
                          <a:solidFill>
                            <a:schemeClr val="tx1"/>
                          </a:solidFill>
                          <a:latin typeface="Arial" panose="020B0604020202020204" pitchFamily="34" charset="0"/>
                          <a:ea typeface="Calibri"/>
                          <a:cs typeface="Arial" panose="020B0604020202020204" pitchFamily="34" charset="0"/>
                        </a:rPr>
                        <a:t>School_basketball</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SpeedKingz</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36 &gt; </a:t>
                      </a:r>
                      <a:r>
                        <a:rPr lang="en-GB" sz="600" dirty="0" err="1">
                          <a:solidFill>
                            <a:schemeClr val="tx1"/>
                          </a:solidFill>
                          <a:latin typeface="Arial" panose="020B0604020202020204" pitchFamily="34" charset="0"/>
                          <a:ea typeface="Calibri"/>
                          <a:cs typeface="Arial" panose="020B0604020202020204" pitchFamily="34" charset="0"/>
                        </a:rPr>
                        <a:t>Young_basketballer</a:t>
                      </a:r>
                      <a:r>
                        <a:rPr lang="en-GB" sz="600" dirty="0">
                          <a:solidFill>
                            <a:schemeClr val="tx1"/>
                          </a:solidFill>
                          <a:latin typeface="Arial" panose="020B0604020202020204" pitchFamily="34" charset="0"/>
                          <a:ea typeface="Calibri"/>
                          <a:cs typeface="Arial" panose="020B0604020202020204" pitchFamily="34" charset="0"/>
                        </a:rPr>
                        <a:t> / Rawpixel.com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38 &gt; </a:t>
                      </a:r>
                      <a:r>
                        <a:rPr lang="en-GB" sz="600" dirty="0" err="1">
                          <a:solidFill>
                            <a:schemeClr val="tx1"/>
                          </a:solidFill>
                          <a:latin typeface="Arial" panose="020B0604020202020204" pitchFamily="34" charset="0"/>
                          <a:ea typeface="Calibri"/>
                          <a:cs typeface="Arial" panose="020B0604020202020204" pitchFamily="34" charset="0"/>
                        </a:rPr>
                        <a:t>Young_ballet_dancer</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Iakov</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Filimonov</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40 &gt; Gymnast / Everett Collection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48 &gt; Swimmer / </a:t>
                      </a:r>
                      <a:r>
                        <a:rPr lang="en-GB" sz="600" dirty="0" err="1">
                          <a:solidFill>
                            <a:schemeClr val="tx1"/>
                          </a:solidFill>
                          <a:latin typeface="Arial" panose="020B0604020202020204" pitchFamily="34" charset="0"/>
                          <a:ea typeface="Calibri"/>
                          <a:cs typeface="Arial" panose="020B0604020202020204" pitchFamily="34" charset="0"/>
                        </a:rPr>
                        <a:t>wavebreakmedia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Arial" panose="020B0604020202020204" pitchFamily="34" charset="0"/>
                        <a:ea typeface="Calibri"/>
                        <a:cs typeface="Arial" panose="020B0604020202020204" pitchFamily="34" charset="0"/>
                      </a:endParaRPr>
                    </a:p>
                  </a:txBody>
                  <a:tcPr marL="36000" marR="36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22596375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2.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3.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ags/tag4.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9D3C12D7-E060-4ACE-8E0B-DF9B9A23BBFE}"/>
</file>

<file path=customXml/itemProps2.xml><?xml version="1.0" encoding="utf-8"?>
<ds:datastoreItem xmlns:ds="http://schemas.openxmlformats.org/officeDocument/2006/customXml" ds:itemID="{5C2A7CBB-33F9-4486-8558-4FC985D24A33}"/>
</file>

<file path=customXml/itemProps3.xml><?xml version="1.0" encoding="utf-8"?>
<ds:datastoreItem xmlns:ds="http://schemas.openxmlformats.org/officeDocument/2006/customXml" ds:itemID="{D003A87C-81FE-439A-8278-F15168CAF9AB}"/>
</file>

<file path=docProps/app.xml><?xml version="1.0" encoding="utf-8"?>
<Properties xmlns="http://schemas.openxmlformats.org/officeDocument/2006/extended-properties" xmlns:vt="http://schemas.openxmlformats.org/officeDocument/2006/docPropsVTypes">
  <TotalTime>2204</TotalTime>
  <Words>4101</Words>
  <Application>Microsoft Office PowerPoint</Application>
  <PresentationFormat>On-screen Show (4:3)</PresentationFormat>
  <Paragraphs>532</Paragraphs>
  <Slides>49</Slides>
  <Notes>16</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49</vt:i4>
      </vt:variant>
    </vt:vector>
  </HeadingPairs>
  <TitlesOfParts>
    <vt:vector size="54" baseType="lpstr">
      <vt:lpstr>Arial</vt:lpstr>
      <vt:lpstr>Calibri</vt:lpstr>
      <vt:lpstr>Times New Roman</vt: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Why classify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Sports Psychology</dc:title>
  <dc:creator>OCR</dc:creator>
  <cp:keywords>GCSE; PE; Topic Presnetation; Sports Psychology</cp:keywords>
  <cp:lastModifiedBy>J. Levick</cp:lastModifiedBy>
  <cp:revision>159</cp:revision>
  <dcterms:created xsi:type="dcterms:W3CDTF">2018-10-01T14:21:10Z</dcterms:created>
  <dcterms:modified xsi:type="dcterms:W3CDTF">2019-03-25T14:09:52Z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