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diagrams/data1.xml" ContentType="application/vnd.openxmlformats-officedocument.drawingml.diagramData+xml"/>
  <Override PartName="/ppt/presentation.xml" ContentType="application/vnd.openxmlformats-officedocument.presentationml.presentation.main+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xml" ContentType="application/vnd.openxmlformats-officedocument.presentationml.slide+xml"/>
  <Override PartName="/ppt/slides/slide24.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4.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5.xml" ContentType="application/vnd.openxmlformats-officedocument.presentationml.slide+xml"/>
  <Override PartName="/ppt/slides/slide29.xml" ContentType="application/vnd.openxmlformats-officedocument.presentationml.slide+xml"/>
  <Override PartName="/ppt/slides/slide31.xml" ContentType="application/vnd.openxmlformats-officedocument.presentationml.slide+xml"/>
  <Override PartName="/ppt/slides/slide33.xml" ContentType="application/vnd.openxmlformats-officedocument.presentationml.slide+xml"/>
  <Override PartName="/ppt/slides/slide30.xml" ContentType="application/vnd.openxmlformats-officedocument.presentationml.slide+xml"/>
  <Override PartName="/ppt/slides/slide32.xml" ContentType="application/vnd.openxmlformats-officedocument.presentationml.slide+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notesSlides/notesSlide23.xml" ContentType="application/vnd.openxmlformats-officedocument.presentationml.notesSlide+xml"/>
  <Override PartName="/ppt/notesSlides/notesSlide8.xml" ContentType="application/vnd.openxmlformats-officedocument.presentationml.notesSlide+xml"/>
  <Override PartName="/ppt/notesSlides/notesSlide17.xml" ContentType="application/vnd.openxmlformats-officedocument.presentationml.notesSlide+xml"/>
  <Override PartName="/ppt/notesSlides/notesSlide4.xml" ContentType="application/vnd.openxmlformats-officedocument.presentationml.notesSlide+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notesSlides/notesSlide18.xml" ContentType="application/vnd.openxmlformats-officedocument.presentationml.notesSlide+xml"/>
  <Override PartName="/ppt/slideLayouts/slideLayout21.xml" ContentType="application/vnd.openxmlformats-officedocument.presentationml.slideLayou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slideLayouts/slideLayout20.xml" ContentType="application/vnd.openxmlformats-officedocument.presentationml.slideLayout+xml"/>
  <Override PartName="/ppt/notesSlides/notesSlide6.xml" ContentType="application/vnd.openxmlformats-officedocument.presentationml.notesSlide+xml"/>
  <Override PartName="/ppt/notesSlides/notesSlide1.xml" ContentType="application/vnd.openxmlformats-officedocument.presentationml.notesSlide+xml"/>
  <Override PartName="/ppt/notesSlides/notesSlide7.xml" ContentType="application/vnd.openxmlformats-officedocument.presentationml.notesSlide+xml"/>
  <Override PartName="/ppt/notesSlides/notesSlide12.xml" ContentType="application/vnd.openxmlformats-officedocument.presentationml.notesSlide+xml"/>
  <Override PartName="/ppt/notesSlides/notesSlide3.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9.xml" ContentType="application/vnd.openxmlformats-officedocument.presentationml.notesSlide+xml"/>
  <Override PartName="/ppt/notesSlides/notesSlide16.xml" ContentType="application/vnd.openxmlformats-officedocument.presentationml.notesSlide+xml"/>
  <Override PartName="/ppt/notesSlides/notesSlide2.xml" ContentType="application/vnd.openxmlformats-officedocument.presentationml.notesSlide+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5.xml" ContentType="application/vnd.openxmlformats-officedocument.presentationml.notesSlide+xml"/>
  <Override PartName="/ppt/notesSlides/notesSlide11.xml" ContentType="application/vnd.openxmlformats-officedocument.presentationml.notesSlide+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notesSlides/notesSlide21.xml" ContentType="application/vnd.openxmlformats-officedocument.presentationml.notesSlide+xml"/>
  <Override PartName="/ppt/slideLayouts/slideLayout10.xml" ContentType="application/vnd.openxmlformats-officedocument.presentationml.slideLayout+xml"/>
  <Override PartName="/ppt/slideLayouts/slideLayout14.xml" ContentType="application/vnd.openxmlformats-officedocument.presentationml.slideLayout+xml"/>
  <Override PartName="/ppt/notesSlides/notesSlide10.xml" ContentType="application/vnd.openxmlformats-officedocument.presentationml.notesSlide+xml"/>
  <Override PartName="/ppt/notesSlides/notesSlide22.xml" ContentType="application/vnd.openxmlformats-officedocument.presentationml.notesSl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diagrams/quickStyle1.xml" ContentType="application/vnd.openxmlformats-officedocument.drawingml.diagramStyle+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layout1.xml" ContentType="application/vnd.openxmlformats-officedocument.drawingml.diagramLayout+xml"/>
  <Override PartName="/ppt/diagrams/colors1.xml" ContentType="application/vnd.openxmlformats-officedocument.drawingml.diagramColors+xml"/>
  <Override PartName="/ppt/diagrams/drawing1.xml" ContentType="application/vnd.ms-office.drawingml.diagramDrawing+xml"/>
  <Override PartName="/ppt/notesMasters/notesMaster1.xml" ContentType="application/vnd.openxmlformats-officedocument.presentationml.notesMaster+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ppt/tags/tag4.xml" ContentType="application/vnd.openxmlformats-officedocument.presentationml.tags+xml"/>
  <Override PartName="/ppt/tags/tag3.xml" ContentType="application/vnd.openxmlformats-officedocument.presentationml.tags+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2.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7"/>
  </p:notesMasterIdLst>
  <p:sldIdLst>
    <p:sldId id="256" r:id="rId3"/>
    <p:sldId id="293" r:id="rId4"/>
    <p:sldId id="554" r:id="rId5"/>
    <p:sldId id="529" r:id="rId6"/>
    <p:sldId id="530" r:id="rId7"/>
    <p:sldId id="448" r:id="rId8"/>
    <p:sldId id="535" r:id="rId9"/>
    <p:sldId id="452" r:id="rId10"/>
    <p:sldId id="536" r:id="rId11"/>
    <p:sldId id="537" r:id="rId12"/>
    <p:sldId id="484" r:id="rId13"/>
    <p:sldId id="485" r:id="rId14"/>
    <p:sldId id="542" r:id="rId15"/>
    <p:sldId id="546" r:id="rId16"/>
    <p:sldId id="487" r:id="rId17"/>
    <p:sldId id="488" r:id="rId18"/>
    <p:sldId id="489" r:id="rId19"/>
    <p:sldId id="585" r:id="rId20"/>
    <p:sldId id="540" r:id="rId21"/>
    <p:sldId id="490" r:id="rId22"/>
    <p:sldId id="491" r:id="rId23"/>
    <p:sldId id="543" r:id="rId24"/>
    <p:sldId id="545" r:id="rId25"/>
    <p:sldId id="493" r:id="rId26"/>
    <p:sldId id="495" r:id="rId27"/>
    <p:sldId id="497" r:id="rId28"/>
    <p:sldId id="498" r:id="rId29"/>
    <p:sldId id="548" r:id="rId30"/>
    <p:sldId id="586" r:id="rId31"/>
    <p:sldId id="500" r:id="rId32"/>
    <p:sldId id="550" r:id="rId33"/>
    <p:sldId id="501" r:id="rId34"/>
    <p:sldId id="502" r:id="rId35"/>
    <p:sldId id="504" r:id="rId36"/>
    <p:sldId id="506" r:id="rId37"/>
    <p:sldId id="507" r:id="rId38"/>
    <p:sldId id="510" r:id="rId39"/>
    <p:sldId id="513" r:id="rId40"/>
    <p:sldId id="509" r:id="rId41"/>
    <p:sldId id="587" r:id="rId42"/>
    <p:sldId id="547" r:id="rId43"/>
    <p:sldId id="519" r:id="rId44"/>
    <p:sldId id="520" r:id="rId45"/>
    <p:sldId id="588" r:id="rId4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71E42"/>
    <a:srgbClr val="DA8AAD"/>
    <a:srgbClr val="2C6350"/>
    <a:srgbClr val="D1EB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366" autoAdjust="0"/>
    <p:restoredTop sz="94291" autoAdjust="0"/>
  </p:normalViewPr>
  <p:slideViewPr>
    <p:cSldViewPr>
      <p:cViewPr varScale="1">
        <p:scale>
          <a:sx n="55" d="100"/>
          <a:sy n="55" d="100"/>
        </p:scale>
        <p:origin x="1524" y="72"/>
      </p:cViewPr>
      <p:guideLst>
        <p:guide orient="horz" pos="2160"/>
        <p:guide pos="2880"/>
      </p:guideLst>
    </p:cSldViewPr>
  </p:slideViewPr>
  <p:notesTextViewPr>
    <p:cViewPr>
      <p:scale>
        <a:sx n="1" d="1"/>
        <a:sy n="1" d="1"/>
      </p:scale>
      <p:origin x="0" y="0"/>
    </p:cViewPr>
  </p:notesTextViewPr>
  <p:notesViewPr>
    <p:cSldViewPr>
      <p:cViewPr varScale="1">
        <p:scale>
          <a:sx n="82" d="100"/>
          <a:sy n="82" d="100"/>
        </p:scale>
        <p:origin x="-318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2.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6FA208-1A80-411D-AB17-3C3A623BE25C}"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87C384ED-7018-4A63-B330-895DBC2B1F9A}">
      <dgm:prSet phldrT="[Text]" custT="1"/>
      <dgm:spPr>
        <a:solidFill>
          <a:srgbClr val="DA8AAD"/>
        </a:solidFill>
      </dgm:spPr>
      <dgm:t>
        <a:bodyPr/>
        <a:lstStyle/>
        <a:p>
          <a:r>
            <a:rPr lang="en-GB" sz="1600" dirty="0">
              <a:latin typeface="Arial" panose="020B0604020202020204" pitchFamily="34" charset="0"/>
              <a:cs typeface="Arial" panose="020B0604020202020204" pitchFamily="34" charset="0"/>
            </a:rPr>
            <a:t>Cardiovascular and Respiratory system</a:t>
          </a:r>
        </a:p>
      </dgm:t>
    </dgm:pt>
    <dgm:pt modelId="{55CAE964-DD63-4E9D-B995-4CA485FEBEB6}" type="parTrans" cxnId="{3BCD98AA-764D-4B55-9614-AE6AF21415B9}">
      <dgm:prSet/>
      <dgm:spPr/>
      <dgm:t>
        <a:bodyPr/>
        <a:lstStyle/>
        <a:p>
          <a:endParaRPr lang="en-GB" sz="2000">
            <a:latin typeface="Arial" panose="020B0604020202020204" pitchFamily="34" charset="0"/>
            <a:cs typeface="Arial" panose="020B0604020202020204" pitchFamily="34" charset="0"/>
          </a:endParaRPr>
        </a:p>
      </dgm:t>
    </dgm:pt>
    <dgm:pt modelId="{C3E04FC6-0EE2-410A-96AC-6244D0D14E6D}" type="sibTrans" cxnId="{3BCD98AA-764D-4B55-9614-AE6AF21415B9}">
      <dgm:prSet/>
      <dgm:spPr/>
      <dgm:t>
        <a:bodyPr/>
        <a:lstStyle/>
        <a:p>
          <a:endParaRPr lang="en-GB" sz="2000">
            <a:latin typeface="Arial" panose="020B0604020202020204" pitchFamily="34" charset="0"/>
            <a:cs typeface="Arial" panose="020B0604020202020204" pitchFamily="34" charset="0"/>
          </a:endParaRPr>
        </a:p>
      </dgm:t>
    </dgm:pt>
    <dgm:pt modelId="{38FCEB98-3692-424C-B80B-36B4EF063511}">
      <dgm:prSet phldrT="[Text]" custT="1"/>
      <dgm:spPr>
        <a:solidFill>
          <a:srgbClr val="B71E42"/>
        </a:solidFill>
      </dgm:spPr>
      <dgm:t>
        <a:bodyPr/>
        <a:lstStyle/>
        <a:p>
          <a:r>
            <a:rPr lang="en-GB" sz="2000" dirty="0">
              <a:latin typeface="Arial" panose="020B0604020202020204" pitchFamily="34" charset="0"/>
              <a:cs typeface="Arial" panose="020B0604020202020204" pitchFamily="34" charset="0"/>
            </a:rPr>
            <a:t>Describe the process of inspiration in particular the role of the diaphragm and intercostal muscles? </a:t>
          </a:r>
        </a:p>
      </dgm:t>
    </dgm:pt>
    <dgm:pt modelId="{A4D58438-0615-499A-AD36-04D8F5168DB6}" type="parTrans" cxnId="{C1FE5F95-02A1-451F-9E8D-332495C79113}">
      <dgm:prSet/>
      <dgm:spPr/>
      <dgm:t>
        <a:bodyPr/>
        <a:lstStyle/>
        <a:p>
          <a:endParaRPr lang="en-GB" sz="2000">
            <a:latin typeface="Arial" panose="020B0604020202020204" pitchFamily="34" charset="0"/>
            <a:cs typeface="Arial" panose="020B0604020202020204" pitchFamily="34" charset="0"/>
          </a:endParaRPr>
        </a:p>
      </dgm:t>
    </dgm:pt>
    <dgm:pt modelId="{311B2EB6-FAAC-4C3E-8E33-EA791972C800}" type="sibTrans" cxnId="{C1FE5F95-02A1-451F-9E8D-332495C79113}">
      <dgm:prSet/>
      <dgm:spPr/>
      <dgm:t>
        <a:bodyPr/>
        <a:lstStyle/>
        <a:p>
          <a:endParaRPr lang="en-GB" sz="2000">
            <a:latin typeface="Arial" panose="020B0604020202020204" pitchFamily="34" charset="0"/>
            <a:cs typeface="Arial" panose="020B0604020202020204" pitchFamily="34" charset="0"/>
          </a:endParaRPr>
        </a:p>
      </dgm:t>
    </dgm:pt>
    <dgm:pt modelId="{EDA77D25-FC52-42DB-86EC-B4E3B4A52767}">
      <dgm:prSet phldrT="[Text]" custT="1"/>
      <dgm:spPr>
        <a:solidFill>
          <a:srgbClr val="B71E42"/>
        </a:solidFill>
      </dgm:spPr>
      <dgm:t>
        <a:bodyPr/>
        <a:lstStyle/>
        <a:p>
          <a:r>
            <a:rPr lang="en-GB" sz="2000" dirty="0">
              <a:latin typeface="Arial" panose="020B0604020202020204" pitchFamily="34" charset="0"/>
              <a:cs typeface="Arial" panose="020B0604020202020204" pitchFamily="34" charset="0"/>
            </a:rPr>
            <a:t>Explain the purpose of arteries and veins in the body? </a:t>
          </a:r>
        </a:p>
      </dgm:t>
    </dgm:pt>
    <dgm:pt modelId="{52439245-CE0B-4576-8178-BE3D7B2BEB21}" type="parTrans" cxnId="{59FA8A06-ECA7-4581-83C5-1D5F5C034F35}">
      <dgm:prSet/>
      <dgm:spPr/>
      <dgm:t>
        <a:bodyPr/>
        <a:lstStyle/>
        <a:p>
          <a:endParaRPr lang="en-GB" sz="2000">
            <a:latin typeface="Arial" panose="020B0604020202020204" pitchFamily="34" charset="0"/>
            <a:cs typeface="Arial" panose="020B0604020202020204" pitchFamily="34" charset="0"/>
          </a:endParaRPr>
        </a:p>
      </dgm:t>
    </dgm:pt>
    <dgm:pt modelId="{6E5118E1-E9E5-4A3E-9C7D-729E3AFC90CF}" type="sibTrans" cxnId="{59FA8A06-ECA7-4581-83C5-1D5F5C034F35}">
      <dgm:prSet/>
      <dgm:spPr/>
      <dgm:t>
        <a:bodyPr/>
        <a:lstStyle/>
        <a:p>
          <a:endParaRPr lang="en-GB" sz="2000">
            <a:latin typeface="Arial" panose="020B0604020202020204" pitchFamily="34" charset="0"/>
            <a:cs typeface="Arial" panose="020B0604020202020204" pitchFamily="34" charset="0"/>
          </a:endParaRPr>
        </a:p>
      </dgm:t>
    </dgm:pt>
    <dgm:pt modelId="{9567EAAD-6AED-46D9-AC9A-F6C8E1FCE1E2}">
      <dgm:prSet phldrT="[Text]" custT="1"/>
      <dgm:spPr>
        <a:solidFill>
          <a:srgbClr val="B71E42"/>
        </a:solidFill>
      </dgm:spPr>
      <dgm:t>
        <a:bodyPr/>
        <a:lstStyle/>
        <a:p>
          <a:r>
            <a:rPr lang="en-GB" sz="2000" dirty="0">
              <a:latin typeface="Arial" panose="020B0604020202020204" pitchFamily="34" charset="0"/>
              <a:cs typeface="Arial" panose="020B0604020202020204" pitchFamily="34" charset="0"/>
            </a:rPr>
            <a:t>Describe the route of blood from the </a:t>
          </a:r>
          <a:r>
            <a:rPr lang="en-GB" sz="2000" b="1" dirty="0">
              <a:latin typeface="Arial" panose="020B0604020202020204" pitchFamily="34" charset="0"/>
              <a:cs typeface="Arial" panose="020B0604020202020204" pitchFamily="34" charset="0"/>
            </a:rPr>
            <a:t>Vena Cava </a:t>
          </a:r>
          <a:r>
            <a:rPr lang="en-GB" sz="2000" dirty="0">
              <a:latin typeface="Arial" panose="020B0604020202020204" pitchFamily="34" charset="0"/>
              <a:cs typeface="Arial" panose="020B0604020202020204" pitchFamily="34" charset="0"/>
            </a:rPr>
            <a:t>to the </a:t>
          </a:r>
          <a:r>
            <a:rPr lang="en-GB" sz="2000" b="1" dirty="0">
              <a:latin typeface="Arial" panose="020B0604020202020204" pitchFamily="34" charset="0"/>
              <a:cs typeface="Arial" panose="020B0604020202020204" pitchFamily="34" charset="0"/>
            </a:rPr>
            <a:t>Aorta</a:t>
          </a:r>
          <a:r>
            <a:rPr lang="en-GB" sz="2000" dirty="0">
              <a:latin typeface="Arial" panose="020B0604020202020204" pitchFamily="34" charset="0"/>
              <a:cs typeface="Arial" panose="020B0604020202020204" pitchFamily="34" charset="0"/>
            </a:rPr>
            <a:t>.</a:t>
          </a:r>
        </a:p>
      </dgm:t>
    </dgm:pt>
    <dgm:pt modelId="{D10DA795-7C0D-4750-898D-B93E68F41167}" type="parTrans" cxnId="{EF6C2B19-AE0A-46B3-9AED-E83AA9D80466}">
      <dgm:prSet/>
      <dgm:spPr/>
      <dgm:t>
        <a:bodyPr/>
        <a:lstStyle/>
        <a:p>
          <a:endParaRPr lang="en-GB" sz="2000">
            <a:latin typeface="Arial" panose="020B0604020202020204" pitchFamily="34" charset="0"/>
            <a:cs typeface="Arial" panose="020B0604020202020204" pitchFamily="34" charset="0"/>
          </a:endParaRPr>
        </a:p>
      </dgm:t>
    </dgm:pt>
    <dgm:pt modelId="{326A608C-5B2F-4D46-8F42-60DE604034B7}" type="sibTrans" cxnId="{EF6C2B19-AE0A-46B3-9AED-E83AA9D80466}">
      <dgm:prSet/>
      <dgm:spPr/>
      <dgm:t>
        <a:bodyPr/>
        <a:lstStyle/>
        <a:p>
          <a:endParaRPr lang="en-GB" sz="2000">
            <a:latin typeface="Arial" panose="020B0604020202020204" pitchFamily="34" charset="0"/>
            <a:cs typeface="Arial" panose="020B0604020202020204" pitchFamily="34" charset="0"/>
          </a:endParaRPr>
        </a:p>
      </dgm:t>
    </dgm:pt>
    <dgm:pt modelId="{CC76E75A-0E18-477C-8E30-FBC2425F3C14}">
      <dgm:prSet phldrT="[Text]" custT="1"/>
      <dgm:spPr>
        <a:solidFill>
          <a:srgbClr val="B71E42"/>
        </a:solidFill>
      </dgm:spPr>
      <dgm:t>
        <a:bodyPr/>
        <a:lstStyle/>
        <a:p>
          <a:r>
            <a:rPr lang="en-GB" sz="2000" dirty="0">
              <a:latin typeface="Arial" panose="020B0604020202020204" pitchFamily="34" charset="0"/>
              <a:cs typeface="Arial" panose="020B0604020202020204" pitchFamily="34" charset="0"/>
            </a:rPr>
            <a:t>Explain the route of oxygen from the trachea to the muscles. </a:t>
          </a:r>
        </a:p>
      </dgm:t>
    </dgm:pt>
    <dgm:pt modelId="{970DFEA5-2AC6-4DC3-9BF4-AD84C28CF2BA}" type="parTrans" cxnId="{67803513-A643-4E55-ABF5-669D6CB9C423}">
      <dgm:prSet/>
      <dgm:spPr/>
      <dgm:t>
        <a:bodyPr/>
        <a:lstStyle/>
        <a:p>
          <a:endParaRPr lang="en-GB" sz="2000">
            <a:latin typeface="Arial" panose="020B0604020202020204" pitchFamily="34" charset="0"/>
            <a:cs typeface="Arial" panose="020B0604020202020204" pitchFamily="34" charset="0"/>
          </a:endParaRPr>
        </a:p>
      </dgm:t>
    </dgm:pt>
    <dgm:pt modelId="{7C129FB1-2FC8-4D18-95A5-66D539AD3D42}" type="sibTrans" cxnId="{67803513-A643-4E55-ABF5-669D6CB9C423}">
      <dgm:prSet/>
      <dgm:spPr/>
      <dgm:t>
        <a:bodyPr/>
        <a:lstStyle/>
        <a:p>
          <a:endParaRPr lang="en-GB" sz="2000">
            <a:latin typeface="Arial" panose="020B0604020202020204" pitchFamily="34" charset="0"/>
            <a:cs typeface="Arial" panose="020B0604020202020204" pitchFamily="34" charset="0"/>
          </a:endParaRPr>
        </a:p>
      </dgm:t>
    </dgm:pt>
    <dgm:pt modelId="{205B3C7C-23FF-4BC3-AF04-B63783261667}" type="pres">
      <dgm:prSet presAssocID="{576FA208-1A80-411D-AB17-3C3A623BE25C}" presName="diagram" presStyleCnt="0">
        <dgm:presLayoutVars>
          <dgm:chMax val="1"/>
          <dgm:dir/>
          <dgm:animLvl val="ctr"/>
          <dgm:resizeHandles val="exact"/>
        </dgm:presLayoutVars>
      </dgm:prSet>
      <dgm:spPr/>
      <dgm:t>
        <a:bodyPr/>
        <a:lstStyle/>
        <a:p>
          <a:endParaRPr lang="en-US"/>
        </a:p>
      </dgm:t>
    </dgm:pt>
    <dgm:pt modelId="{6A6EBD9A-0AC5-4198-AF11-08E528781AF0}" type="pres">
      <dgm:prSet presAssocID="{576FA208-1A80-411D-AB17-3C3A623BE25C}" presName="matrix" presStyleCnt="0"/>
      <dgm:spPr/>
    </dgm:pt>
    <dgm:pt modelId="{BC06985E-79EB-47F6-B6C2-BA9B6E157942}" type="pres">
      <dgm:prSet presAssocID="{576FA208-1A80-411D-AB17-3C3A623BE25C}" presName="tile1" presStyleLbl="node1" presStyleIdx="0" presStyleCnt="4" custLinFactNeighborY="649"/>
      <dgm:spPr/>
      <dgm:t>
        <a:bodyPr/>
        <a:lstStyle/>
        <a:p>
          <a:endParaRPr lang="en-US"/>
        </a:p>
      </dgm:t>
    </dgm:pt>
    <dgm:pt modelId="{C1DE2A23-CD21-40D5-A13F-6220070403D9}" type="pres">
      <dgm:prSet presAssocID="{576FA208-1A80-411D-AB17-3C3A623BE25C}" presName="tile1text" presStyleLbl="node1" presStyleIdx="0" presStyleCnt="4">
        <dgm:presLayoutVars>
          <dgm:chMax val="0"/>
          <dgm:chPref val="0"/>
          <dgm:bulletEnabled val="1"/>
        </dgm:presLayoutVars>
      </dgm:prSet>
      <dgm:spPr/>
      <dgm:t>
        <a:bodyPr/>
        <a:lstStyle/>
        <a:p>
          <a:endParaRPr lang="en-US"/>
        </a:p>
      </dgm:t>
    </dgm:pt>
    <dgm:pt modelId="{BA66FE88-7362-46D7-B73A-8715947C1433}" type="pres">
      <dgm:prSet presAssocID="{576FA208-1A80-411D-AB17-3C3A623BE25C}" presName="tile2" presStyleLbl="node1" presStyleIdx="1" presStyleCnt="4"/>
      <dgm:spPr/>
      <dgm:t>
        <a:bodyPr/>
        <a:lstStyle/>
        <a:p>
          <a:endParaRPr lang="en-US"/>
        </a:p>
      </dgm:t>
    </dgm:pt>
    <dgm:pt modelId="{D4928808-A9D8-4D7D-8032-9567FF82AAE3}" type="pres">
      <dgm:prSet presAssocID="{576FA208-1A80-411D-AB17-3C3A623BE25C}" presName="tile2text" presStyleLbl="node1" presStyleIdx="1" presStyleCnt="4">
        <dgm:presLayoutVars>
          <dgm:chMax val="0"/>
          <dgm:chPref val="0"/>
          <dgm:bulletEnabled val="1"/>
        </dgm:presLayoutVars>
      </dgm:prSet>
      <dgm:spPr/>
      <dgm:t>
        <a:bodyPr/>
        <a:lstStyle/>
        <a:p>
          <a:endParaRPr lang="en-US"/>
        </a:p>
      </dgm:t>
    </dgm:pt>
    <dgm:pt modelId="{88A60BE7-226B-4ACA-B362-DE2434742A62}" type="pres">
      <dgm:prSet presAssocID="{576FA208-1A80-411D-AB17-3C3A623BE25C}" presName="tile3" presStyleLbl="node1" presStyleIdx="2" presStyleCnt="4"/>
      <dgm:spPr/>
      <dgm:t>
        <a:bodyPr/>
        <a:lstStyle/>
        <a:p>
          <a:endParaRPr lang="en-US"/>
        </a:p>
      </dgm:t>
    </dgm:pt>
    <dgm:pt modelId="{0B4E8083-4556-4379-A09D-87049006A872}" type="pres">
      <dgm:prSet presAssocID="{576FA208-1A80-411D-AB17-3C3A623BE25C}" presName="tile3text" presStyleLbl="node1" presStyleIdx="2" presStyleCnt="4">
        <dgm:presLayoutVars>
          <dgm:chMax val="0"/>
          <dgm:chPref val="0"/>
          <dgm:bulletEnabled val="1"/>
        </dgm:presLayoutVars>
      </dgm:prSet>
      <dgm:spPr/>
      <dgm:t>
        <a:bodyPr/>
        <a:lstStyle/>
        <a:p>
          <a:endParaRPr lang="en-US"/>
        </a:p>
      </dgm:t>
    </dgm:pt>
    <dgm:pt modelId="{FA700B7B-8567-46C7-8D3E-40490F5B64E8}" type="pres">
      <dgm:prSet presAssocID="{576FA208-1A80-411D-AB17-3C3A623BE25C}" presName="tile4" presStyleLbl="node1" presStyleIdx="3" presStyleCnt="4"/>
      <dgm:spPr/>
      <dgm:t>
        <a:bodyPr/>
        <a:lstStyle/>
        <a:p>
          <a:endParaRPr lang="en-US"/>
        </a:p>
      </dgm:t>
    </dgm:pt>
    <dgm:pt modelId="{45E1DEB2-BFB9-4C3A-8DDE-83C91051D01A}" type="pres">
      <dgm:prSet presAssocID="{576FA208-1A80-411D-AB17-3C3A623BE25C}" presName="tile4text" presStyleLbl="node1" presStyleIdx="3" presStyleCnt="4">
        <dgm:presLayoutVars>
          <dgm:chMax val="0"/>
          <dgm:chPref val="0"/>
          <dgm:bulletEnabled val="1"/>
        </dgm:presLayoutVars>
      </dgm:prSet>
      <dgm:spPr/>
      <dgm:t>
        <a:bodyPr/>
        <a:lstStyle/>
        <a:p>
          <a:endParaRPr lang="en-US"/>
        </a:p>
      </dgm:t>
    </dgm:pt>
    <dgm:pt modelId="{434C7A5E-0AE4-454E-8BA6-AF21F28B3A80}" type="pres">
      <dgm:prSet presAssocID="{576FA208-1A80-411D-AB17-3C3A623BE25C}" presName="centerTile" presStyleLbl="fgShp" presStyleIdx="0" presStyleCnt="1">
        <dgm:presLayoutVars>
          <dgm:chMax val="0"/>
          <dgm:chPref val="0"/>
        </dgm:presLayoutVars>
      </dgm:prSet>
      <dgm:spPr/>
      <dgm:t>
        <a:bodyPr/>
        <a:lstStyle/>
        <a:p>
          <a:endParaRPr lang="en-US"/>
        </a:p>
      </dgm:t>
    </dgm:pt>
  </dgm:ptLst>
  <dgm:cxnLst>
    <dgm:cxn modelId="{7C293497-1013-4E45-BD14-CBE1EA0EBFB4}" type="presOf" srcId="{38FCEB98-3692-424C-B80B-36B4EF063511}" destId="{C1DE2A23-CD21-40D5-A13F-6220070403D9}" srcOrd="1" destOrd="0" presId="urn:microsoft.com/office/officeart/2005/8/layout/matrix1"/>
    <dgm:cxn modelId="{3BCD98AA-764D-4B55-9614-AE6AF21415B9}" srcId="{576FA208-1A80-411D-AB17-3C3A623BE25C}" destId="{87C384ED-7018-4A63-B330-895DBC2B1F9A}" srcOrd="0" destOrd="0" parTransId="{55CAE964-DD63-4E9D-B995-4CA485FEBEB6}" sibTransId="{C3E04FC6-0EE2-410A-96AC-6244D0D14E6D}"/>
    <dgm:cxn modelId="{C1FE5F95-02A1-451F-9E8D-332495C79113}" srcId="{87C384ED-7018-4A63-B330-895DBC2B1F9A}" destId="{38FCEB98-3692-424C-B80B-36B4EF063511}" srcOrd="0" destOrd="0" parTransId="{A4D58438-0615-499A-AD36-04D8F5168DB6}" sibTransId="{311B2EB6-FAAC-4C3E-8E33-EA791972C800}"/>
    <dgm:cxn modelId="{170AE8FA-C896-4BF4-9DC6-6C7DCDAB6A61}" type="presOf" srcId="{CC76E75A-0E18-477C-8E30-FBC2425F3C14}" destId="{FA700B7B-8567-46C7-8D3E-40490F5B64E8}" srcOrd="0" destOrd="0" presId="urn:microsoft.com/office/officeart/2005/8/layout/matrix1"/>
    <dgm:cxn modelId="{67803513-A643-4E55-ABF5-669D6CB9C423}" srcId="{87C384ED-7018-4A63-B330-895DBC2B1F9A}" destId="{CC76E75A-0E18-477C-8E30-FBC2425F3C14}" srcOrd="3" destOrd="0" parTransId="{970DFEA5-2AC6-4DC3-9BF4-AD84C28CF2BA}" sibTransId="{7C129FB1-2FC8-4D18-95A5-66D539AD3D42}"/>
    <dgm:cxn modelId="{80F38575-E360-47DE-9071-CD5AF386AD1A}" type="presOf" srcId="{CC76E75A-0E18-477C-8E30-FBC2425F3C14}" destId="{45E1DEB2-BFB9-4C3A-8DDE-83C91051D01A}" srcOrd="1" destOrd="0" presId="urn:microsoft.com/office/officeart/2005/8/layout/matrix1"/>
    <dgm:cxn modelId="{B762B0F7-BE20-42CB-B530-1AD07C19FC10}" type="presOf" srcId="{EDA77D25-FC52-42DB-86EC-B4E3B4A52767}" destId="{D4928808-A9D8-4D7D-8032-9567FF82AAE3}" srcOrd="1" destOrd="0" presId="urn:microsoft.com/office/officeart/2005/8/layout/matrix1"/>
    <dgm:cxn modelId="{09AC6911-2A3F-4AB9-8730-26CDA0B5CAF6}" type="presOf" srcId="{9567EAAD-6AED-46D9-AC9A-F6C8E1FCE1E2}" destId="{88A60BE7-226B-4ACA-B362-DE2434742A62}" srcOrd="0" destOrd="0" presId="urn:microsoft.com/office/officeart/2005/8/layout/matrix1"/>
    <dgm:cxn modelId="{59FA8A06-ECA7-4581-83C5-1D5F5C034F35}" srcId="{87C384ED-7018-4A63-B330-895DBC2B1F9A}" destId="{EDA77D25-FC52-42DB-86EC-B4E3B4A52767}" srcOrd="1" destOrd="0" parTransId="{52439245-CE0B-4576-8178-BE3D7B2BEB21}" sibTransId="{6E5118E1-E9E5-4A3E-9C7D-729E3AFC90CF}"/>
    <dgm:cxn modelId="{654A433A-E3FC-4DCD-91FA-962F76A7EF87}" type="presOf" srcId="{9567EAAD-6AED-46D9-AC9A-F6C8E1FCE1E2}" destId="{0B4E8083-4556-4379-A09D-87049006A872}" srcOrd="1" destOrd="0" presId="urn:microsoft.com/office/officeart/2005/8/layout/matrix1"/>
    <dgm:cxn modelId="{86B4D3B7-4D3F-44D0-A6FD-90AE51955B50}" type="presOf" srcId="{576FA208-1A80-411D-AB17-3C3A623BE25C}" destId="{205B3C7C-23FF-4BC3-AF04-B63783261667}" srcOrd="0" destOrd="0" presId="urn:microsoft.com/office/officeart/2005/8/layout/matrix1"/>
    <dgm:cxn modelId="{ACF200F4-CDEB-40C7-9ECF-74809FA0C88E}" type="presOf" srcId="{38FCEB98-3692-424C-B80B-36B4EF063511}" destId="{BC06985E-79EB-47F6-B6C2-BA9B6E157942}" srcOrd="0" destOrd="0" presId="urn:microsoft.com/office/officeart/2005/8/layout/matrix1"/>
    <dgm:cxn modelId="{F0C8D297-942F-42ED-B3F1-10C32E4FA24F}" type="presOf" srcId="{87C384ED-7018-4A63-B330-895DBC2B1F9A}" destId="{434C7A5E-0AE4-454E-8BA6-AF21F28B3A80}" srcOrd="0" destOrd="0" presId="urn:microsoft.com/office/officeart/2005/8/layout/matrix1"/>
    <dgm:cxn modelId="{A4C0A9C8-DED4-4750-B528-9CB7CAEAB8A3}" type="presOf" srcId="{EDA77D25-FC52-42DB-86EC-B4E3B4A52767}" destId="{BA66FE88-7362-46D7-B73A-8715947C1433}" srcOrd="0" destOrd="0" presId="urn:microsoft.com/office/officeart/2005/8/layout/matrix1"/>
    <dgm:cxn modelId="{EF6C2B19-AE0A-46B3-9AED-E83AA9D80466}" srcId="{87C384ED-7018-4A63-B330-895DBC2B1F9A}" destId="{9567EAAD-6AED-46D9-AC9A-F6C8E1FCE1E2}" srcOrd="2" destOrd="0" parTransId="{D10DA795-7C0D-4750-898D-B93E68F41167}" sibTransId="{326A608C-5B2F-4D46-8F42-60DE604034B7}"/>
    <dgm:cxn modelId="{49DC6923-EB83-4CEC-919E-254A0CB8060A}" type="presParOf" srcId="{205B3C7C-23FF-4BC3-AF04-B63783261667}" destId="{6A6EBD9A-0AC5-4198-AF11-08E528781AF0}" srcOrd="0" destOrd="0" presId="urn:microsoft.com/office/officeart/2005/8/layout/matrix1"/>
    <dgm:cxn modelId="{AE2FF8D8-F66C-464C-B4C3-BA67A41D1D62}" type="presParOf" srcId="{6A6EBD9A-0AC5-4198-AF11-08E528781AF0}" destId="{BC06985E-79EB-47F6-B6C2-BA9B6E157942}" srcOrd="0" destOrd="0" presId="urn:microsoft.com/office/officeart/2005/8/layout/matrix1"/>
    <dgm:cxn modelId="{2E45ECE9-A83D-4FD2-87FB-E77B290C428C}" type="presParOf" srcId="{6A6EBD9A-0AC5-4198-AF11-08E528781AF0}" destId="{C1DE2A23-CD21-40D5-A13F-6220070403D9}" srcOrd="1" destOrd="0" presId="urn:microsoft.com/office/officeart/2005/8/layout/matrix1"/>
    <dgm:cxn modelId="{06A6704A-7958-4EA7-A043-2E5448F057DF}" type="presParOf" srcId="{6A6EBD9A-0AC5-4198-AF11-08E528781AF0}" destId="{BA66FE88-7362-46D7-B73A-8715947C1433}" srcOrd="2" destOrd="0" presId="urn:microsoft.com/office/officeart/2005/8/layout/matrix1"/>
    <dgm:cxn modelId="{934F3000-9C1A-4089-97B1-9C67564F5CB6}" type="presParOf" srcId="{6A6EBD9A-0AC5-4198-AF11-08E528781AF0}" destId="{D4928808-A9D8-4D7D-8032-9567FF82AAE3}" srcOrd="3" destOrd="0" presId="urn:microsoft.com/office/officeart/2005/8/layout/matrix1"/>
    <dgm:cxn modelId="{E6FD3E20-4C3E-40CB-A958-4A840C4E576F}" type="presParOf" srcId="{6A6EBD9A-0AC5-4198-AF11-08E528781AF0}" destId="{88A60BE7-226B-4ACA-B362-DE2434742A62}" srcOrd="4" destOrd="0" presId="urn:microsoft.com/office/officeart/2005/8/layout/matrix1"/>
    <dgm:cxn modelId="{E70CCD13-DDE1-4211-91EC-CE4179021606}" type="presParOf" srcId="{6A6EBD9A-0AC5-4198-AF11-08E528781AF0}" destId="{0B4E8083-4556-4379-A09D-87049006A872}" srcOrd="5" destOrd="0" presId="urn:microsoft.com/office/officeart/2005/8/layout/matrix1"/>
    <dgm:cxn modelId="{D9D00323-26C9-4D94-B59D-97A0A9DC2455}" type="presParOf" srcId="{6A6EBD9A-0AC5-4198-AF11-08E528781AF0}" destId="{FA700B7B-8567-46C7-8D3E-40490F5B64E8}" srcOrd="6" destOrd="0" presId="urn:microsoft.com/office/officeart/2005/8/layout/matrix1"/>
    <dgm:cxn modelId="{A9330A9E-64DF-4749-8F2F-53A0FA0D03A9}" type="presParOf" srcId="{6A6EBD9A-0AC5-4198-AF11-08E528781AF0}" destId="{45E1DEB2-BFB9-4C3A-8DDE-83C91051D01A}" srcOrd="7" destOrd="0" presId="urn:microsoft.com/office/officeart/2005/8/layout/matrix1"/>
    <dgm:cxn modelId="{11F4BC92-E6D8-4949-89FF-A37724C824AD}" type="presParOf" srcId="{205B3C7C-23FF-4BC3-AF04-B63783261667}" destId="{434C7A5E-0AE4-454E-8BA6-AF21F28B3A80}"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06985E-79EB-47F6-B6C2-BA9B6E157942}">
      <dsp:nvSpPr>
        <dsp:cNvPr id="0" name=""/>
        <dsp:cNvSpPr/>
      </dsp:nvSpPr>
      <dsp:spPr>
        <a:xfrm rot="16200000">
          <a:off x="540060" y="-527091"/>
          <a:ext cx="1998222" cy="3078342"/>
        </a:xfrm>
        <a:prstGeom prst="round1Rect">
          <a:avLst/>
        </a:prstGeom>
        <a:solidFill>
          <a:srgbClr val="B71E4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GB" sz="2000" kern="1200" dirty="0">
              <a:latin typeface="Arial" panose="020B0604020202020204" pitchFamily="34" charset="0"/>
              <a:cs typeface="Arial" panose="020B0604020202020204" pitchFamily="34" charset="0"/>
            </a:rPr>
            <a:t>Describe the process of inspiration in particular the role of the diaphragm and intercostal muscles? </a:t>
          </a:r>
        </a:p>
      </dsp:txBody>
      <dsp:txXfrm rot="5400000">
        <a:off x="-1" y="12969"/>
        <a:ext cx="3078342" cy="1498666"/>
      </dsp:txXfrm>
    </dsp:sp>
    <dsp:sp modelId="{BA66FE88-7362-46D7-B73A-8715947C1433}">
      <dsp:nvSpPr>
        <dsp:cNvPr id="0" name=""/>
        <dsp:cNvSpPr/>
      </dsp:nvSpPr>
      <dsp:spPr>
        <a:xfrm>
          <a:off x="3078342" y="0"/>
          <a:ext cx="3078342" cy="1998222"/>
        </a:xfrm>
        <a:prstGeom prst="round1Rect">
          <a:avLst/>
        </a:prstGeom>
        <a:solidFill>
          <a:srgbClr val="B71E4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GB" sz="2000" kern="1200" dirty="0">
              <a:latin typeface="Arial" panose="020B0604020202020204" pitchFamily="34" charset="0"/>
              <a:cs typeface="Arial" panose="020B0604020202020204" pitchFamily="34" charset="0"/>
            </a:rPr>
            <a:t>Explain the purpose of arteries and veins in the body? </a:t>
          </a:r>
        </a:p>
      </dsp:txBody>
      <dsp:txXfrm>
        <a:off x="3078342" y="0"/>
        <a:ext cx="3078342" cy="1498666"/>
      </dsp:txXfrm>
    </dsp:sp>
    <dsp:sp modelId="{88A60BE7-226B-4ACA-B362-DE2434742A62}">
      <dsp:nvSpPr>
        <dsp:cNvPr id="0" name=""/>
        <dsp:cNvSpPr/>
      </dsp:nvSpPr>
      <dsp:spPr>
        <a:xfrm rot="10800000">
          <a:off x="0" y="1998222"/>
          <a:ext cx="3078342" cy="1998222"/>
        </a:xfrm>
        <a:prstGeom prst="round1Rect">
          <a:avLst/>
        </a:prstGeom>
        <a:solidFill>
          <a:srgbClr val="B71E4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GB" sz="2000" kern="1200" dirty="0">
              <a:latin typeface="Arial" panose="020B0604020202020204" pitchFamily="34" charset="0"/>
              <a:cs typeface="Arial" panose="020B0604020202020204" pitchFamily="34" charset="0"/>
            </a:rPr>
            <a:t>Describe the route of blood from the </a:t>
          </a:r>
          <a:r>
            <a:rPr lang="en-GB" sz="2000" b="1" kern="1200" dirty="0">
              <a:latin typeface="Arial" panose="020B0604020202020204" pitchFamily="34" charset="0"/>
              <a:cs typeface="Arial" panose="020B0604020202020204" pitchFamily="34" charset="0"/>
            </a:rPr>
            <a:t>Vena Cava </a:t>
          </a:r>
          <a:r>
            <a:rPr lang="en-GB" sz="2000" kern="1200" dirty="0">
              <a:latin typeface="Arial" panose="020B0604020202020204" pitchFamily="34" charset="0"/>
              <a:cs typeface="Arial" panose="020B0604020202020204" pitchFamily="34" charset="0"/>
            </a:rPr>
            <a:t>to the </a:t>
          </a:r>
          <a:r>
            <a:rPr lang="en-GB" sz="2000" b="1" kern="1200" dirty="0">
              <a:latin typeface="Arial" panose="020B0604020202020204" pitchFamily="34" charset="0"/>
              <a:cs typeface="Arial" panose="020B0604020202020204" pitchFamily="34" charset="0"/>
            </a:rPr>
            <a:t>Aorta</a:t>
          </a:r>
          <a:r>
            <a:rPr lang="en-GB" sz="2000" kern="1200" dirty="0">
              <a:latin typeface="Arial" panose="020B0604020202020204" pitchFamily="34" charset="0"/>
              <a:cs typeface="Arial" panose="020B0604020202020204" pitchFamily="34" charset="0"/>
            </a:rPr>
            <a:t>.</a:t>
          </a:r>
        </a:p>
      </dsp:txBody>
      <dsp:txXfrm rot="10800000">
        <a:off x="0" y="2497777"/>
        <a:ext cx="3078342" cy="1498666"/>
      </dsp:txXfrm>
    </dsp:sp>
    <dsp:sp modelId="{FA700B7B-8567-46C7-8D3E-40490F5B64E8}">
      <dsp:nvSpPr>
        <dsp:cNvPr id="0" name=""/>
        <dsp:cNvSpPr/>
      </dsp:nvSpPr>
      <dsp:spPr>
        <a:xfrm rot="5400000">
          <a:off x="3618402" y="1458161"/>
          <a:ext cx="1998222" cy="3078342"/>
        </a:xfrm>
        <a:prstGeom prst="round1Rect">
          <a:avLst/>
        </a:prstGeom>
        <a:solidFill>
          <a:srgbClr val="B71E4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GB" sz="2000" kern="1200" dirty="0">
              <a:latin typeface="Arial" panose="020B0604020202020204" pitchFamily="34" charset="0"/>
              <a:cs typeface="Arial" panose="020B0604020202020204" pitchFamily="34" charset="0"/>
            </a:rPr>
            <a:t>Explain the route of oxygen from the trachea to the muscles. </a:t>
          </a:r>
        </a:p>
      </dsp:txBody>
      <dsp:txXfrm rot="-5400000">
        <a:off x="3078341" y="2497777"/>
        <a:ext cx="3078342" cy="1498666"/>
      </dsp:txXfrm>
    </dsp:sp>
    <dsp:sp modelId="{434C7A5E-0AE4-454E-8BA6-AF21F28B3A80}">
      <dsp:nvSpPr>
        <dsp:cNvPr id="0" name=""/>
        <dsp:cNvSpPr/>
      </dsp:nvSpPr>
      <dsp:spPr>
        <a:xfrm>
          <a:off x="2154839" y="1498666"/>
          <a:ext cx="1847005" cy="999111"/>
        </a:xfrm>
        <a:prstGeom prst="roundRect">
          <a:avLst/>
        </a:prstGeom>
        <a:solidFill>
          <a:srgbClr val="DA8AAD"/>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latin typeface="Arial" panose="020B0604020202020204" pitchFamily="34" charset="0"/>
              <a:cs typeface="Arial" panose="020B0604020202020204" pitchFamily="34" charset="0"/>
            </a:rPr>
            <a:t>Cardiovascular and Respiratory system</a:t>
          </a:r>
        </a:p>
      </dsp:txBody>
      <dsp:txXfrm>
        <a:off x="2203612" y="1547439"/>
        <a:ext cx="1749459" cy="901565"/>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C5580D0-2621-4903-A1D6-EBFF93A986A8}" type="datetimeFigureOut">
              <a:rPr lang="en-GB" smtClean="0"/>
              <a:t>25/03/2019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2204A1C-9E4B-4B82-A6B7-35B44FEF5474}" type="slidenum">
              <a:rPr lang="en-GB" smtClean="0"/>
              <a:t>‹#›</a:t>
            </a:fld>
            <a:endParaRPr lang="en-GB"/>
          </a:p>
        </p:txBody>
      </p:sp>
    </p:spTree>
    <p:extLst>
      <p:ext uri="{BB962C8B-B14F-4D97-AF65-F5344CB8AC3E}">
        <p14:creationId xmlns:p14="http://schemas.microsoft.com/office/powerpoint/2010/main" val="24990939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1</a:t>
            </a:fld>
            <a:endParaRPr lang="en-GB"/>
          </a:p>
        </p:txBody>
      </p:sp>
    </p:spTree>
    <p:extLst>
      <p:ext uri="{BB962C8B-B14F-4D97-AF65-F5344CB8AC3E}">
        <p14:creationId xmlns:p14="http://schemas.microsoft.com/office/powerpoint/2010/main" val="4286157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7B08948-2ED1-4DFB-9109-579F43B493CD}" type="slidenum">
              <a:rPr lang="en-US" smtClean="0"/>
              <a:t>2</a:t>
            </a:fld>
            <a:endParaRPr lang="en-US"/>
          </a:p>
        </p:txBody>
      </p:sp>
    </p:spTree>
    <p:extLst>
      <p:ext uri="{BB962C8B-B14F-4D97-AF65-F5344CB8AC3E}">
        <p14:creationId xmlns:p14="http://schemas.microsoft.com/office/powerpoint/2010/main" val="14041327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Shape 90"/>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
        <p:nvSpPr>
          <p:cNvPr id="91" name="Shape 9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72213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Shape 113"/>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
        <p:nvSpPr>
          <p:cNvPr id="114" name="Shape 11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60538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Shape 15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a:solidFill>
                  <a:schemeClr val="dk1"/>
                </a:solidFill>
                <a:latin typeface="Calibri"/>
                <a:ea typeface="Calibri"/>
                <a:cs typeface="Calibri"/>
                <a:sym typeface="Calibri"/>
              </a:rPr>
              <a:t>8</a:t>
            </a:fld>
            <a:endParaRPr lang="en-US" sz="1200">
              <a:solidFill>
                <a:schemeClr val="dk1"/>
              </a:solidFill>
              <a:latin typeface="Calibri"/>
              <a:ea typeface="Calibri"/>
              <a:cs typeface="Calibri"/>
              <a:sym typeface="Calibri"/>
            </a:endParaRPr>
          </a:p>
        </p:txBody>
      </p:sp>
      <p:sp>
        <p:nvSpPr>
          <p:cNvPr id="159" name="Shape 15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a:headEnd type="none" w="med" len="med"/>
            <a:tailEnd type="none" w="med" len="med"/>
          </a:ln>
        </p:spPr>
      </p:sp>
      <p:sp>
        <p:nvSpPr>
          <p:cNvPr id="160" name="Shape 160"/>
          <p:cNvSpPr txBox="1">
            <a:spLocks noGrp="1"/>
          </p:cNvSpPr>
          <p:nvPr>
            <p:ph type="body" idx="1"/>
          </p:nvPr>
        </p:nvSpPr>
        <p:spPr>
          <a:xfrm>
            <a:off x="914400" y="4343400"/>
            <a:ext cx="5029199" cy="4114800"/>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668288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a:ln/>
        </p:spPr>
      </p:sp>
      <p:sp>
        <p:nvSpPr>
          <p:cNvPr id="143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143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8AAAAEAC-DA03-4CE7-A1A9-B3F885A94B0D}" type="slidenum">
              <a:rPr lang="en-GB" altLang="en-US" sz="1200" b="0" smtClean="0">
                <a:latin typeface="Times New Roman" panose="02020603050405020304" pitchFamily="18" charset="0"/>
              </a:rPr>
              <a:pPr/>
              <a:t>9</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30594721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a:ln/>
        </p:spPr>
      </p:sp>
      <p:sp>
        <p:nvSpPr>
          <p:cNvPr id="163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163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414F93C3-9409-4CAB-8063-0F1F78FBFA49}" type="slidenum">
              <a:rPr lang="en-GB" altLang="en-US" sz="1200" b="0" smtClean="0">
                <a:latin typeface="Times New Roman" panose="02020603050405020304" pitchFamily="18" charset="0"/>
              </a:rPr>
              <a:pPr/>
              <a:t>10</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12536693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ln/>
        </p:spPr>
      </p:sp>
      <p:sp>
        <p:nvSpPr>
          <p:cNvPr id="204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204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E2580B25-F847-4A1E-98A8-DC325FE275F2}" type="slidenum">
              <a:rPr lang="en-GB" altLang="en-US" sz="1200" b="0" smtClean="0">
                <a:latin typeface="Times New Roman" panose="02020603050405020304" pitchFamily="18" charset="0"/>
              </a:rPr>
              <a:pPr/>
              <a:t>11</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23897317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a:p>
            <a:endParaRPr lang="en-GB" altLang="en-US" dirty="0"/>
          </a:p>
        </p:txBody>
      </p:sp>
      <p:sp>
        <p:nvSpPr>
          <p:cNvPr id="225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E83846E5-1F0E-42BB-BEA1-BC24DA54623C}" type="slidenum">
              <a:rPr lang="en-GB" altLang="en-US" sz="1200" b="0" smtClean="0">
                <a:latin typeface="Times New Roman" panose="02020603050405020304" pitchFamily="18" charset="0"/>
              </a:rPr>
              <a:pPr/>
              <a:t>12</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26278807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9FC024F9-46D5-4936-95A3-5AD535D1175B}" type="slidenum">
              <a:rPr lang="en-GB" altLang="en-US" sz="1200" b="0" smtClean="0">
                <a:latin typeface="Times New Roman" panose="02020603050405020304" pitchFamily="18" charset="0"/>
              </a:rPr>
              <a:pPr/>
              <a:t>14</a:t>
            </a:fld>
            <a:endParaRPr lang="en-GB" altLang="en-US" sz="1200" b="0">
              <a:latin typeface="Times New Roman" panose="02020603050405020304" pitchFamily="18"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25655453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76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276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C135344C-009B-486C-B0E4-9A4931AB7974}" type="slidenum">
              <a:rPr lang="en-GB" altLang="en-US" sz="1200" b="0" smtClean="0">
                <a:latin typeface="Times New Roman" panose="02020603050405020304" pitchFamily="18" charset="0"/>
              </a:rPr>
              <a:pPr/>
              <a:t>17</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28641782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76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276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C135344C-009B-486C-B0E4-9A4931AB7974}" type="slidenum">
              <a:rPr lang="en-GB" altLang="en-US" sz="1200" b="0" smtClean="0">
                <a:latin typeface="Times New Roman" panose="02020603050405020304" pitchFamily="18" charset="0"/>
              </a:rPr>
              <a:pPr/>
              <a:t>18</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38552661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76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t>Photo by: </a:t>
            </a:r>
            <a:r>
              <a:rPr lang="en-GB" altLang="en-US"/>
              <a:t>© istock Photo</a:t>
            </a:r>
          </a:p>
          <a:p>
            <a:endParaRPr lang="en-GB" altLang="en-US"/>
          </a:p>
        </p:txBody>
      </p:sp>
      <p:sp>
        <p:nvSpPr>
          <p:cNvPr id="276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C135344C-009B-486C-B0E4-9A4931AB7974}" type="slidenum">
              <a:rPr lang="en-GB" altLang="en-US" sz="1200" b="0" smtClean="0">
                <a:latin typeface="Times New Roman" panose="02020603050405020304" pitchFamily="18" charset="0"/>
              </a:rPr>
              <a:pPr/>
              <a:t>19</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12642861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a:ln/>
        </p:spPr>
      </p:sp>
      <p:sp>
        <p:nvSpPr>
          <p:cNvPr id="296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dirty="0" smtClean="0"/>
              <a:t>Photo by: </a:t>
            </a:r>
            <a:r>
              <a:rPr lang="en-GB" altLang="en-US" dirty="0" smtClean="0"/>
              <a:t>© </a:t>
            </a:r>
            <a:r>
              <a:rPr lang="en-GB" altLang="en-US" dirty="0" err="1" smtClean="0"/>
              <a:t>istock</a:t>
            </a:r>
            <a:r>
              <a:rPr lang="en-GB" altLang="en-US" dirty="0" smtClean="0"/>
              <a:t> Photo</a:t>
            </a:r>
          </a:p>
          <a:p>
            <a:endParaRPr lang="en-GB" altLang="en-US" dirty="0"/>
          </a:p>
        </p:txBody>
      </p:sp>
      <p:sp>
        <p:nvSpPr>
          <p:cNvPr id="297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1F381B46-AA43-4422-8956-ACB244E0029E}" type="slidenum">
              <a:rPr lang="en-GB" altLang="en-US" sz="1200" b="0" smtClean="0">
                <a:latin typeface="Times New Roman" panose="02020603050405020304" pitchFamily="18" charset="0"/>
              </a:rPr>
              <a:pPr/>
              <a:t>20</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32129516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smtClean="0"/>
              <a:t>Photo by: </a:t>
            </a:r>
            <a:r>
              <a:rPr lang="en-GB" altLang="en-US" smtClean="0"/>
              <a:t>© istock Photo</a:t>
            </a:r>
            <a:endParaRPr lang="en-GB" altLang="en-US" dirty="0"/>
          </a:p>
        </p:txBody>
      </p:sp>
      <p:sp>
        <p:nvSpPr>
          <p:cNvPr id="317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45A66F14-7EEA-44F0-9239-BEB88A148C74}" type="slidenum">
              <a:rPr lang="en-GB" altLang="en-US" sz="1200" b="0" smtClean="0">
                <a:latin typeface="Times New Roman" panose="02020603050405020304" pitchFamily="18" charset="0"/>
              </a:rPr>
              <a:pPr/>
              <a:t>21</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12463320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smtClean="0"/>
              <a:t>Photo by: </a:t>
            </a:r>
            <a:r>
              <a:rPr lang="en-GB" altLang="en-US" smtClean="0"/>
              <a:t>© istock Photo</a:t>
            </a:r>
            <a:endParaRPr lang="en-GB" altLang="en-US" dirty="0"/>
          </a:p>
        </p:txBody>
      </p:sp>
      <p:sp>
        <p:nvSpPr>
          <p:cNvPr id="317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45A66F14-7EEA-44F0-9239-BEB88A148C74}" type="slidenum">
              <a:rPr lang="en-GB" altLang="en-US" sz="1200" b="0" smtClean="0">
                <a:latin typeface="Times New Roman" panose="02020603050405020304" pitchFamily="18" charset="0"/>
              </a:rPr>
              <a:pPr/>
              <a:t>22</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20538927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01BF6D84-0BCC-4EBF-B474-BE645DF590CC}" type="slidenum">
              <a:rPr lang="en-GB" altLang="en-US" sz="1200" b="0" smtClean="0">
                <a:latin typeface="Times New Roman" panose="02020603050405020304" pitchFamily="18" charset="0"/>
              </a:rPr>
              <a:pPr/>
              <a:t>25</a:t>
            </a:fld>
            <a:endParaRPr lang="en-GB" altLang="en-US" sz="1200" b="0">
              <a:latin typeface="Times New Roman" panose="02020603050405020304" pitchFamily="18" charset="0"/>
            </a:endParaRPr>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60 × 90 = 5400 ml</a:t>
            </a:r>
          </a:p>
        </p:txBody>
      </p:sp>
    </p:spTree>
    <p:extLst>
      <p:ext uri="{BB962C8B-B14F-4D97-AF65-F5344CB8AC3E}">
        <p14:creationId xmlns:p14="http://schemas.microsoft.com/office/powerpoint/2010/main" val="7357149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p:spPr>
      </p:sp>
      <p:sp>
        <p:nvSpPr>
          <p:cNvPr id="460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460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E7AADA0F-F196-404E-A366-50CA57B72372}" type="slidenum">
              <a:rPr lang="en-GB" altLang="en-US" sz="1200" b="0" smtClean="0">
                <a:latin typeface="Times New Roman" panose="02020603050405020304" pitchFamily="18" charset="0"/>
              </a:rPr>
              <a:pPr/>
              <a:t>30</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17351980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p:spPr>
      </p:sp>
      <p:sp>
        <p:nvSpPr>
          <p:cNvPr id="460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460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E7AADA0F-F196-404E-A366-50CA57B72372}" type="slidenum">
              <a:rPr lang="en-GB" altLang="en-US" sz="1200" b="0" smtClean="0">
                <a:latin typeface="Times New Roman" panose="02020603050405020304" pitchFamily="18" charset="0"/>
              </a:rPr>
              <a:pPr/>
              <a:t>31</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3808584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481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CD1C2D50-545C-4842-AA24-4296B08528B5}" type="slidenum">
              <a:rPr lang="en-GB" altLang="en-US" sz="1200" b="0" smtClean="0">
                <a:latin typeface="Times New Roman" panose="02020603050405020304" pitchFamily="18" charset="0"/>
              </a:rPr>
              <a:pPr/>
              <a:t>32</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2638965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a:ln/>
        </p:spPr>
      </p:sp>
      <p:sp>
        <p:nvSpPr>
          <p:cNvPr id="583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583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2FC7ACBB-DBB4-4DB3-A078-C2F7CC665E9B}" type="slidenum">
              <a:rPr lang="en-GB" altLang="en-US" sz="1200" b="0" smtClean="0">
                <a:latin typeface="Times New Roman" panose="02020603050405020304" pitchFamily="18" charset="0"/>
              </a:rPr>
              <a:pPr/>
              <a:t>39</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21822196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a:p>
            <a:endParaRPr lang="en-US" altLang="en-US" dirty="0"/>
          </a:p>
        </p:txBody>
      </p:sp>
    </p:spTree>
    <p:extLst>
      <p:ext uri="{BB962C8B-B14F-4D97-AF65-F5344CB8AC3E}">
        <p14:creationId xmlns:p14="http://schemas.microsoft.com/office/powerpoint/2010/main" val="39139319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44</a:t>
            </a:fld>
            <a:endParaRPr lang="en-GB"/>
          </a:p>
        </p:txBody>
      </p:sp>
    </p:spTree>
    <p:extLst>
      <p:ext uri="{BB962C8B-B14F-4D97-AF65-F5344CB8AC3E}">
        <p14:creationId xmlns:p14="http://schemas.microsoft.com/office/powerpoint/2010/main" val="3020452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8425332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851755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015278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482298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DB25EC3-80C8-4741-9230-EB675F868D62}" type="datetimeFigureOut">
              <a:rPr lang="en-GB" smtClean="0"/>
              <a:t>25/03/2019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2737152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DB25EC3-80C8-4741-9230-EB675F868D62}" type="datetimeFigureOut">
              <a:rPr lang="en-GB" smtClean="0"/>
              <a:t>25/03/2019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12466946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B25EC3-80C8-4741-9230-EB675F868D62}" type="datetimeFigureOut">
              <a:rPr lang="en-GB" smtClean="0"/>
              <a:t>25/03/2019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4861606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4265802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474911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58813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1244024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732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9"/>
          <p:cNvSpPr>
            <a:spLocks noGrp="1"/>
          </p:cNvSpPr>
          <p:nvPr>
            <p:ph type="dt" sz="half" idx="10"/>
          </p:nvPr>
        </p:nvSpPr>
        <p:spPr/>
        <p:txBody>
          <a:bodyPr/>
          <a:lstStyle>
            <a:lvl1pPr>
              <a:defRPr/>
            </a:lvl1pPr>
          </a:lstStyle>
          <a:p>
            <a:pPr>
              <a:defRPr/>
            </a:pPr>
            <a:fld id="{1A77A477-8B81-4C49-B0F4-4E1D452DBCED}" type="datetimeFigureOut">
              <a:rPr lang="en-US"/>
              <a:pPr>
                <a:defRPr/>
              </a:pPr>
              <a:t>3/25/2019</a:t>
            </a:fld>
            <a:endParaRPr lang="en-GB"/>
          </a:p>
        </p:txBody>
      </p:sp>
      <p:sp>
        <p:nvSpPr>
          <p:cNvPr id="4" name="Footer Placeholder 21"/>
          <p:cNvSpPr>
            <a:spLocks noGrp="1"/>
          </p:cNvSpPr>
          <p:nvPr>
            <p:ph type="ftr" sz="quarter" idx="11"/>
          </p:nvPr>
        </p:nvSpPr>
        <p:spPr/>
        <p:txBody>
          <a:bodyPr/>
          <a:lstStyle>
            <a:lvl1pPr>
              <a:defRPr/>
            </a:lvl1pPr>
          </a:lstStyle>
          <a:p>
            <a:pPr>
              <a:defRPr/>
            </a:pPr>
            <a:endParaRPr lang="en-GB"/>
          </a:p>
        </p:txBody>
      </p:sp>
      <p:sp>
        <p:nvSpPr>
          <p:cNvPr id="5" name="Slide Number Placeholder 17"/>
          <p:cNvSpPr>
            <a:spLocks noGrp="1"/>
          </p:cNvSpPr>
          <p:nvPr>
            <p:ph type="sldNum" sz="quarter" idx="12"/>
          </p:nvPr>
        </p:nvSpPr>
        <p:spPr/>
        <p:txBody>
          <a:bodyPr/>
          <a:lstStyle>
            <a:lvl1pPr>
              <a:defRPr/>
            </a:lvl1pPr>
          </a:lstStyle>
          <a:p>
            <a:pPr>
              <a:defRPr/>
            </a:pPr>
            <a:fld id="{CAB3320C-77EF-4C28-B392-A737FB85748C}" type="slidenum">
              <a:rPr lang="en-GB"/>
              <a:pPr>
                <a:defRPr/>
              </a:pPr>
              <a:t>‹#›</a:t>
            </a:fld>
            <a:endParaRPr lang="en-GB"/>
          </a:p>
        </p:txBody>
      </p:sp>
    </p:spTree>
    <p:extLst>
      <p:ext uri="{BB962C8B-B14F-4D97-AF65-F5344CB8AC3E}">
        <p14:creationId xmlns:p14="http://schemas.microsoft.com/office/powerpoint/2010/main" val="22828765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7947376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6390407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20524141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0692281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E9F30B2-F145-4B5C-9F28-4DB5FE83DE52}" type="datetimeFigureOut">
              <a:rPr lang="en-GB" smtClean="0"/>
              <a:t>25/03/2019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5414543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E9F30B2-F145-4B5C-9F28-4DB5FE83DE52}" type="datetimeFigureOut">
              <a:rPr lang="en-GB" smtClean="0"/>
              <a:t>25/03/2019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97775935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9F30B2-F145-4B5C-9F28-4DB5FE83DE52}" type="datetimeFigureOut">
              <a:rPr lang="en-GB" smtClean="0"/>
              <a:t>25/03/2019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32052911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9203785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31068051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7531575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646091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B25EC3-80C8-4741-9230-EB675F868D62}" type="datetimeFigureOut">
              <a:rPr lang="en-GB" smtClean="0"/>
              <a:t>25/03/2019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C178A0-EEA4-4FE8-B115-522DCBD7C782}" type="slidenum">
              <a:rPr lang="en-GB" smtClean="0"/>
              <a:t>‹#›</a:t>
            </a:fld>
            <a:endParaRPr lang="en-GB"/>
          </a:p>
        </p:txBody>
      </p:sp>
      <p:pic>
        <p:nvPicPr>
          <p:cNvPr id="8" name="Picture 7"/>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0" y="6028738"/>
            <a:ext cx="9144000" cy="829262"/>
          </a:xfrm>
          <a:prstGeom prst="rect">
            <a:avLst/>
          </a:prstGeom>
        </p:spPr>
      </p:pic>
    </p:spTree>
    <p:extLst>
      <p:ext uri="{BB962C8B-B14F-4D97-AF65-F5344CB8AC3E}">
        <p14:creationId xmlns:p14="http://schemas.microsoft.com/office/powerpoint/2010/main" val="2401160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2" r:id="rId12"/>
  </p:sldLayoutIdLst>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9F30B2-F145-4B5C-9F28-4DB5FE83DE52}" type="datetimeFigureOut">
              <a:rPr lang="en-GB" smtClean="0"/>
              <a:t>25/03/2019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AE30B4-78F6-47E8-AA0B-62E7BDE29120}" type="slidenum">
              <a:rPr lang="en-GB" smtClean="0"/>
              <a:t>‹#›</a:t>
            </a:fld>
            <a:endParaRPr lang="en-GB"/>
          </a:p>
        </p:txBody>
      </p:sp>
    </p:spTree>
    <p:extLst>
      <p:ext uri="{BB962C8B-B14F-4D97-AF65-F5344CB8AC3E}">
        <p14:creationId xmlns:p14="http://schemas.microsoft.com/office/powerpoint/2010/main" val="31200996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hyperlink" Target="../How%20the%20Heart%20Works.mpg"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PgI80Ue-AMo&amp;list=PL806169ECA3C97794"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hXrZI4P4hYg"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CjNKbL_-cwA"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hyperlink" Target="https://www.youtube.com/watch?v=T2iVqTckmPQ" TargetMode="Externa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4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34.jpeg"/><Relationship Id="rId7" Type="http://schemas.openxmlformats.org/officeDocument/2006/relationships/image" Target="../media/image38.jpe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4.xml.rels><?xml version="1.0" encoding="UTF-8" standalone="yes"?>
<Relationships xmlns="http://schemas.openxmlformats.org/package/2006/relationships"><Relationship Id="rId3" Type="http://schemas.openxmlformats.org/officeDocument/2006/relationships/hyperlink" Target="file://filestorage/OCR/PD/ProdSup/Design/Studio/Visual%20Style%20Guidelines/2016_Templates/resources.feedback@ocr.org.uk"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hyperlink" Target="mailto:resources.feedback@ocr.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45"/>
            <a:ext cx="9144000" cy="6857309"/>
          </a:xfrm>
          <a:prstGeom prst="rect">
            <a:avLst/>
          </a:prstGeom>
        </p:spPr>
      </p:pic>
      <p:sp>
        <p:nvSpPr>
          <p:cNvPr id="5" name="TextBox 4"/>
          <p:cNvSpPr txBox="1"/>
          <p:nvPr/>
        </p:nvSpPr>
        <p:spPr>
          <a:xfrm>
            <a:off x="251520" y="4046321"/>
            <a:ext cx="5472608" cy="513346"/>
          </a:xfrm>
          <a:prstGeom prst="rect">
            <a:avLst/>
          </a:prstGeom>
          <a:noFill/>
        </p:spPr>
        <p:txBody>
          <a:bodyPr wrap="square" rtlCol="0">
            <a:spAutoFit/>
          </a:bodyPr>
          <a:lstStyle/>
          <a:p>
            <a:pPr>
              <a:lnSpc>
                <a:spcPct val="114000"/>
              </a:lnSpc>
              <a:spcAft>
                <a:spcPts val="1200"/>
              </a:spcAft>
            </a:pPr>
            <a:r>
              <a:rPr lang="en-US" sz="2400" b="1" dirty="0" smtClean="0">
                <a:latin typeface="Arial" panose="020B0604020202020204" pitchFamily="34" charset="0"/>
                <a:cs typeface="Arial" panose="020B0604020202020204" pitchFamily="34" charset="0"/>
              </a:rPr>
              <a:t>Applied Anatomy and Physiology</a:t>
            </a:r>
            <a:endParaRPr lang="en-GB" altLang="en-US" sz="1600" b="1" dirty="0">
              <a:solidFill>
                <a:srgbClr val="2C63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4946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512" y="908720"/>
            <a:ext cx="3214688" cy="1484507"/>
          </a:xfrm>
        </p:spPr>
        <p:txBody>
          <a:bodyPr>
            <a:noAutofit/>
          </a:bodyPr>
          <a:lstStyle/>
          <a:p>
            <a:pPr algn="ctr"/>
            <a:r>
              <a:rPr lang="en-US" sz="1600" b="1" cap="all" dirty="0">
                <a:solidFill>
                  <a:srgbClr val="FF0000"/>
                </a:solidFill>
                <a:effectLst>
                  <a:outerShdw blurRad="38100" dist="38100" dir="2700000" algn="tl">
                    <a:srgbClr val="000000">
                      <a:alpha val="43137"/>
                    </a:srgbClr>
                  </a:outerShdw>
                </a:effectLst>
              </a:rPr>
              <a:t>Structure and function of the cardiovascular system</a:t>
            </a:r>
            <a:r>
              <a:rPr lang="en-US" sz="1600" cap="all" dirty="0">
                <a:solidFill>
                  <a:srgbClr val="FF0000"/>
                </a:solidFill>
                <a:effectLst>
                  <a:outerShdw blurRad="38100" dist="38100" dir="2700000" algn="tl">
                    <a:srgbClr val="000000">
                      <a:alpha val="43137"/>
                    </a:srgbClr>
                  </a:outerShdw>
                </a:effectLst>
              </a:rPr>
              <a:t/>
            </a:r>
            <a:br>
              <a:rPr lang="en-US" sz="1600" cap="all" dirty="0">
                <a:solidFill>
                  <a:srgbClr val="FF0000"/>
                </a:solidFill>
                <a:effectLst>
                  <a:outerShdw blurRad="38100" dist="38100" dir="2700000" algn="tl">
                    <a:srgbClr val="000000">
                      <a:alpha val="43137"/>
                    </a:srgbClr>
                  </a:outerShdw>
                </a:effectLst>
              </a:rPr>
            </a:br>
            <a:r>
              <a:rPr lang="en-US" sz="1350" cap="all" dirty="0">
                <a:solidFill>
                  <a:srgbClr val="FF0000"/>
                </a:solidFill>
                <a:effectLst>
                  <a:outerShdw blurRad="38100" dist="38100" dir="2700000" algn="tl">
                    <a:srgbClr val="000000">
                      <a:alpha val="43137"/>
                    </a:srgbClr>
                  </a:outerShdw>
                </a:effectLst>
              </a:rPr>
              <a:t/>
            </a:r>
            <a:br>
              <a:rPr lang="en-US" sz="1350" cap="all" dirty="0">
                <a:solidFill>
                  <a:srgbClr val="FF0000"/>
                </a:solidFill>
                <a:effectLst>
                  <a:outerShdw blurRad="38100" dist="38100" dir="2700000" algn="tl">
                    <a:srgbClr val="000000">
                      <a:alpha val="43137"/>
                    </a:srgbClr>
                  </a:outerShdw>
                </a:effectLst>
              </a:rPr>
            </a:br>
            <a:r>
              <a:rPr lang="en-US" sz="2400" cap="all" dirty="0">
                <a:latin typeface="+mj-lt"/>
                <a:cs typeface="+mj-cs"/>
              </a:rPr>
              <a:t>Learning Outcomes</a:t>
            </a:r>
            <a:endParaRPr lang="en-US" sz="1800" cap="all" dirty="0">
              <a:latin typeface="+mj-lt"/>
              <a:cs typeface="+mj-cs"/>
            </a:endParaRPr>
          </a:p>
        </p:txBody>
      </p:sp>
      <p:sp>
        <p:nvSpPr>
          <p:cNvPr id="6" name="Subtitle 5"/>
          <p:cNvSpPr>
            <a:spLocks noGrp="1"/>
          </p:cNvSpPr>
          <p:nvPr>
            <p:ph type="subTitle" idx="1"/>
          </p:nvPr>
        </p:nvSpPr>
        <p:spPr>
          <a:xfrm>
            <a:off x="3203848" y="620688"/>
            <a:ext cx="5904656" cy="5328592"/>
          </a:xfrm>
        </p:spPr>
        <p:style>
          <a:lnRef idx="1">
            <a:schemeClr val="dk1"/>
          </a:lnRef>
          <a:fillRef idx="2">
            <a:schemeClr val="dk1"/>
          </a:fillRef>
          <a:effectRef idx="1">
            <a:schemeClr val="dk1"/>
          </a:effectRef>
          <a:fontRef idx="minor">
            <a:schemeClr val="dk1"/>
          </a:fontRef>
        </p:style>
        <p:txBody>
          <a:bodyPr>
            <a:noAutofit/>
          </a:bodyPr>
          <a:lstStyle/>
          <a:p>
            <a:pPr algn="l">
              <a:lnSpc>
                <a:spcPct val="120000"/>
              </a:lnSpc>
              <a:spcBef>
                <a:spcPts val="1200"/>
              </a:spcBef>
              <a:spcAft>
                <a:spcPts val="600"/>
              </a:spcAft>
            </a:pPr>
            <a:r>
              <a:rPr lang="en-US" sz="1800" cap="all" dirty="0">
                <a:solidFill>
                  <a:schemeClr val="tx1"/>
                </a:solidFill>
                <a:latin typeface="Arial" panose="020B0604020202020204" pitchFamily="34" charset="0"/>
                <a:cs typeface="Arial" panose="020B0604020202020204" pitchFamily="34" charset="0"/>
              </a:rPr>
              <a:t>By the end of this topic you should  …</a:t>
            </a:r>
          </a:p>
          <a:p>
            <a:pPr marL="214313" indent="-214313" algn="l">
              <a:spcBef>
                <a:spcPts val="600"/>
              </a:spcBef>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Know the double-circulatory system (systemic and pulmonary)</a:t>
            </a:r>
          </a:p>
          <a:p>
            <a:pPr marL="214313" indent="-214313" algn="l">
              <a:lnSpc>
                <a:spcPct val="120000"/>
              </a:lnSpc>
              <a:spcBef>
                <a:spcPts val="600"/>
              </a:spcBef>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Know the different types of blood vessel</a:t>
            </a:r>
          </a:p>
          <a:p>
            <a:pPr marL="557213" lvl="1" indent="-214313" algn="l">
              <a:spcBef>
                <a:spcPts val="300"/>
              </a:spcBef>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arteries</a:t>
            </a:r>
          </a:p>
          <a:p>
            <a:pPr marL="557213" lvl="1" indent="-214313" algn="l">
              <a:spcBef>
                <a:spcPts val="300"/>
              </a:spcBef>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capillaries</a:t>
            </a:r>
          </a:p>
          <a:p>
            <a:pPr marL="557213" lvl="1" indent="-214313" algn="l">
              <a:spcBef>
                <a:spcPts val="300"/>
              </a:spcBef>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veins</a:t>
            </a:r>
          </a:p>
          <a:p>
            <a:pPr marL="214313" indent="-214313" algn="l">
              <a:lnSpc>
                <a:spcPct val="120000"/>
              </a:lnSpc>
              <a:spcBef>
                <a:spcPts val="600"/>
              </a:spcBef>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Understand the pathway of blood through the heart:</a:t>
            </a:r>
          </a:p>
          <a:p>
            <a:pPr marL="557213" lvl="1" indent="-214313" algn="l">
              <a:spcBef>
                <a:spcPts val="300"/>
              </a:spcBef>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Atria</a:t>
            </a:r>
          </a:p>
          <a:p>
            <a:pPr marL="557213" lvl="1" indent="-214313" algn="l">
              <a:spcBef>
                <a:spcPts val="300"/>
              </a:spcBef>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Ventricles</a:t>
            </a:r>
          </a:p>
          <a:p>
            <a:pPr marL="557213" lvl="1" indent="-214313" algn="l">
              <a:spcBef>
                <a:spcPts val="300"/>
              </a:spcBef>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Valves of the heart</a:t>
            </a:r>
          </a:p>
          <a:p>
            <a:pPr marL="557213" lvl="1" indent="-214313" algn="l">
              <a:spcBef>
                <a:spcPts val="300"/>
              </a:spcBef>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Septum and major blood vessels</a:t>
            </a:r>
          </a:p>
          <a:p>
            <a:pPr marL="557213" lvl="1" indent="-214313" algn="l">
              <a:spcBef>
                <a:spcPts val="300"/>
              </a:spcBef>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Aorta</a:t>
            </a:r>
          </a:p>
          <a:p>
            <a:pPr marL="557213" lvl="1" indent="-214313" algn="l">
              <a:spcBef>
                <a:spcPts val="300"/>
              </a:spcBef>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Pulmonary artery</a:t>
            </a:r>
          </a:p>
          <a:p>
            <a:pPr marL="557213" lvl="1" indent="-214313" algn="l">
              <a:spcBef>
                <a:spcPts val="300"/>
              </a:spcBef>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Vena cava</a:t>
            </a:r>
          </a:p>
          <a:p>
            <a:pPr marL="557213" lvl="1" indent="-214313" algn="l">
              <a:spcBef>
                <a:spcPts val="300"/>
              </a:spcBef>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Pulmonary vein</a:t>
            </a:r>
          </a:p>
          <a:p>
            <a:pPr marL="214313" indent="-214313" algn="l">
              <a:lnSpc>
                <a:spcPct val="120000"/>
              </a:lnSpc>
              <a:spcBef>
                <a:spcPts val="600"/>
              </a:spcBef>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Know the definitions of:</a:t>
            </a:r>
          </a:p>
          <a:p>
            <a:pPr marL="557213" lvl="1" indent="-214313" algn="l">
              <a:spcBef>
                <a:spcPts val="300"/>
              </a:spcBef>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Heart Rate</a:t>
            </a:r>
          </a:p>
          <a:p>
            <a:pPr marL="557213" lvl="1" indent="-214313" algn="l">
              <a:spcBef>
                <a:spcPts val="300"/>
              </a:spcBef>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Stroke Volume</a:t>
            </a:r>
          </a:p>
          <a:p>
            <a:pPr marL="557213" lvl="1" indent="-214313" algn="l">
              <a:spcBef>
                <a:spcPts val="300"/>
              </a:spcBef>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Cardiac Output</a:t>
            </a:r>
          </a:p>
          <a:p>
            <a:pPr marL="214313" indent="-214313" algn="l">
              <a:lnSpc>
                <a:spcPct val="120000"/>
              </a:lnSpc>
              <a:spcBef>
                <a:spcPts val="600"/>
              </a:spcBef>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Know the role of red blood cells.</a:t>
            </a:r>
          </a:p>
          <a:p>
            <a:pPr marL="214313" indent="-214313">
              <a:buFont typeface="Arial" panose="020B0604020202020204" pitchFamily="34" charset="0"/>
              <a:buChar char="•"/>
            </a:pPr>
            <a:endParaRPr lang="en-GB" sz="900" b="1" i="1" dirty="0">
              <a:solidFill>
                <a:schemeClr val="tx1"/>
              </a:solidFill>
              <a:latin typeface="Arial" panose="020B0604020202020204" pitchFamily="34" charset="0"/>
              <a:cs typeface="Arial" panose="020B0604020202020204" pitchFamily="34" charset="0"/>
            </a:endParaRPr>
          </a:p>
        </p:txBody>
      </p:sp>
      <p:pic>
        <p:nvPicPr>
          <p:cNvPr id="10" name="Picture 9" descr="Human circulation cardiovascular system with heart anatomy from a healthy body on a black glowing background as a medical health care symbol of an inner vascular organ as a medical chart.">
            <a:extLst>
              <a:ext uri="{FF2B5EF4-FFF2-40B4-BE49-F238E27FC236}">
                <a16:creationId xmlns:a16="http://schemas.microsoft.com/office/drawing/2014/main" id="{56D4D6DF-2937-4BC3-AB4C-4AF8C88A510C}"/>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35496" y="2996952"/>
            <a:ext cx="3131840" cy="2952328"/>
          </a:xfrm>
          <a:prstGeom prst="rect">
            <a:avLst/>
          </a:prstGeom>
        </p:spPr>
      </p:pic>
      <p:sp>
        <p:nvSpPr>
          <p:cNvPr id="11" name="Rectangle 10"/>
          <p:cNvSpPr/>
          <p:nvPr/>
        </p:nvSpPr>
        <p:spPr>
          <a:xfrm>
            <a:off x="1173788" y="116632"/>
            <a:ext cx="6586771" cy="415498"/>
          </a:xfrm>
          <a:prstGeom prst="rect">
            <a:avLst/>
          </a:prstGeom>
          <a:ln w="19050">
            <a:solidFill>
              <a:schemeClr val="tx1"/>
            </a:solidFill>
          </a:ln>
        </p:spPr>
        <p:txBody>
          <a:bodyPr wrap="square">
            <a:spAutoFit/>
          </a:bodyPr>
          <a:lstStyle/>
          <a:p>
            <a:r>
              <a:rPr lang="en-US" sz="2100" b="1" dirty="0" smtClean="0">
                <a:solidFill>
                  <a:srgbClr val="DA8AAD"/>
                </a:solidFill>
                <a:latin typeface="Arial" panose="020B0604020202020204" pitchFamily="34" charset="0"/>
                <a:cs typeface="Arial" panose="020B0604020202020204" pitchFamily="34" charset="0"/>
              </a:rPr>
              <a:t>1.1.d. </a:t>
            </a:r>
            <a:r>
              <a:rPr lang="en-US" sz="2100" b="1" dirty="0">
                <a:solidFill>
                  <a:srgbClr val="DA8AAD"/>
                </a:solidFill>
                <a:latin typeface="Arial" panose="020B0604020202020204" pitchFamily="34" charset="0"/>
                <a:cs typeface="Arial" panose="020B0604020202020204" pitchFamily="34" charset="0"/>
              </a:rPr>
              <a:t>The </a:t>
            </a:r>
            <a:r>
              <a:rPr lang="en-US" sz="2100" b="1" dirty="0" smtClean="0">
                <a:solidFill>
                  <a:srgbClr val="DA8AAD"/>
                </a:solidFill>
                <a:latin typeface="Arial" panose="020B0604020202020204" pitchFamily="34" charset="0"/>
                <a:cs typeface="Arial" panose="020B0604020202020204" pitchFamily="34" charset="0"/>
              </a:rPr>
              <a:t>Cardiovascular and respiratory systems</a:t>
            </a:r>
            <a:endParaRPr lang="en-US" sz="1350" dirty="0">
              <a:solidFill>
                <a:srgbClr val="DA8AA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543976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bg/>
                                          </p:spTgt>
                                        </p:tgtEl>
                                        <p:attrNameLst>
                                          <p:attrName>style.visibility</p:attrName>
                                        </p:attrNameLst>
                                      </p:cBhvr>
                                      <p:to>
                                        <p:strVal val="visible"/>
                                      </p:to>
                                    </p:set>
                                    <p:animEffect transition="in" filter="fade">
                                      <p:cBhvr>
                                        <p:cTn id="17" dur="500"/>
                                        <p:tgtEl>
                                          <p:spTgt spid="6">
                                            <p:bg/>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fade">
                                      <p:cBhvr>
                                        <p:cTn id="22" dur="500"/>
                                        <p:tgtEl>
                                          <p:spTgt spid="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animEffect transition="in" filter="fade">
                                      <p:cBhvr>
                                        <p:cTn id="27" dur="500"/>
                                        <p:tgtEl>
                                          <p:spTgt spid="6">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xEl>
                                              <p:pRg st="2" end="2"/>
                                            </p:txEl>
                                          </p:spTgt>
                                        </p:tgtEl>
                                        <p:attrNameLst>
                                          <p:attrName>style.visibility</p:attrName>
                                        </p:attrNameLst>
                                      </p:cBhvr>
                                      <p:to>
                                        <p:strVal val="visible"/>
                                      </p:to>
                                    </p:set>
                                    <p:animEffect transition="in" filter="fade">
                                      <p:cBhvr>
                                        <p:cTn id="32" dur="500"/>
                                        <p:tgtEl>
                                          <p:spTgt spid="6">
                                            <p:txEl>
                                              <p:pRg st="2" end="2"/>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6">
                                            <p:txEl>
                                              <p:pRg st="3" end="3"/>
                                            </p:txEl>
                                          </p:spTgt>
                                        </p:tgtEl>
                                        <p:attrNameLst>
                                          <p:attrName>style.visibility</p:attrName>
                                        </p:attrNameLst>
                                      </p:cBhvr>
                                      <p:to>
                                        <p:strVal val="visible"/>
                                      </p:to>
                                    </p:set>
                                    <p:animEffect transition="in" filter="fade">
                                      <p:cBhvr>
                                        <p:cTn id="35" dur="500"/>
                                        <p:tgtEl>
                                          <p:spTgt spid="6">
                                            <p:txEl>
                                              <p:pRg st="3" end="3"/>
                                            </p:tx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6">
                                            <p:txEl>
                                              <p:pRg st="4" end="4"/>
                                            </p:txEl>
                                          </p:spTgt>
                                        </p:tgtEl>
                                        <p:attrNameLst>
                                          <p:attrName>style.visibility</p:attrName>
                                        </p:attrNameLst>
                                      </p:cBhvr>
                                      <p:to>
                                        <p:strVal val="visible"/>
                                      </p:to>
                                    </p:set>
                                    <p:animEffect transition="in" filter="fade">
                                      <p:cBhvr>
                                        <p:cTn id="38" dur="500"/>
                                        <p:tgtEl>
                                          <p:spTgt spid="6">
                                            <p:txEl>
                                              <p:pRg st="4" end="4"/>
                                            </p:tx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6">
                                            <p:txEl>
                                              <p:pRg st="5" end="5"/>
                                            </p:txEl>
                                          </p:spTgt>
                                        </p:tgtEl>
                                        <p:attrNameLst>
                                          <p:attrName>style.visibility</p:attrName>
                                        </p:attrNameLst>
                                      </p:cBhvr>
                                      <p:to>
                                        <p:strVal val="visible"/>
                                      </p:to>
                                    </p:set>
                                    <p:animEffect transition="in" filter="fade">
                                      <p:cBhvr>
                                        <p:cTn id="41" dur="500"/>
                                        <p:tgtEl>
                                          <p:spTgt spid="6">
                                            <p:txEl>
                                              <p:pRg st="5" end="5"/>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6">
                                            <p:txEl>
                                              <p:pRg st="6" end="6"/>
                                            </p:txEl>
                                          </p:spTgt>
                                        </p:tgtEl>
                                        <p:attrNameLst>
                                          <p:attrName>style.visibility</p:attrName>
                                        </p:attrNameLst>
                                      </p:cBhvr>
                                      <p:to>
                                        <p:strVal val="visible"/>
                                      </p:to>
                                    </p:set>
                                    <p:animEffect transition="in" filter="fade">
                                      <p:cBhvr>
                                        <p:cTn id="46" dur="500"/>
                                        <p:tgtEl>
                                          <p:spTgt spid="6">
                                            <p:txEl>
                                              <p:pRg st="6" end="6"/>
                                            </p:tx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6">
                                            <p:txEl>
                                              <p:pRg st="7" end="7"/>
                                            </p:txEl>
                                          </p:spTgt>
                                        </p:tgtEl>
                                        <p:attrNameLst>
                                          <p:attrName>style.visibility</p:attrName>
                                        </p:attrNameLst>
                                      </p:cBhvr>
                                      <p:to>
                                        <p:strVal val="visible"/>
                                      </p:to>
                                    </p:set>
                                    <p:animEffect transition="in" filter="fade">
                                      <p:cBhvr>
                                        <p:cTn id="49" dur="500"/>
                                        <p:tgtEl>
                                          <p:spTgt spid="6">
                                            <p:txEl>
                                              <p:pRg st="7" end="7"/>
                                            </p:txEl>
                                          </p:spTgt>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6">
                                            <p:txEl>
                                              <p:pRg st="8" end="8"/>
                                            </p:txEl>
                                          </p:spTgt>
                                        </p:tgtEl>
                                        <p:attrNameLst>
                                          <p:attrName>style.visibility</p:attrName>
                                        </p:attrNameLst>
                                      </p:cBhvr>
                                      <p:to>
                                        <p:strVal val="visible"/>
                                      </p:to>
                                    </p:set>
                                    <p:animEffect transition="in" filter="fade">
                                      <p:cBhvr>
                                        <p:cTn id="52" dur="500"/>
                                        <p:tgtEl>
                                          <p:spTgt spid="6">
                                            <p:txEl>
                                              <p:pRg st="8" end="8"/>
                                            </p:tx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6">
                                            <p:txEl>
                                              <p:pRg st="9" end="9"/>
                                            </p:txEl>
                                          </p:spTgt>
                                        </p:tgtEl>
                                        <p:attrNameLst>
                                          <p:attrName>style.visibility</p:attrName>
                                        </p:attrNameLst>
                                      </p:cBhvr>
                                      <p:to>
                                        <p:strVal val="visible"/>
                                      </p:to>
                                    </p:set>
                                    <p:animEffect transition="in" filter="fade">
                                      <p:cBhvr>
                                        <p:cTn id="55" dur="500"/>
                                        <p:tgtEl>
                                          <p:spTgt spid="6">
                                            <p:txEl>
                                              <p:pRg st="9" end="9"/>
                                            </p:txEl>
                                          </p:spTgt>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6">
                                            <p:txEl>
                                              <p:pRg st="10" end="10"/>
                                            </p:txEl>
                                          </p:spTgt>
                                        </p:tgtEl>
                                        <p:attrNameLst>
                                          <p:attrName>style.visibility</p:attrName>
                                        </p:attrNameLst>
                                      </p:cBhvr>
                                      <p:to>
                                        <p:strVal val="visible"/>
                                      </p:to>
                                    </p:set>
                                    <p:animEffect transition="in" filter="fade">
                                      <p:cBhvr>
                                        <p:cTn id="58" dur="500"/>
                                        <p:tgtEl>
                                          <p:spTgt spid="6">
                                            <p:txEl>
                                              <p:pRg st="10" end="10"/>
                                            </p:txEl>
                                          </p:spTgt>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6">
                                            <p:txEl>
                                              <p:pRg st="11" end="11"/>
                                            </p:txEl>
                                          </p:spTgt>
                                        </p:tgtEl>
                                        <p:attrNameLst>
                                          <p:attrName>style.visibility</p:attrName>
                                        </p:attrNameLst>
                                      </p:cBhvr>
                                      <p:to>
                                        <p:strVal val="visible"/>
                                      </p:to>
                                    </p:set>
                                    <p:animEffect transition="in" filter="fade">
                                      <p:cBhvr>
                                        <p:cTn id="61" dur="500"/>
                                        <p:tgtEl>
                                          <p:spTgt spid="6">
                                            <p:txEl>
                                              <p:pRg st="11" end="11"/>
                                            </p:txEl>
                                          </p:spTgt>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6">
                                            <p:txEl>
                                              <p:pRg st="12" end="12"/>
                                            </p:txEl>
                                          </p:spTgt>
                                        </p:tgtEl>
                                        <p:attrNameLst>
                                          <p:attrName>style.visibility</p:attrName>
                                        </p:attrNameLst>
                                      </p:cBhvr>
                                      <p:to>
                                        <p:strVal val="visible"/>
                                      </p:to>
                                    </p:set>
                                    <p:animEffect transition="in" filter="fade">
                                      <p:cBhvr>
                                        <p:cTn id="64" dur="500"/>
                                        <p:tgtEl>
                                          <p:spTgt spid="6">
                                            <p:txEl>
                                              <p:pRg st="12" end="12"/>
                                            </p:txEl>
                                          </p:spTgt>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6">
                                            <p:txEl>
                                              <p:pRg st="13" end="13"/>
                                            </p:txEl>
                                          </p:spTgt>
                                        </p:tgtEl>
                                        <p:attrNameLst>
                                          <p:attrName>style.visibility</p:attrName>
                                        </p:attrNameLst>
                                      </p:cBhvr>
                                      <p:to>
                                        <p:strVal val="visible"/>
                                      </p:to>
                                    </p:set>
                                    <p:animEffect transition="in" filter="fade">
                                      <p:cBhvr>
                                        <p:cTn id="67" dur="500"/>
                                        <p:tgtEl>
                                          <p:spTgt spid="6">
                                            <p:txEl>
                                              <p:pRg st="13" end="13"/>
                                            </p:txEl>
                                          </p:spTgt>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6">
                                            <p:txEl>
                                              <p:pRg st="14" end="14"/>
                                            </p:txEl>
                                          </p:spTgt>
                                        </p:tgtEl>
                                        <p:attrNameLst>
                                          <p:attrName>style.visibility</p:attrName>
                                        </p:attrNameLst>
                                      </p:cBhvr>
                                      <p:to>
                                        <p:strVal val="visible"/>
                                      </p:to>
                                    </p:set>
                                    <p:animEffect transition="in" filter="fade">
                                      <p:cBhvr>
                                        <p:cTn id="70" dur="500"/>
                                        <p:tgtEl>
                                          <p:spTgt spid="6">
                                            <p:txEl>
                                              <p:pRg st="14" end="14"/>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6">
                                            <p:txEl>
                                              <p:pRg st="15" end="15"/>
                                            </p:txEl>
                                          </p:spTgt>
                                        </p:tgtEl>
                                        <p:attrNameLst>
                                          <p:attrName>style.visibility</p:attrName>
                                        </p:attrNameLst>
                                      </p:cBhvr>
                                      <p:to>
                                        <p:strVal val="visible"/>
                                      </p:to>
                                    </p:set>
                                    <p:animEffect transition="in" filter="fade">
                                      <p:cBhvr>
                                        <p:cTn id="75" dur="500"/>
                                        <p:tgtEl>
                                          <p:spTgt spid="6">
                                            <p:txEl>
                                              <p:pRg st="15" end="15"/>
                                            </p:txEl>
                                          </p:spTgt>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6">
                                            <p:txEl>
                                              <p:pRg st="16" end="16"/>
                                            </p:txEl>
                                          </p:spTgt>
                                        </p:tgtEl>
                                        <p:attrNameLst>
                                          <p:attrName>style.visibility</p:attrName>
                                        </p:attrNameLst>
                                      </p:cBhvr>
                                      <p:to>
                                        <p:strVal val="visible"/>
                                      </p:to>
                                    </p:set>
                                    <p:animEffect transition="in" filter="fade">
                                      <p:cBhvr>
                                        <p:cTn id="78" dur="500"/>
                                        <p:tgtEl>
                                          <p:spTgt spid="6">
                                            <p:txEl>
                                              <p:pRg st="16" end="16"/>
                                            </p:txEl>
                                          </p:spTgt>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6">
                                            <p:txEl>
                                              <p:pRg st="17" end="17"/>
                                            </p:txEl>
                                          </p:spTgt>
                                        </p:tgtEl>
                                        <p:attrNameLst>
                                          <p:attrName>style.visibility</p:attrName>
                                        </p:attrNameLst>
                                      </p:cBhvr>
                                      <p:to>
                                        <p:strVal val="visible"/>
                                      </p:to>
                                    </p:set>
                                    <p:animEffect transition="in" filter="fade">
                                      <p:cBhvr>
                                        <p:cTn id="81" dur="500"/>
                                        <p:tgtEl>
                                          <p:spTgt spid="6">
                                            <p:txEl>
                                              <p:pRg st="17" end="17"/>
                                            </p:txEl>
                                          </p:spTgt>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6">
                                            <p:txEl>
                                              <p:pRg st="18" end="18"/>
                                            </p:txEl>
                                          </p:spTgt>
                                        </p:tgtEl>
                                        <p:attrNameLst>
                                          <p:attrName>style.visibility</p:attrName>
                                        </p:attrNameLst>
                                      </p:cBhvr>
                                      <p:to>
                                        <p:strVal val="visible"/>
                                      </p:to>
                                    </p:set>
                                    <p:animEffect transition="in" filter="fade">
                                      <p:cBhvr>
                                        <p:cTn id="84" dur="500"/>
                                        <p:tgtEl>
                                          <p:spTgt spid="6">
                                            <p:txEl>
                                              <p:pRg st="18" end="18"/>
                                            </p:txEl>
                                          </p:spTgt>
                                        </p:tgtEl>
                                      </p:cBhvr>
                                    </p:animEffect>
                                  </p:childTnLst>
                                </p:cTn>
                              </p:par>
                            </p:childTnLst>
                          </p:cTn>
                        </p:par>
                      </p:childTnLst>
                    </p:cTn>
                  </p:par>
                  <p:par>
                    <p:cTn id="85" fill="hold">
                      <p:stCondLst>
                        <p:cond delay="indefinite"/>
                      </p:stCondLst>
                      <p:childTnLst>
                        <p:par>
                          <p:cTn id="86" fill="hold">
                            <p:stCondLst>
                              <p:cond delay="0"/>
                            </p:stCondLst>
                            <p:childTnLst>
                              <p:par>
                                <p:cTn id="87" presetID="10" presetClass="entr" presetSubtype="0" fill="hold" grpId="0" nodeType="clickEffect">
                                  <p:stCondLst>
                                    <p:cond delay="0"/>
                                  </p:stCondLst>
                                  <p:childTnLst>
                                    <p:set>
                                      <p:cBhvr>
                                        <p:cTn id="88" dur="1" fill="hold">
                                          <p:stCondLst>
                                            <p:cond delay="0"/>
                                          </p:stCondLst>
                                        </p:cTn>
                                        <p:tgtEl>
                                          <p:spTgt spid="6">
                                            <p:txEl>
                                              <p:pRg st="19" end="19"/>
                                            </p:txEl>
                                          </p:spTgt>
                                        </p:tgtEl>
                                        <p:attrNameLst>
                                          <p:attrName>style.visibility</p:attrName>
                                        </p:attrNameLst>
                                      </p:cBhvr>
                                      <p:to>
                                        <p:strVal val="visible"/>
                                      </p:to>
                                    </p:set>
                                    <p:animEffect transition="in" filter="fade">
                                      <p:cBhvr>
                                        <p:cTn id="89" dur="500"/>
                                        <p:tgtEl>
                                          <p:spTgt spid="6">
                                            <p:txEl>
                                              <p:pRg st="19" end="19"/>
                                            </p:txEl>
                                          </p:spTgt>
                                        </p:tgtEl>
                                      </p:cBhvr>
                                    </p:animEffec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nodeType="clickEffect">
                                  <p:stCondLst>
                                    <p:cond delay="0"/>
                                  </p:stCondLst>
                                  <p:childTnLst>
                                    <p:set>
                                      <p:cBhvr>
                                        <p:cTn id="93" dur="1" fill="hold">
                                          <p:stCondLst>
                                            <p:cond delay="0"/>
                                          </p:stCondLst>
                                        </p:cTn>
                                        <p:tgtEl>
                                          <p:spTgt spid="10"/>
                                        </p:tgtEl>
                                        <p:attrNameLst>
                                          <p:attrName>style.visibility</p:attrName>
                                        </p:attrNameLst>
                                      </p:cBhvr>
                                      <p:to>
                                        <p:strVal val="visible"/>
                                      </p:to>
                                    </p:set>
                                    <p:animEffect transition="in" filter="fade">
                                      <p:cBhvr>
                                        <p:cTn id="9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animBg="1"/>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pic>
        <p:nvPicPr>
          <p:cNvPr id="11" name="Picture 10" descr="Red blood cell background">
            <a:extLst>
              <a:ext uri="{FF2B5EF4-FFF2-40B4-BE49-F238E27FC236}">
                <a16:creationId xmlns:a16="http://schemas.microsoft.com/office/drawing/2014/main" id="{8C6C7892-2BD1-4CB5-9559-9F149B3DE4B1}"/>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94049" y="2620073"/>
            <a:ext cx="3501747" cy="2646057"/>
          </a:xfrm>
          <a:prstGeom prst="rect">
            <a:avLst/>
          </a:prstGeom>
        </p:spPr>
      </p:pic>
      <p:pic>
        <p:nvPicPr>
          <p:cNvPr id="10" name="Picture 9" descr="Drawing. Red Blood Cell Erythrocyte carries oxygen molecules in bag cartoon. Use for medicine infographic and education concept">
            <a:extLst>
              <a:ext uri="{FF2B5EF4-FFF2-40B4-BE49-F238E27FC236}">
                <a16:creationId xmlns:a16="http://schemas.microsoft.com/office/drawing/2014/main" id="{2DD4E3A4-255A-4FF0-8475-50E864B303E3}"/>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5810622" y="1081400"/>
            <a:ext cx="2976525" cy="3077346"/>
          </a:xfrm>
          <a:prstGeom prst="rect">
            <a:avLst/>
          </a:prstGeom>
        </p:spPr>
      </p:pic>
      <p:sp>
        <p:nvSpPr>
          <p:cNvPr id="93" name="Shape 93"/>
          <p:cNvSpPr/>
          <p:nvPr/>
        </p:nvSpPr>
        <p:spPr>
          <a:xfrm>
            <a:off x="3751570" y="1810375"/>
            <a:ext cx="2413488" cy="1497182"/>
          </a:xfrm>
          <a:prstGeom prst="rect">
            <a:avLst/>
          </a:prstGeom>
          <a:noFill/>
          <a:ln>
            <a:noFill/>
          </a:ln>
        </p:spPr>
        <p:txBody>
          <a:bodyPr lIns="68569" tIns="34275" rIns="68569" bIns="34275" anchor="t" anchorCtr="0">
            <a:noAutofit/>
          </a:bodyPr>
          <a:lstStyle/>
          <a:p>
            <a:pPr algn="ctr">
              <a:buSzPct val="25000"/>
            </a:pPr>
            <a:r>
              <a:rPr lang="en-US" sz="2400" b="1" dirty="0">
                <a:solidFill>
                  <a:schemeClr val="dk1"/>
                </a:solidFill>
                <a:latin typeface="Arial" panose="020B0604020202020204" pitchFamily="34" charset="0"/>
                <a:ea typeface="Calibri"/>
                <a:cs typeface="Arial" panose="020B0604020202020204" pitchFamily="34" charset="0"/>
                <a:sym typeface="Calibri"/>
              </a:rPr>
              <a:t>HOW DO WE GET OXYGEN TO OUR MUSCLES?</a:t>
            </a:r>
          </a:p>
        </p:txBody>
      </p:sp>
      <p:sp>
        <p:nvSpPr>
          <p:cNvPr id="94" name="Shape 94"/>
          <p:cNvSpPr txBox="1"/>
          <p:nvPr/>
        </p:nvSpPr>
        <p:spPr>
          <a:xfrm>
            <a:off x="4322360" y="4158746"/>
            <a:ext cx="2976525" cy="1408559"/>
          </a:xfrm>
          <a:prstGeom prst="rect">
            <a:avLst/>
          </a:prstGeom>
          <a:noFill/>
          <a:ln>
            <a:noFill/>
          </a:ln>
        </p:spPr>
        <p:txBody>
          <a:bodyPr lIns="68569" tIns="68569" rIns="68569" bIns="68569" anchor="ctr" anchorCtr="0">
            <a:noAutofit/>
          </a:bodyPr>
          <a:lstStyle/>
          <a:p>
            <a:pPr algn="ctr"/>
            <a:r>
              <a:rPr lang="en-US" sz="2400" b="1" dirty="0">
                <a:solidFill>
                  <a:schemeClr val="dk1"/>
                </a:solidFill>
                <a:latin typeface="Arial" panose="020B0604020202020204" pitchFamily="34" charset="0"/>
                <a:ea typeface="Calibri"/>
                <a:cs typeface="Arial" panose="020B0604020202020204" pitchFamily="34" charset="0"/>
                <a:sym typeface="Calibri"/>
              </a:rPr>
              <a:t>WHICH ORGAN IS MORE IMPORTANT</a:t>
            </a:r>
            <a:endParaRPr sz="2400" b="1" dirty="0">
              <a:solidFill>
                <a:schemeClr val="dk1"/>
              </a:solidFill>
              <a:latin typeface="Arial" panose="020B0604020202020204" pitchFamily="34" charset="0"/>
              <a:ea typeface="Calibri"/>
              <a:cs typeface="Arial" panose="020B0604020202020204" pitchFamily="34" charset="0"/>
              <a:sym typeface="Calibri"/>
            </a:endParaRPr>
          </a:p>
          <a:p>
            <a:pPr algn="ctr"/>
            <a:r>
              <a:rPr lang="en-US" sz="2400" b="1" dirty="0">
                <a:solidFill>
                  <a:schemeClr val="dk1"/>
                </a:solidFill>
                <a:latin typeface="Arial" panose="020B0604020202020204" pitchFamily="34" charset="0"/>
                <a:ea typeface="Calibri"/>
                <a:cs typeface="Arial" panose="020B0604020202020204" pitchFamily="34" charset="0"/>
                <a:sym typeface="Calibri"/>
              </a:rPr>
              <a:t>HEART OR LUNGS?</a:t>
            </a:r>
          </a:p>
        </p:txBody>
      </p:sp>
      <p:sp>
        <p:nvSpPr>
          <p:cNvPr id="95" name="Shape 95"/>
          <p:cNvSpPr txBox="1"/>
          <p:nvPr/>
        </p:nvSpPr>
        <p:spPr>
          <a:xfrm>
            <a:off x="1445796" y="3436144"/>
            <a:ext cx="2250000" cy="1911073"/>
          </a:xfrm>
          <a:prstGeom prst="rect">
            <a:avLst/>
          </a:prstGeom>
          <a:noFill/>
          <a:ln>
            <a:noFill/>
          </a:ln>
        </p:spPr>
        <p:txBody>
          <a:bodyPr lIns="68569" tIns="68569" rIns="68569" bIns="68569" anchor="ctr" anchorCtr="0">
            <a:noAutofit/>
          </a:bodyPr>
          <a:lstStyle/>
          <a:p>
            <a:pPr algn="ctr"/>
            <a:r>
              <a:rPr lang="en-US" b="1" dirty="0">
                <a:solidFill>
                  <a:schemeClr val="bg1"/>
                </a:solidFill>
                <a:latin typeface="Arial" panose="020B0604020202020204" pitchFamily="34" charset="0"/>
                <a:ea typeface="Calibri"/>
                <a:cs typeface="Arial" panose="020B0604020202020204" pitchFamily="34" charset="0"/>
                <a:sym typeface="Calibri"/>
              </a:rPr>
              <a:t>HOW DOES</a:t>
            </a:r>
          </a:p>
          <a:p>
            <a:pPr algn="ctr"/>
            <a:r>
              <a:rPr lang="en-US" b="1" dirty="0">
                <a:solidFill>
                  <a:schemeClr val="bg1"/>
                </a:solidFill>
                <a:latin typeface="Arial" panose="020B0604020202020204" pitchFamily="34" charset="0"/>
                <a:ea typeface="Calibri"/>
                <a:cs typeface="Arial" panose="020B0604020202020204" pitchFamily="34" charset="0"/>
                <a:sym typeface="Calibri"/>
              </a:rPr>
              <a:t>BLOOD TRAVEL THROUGH OUR BODY?</a:t>
            </a:r>
          </a:p>
        </p:txBody>
      </p:sp>
      <p:sp>
        <p:nvSpPr>
          <p:cNvPr id="96" name="Shape 96"/>
          <p:cNvSpPr txBox="1"/>
          <p:nvPr/>
        </p:nvSpPr>
        <p:spPr>
          <a:xfrm>
            <a:off x="164255" y="823562"/>
            <a:ext cx="6451393" cy="890100"/>
          </a:xfrm>
          <a:prstGeom prst="rect">
            <a:avLst/>
          </a:prstGeom>
          <a:noFill/>
          <a:ln>
            <a:noFill/>
          </a:ln>
        </p:spPr>
        <p:txBody>
          <a:bodyPr lIns="68569" tIns="68569" rIns="68569" bIns="68569" anchor="ctr" anchorCtr="0">
            <a:noAutofit/>
          </a:bodyPr>
          <a:lstStyle/>
          <a:p>
            <a:r>
              <a:rPr lang="en-US" sz="2800" b="1" dirty="0">
                <a:solidFill>
                  <a:srgbClr val="FF0000"/>
                </a:solidFill>
                <a:effectLst>
                  <a:outerShdw blurRad="38100" dist="38100" dir="2700000" algn="tl">
                    <a:srgbClr val="000000">
                      <a:alpha val="43137"/>
                    </a:srgbClr>
                  </a:outerShdw>
                </a:effectLst>
                <a:latin typeface="Arial" panose="020B0604020202020204" pitchFamily="34" charset="0"/>
                <a:ea typeface="Calibri"/>
                <a:cs typeface="Arial" panose="020B0604020202020204" pitchFamily="34" charset="0"/>
                <a:sym typeface="Calibri"/>
              </a:rPr>
              <a:t>THINKING QUESTIONS…...</a:t>
            </a:r>
          </a:p>
        </p:txBody>
      </p:sp>
      <p:sp>
        <p:nvSpPr>
          <p:cNvPr id="9" name="Title 1">
            <a:extLst>
              <a:ext uri="{FF2B5EF4-FFF2-40B4-BE49-F238E27FC236}">
                <a16:creationId xmlns:a16="http://schemas.microsoft.com/office/drawing/2014/main" id="{F2DDB053-1364-4A2B-B3DE-280E608C8AA0}"/>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The Cardiovascular and respiratory systems</a:t>
            </a:r>
          </a:p>
        </p:txBody>
      </p:sp>
    </p:spTree>
    <p:extLst>
      <p:ext uri="{BB962C8B-B14F-4D97-AF65-F5344CB8AC3E}">
        <p14:creationId xmlns:p14="http://schemas.microsoft.com/office/powerpoint/2010/main" val="94737171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93"/>
                                        </p:tgtEl>
                                        <p:attrNameLst>
                                          <p:attrName>style.visibility</p:attrName>
                                        </p:attrNameLst>
                                      </p:cBhvr>
                                      <p:to>
                                        <p:strVal val="visible"/>
                                      </p:to>
                                    </p:set>
                                    <p:animEffect transition="in" filter="fade">
                                      <p:cBhvr>
                                        <p:cTn id="13" dur="500"/>
                                        <p:tgtEl>
                                          <p:spTgt spid="93"/>
                                        </p:tgtEl>
                                      </p:cBhvr>
                                    </p:animEffect>
                                  </p:childTnLst>
                                </p:cTn>
                              </p:par>
                              <p:par>
                                <p:cTn id="14" presetID="22" presetClass="entr" presetSubtype="4"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down)">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95"/>
                                        </p:tgtEl>
                                        <p:attrNameLst>
                                          <p:attrName>style.visibility</p:attrName>
                                        </p:attrNameLst>
                                      </p:cBhvr>
                                      <p:to>
                                        <p:strVal val="visible"/>
                                      </p:to>
                                    </p:set>
                                    <p:animEffect transition="in" filter="fade">
                                      <p:cBhvr>
                                        <p:cTn id="21" dur="500"/>
                                        <p:tgtEl>
                                          <p:spTgt spid="95"/>
                                        </p:tgtEl>
                                      </p:cBhvr>
                                    </p:animEffect>
                                  </p:childTnLst>
                                </p:cTn>
                              </p:par>
                              <p:par>
                                <p:cTn id="22" presetID="1" presetClass="entr" presetSubtype="0"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94"/>
                                        </p:tgtEl>
                                        <p:attrNameLst>
                                          <p:attrName>style.visibility</p:attrName>
                                        </p:attrNameLst>
                                      </p:cBhvr>
                                      <p:to>
                                        <p:strVal val="visible"/>
                                      </p:to>
                                    </p:set>
                                    <p:animEffect transition="in" filter="fade">
                                      <p:cBhvr>
                                        <p:cTn id="28"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p:bldP spid="94" grpId="0"/>
      <p:bldP spid="95" grpId="0"/>
      <p:bldP spid="9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547" y="855617"/>
            <a:ext cx="8980453" cy="728056"/>
          </a:xfrm>
        </p:spPr>
        <p:txBody>
          <a:bodyPr anchor="t" anchorCtr="0">
            <a:noAutofit/>
          </a:bodyPr>
          <a:lstStyle/>
          <a:p>
            <a:pPr algn="l"/>
            <a:r>
              <a:rPr lang="en-GB" sz="2800" b="1" cap="all" dirty="0"/>
              <a:t>The cardiovascular system</a:t>
            </a:r>
            <a:r>
              <a:rPr lang="en-GB" sz="2400" b="1" cap="all" dirty="0"/>
              <a:t/>
            </a:r>
            <a:br>
              <a:rPr lang="en-GB" sz="2400" b="1" cap="all" dirty="0"/>
            </a:br>
            <a:r>
              <a:rPr lang="en-GB" sz="1350" b="1" cap="all" dirty="0"/>
              <a:t>So What do we Know Already?</a:t>
            </a:r>
          </a:p>
        </p:txBody>
      </p:sp>
      <p:sp>
        <p:nvSpPr>
          <p:cNvPr id="3" name="Content Placeholder 2"/>
          <p:cNvSpPr>
            <a:spLocks noGrp="1"/>
          </p:cNvSpPr>
          <p:nvPr>
            <p:ph idx="1"/>
          </p:nvPr>
        </p:nvSpPr>
        <p:spPr>
          <a:xfrm>
            <a:off x="284948" y="1655581"/>
            <a:ext cx="8574103" cy="470085"/>
          </a:xfrm>
          <a:noFill/>
          <a:ln>
            <a:noFill/>
          </a:ln>
        </p:spPr>
        <p:txBody>
          <a:bodyPr>
            <a:normAutofit fontScale="92500"/>
          </a:bodyPr>
          <a:lstStyle/>
          <a:p>
            <a:pPr marL="0" indent="0" algn="ctr">
              <a:buNone/>
            </a:pPr>
            <a:r>
              <a:rPr lang="en-GB" sz="1650" b="1" i="1" dirty="0">
                <a:effectLst>
                  <a:outerShdw blurRad="38100" dist="38100" dir="2700000" algn="tl">
                    <a:srgbClr val="000000">
                      <a:alpha val="43137"/>
                    </a:srgbClr>
                  </a:outerShdw>
                </a:effectLst>
              </a:rPr>
              <a:t>TASK</a:t>
            </a:r>
            <a:r>
              <a:rPr lang="en-GB" sz="2100" b="1" i="1" dirty="0">
                <a:effectLst>
                  <a:outerShdw blurRad="38100" dist="38100" dir="2700000" algn="tl">
                    <a:srgbClr val="000000">
                      <a:alpha val="43137"/>
                    </a:srgbClr>
                  </a:outerShdw>
                </a:effectLst>
              </a:rPr>
              <a:t>: </a:t>
            </a:r>
            <a:r>
              <a:rPr lang="en-GB" sz="1650" dirty="0"/>
              <a:t>add to the spider diagram any words you would associate with the </a:t>
            </a:r>
            <a:r>
              <a:rPr lang="en-GB" sz="1650" b="1" i="1" dirty="0">
                <a:solidFill>
                  <a:srgbClr val="FF0000"/>
                </a:solidFill>
                <a:effectLst>
                  <a:outerShdw blurRad="38100" dist="38100" dir="2700000" algn="tl">
                    <a:srgbClr val="000000">
                      <a:alpha val="43137"/>
                    </a:srgbClr>
                  </a:outerShdw>
                </a:effectLst>
              </a:rPr>
              <a:t>cardiovascular </a:t>
            </a:r>
            <a:r>
              <a:rPr lang="en-GB" sz="1650" b="1" i="1" dirty="0" smtClean="0">
                <a:solidFill>
                  <a:srgbClr val="FF0000"/>
                </a:solidFill>
                <a:effectLst>
                  <a:outerShdw blurRad="38100" dist="38100" dir="2700000" algn="tl">
                    <a:srgbClr val="000000">
                      <a:alpha val="43137"/>
                    </a:srgbClr>
                  </a:outerShdw>
                </a:effectLst>
              </a:rPr>
              <a:t>system</a:t>
            </a:r>
            <a:endParaRPr lang="en-GB" sz="1650" dirty="0"/>
          </a:p>
        </p:txBody>
      </p:sp>
      <p:sp>
        <p:nvSpPr>
          <p:cNvPr id="4" name="Oval 3"/>
          <p:cNvSpPr/>
          <p:nvPr/>
        </p:nvSpPr>
        <p:spPr>
          <a:xfrm>
            <a:off x="3211976" y="3118370"/>
            <a:ext cx="2376264" cy="1350150"/>
          </a:xfrm>
          <a:prstGeom prst="ellipse">
            <a:avLst/>
          </a:prstGeom>
          <a:gradFill>
            <a:gsLst>
              <a:gs pos="0">
                <a:srgbClr val="002060"/>
              </a:gs>
              <a:gs pos="80000">
                <a:srgbClr val="0070C0"/>
              </a:gs>
              <a:gs pos="100000">
                <a:srgbClr val="00B0F0"/>
              </a:gs>
            </a:gsLst>
          </a:gradFill>
        </p:spPr>
        <p:style>
          <a:lnRef idx="0">
            <a:schemeClr val="accent5"/>
          </a:lnRef>
          <a:fillRef idx="3">
            <a:schemeClr val="accent5"/>
          </a:fillRef>
          <a:effectRef idx="3">
            <a:schemeClr val="accent5"/>
          </a:effectRef>
          <a:fontRef idx="minor">
            <a:schemeClr val="lt1"/>
          </a:fontRef>
        </p:style>
        <p:txBody>
          <a:bodyPr rtlCol="0" anchor="ctr"/>
          <a:lstStyle/>
          <a:p>
            <a:pPr algn="ctr"/>
            <a:r>
              <a:rPr lang="en-GB" sz="16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Arial" panose="020B0604020202020204" pitchFamily="34" charset="0"/>
                <a:cs typeface="Arial" panose="020B0604020202020204" pitchFamily="34" charset="0"/>
              </a:rPr>
              <a:t>The Human Cardiovascular System</a:t>
            </a:r>
          </a:p>
        </p:txBody>
      </p:sp>
      <p:cxnSp>
        <p:nvCxnSpPr>
          <p:cNvPr id="13" name="Straight Arrow Connector 12"/>
          <p:cNvCxnSpPr>
            <a:cxnSpLocks/>
            <a:stCxn id="5" idx="3"/>
          </p:cNvCxnSpPr>
          <p:nvPr/>
        </p:nvCxnSpPr>
        <p:spPr>
          <a:xfrm>
            <a:off x="2347880" y="2641981"/>
            <a:ext cx="1080120" cy="74642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4" name="Straight Arrow Connector 13"/>
          <p:cNvCxnSpPr>
            <a:cxnSpLocks/>
            <a:stCxn id="9" idx="3"/>
          </p:cNvCxnSpPr>
          <p:nvPr/>
        </p:nvCxnSpPr>
        <p:spPr>
          <a:xfrm flipV="1">
            <a:off x="2367627" y="3712437"/>
            <a:ext cx="844349" cy="6038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6" name="Straight Arrow Connector 15"/>
          <p:cNvCxnSpPr>
            <a:cxnSpLocks/>
            <a:stCxn id="7" idx="2"/>
          </p:cNvCxnSpPr>
          <p:nvPr/>
        </p:nvCxnSpPr>
        <p:spPr>
          <a:xfrm>
            <a:off x="4254227" y="2747527"/>
            <a:ext cx="0" cy="370844"/>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8" name="Straight Arrow Connector 17"/>
          <p:cNvCxnSpPr>
            <a:cxnSpLocks/>
            <a:stCxn id="6" idx="1"/>
          </p:cNvCxnSpPr>
          <p:nvPr/>
        </p:nvCxnSpPr>
        <p:spPr>
          <a:xfrm flipH="1">
            <a:off x="5318214" y="2712128"/>
            <a:ext cx="1000992" cy="618997"/>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21" name="Straight Arrow Connector 20"/>
          <p:cNvCxnSpPr>
            <a:cxnSpLocks/>
            <a:stCxn id="8" idx="0"/>
          </p:cNvCxnSpPr>
          <p:nvPr/>
        </p:nvCxnSpPr>
        <p:spPr>
          <a:xfrm flipV="1">
            <a:off x="2718495" y="4198491"/>
            <a:ext cx="709507" cy="73818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24" name="Straight Arrow Connector 23"/>
          <p:cNvCxnSpPr>
            <a:cxnSpLocks/>
            <a:stCxn id="11" idx="1"/>
            <a:endCxn id="4" idx="6"/>
          </p:cNvCxnSpPr>
          <p:nvPr/>
        </p:nvCxnSpPr>
        <p:spPr>
          <a:xfrm flipH="1" flipV="1">
            <a:off x="5588240" y="3793445"/>
            <a:ext cx="864096" cy="6452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27" name="Straight Arrow Connector 26"/>
          <p:cNvCxnSpPr>
            <a:cxnSpLocks/>
            <a:stCxn id="10" idx="0"/>
          </p:cNvCxnSpPr>
          <p:nvPr/>
        </p:nvCxnSpPr>
        <p:spPr>
          <a:xfrm flipH="1" flipV="1">
            <a:off x="5210199" y="4306503"/>
            <a:ext cx="1161128" cy="62806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9" name="TextBox 8"/>
          <p:cNvSpPr txBox="1"/>
          <p:nvPr/>
        </p:nvSpPr>
        <p:spPr>
          <a:xfrm>
            <a:off x="1206326" y="3518901"/>
            <a:ext cx="1161301" cy="50783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GB" sz="1350" b="1" i="1" dirty="0">
                <a:latin typeface="Arial" panose="020B0604020202020204" pitchFamily="34" charset="0"/>
                <a:cs typeface="Arial" panose="020B0604020202020204" pitchFamily="34" charset="0"/>
              </a:rPr>
              <a:t>Blood Pressure</a:t>
            </a:r>
          </a:p>
        </p:txBody>
      </p:sp>
      <p:sp>
        <p:nvSpPr>
          <p:cNvPr id="5" name="TextBox 4"/>
          <p:cNvSpPr txBox="1"/>
          <p:nvPr/>
        </p:nvSpPr>
        <p:spPr>
          <a:xfrm>
            <a:off x="1429778" y="2388065"/>
            <a:ext cx="918102" cy="50783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GB" sz="1350" b="1" i="1" dirty="0">
                <a:latin typeface="Arial" panose="020B0604020202020204" pitchFamily="34" charset="0"/>
                <a:cs typeface="Arial" panose="020B0604020202020204" pitchFamily="34" charset="0"/>
              </a:rPr>
              <a:t>The </a:t>
            </a:r>
          </a:p>
          <a:p>
            <a:pPr algn="ctr"/>
            <a:r>
              <a:rPr lang="en-GB" sz="1350" b="1" i="1" dirty="0">
                <a:latin typeface="Arial" panose="020B0604020202020204" pitchFamily="34" charset="0"/>
                <a:cs typeface="Arial" panose="020B0604020202020204" pitchFamily="34" charset="0"/>
              </a:rPr>
              <a:t>HEART</a:t>
            </a:r>
          </a:p>
        </p:txBody>
      </p:sp>
      <p:sp>
        <p:nvSpPr>
          <p:cNvPr id="7" name="TextBox 6"/>
          <p:cNvSpPr txBox="1"/>
          <p:nvPr/>
        </p:nvSpPr>
        <p:spPr>
          <a:xfrm>
            <a:off x="3552149" y="2239696"/>
            <a:ext cx="1404156" cy="50783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GB" sz="1350" b="1" i="1" dirty="0">
                <a:latin typeface="Arial" panose="020B0604020202020204" pitchFamily="34" charset="0"/>
                <a:cs typeface="Arial" panose="020B0604020202020204" pitchFamily="34" charset="0"/>
              </a:rPr>
              <a:t>Heart Rate (BPM)</a:t>
            </a:r>
          </a:p>
        </p:txBody>
      </p:sp>
      <p:sp>
        <p:nvSpPr>
          <p:cNvPr id="6" name="TextBox 5"/>
          <p:cNvSpPr txBox="1"/>
          <p:nvPr/>
        </p:nvSpPr>
        <p:spPr>
          <a:xfrm>
            <a:off x="6319206" y="2458212"/>
            <a:ext cx="1296144" cy="50783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GB" sz="1350" b="1" i="1" dirty="0">
                <a:latin typeface="Arial" panose="020B0604020202020204" pitchFamily="34" charset="0"/>
                <a:cs typeface="Arial" panose="020B0604020202020204" pitchFamily="34" charset="0"/>
              </a:rPr>
              <a:t>Blood Vessels</a:t>
            </a:r>
          </a:p>
        </p:txBody>
      </p:sp>
      <p:sp>
        <p:nvSpPr>
          <p:cNvPr id="11" name="TextBox 10"/>
          <p:cNvSpPr txBox="1"/>
          <p:nvPr/>
        </p:nvSpPr>
        <p:spPr>
          <a:xfrm>
            <a:off x="6452336" y="3707924"/>
            <a:ext cx="1674186" cy="300082"/>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GB" sz="1350" b="1" i="1" dirty="0">
                <a:latin typeface="Arial" panose="020B0604020202020204" pitchFamily="34" charset="0"/>
                <a:cs typeface="Arial" panose="020B0604020202020204" pitchFamily="34" charset="0"/>
              </a:rPr>
              <a:t>Red blood cells</a:t>
            </a:r>
          </a:p>
        </p:txBody>
      </p:sp>
      <p:sp>
        <p:nvSpPr>
          <p:cNvPr id="10" name="TextBox 9"/>
          <p:cNvSpPr txBox="1"/>
          <p:nvPr/>
        </p:nvSpPr>
        <p:spPr>
          <a:xfrm>
            <a:off x="4805153" y="4934571"/>
            <a:ext cx="3132348" cy="50783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GB" sz="1350" b="1" i="1" dirty="0">
                <a:latin typeface="Arial" panose="020B0604020202020204" pitchFamily="34" charset="0"/>
                <a:cs typeface="Arial" panose="020B0604020202020204" pitchFamily="34" charset="0"/>
              </a:rPr>
              <a:t>Transport of Oxygen around the body</a:t>
            </a:r>
          </a:p>
        </p:txBody>
      </p:sp>
      <p:sp>
        <p:nvSpPr>
          <p:cNvPr id="8" name="TextBox 7"/>
          <p:cNvSpPr txBox="1"/>
          <p:nvPr/>
        </p:nvSpPr>
        <p:spPr>
          <a:xfrm>
            <a:off x="1206327" y="4936671"/>
            <a:ext cx="3024336" cy="50783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GB" sz="1350" b="1" i="1" dirty="0">
                <a:latin typeface="Arial" panose="020B0604020202020204" pitchFamily="34" charset="0"/>
                <a:cs typeface="Arial" panose="020B0604020202020204" pitchFamily="34" charset="0"/>
              </a:rPr>
              <a:t>Oxygenated &amp; deoxygenated Blood</a:t>
            </a:r>
          </a:p>
        </p:txBody>
      </p:sp>
      <p:sp>
        <p:nvSpPr>
          <p:cNvPr id="20" name="Title 1">
            <a:extLst>
              <a:ext uri="{FF2B5EF4-FFF2-40B4-BE49-F238E27FC236}">
                <a16:creationId xmlns:a16="http://schemas.microsoft.com/office/drawing/2014/main" id="{CF536BEC-CDAD-4B34-A9DA-0F89ACD2973B}"/>
              </a:ext>
            </a:extLst>
          </p:cNvPr>
          <p:cNvSpPr txBox="1">
            <a:spLocks/>
          </p:cNvSpPr>
          <p:nvPr/>
        </p:nvSpPr>
        <p:spPr>
          <a:xfrm>
            <a:off x="108000" y="0"/>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cardiovascular system</a:t>
            </a:r>
          </a:p>
        </p:txBody>
      </p:sp>
    </p:spTree>
    <p:extLst>
      <p:ext uri="{BB962C8B-B14F-4D97-AF65-F5344CB8AC3E}">
        <p14:creationId xmlns:p14="http://schemas.microsoft.com/office/powerpoint/2010/main" val="36294807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wipe(down)">
                                      <p:cBhvr>
                                        <p:cTn id="14" dur="580">
                                          <p:stCondLst>
                                            <p:cond delay="0"/>
                                          </p:stCondLst>
                                        </p:cTn>
                                        <p:tgtEl>
                                          <p:spTgt spid="3">
                                            <p:bg/>
                                          </p:spTgt>
                                        </p:tgtEl>
                                      </p:cBhvr>
                                    </p:animEffect>
                                    <p:anim calcmode="lin" valueType="num">
                                      <p:cBhvr>
                                        <p:cTn id="15"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20" dur="26">
                                          <p:stCondLst>
                                            <p:cond delay="650"/>
                                          </p:stCondLst>
                                        </p:cTn>
                                        <p:tgtEl>
                                          <p:spTgt spid="3">
                                            <p:bg/>
                                          </p:spTgt>
                                        </p:tgtEl>
                                      </p:cBhvr>
                                      <p:to x="100000" y="60000"/>
                                    </p:animScale>
                                    <p:animScale>
                                      <p:cBhvr>
                                        <p:cTn id="21" dur="166" decel="50000">
                                          <p:stCondLst>
                                            <p:cond delay="676"/>
                                          </p:stCondLst>
                                        </p:cTn>
                                        <p:tgtEl>
                                          <p:spTgt spid="3">
                                            <p:bg/>
                                          </p:spTgt>
                                        </p:tgtEl>
                                      </p:cBhvr>
                                      <p:to x="100000" y="100000"/>
                                    </p:animScale>
                                    <p:animScale>
                                      <p:cBhvr>
                                        <p:cTn id="22" dur="26">
                                          <p:stCondLst>
                                            <p:cond delay="1312"/>
                                          </p:stCondLst>
                                        </p:cTn>
                                        <p:tgtEl>
                                          <p:spTgt spid="3">
                                            <p:bg/>
                                          </p:spTgt>
                                        </p:tgtEl>
                                      </p:cBhvr>
                                      <p:to x="100000" y="80000"/>
                                    </p:animScale>
                                    <p:animScale>
                                      <p:cBhvr>
                                        <p:cTn id="23" dur="166" decel="50000">
                                          <p:stCondLst>
                                            <p:cond delay="1338"/>
                                          </p:stCondLst>
                                        </p:cTn>
                                        <p:tgtEl>
                                          <p:spTgt spid="3">
                                            <p:bg/>
                                          </p:spTgt>
                                        </p:tgtEl>
                                      </p:cBhvr>
                                      <p:to x="100000" y="100000"/>
                                    </p:animScale>
                                    <p:animScale>
                                      <p:cBhvr>
                                        <p:cTn id="24" dur="26">
                                          <p:stCondLst>
                                            <p:cond delay="1642"/>
                                          </p:stCondLst>
                                        </p:cTn>
                                        <p:tgtEl>
                                          <p:spTgt spid="3">
                                            <p:bg/>
                                          </p:spTgt>
                                        </p:tgtEl>
                                      </p:cBhvr>
                                      <p:to x="100000" y="90000"/>
                                    </p:animScale>
                                    <p:animScale>
                                      <p:cBhvr>
                                        <p:cTn id="25" dur="166" decel="50000">
                                          <p:stCondLst>
                                            <p:cond delay="1668"/>
                                          </p:stCondLst>
                                        </p:cTn>
                                        <p:tgtEl>
                                          <p:spTgt spid="3">
                                            <p:bg/>
                                          </p:spTgt>
                                        </p:tgtEl>
                                      </p:cBhvr>
                                      <p:to x="100000" y="100000"/>
                                    </p:animScale>
                                    <p:animScale>
                                      <p:cBhvr>
                                        <p:cTn id="26" dur="26">
                                          <p:stCondLst>
                                            <p:cond delay="1808"/>
                                          </p:stCondLst>
                                        </p:cTn>
                                        <p:tgtEl>
                                          <p:spTgt spid="3">
                                            <p:bg/>
                                          </p:spTgt>
                                        </p:tgtEl>
                                      </p:cBhvr>
                                      <p:to x="100000" y="95000"/>
                                    </p:animScale>
                                    <p:animScale>
                                      <p:cBhvr>
                                        <p:cTn id="27" dur="166" decel="50000">
                                          <p:stCondLst>
                                            <p:cond delay="1834"/>
                                          </p:stCondLst>
                                        </p:cTn>
                                        <p:tgtEl>
                                          <p:spTgt spid="3">
                                            <p:bg/>
                                          </p:spTgt>
                                        </p:tgtEl>
                                      </p:cBhvr>
                                      <p:to x="100000" y="100000"/>
                                    </p:animScale>
                                  </p:childTnLst>
                                </p:cTn>
                              </p:par>
                              <p:par>
                                <p:cTn id="28" presetID="26" presetClass="entr" presetSubtype="0" fill="hold" grpId="0" nodeType="withEffect">
                                  <p:stCondLst>
                                    <p:cond delay="0"/>
                                  </p:stCondLst>
                                  <p:childTnLst>
                                    <p:set>
                                      <p:cBhvr>
                                        <p:cTn id="29" dur="1" fill="hold">
                                          <p:stCondLst>
                                            <p:cond delay="0"/>
                                          </p:stCondLst>
                                        </p:cTn>
                                        <p:tgtEl>
                                          <p:spTgt spid="3">
                                            <p:txEl>
                                              <p:pRg st="0" end="0"/>
                                            </p:txEl>
                                          </p:spTgt>
                                        </p:tgtEl>
                                        <p:attrNameLst>
                                          <p:attrName>style.visibility</p:attrName>
                                        </p:attrNameLst>
                                      </p:cBhvr>
                                      <p:to>
                                        <p:strVal val="visible"/>
                                      </p:to>
                                    </p:set>
                                    <p:animEffect transition="in" filter="wipe(down)">
                                      <p:cBhvr>
                                        <p:cTn id="30" dur="580">
                                          <p:stCondLst>
                                            <p:cond delay="0"/>
                                          </p:stCondLst>
                                        </p:cTn>
                                        <p:tgtEl>
                                          <p:spTgt spid="3">
                                            <p:txEl>
                                              <p:pRg st="0" end="0"/>
                                            </p:txEl>
                                          </p:spTgt>
                                        </p:tgtEl>
                                      </p:cBhvr>
                                    </p:animEffect>
                                    <p:anim calcmode="lin" valueType="num">
                                      <p:cBhvr>
                                        <p:cTn id="31"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6" dur="26">
                                          <p:stCondLst>
                                            <p:cond delay="650"/>
                                          </p:stCondLst>
                                        </p:cTn>
                                        <p:tgtEl>
                                          <p:spTgt spid="3">
                                            <p:txEl>
                                              <p:pRg st="0" end="0"/>
                                            </p:txEl>
                                          </p:spTgt>
                                        </p:tgtEl>
                                      </p:cBhvr>
                                      <p:to x="100000" y="60000"/>
                                    </p:animScale>
                                    <p:animScale>
                                      <p:cBhvr>
                                        <p:cTn id="37" dur="166" decel="50000">
                                          <p:stCondLst>
                                            <p:cond delay="676"/>
                                          </p:stCondLst>
                                        </p:cTn>
                                        <p:tgtEl>
                                          <p:spTgt spid="3">
                                            <p:txEl>
                                              <p:pRg st="0" end="0"/>
                                            </p:txEl>
                                          </p:spTgt>
                                        </p:tgtEl>
                                      </p:cBhvr>
                                      <p:to x="100000" y="100000"/>
                                    </p:animScale>
                                    <p:animScale>
                                      <p:cBhvr>
                                        <p:cTn id="38" dur="26">
                                          <p:stCondLst>
                                            <p:cond delay="1312"/>
                                          </p:stCondLst>
                                        </p:cTn>
                                        <p:tgtEl>
                                          <p:spTgt spid="3">
                                            <p:txEl>
                                              <p:pRg st="0" end="0"/>
                                            </p:txEl>
                                          </p:spTgt>
                                        </p:tgtEl>
                                      </p:cBhvr>
                                      <p:to x="100000" y="80000"/>
                                    </p:animScale>
                                    <p:animScale>
                                      <p:cBhvr>
                                        <p:cTn id="39" dur="166" decel="50000">
                                          <p:stCondLst>
                                            <p:cond delay="1338"/>
                                          </p:stCondLst>
                                        </p:cTn>
                                        <p:tgtEl>
                                          <p:spTgt spid="3">
                                            <p:txEl>
                                              <p:pRg st="0" end="0"/>
                                            </p:txEl>
                                          </p:spTgt>
                                        </p:tgtEl>
                                      </p:cBhvr>
                                      <p:to x="100000" y="100000"/>
                                    </p:animScale>
                                    <p:animScale>
                                      <p:cBhvr>
                                        <p:cTn id="40" dur="26">
                                          <p:stCondLst>
                                            <p:cond delay="1642"/>
                                          </p:stCondLst>
                                        </p:cTn>
                                        <p:tgtEl>
                                          <p:spTgt spid="3">
                                            <p:txEl>
                                              <p:pRg st="0" end="0"/>
                                            </p:txEl>
                                          </p:spTgt>
                                        </p:tgtEl>
                                      </p:cBhvr>
                                      <p:to x="100000" y="90000"/>
                                    </p:animScale>
                                    <p:animScale>
                                      <p:cBhvr>
                                        <p:cTn id="41" dur="166" decel="50000">
                                          <p:stCondLst>
                                            <p:cond delay="1668"/>
                                          </p:stCondLst>
                                        </p:cTn>
                                        <p:tgtEl>
                                          <p:spTgt spid="3">
                                            <p:txEl>
                                              <p:pRg st="0" end="0"/>
                                            </p:txEl>
                                          </p:spTgt>
                                        </p:tgtEl>
                                      </p:cBhvr>
                                      <p:to x="100000" y="100000"/>
                                    </p:animScale>
                                    <p:animScale>
                                      <p:cBhvr>
                                        <p:cTn id="42" dur="26">
                                          <p:stCondLst>
                                            <p:cond delay="1808"/>
                                          </p:stCondLst>
                                        </p:cTn>
                                        <p:tgtEl>
                                          <p:spTgt spid="3">
                                            <p:txEl>
                                              <p:pRg st="0" end="0"/>
                                            </p:txEl>
                                          </p:spTgt>
                                        </p:tgtEl>
                                      </p:cBhvr>
                                      <p:to x="100000" y="95000"/>
                                    </p:animScale>
                                    <p:animScale>
                                      <p:cBhvr>
                                        <p:cTn id="43" dur="166" decel="50000">
                                          <p:stCondLst>
                                            <p:cond delay="1834"/>
                                          </p:stCondLst>
                                        </p:cTn>
                                        <p:tgtEl>
                                          <p:spTgt spid="3">
                                            <p:txEl>
                                              <p:pRg st="0" end="0"/>
                                            </p:txEl>
                                          </p:spTgt>
                                        </p:tgtEl>
                                      </p:cBhvr>
                                      <p:to x="100000" y="100000"/>
                                    </p:animScale>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barn(inVertical)">
                                      <p:cBhvr>
                                        <p:cTn id="48" dur="500"/>
                                        <p:tgtEl>
                                          <p:spTgt spid="4"/>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childTnLst>
                          </p:cTn>
                        </p:par>
                        <p:par>
                          <p:cTn id="54" fill="hold">
                            <p:stCondLst>
                              <p:cond delay="500"/>
                            </p:stCondLst>
                            <p:childTnLst>
                              <p:par>
                                <p:cTn id="55" presetID="42" presetClass="entr" presetSubtype="0" fill="hold" grpId="0" nodeType="after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fade">
                                      <p:cBhvr>
                                        <p:cTn id="57" dur="1000"/>
                                        <p:tgtEl>
                                          <p:spTgt spid="7"/>
                                        </p:tgtEl>
                                      </p:cBhvr>
                                    </p:animEffect>
                                    <p:anim calcmode="lin" valueType="num">
                                      <p:cBhvr>
                                        <p:cTn id="58" dur="1000" fill="hold"/>
                                        <p:tgtEl>
                                          <p:spTgt spid="7"/>
                                        </p:tgtEl>
                                        <p:attrNameLst>
                                          <p:attrName>ppt_x</p:attrName>
                                        </p:attrNameLst>
                                      </p:cBhvr>
                                      <p:tavLst>
                                        <p:tav tm="0">
                                          <p:val>
                                            <p:strVal val="#ppt_x"/>
                                          </p:val>
                                        </p:tav>
                                        <p:tav tm="100000">
                                          <p:val>
                                            <p:strVal val="#ppt_x"/>
                                          </p:val>
                                        </p:tav>
                                      </p:tavLst>
                                    </p:anim>
                                    <p:anim calcmode="lin" valueType="num">
                                      <p:cBhvr>
                                        <p:cTn id="5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fade">
                                      <p:cBhvr>
                                        <p:cTn id="64" dur="500"/>
                                        <p:tgtEl>
                                          <p:spTgt spid="18"/>
                                        </p:tgtEl>
                                      </p:cBhvr>
                                    </p:animEffect>
                                  </p:childTnLst>
                                </p:cTn>
                              </p:par>
                            </p:childTnLst>
                          </p:cTn>
                        </p:par>
                        <p:par>
                          <p:cTn id="65" fill="hold">
                            <p:stCondLst>
                              <p:cond delay="500"/>
                            </p:stCondLst>
                            <p:childTnLst>
                              <p:par>
                                <p:cTn id="66" presetID="42" presetClass="entr" presetSubtype="0" fill="hold" grpId="0" nodeType="afterEffect">
                                  <p:stCondLst>
                                    <p:cond delay="0"/>
                                  </p:stCondLst>
                                  <p:childTnLst>
                                    <p:set>
                                      <p:cBhvr>
                                        <p:cTn id="67" dur="1" fill="hold">
                                          <p:stCondLst>
                                            <p:cond delay="0"/>
                                          </p:stCondLst>
                                        </p:cTn>
                                        <p:tgtEl>
                                          <p:spTgt spid="6"/>
                                        </p:tgtEl>
                                        <p:attrNameLst>
                                          <p:attrName>style.visibility</p:attrName>
                                        </p:attrNameLst>
                                      </p:cBhvr>
                                      <p:to>
                                        <p:strVal val="visible"/>
                                      </p:to>
                                    </p:set>
                                    <p:animEffect transition="in" filter="fade">
                                      <p:cBhvr>
                                        <p:cTn id="68" dur="1000"/>
                                        <p:tgtEl>
                                          <p:spTgt spid="6"/>
                                        </p:tgtEl>
                                      </p:cBhvr>
                                    </p:animEffect>
                                    <p:anim calcmode="lin" valueType="num">
                                      <p:cBhvr>
                                        <p:cTn id="69" dur="1000" fill="hold"/>
                                        <p:tgtEl>
                                          <p:spTgt spid="6"/>
                                        </p:tgtEl>
                                        <p:attrNameLst>
                                          <p:attrName>ppt_x</p:attrName>
                                        </p:attrNameLst>
                                      </p:cBhvr>
                                      <p:tavLst>
                                        <p:tav tm="0">
                                          <p:val>
                                            <p:strVal val="#ppt_x"/>
                                          </p:val>
                                        </p:tav>
                                        <p:tav tm="100000">
                                          <p:val>
                                            <p:strVal val="#ppt_x"/>
                                          </p:val>
                                        </p:tav>
                                      </p:tavLst>
                                    </p:anim>
                                    <p:anim calcmode="lin" valueType="num">
                                      <p:cBhvr>
                                        <p:cTn id="7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nodeType="click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fade">
                                      <p:cBhvr>
                                        <p:cTn id="75" dur="500"/>
                                        <p:tgtEl>
                                          <p:spTgt spid="24"/>
                                        </p:tgtEl>
                                      </p:cBhvr>
                                    </p:animEffect>
                                  </p:childTnLst>
                                </p:cTn>
                              </p:par>
                            </p:childTnLst>
                          </p:cTn>
                        </p:par>
                        <p:par>
                          <p:cTn id="76" fill="hold">
                            <p:stCondLst>
                              <p:cond delay="500"/>
                            </p:stCondLst>
                            <p:childTnLst>
                              <p:par>
                                <p:cTn id="77" presetID="42" presetClass="entr" presetSubtype="0" fill="hold" grpId="0" nodeType="after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fade">
                                      <p:cBhvr>
                                        <p:cTn id="79" dur="1000"/>
                                        <p:tgtEl>
                                          <p:spTgt spid="11"/>
                                        </p:tgtEl>
                                      </p:cBhvr>
                                    </p:animEffect>
                                    <p:anim calcmode="lin" valueType="num">
                                      <p:cBhvr>
                                        <p:cTn id="80" dur="1000" fill="hold"/>
                                        <p:tgtEl>
                                          <p:spTgt spid="11"/>
                                        </p:tgtEl>
                                        <p:attrNameLst>
                                          <p:attrName>ppt_x</p:attrName>
                                        </p:attrNameLst>
                                      </p:cBhvr>
                                      <p:tavLst>
                                        <p:tav tm="0">
                                          <p:val>
                                            <p:strVal val="#ppt_x"/>
                                          </p:val>
                                        </p:tav>
                                        <p:tav tm="100000">
                                          <p:val>
                                            <p:strVal val="#ppt_x"/>
                                          </p:val>
                                        </p:tav>
                                      </p:tavLst>
                                    </p:anim>
                                    <p:anim calcmode="lin" valueType="num">
                                      <p:cBhvr>
                                        <p:cTn id="8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10" presetClass="entr" presetSubtype="0" fill="hold" nodeType="clickEffect">
                                  <p:stCondLst>
                                    <p:cond delay="0"/>
                                  </p:stCondLst>
                                  <p:childTnLst>
                                    <p:set>
                                      <p:cBhvr>
                                        <p:cTn id="85" dur="1" fill="hold">
                                          <p:stCondLst>
                                            <p:cond delay="0"/>
                                          </p:stCondLst>
                                        </p:cTn>
                                        <p:tgtEl>
                                          <p:spTgt spid="27"/>
                                        </p:tgtEl>
                                        <p:attrNameLst>
                                          <p:attrName>style.visibility</p:attrName>
                                        </p:attrNameLst>
                                      </p:cBhvr>
                                      <p:to>
                                        <p:strVal val="visible"/>
                                      </p:to>
                                    </p:set>
                                    <p:animEffect transition="in" filter="fade">
                                      <p:cBhvr>
                                        <p:cTn id="86" dur="500"/>
                                        <p:tgtEl>
                                          <p:spTgt spid="27"/>
                                        </p:tgtEl>
                                      </p:cBhvr>
                                    </p:animEffect>
                                  </p:childTnLst>
                                </p:cTn>
                              </p:par>
                            </p:childTnLst>
                          </p:cTn>
                        </p:par>
                        <p:par>
                          <p:cTn id="87" fill="hold">
                            <p:stCondLst>
                              <p:cond delay="500"/>
                            </p:stCondLst>
                            <p:childTnLst>
                              <p:par>
                                <p:cTn id="88" presetID="42" presetClass="entr" presetSubtype="0" fill="hold" grpId="0" nodeType="afterEffect">
                                  <p:stCondLst>
                                    <p:cond delay="0"/>
                                  </p:stCondLst>
                                  <p:childTnLst>
                                    <p:set>
                                      <p:cBhvr>
                                        <p:cTn id="89" dur="1" fill="hold">
                                          <p:stCondLst>
                                            <p:cond delay="0"/>
                                          </p:stCondLst>
                                        </p:cTn>
                                        <p:tgtEl>
                                          <p:spTgt spid="10"/>
                                        </p:tgtEl>
                                        <p:attrNameLst>
                                          <p:attrName>style.visibility</p:attrName>
                                        </p:attrNameLst>
                                      </p:cBhvr>
                                      <p:to>
                                        <p:strVal val="visible"/>
                                      </p:to>
                                    </p:set>
                                    <p:animEffect transition="in" filter="fade">
                                      <p:cBhvr>
                                        <p:cTn id="90" dur="1000"/>
                                        <p:tgtEl>
                                          <p:spTgt spid="10"/>
                                        </p:tgtEl>
                                      </p:cBhvr>
                                    </p:animEffect>
                                    <p:anim calcmode="lin" valueType="num">
                                      <p:cBhvr>
                                        <p:cTn id="91" dur="1000" fill="hold"/>
                                        <p:tgtEl>
                                          <p:spTgt spid="10"/>
                                        </p:tgtEl>
                                        <p:attrNameLst>
                                          <p:attrName>ppt_x</p:attrName>
                                        </p:attrNameLst>
                                      </p:cBhvr>
                                      <p:tavLst>
                                        <p:tav tm="0">
                                          <p:val>
                                            <p:strVal val="#ppt_x"/>
                                          </p:val>
                                        </p:tav>
                                        <p:tav tm="100000">
                                          <p:val>
                                            <p:strVal val="#ppt_x"/>
                                          </p:val>
                                        </p:tav>
                                      </p:tavLst>
                                    </p:anim>
                                    <p:anim calcmode="lin" valueType="num">
                                      <p:cBhvr>
                                        <p:cTn id="9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nodeType="click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fade">
                                      <p:cBhvr>
                                        <p:cTn id="97" dur="500"/>
                                        <p:tgtEl>
                                          <p:spTgt spid="21"/>
                                        </p:tgtEl>
                                      </p:cBhvr>
                                    </p:animEffect>
                                  </p:childTnLst>
                                </p:cTn>
                              </p:par>
                            </p:childTnLst>
                          </p:cTn>
                        </p:par>
                        <p:par>
                          <p:cTn id="98" fill="hold">
                            <p:stCondLst>
                              <p:cond delay="500"/>
                            </p:stCondLst>
                            <p:childTnLst>
                              <p:par>
                                <p:cTn id="99" presetID="42" presetClass="entr" presetSubtype="0" fill="hold" grpId="0" nodeType="afterEffect">
                                  <p:stCondLst>
                                    <p:cond delay="0"/>
                                  </p:stCondLst>
                                  <p:childTnLst>
                                    <p:set>
                                      <p:cBhvr>
                                        <p:cTn id="100" dur="1" fill="hold">
                                          <p:stCondLst>
                                            <p:cond delay="0"/>
                                          </p:stCondLst>
                                        </p:cTn>
                                        <p:tgtEl>
                                          <p:spTgt spid="8"/>
                                        </p:tgtEl>
                                        <p:attrNameLst>
                                          <p:attrName>style.visibility</p:attrName>
                                        </p:attrNameLst>
                                      </p:cBhvr>
                                      <p:to>
                                        <p:strVal val="visible"/>
                                      </p:to>
                                    </p:set>
                                    <p:animEffect transition="in" filter="fade">
                                      <p:cBhvr>
                                        <p:cTn id="101" dur="1000"/>
                                        <p:tgtEl>
                                          <p:spTgt spid="8"/>
                                        </p:tgtEl>
                                      </p:cBhvr>
                                    </p:animEffect>
                                    <p:anim calcmode="lin" valueType="num">
                                      <p:cBhvr>
                                        <p:cTn id="102" dur="1000" fill="hold"/>
                                        <p:tgtEl>
                                          <p:spTgt spid="8"/>
                                        </p:tgtEl>
                                        <p:attrNameLst>
                                          <p:attrName>ppt_x</p:attrName>
                                        </p:attrNameLst>
                                      </p:cBhvr>
                                      <p:tavLst>
                                        <p:tav tm="0">
                                          <p:val>
                                            <p:strVal val="#ppt_x"/>
                                          </p:val>
                                        </p:tav>
                                        <p:tav tm="100000">
                                          <p:val>
                                            <p:strVal val="#ppt_x"/>
                                          </p:val>
                                        </p:tav>
                                      </p:tavLst>
                                    </p:anim>
                                    <p:anim calcmode="lin" valueType="num">
                                      <p:cBhvr>
                                        <p:cTn id="10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nodeType="clickEffect">
                                  <p:stCondLst>
                                    <p:cond delay="0"/>
                                  </p:stCondLst>
                                  <p:childTnLst>
                                    <p:set>
                                      <p:cBhvr>
                                        <p:cTn id="107" dur="1" fill="hold">
                                          <p:stCondLst>
                                            <p:cond delay="0"/>
                                          </p:stCondLst>
                                        </p:cTn>
                                        <p:tgtEl>
                                          <p:spTgt spid="14"/>
                                        </p:tgtEl>
                                        <p:attrNameLst>
                                          <p:attrName>style.visibility</p:attrName>
                                        </p:attrNameLst>
                                      </p:cBhvr>
                                      <p:to>
                                        <p:strVal val="visible"/>
                                      </p:to>
                                    </p:set>
                                    <p:animEffect transition="in" filter="fade">
                                      <p:cBhvr>
                                        <p:cTn id="108" dur="500"/>
                                        <p:tgtEl>
                                          <p:spTgt spid="14"/>
                                        </p:tgtEl>
                                      </p:cBhvr>
                                    </p:animEffect>
                                  </p:childTnLst>
                                </p:cTn>
                              </p:par>
                            </p:childTnLst>
                          </p:cTn>
                        </p:par>
                        <p:par>
                          <p:cTn id="109" fill="hold">
                            <p:stCondLst>
                              <p:cond delay="500"/>
                            </p:stCondLst>
                            <p:childTnLst>
                              <p:par>
                                <p:cTn id="110" presetID="42" presetClass="entr" presetSubtype="0" fill="hold" grpId="0" nodeType="after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fade">
                                      <p:cBhvr>
                                        <p:cTn id="112" dur="1000"/>
                                        <p:tgtEl>
                                          <p:spTgt spid="9"/>
                                        </p:tgtEl>
                                      </p:cBhvr>
                                    </p:animEffect>
                                    <p:anim calcmode="lin" valueType="num">
                                      <p:cBhvr>
                                        <p:cTn id="113" dur="1000" fill="hold"/>
                                        <p:tgtEl>
                                          <p:spTgt spid="9"/>
                                        </p:tgtEl>
                                        <p:attrNameLst>
                                          <p:attrName>ppt_x</p:attrName>
                                        </p:attrNameLst>
                                      </p:cBhvr>
                                      <p:tavLst>
                                        <p:tav tm="0">
                                          <p:val>
                                            <p:strVal val="#ppt_x"/>
                                          </p:val>
                                        </p:tav>
                                        <p:tav tm="100000">
                                          <p:val>
                                            <p:strVal val="#ppt_x"/>
                                          </p:val>
                                        </p:tav>
                                      </p:tavLst>
                                    </p:anim>
                                    <p:anim calcmode="lin" valueType="num">
                                      <p:cBhvr>
                                        <p:cTn id="1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10" presetClass="entr" presetSubtype="0" fill="hold" nodeType="clickEffect">
                                  <p:stCondLst>
                                    <p:cond delay="0"/>
                                  </p:stCondLst>
                                  <p:childTnLst>
                                    <p:set>
                                      <p:cBhvr>
                                        <p:cTn id="118" dur="1" fill="hold">
                                          <p:stCondLst>
                                            <p:cond delay="0"/>
                                          </p:stCondLst>
                                        </p:cTn>
                                        <p:tgtEl>
                                          <p:spTgt spid="13"/>
                                        </p:tgtEl>
                                        <p:attrNameLst>
                                          <p:attrName>style.visibility</p:attrName>
                                        </p:attrNameLst>
                                      </p:cBhvr>
                                      <p:to>
                                        <p:strVal val="visible"/>
                                      </p:to>
                                    </p:set>
                                    <p:animEffect transition="in" filter="fade">
                                      <p:cBhvr>
                                        <p:cTn id="119" dur="500"/>
                                        <p:tgtEl>
                                          <p:spTgt spid="13"/>
                                        </p:tgtEl>
                                      </p:cBhvr>
                                    </p:animEffect>
                                  </p:childTnLst>
                                </p:cTn>
                              </p:par>
                            </p:childTnLst>
                          </p:cTn>
                        </p:par>
                        <p:par>
                          <p:cTn id="120" fill="hold">
                            <p:stCondLst>
                              <p:cond delay="500"/>
                            </p:stCondLst>
                            <p:childTnLst>
                              <p:par>
                                <p:cTn id="121" presetID="42" presetClass="entr" presetSubtype="0" fill="hold" grpId="0" nodeType="afterEffect">
                                  <p:stCondLst>
                                    <p:cond delay="0"/>
                                  </p:stCondLst>
                                  <p:childTnLst>
                                    <p:set>
                                      <p:cBhvr>
                                        <p:cTn id="122" dur="1" fill="hold">
                                          <p:stCondLst>
                                            <p:cond delay="0"/>
                                          </p:stCondLst>
                                        </p:cTn>
                                        <p:tgtEl>
                                          <p:spTgt spid="5"/>
                                        </p:tgtEl>
                                        <p:attrNameLst>
                                          <p:attrName>style.visibility</p:attrName>
                                        </p:attrNameLst>
                                      </p:cBhvr>
                                      <p:to>
                                        <p:strVal val="visible"/>
                                      </p:to>
                                    </p:set>
                                    <p:animEffect transition="in" filter="fade">
                                      <p:cBhvr>
                                        <p:cTn id="123" dur="1000"/>
                                        <p:tgtEl>
                                          <p:spTgt spid="5"/>
                                        </p:tgtEl>
                                      </p:cBhvr>
                                    </p:animEffect>
                                    <p:anim calcmode="lin" valueType="num">
                                      <p:cBhvr>
                                        <p:cTn id="124" dur="1000" fill="hold"/>
                                        <p:tgtEl>
                                          <p:spTgt spid="5"/>
                                        </p:tgtEl>
                                        <p:attrNameLst>
                                          <p:attrName>ppt_x</p:attrName>
                                        </p:attrNameLst>
                                      </p:cBhvr>
                                      <p:tavLst>
                                        <p:tav tm="0">
                                          <p:val>
                                            <p:strVal val="#ppt_x"/>
                                          </p:val>
                                        </p:tav>
                                        <p:tav tm="100000">
                                          <p:val>
                                            <p:strVal val="#ppt_x"/>
                                          </p:val>
                                        </p:tav>
                                      </p:tavLst>
                                    </p:anim>
                                    <p:anim calcmode="lin" valueType="num">
                                      <p:cBhvr>
                                        <p:cTn id="1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P spid="4" grpId="0" animBg="1"/>
      <p:bldP spid="9" grpId="0" animBg="1"/>
      <p:bldP spid="5" grpId="0" animBg="1"/>
      <p:bldP spid="7" grpId="0" animBg="1"/>
      <p:bldP spid="6" grpId="0" animBg="1"/>
      <p:bldP spid="11" grpId="0" animBg="1"/>
      <p:bldP spid="10"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605" y="950210"/>
            <a:ext cx="7320707" cy="549541"/>
          </a:xfrm>
        </p:spPr>
        <p:txBody>
          <a:bodyPr>
            <a:noAutofit/>
          </a:bodyPr>
          <a:lstStyle/>
          <a:p>
            <a:pPr marL="0" indent="0">
              <a:buNone/>
            </a:pPr>
            <a:r>
              <a:rPr lang="en-GB" sz="2400" b="1" u="sng" dirty="0">
                <a:solidFill>
                  <a:srgbClr val="FF0000"/>
                </a:solidFill>
                <a:effectLst>
                  <a:outerShdw blurRad="38100" dist="38100" dir="2700000" algn="tl">
                    <a:srgbClr val="000000">
                      <a:alpha val="43137"/>
                    </a:srgbClr>
                  </a:outerShdw>
                </a:effectLst>
              </a:rPr>
              <a:t>What is the Cardiovascular system?</a:t>
            </a:r>
          </a:p>
          <a:p>
            <a:pPr marL="0" indent="0">
              <a:buNone/>
            </a:pPr>
            <a:endParaRPr lang="en-GB" dirty="0"/>
          </a:p>
          <a:p>
            <a:pPr marL="0" indent="0">
              <a:buNone/>
            </a:pPr>
            <a:endParaRPr lang="en-GB" dirty="0"/>
          </a:p>
        </p:txBody>
      </p:sp>
      <p:sp>
        <p:nvSpPr>
          <p:cNvPr id="7" name="TextBox 6"/>
          <p:cNvSpPr txBox="1"/>
          <p:nvPr/>
        </p:nvSpPr>
        <p:spPr>
          <a:xfrm>
            <a:off x="4540279" y="4478643"/>
            <a:ext cx="4361226" cy="1421928"/>
          </a:xfrm>
          <a:prstGeom prst="rect">
            <a:avLst/>
          </a:prstGeom>
          <a:ln w="57150"/>
        </p:spPr>
        <p:style>
          <a:lnRef idx="2">
            <a:schemeClr val="dk1"/>
          </a:lnRef>
          <a:fillRef idx="1">
            <a:schemeClr val="lt1"/>
          </a:fillRef>
          <a:effectRef idx="0">
            <a:schemeClr val="dk1"/>
          </a:effectRef>
          <a:fontRef idx="minor">
            <a:schemeClr val="dk1"/>
          </a:fontRef>
        </p:style>
        <p:txBody>
          <a:bodyPr wrap="square" rtlCol="0">
            <a:spAutoFit/>
          </a:bodyPr>
          <a:lstStyle/>
          <a:p>
            <a:pPr lvl="0">
              <a:spcBef>
                <a:spcPct val="20000"/>
              </a:spcBef>
            </a:pPr>
            <a:r>
              <a:rPr lang="en-GB" sz="1350" b="1" i="1" dirty="0">
                <a:solidFill>
                  <a:prstClr val="black"/>
                </a:solidFill>
                <a:latin typeface="Arial" panose="020B0604020202020204" pitchFamily="34" charset="0"/>
                <a:cs typeface="Arial" panose="020B0604020202020204" pitchFamily="34" charset="0"/>
              </a:rPr>
              <a:t>Heart rate </a:t>
            </a:r>
            <a:r>
              <a:rPr lang="en-GB" sz="1350" dirty="0">
                <a:solidFill>
                  <a:prstClr val="black"/>
                </a:solidFill>
                <a:latin typeface="Arial" panose="020B0604020202020204" pitchFamily="34" charset="0"/>
                <a:cs typeface="Arial" panose="020B0604020202020204" pitchFamily="34" charset="0"/>
              </a:rPr>
              <a:t>(aka </a:t>
            </a:r>
            <a:r>
              <a:rPr lang="en-GB" sz="1350" b="1" i="1" dirty="0">
                <a:solidFill>
                  <a:prstClr val="black"/>
                </a:solidFill>
                <a:latin typeface="Arial" panose="020B0604020202020204" pitchFamily="34" charset="0"/>
                <a:cs typeface="Arial" panose="020B0604020202020204" pitchFamily="34" charset="0"/>
              </a:rPr>
              <a:t>Pulse Rate</a:t>
            </a:r>
            <a:r>
              <a:rPr lang="en-GB" sz="1350" dirty="0">
                <a:solidFill>
                  <a:prstClr val="black"/>
                </a:solidFill>
                <a:latin typeface="Arial" panose="020B0604020202020204" pitchFamily="34" charset="0"/>
                <a:cs typeface="Arial" panose="020B0604020202020204" pitchFamily="34" charset="0"/>
              </a:rPr>
              <a:t>) is the number of times the heart </a:t>
            </a:r>
            <a:r>
              <a:rPr lang="en-GB" sz="1350" b="1" u="sng"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a:t>
            </a:r>
            <a:r>
              <a:rPr lang="en-GB" sz="1350" dirty="0">
                <a:solidFill>
                  <a:prstClr val="black"/>
                </a:solidFill>
                <a:latin typeface="Arial" panose="020B0604020202020204" pitchFamily="34" charset="0"/>
                <a:cs typeface="Arial" panose="020B0604020202020204" pitchFamily="34" charset="0"/>
              </a:rPr>
              <a:t>eats </a:t>
            </a:r>
            <a:r>
              <a:rPr lang="en-GB" sz="1350" b="1" u="sng"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a:t>
            </a:r>
            <a:r>
              <a:rPr lang="en-GB" sz="1350" dirty="0">
                <a:solidFill>
                  <a:prstClr val="black"/>
                </a:solidFill>
                <a:latin typeface="Arial" panose="020B0604020202020204" pitchFamily="34" charset="0"/>
                <a:cs typeface="Arial" panose="020B0604020202020204" pitchFamily="34" charset="0"/>
              </a:rPr>
              <a:t>er </a:t>
            </a:r>
            <a:r>
              <a:rPr lang="en-GB" sz="1350" b="1" u="sng"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a:t>
            </a:r>
            <a:r>
              <a:rPr lang="en-GB" sz="1350" dirty="0">
                <a:solidFill>
                  <a:prstClr val="black"/>
                </a:solidFill>
                <a:latin typeface="Arial" panose="020B0604020202020204" pitchFamily="34" charset="0"/>
                <a:cs typeface="Arial" panose="020B0604020202020204" pitchFamily="34" charset="0"/>
              </a:rPr>
              <a:t>inute (</a:t>
            </a:r>
            <a:r>
              <a:rPr lang="en-GB" sz="1350" b="1" u="sng"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BPM</a:t>
            </a:r>
            <a:r>
              <a:rPr lang="en-GB" sz="1350" dirty="0">
                <a:solidFill>
                  <a:prstClr val="black"/>
                </a:solidFill>
                <a:latin typeface="Arial" panose="020B0604020202020204" pitchFamily="34" charset="0"/>
                <a:cs typeface="Arial" panose="020B0604020202020204" pitchFamily="34" charset="0"/>
              </a:rPr>
              <a:t>).</a:t>
            </a:r>
          </a:p>
          <a:p>
            <a:pPr lvl="0">
              <a:spcBef>
                <a:spcPct val="20000"/>
              </a:spcBef>
            </a:pPr>
            <a:endParaRPr lang="en-GB" sz="600" dirty="0">
              <a:solidFill>
                <a:prstClr val="black"/>
              </a:solidFill>
              <a:latin typeface="Arial" panose="020B0604020202020204" pitchFamily="34" charset="0"/>
              <a:cs typeface="Arial" panose="020B0604020202020204" pitchFamily="34" charset="0"/>
            </a:endParaRPr>
          </a:p>
          <a:p>
            <a:pPr lvl="0">
              <a:spcBef>
                <a:spcPct val="20000"/>
              </a:spcBef>
            </a:pPr>
            <a:r>
              <a:rPr lang="en-GB" sz="1350" b="1" i="1" dirty="0">
                <a:solidFill>
                  <a:prstClr val="black"/>
                </a:solidFill>
                <a:latin typeface="Arial" panose="020B0604020202020204" pitchFamily="34" charset="0"/>
                <a:cs typeface="Arial" panose="020B0604020202020204" pitchFamily="34" charset="0"/>
              </a:rPr>
              <a:t>Resting Heart Rate </a:t>
            </a:r>
            <a:r>
              <a:rPr lang="en-GB" sz="1350" dirty="0">
                <a:solidFill>
                  <a:prstClr val="black"/>
                </a:solidFill>
                <a:latin typeface="Arial" panose="020B0604020202020204" pitchFamily="34" charset="0"/>
                <a:cs typeface="Arial" panose="020B0604020202020204" pitchFamily="34" charset="0"/>
              </a:rPr>
              <a:t>should be between </a:t>
            </a:r>
            <a:r>
              <a:rPr lang="en-GB" sz="135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60-80 BPM </a:t>
            </a:r>
            <a:r>
              <a:rPr lang="en-GB" sz="1350" dirty="0">
                <a:solidFill>
                  <a:prstClr val="black"/>
                </a:solidFill>
                <a:latin typeface="Arial" panose="020B0604020202020204" pitchFamily="34" charset="0"/>
                <a:cs typeface="Arial" panose="020B0604020202020204" pitchFamily="34" charset="0"/>
              </a:rPr>
              <a:t>(</a:t>
            </a:r>
            <a:r>
              <a:rPr lang="en-GB" sz="1350" b="1" dirty="0">
                <a:solidFill>
                  <a:prstClr val="black"/>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72</a:t>
            </a:r>
            <a:r>
              <a:rPr lang="en-GB" sz="1350" dirty="0">
                <a:solidFill>
                  <a:prstClr val="black"/>
                </a:solidFill>
                <a:latin typeface="Arial" panose="020B0604020202020204" pitchFamily="34" charset="0"/>
                <a:cs typeface="Arial" panose="020B0604020202020204" pitchFamily="34" charset="0"/>
              </a:rPr>
              <a:t> often regarded as the average resting Heart Rate).</a:t>
            </a:r>
          </a:p>
          <a:p>
            <a:pPr lvl="0">
              <a:spcBef>
                <a:spcPct val="20000"/>
              </a:spcBef>
            </a:pPr>
            <a:endParaRPr lang="en-GB" sz="675" dirty="0">
              <a:solidFill>
                <a:prstClr val="black"/>
              </a:solidFill>
              <a:latin typeface="Arial" panose="020B0604020202020204" pitchFamily="34" charset="0"/>
              <a:cs typeface="Arial" panose="020B0604020202020204" pitchFamily="34" charset="0"/>
            </a:endParaRPr>
          </a:p>
          <a:p>
            <a:pPr lvl="0">
              <a:spcBef>
                <a:spcPct val="20000"/>
              </a:spcBef>
            </a:pPr>
            <a:r>
              <a:rPr lang="en-GB" sz="1200" b="1" i="1" dirty="0">
                <a:solidFill>
                  <a:prstClr val="black"/>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TASK: find and take your Resting HR</a:t>
            </a:r>
          </a:p>
        </p:txBody>
      </p:sp>
      <p:sp>
        <p:nvSpPr>
          <p:cNvPr id="9" name="Title 1">
            <a:extLst>
              <a:ext uri="{FF2B5EF4-FFF2-40B4-BE49-F238E27FC236}">
                <a16:creationId xmlns:a16="http://schemas.microsoft.com/office/drawing/2014/main" id="{F76D55A4-3841-43DB-8891-1818D047B890}"/>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cardiovascular system</a:t>
            </a:r>
          </a:p>
        </p:txBody>
      </p:sp>
      <p:sp>
        <p:nvSpPr>
          <p:cNvPr id="8" name="TextBox 7">
            <a:extLst>
              <a:ext uri="{FF2B5EF4-FFF2-40B4-BE49-F238E27FC236}">
                <a16:creationId xmlns:a16="http://schemas.microsoft.com/office/drawing/2014/main" id="{95613E18-3550-4304-A00D-6DA31383D4BB}"/>
              </a:ext>
            </a:extLst>
          </p:cNvPr>
          <p:cNvSpPr txBox="1"/>
          <p:nvPr/>
        </p:nvSpPr>
        <p:spPr>
          <a:xfrm>
            <a:off x="165080" y="4828953"/>
            <a:ext cx="4159176" cy="92333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The </a:t>
            </a:r>
            <a:r>
              <a:rPr lang="en-GB"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Heart </a:t>
            </a:r>
            <a:r>
              <a:rPr lang="en-GB" dirty="0">
                <a:latin typeface="Arial" panose="020B0604020202020204" pitchFamily="34" charset="0"/>
                <a:cs typeface="Arial" panose="020B0604020202020204" pitchFamily="34" charset="0"/>
              </a:rPr>
              <a:t>is a </a:t>
            </a:r>
            <a:r>
              <a:rPr lang="en-GB"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muscular pump</a:t>
            </a:r>
            <a:r>
              <a:rPr lang="en-GB" dirty="0">
                <a:latin typeface="Arial" panose="020B0604020202020204" pitchFamily="34" charset="0"/>
                <a:cs typeface="Arial" panose="020B0604020202020204" pitchFamily="34" charset="0"/>
              </a:rPr>
              <a:t>, which pushes</a:t>
            </a:r>
            <a:r>
              <a:rPr lang="pl-PL"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blood around the body’s network of blood vessels.</a:t>
            </a:r>
          </a:p>
        </p:txBody>
      </p:sp>
      <p:sp>
        <p:nvSpPr>
          <p:cNvPr id="16" name="TextBox 15">
            <a:extLst>
              <a:ext uri="{FF2B5EF4-FFF2-40B4-BE49-F238E27FC236}">
                <a16:creationId xmlns:a16="http://schemas.microsoft.com/office/drawing/2014/main" id="{EB6B2F89-7940-46A2-8270-433A63053FFA}"/>
              </a:ext>
            </a:extLst>
          </p:cNvPr>
          <p:cNvSpPr txBox="1"/>
          <p:nvPr/>
        </p:nvSpPr>
        <p:spPr>
          <a:xfrm>
            <a:off x="891828" y="2029047"/>
            <a:ext cx="1303907" cy="400110"/>
          </a:xfrm>
          <a:prstGeom prst="rect">
            <a:avLst/>
          </a:prstGeom>
          <a:noFill/>
        </p:spPr>
        <p:txBody>
          <a:bodyPr wrap="square" rtlCol="0">
            <a:spAutoFit/>
          </a:bodyPr>
          <a:lstStyle/>
          <a:p>
            <a:pPr algn="ctr"/>
            <a:r>
              <a:rPr lang="en-GB" sz="2000" b="1" u="sng" dirty="0">
                <a:effectLst>
                  <a:outerShdw blurRad="38100" dist="38100" dir="2700000" algn="tl">
                    <a:srgbClr val="000000">
                      <a:alpha val="43137"/>
                    </a:srgbClr>
                  </a:outerShdw>
                </a:effectLst>
              </a:rPr>
              <a:t>Heart</a:t>
            </a:r>
            <a:r>
              <a:rPr lang="en-GB" sz="2000" b="1" dirty="0">
                <a:effectLst>
                  <a:outerShdw blurRad="38100" dist="38100" dir="2700000" algn="tl">
                    <a:srgbClr val="000000">
                      <a:alpha val="43137"/>
                    </a:srgbClr>
                  </a:outerShdw>
                </a:effectLst>
              </a:rPr>
              <a:t> </a:t>
            </a:r>
            <a:endParaRPr lang="en-GB" sz="2000" dirty="0"/>
          </a:p>
        </p:txBody>
      </p:sp>
      <p:sp>
        <p:nvSpPr>
          <p:cNvPr id="17" name="TextBox 16">
            <a:extLst>
              <a:ext uri="{FF2B5EF4-FFF2-40B4-BE49-F238E27FC236}">
                <a16:creationId xmlns:a16="http://schemas.microsoft.com/office/drawing/2014/main" id="{A401986A-88C4-429F-9E16-E159E7E6A4D0}"/>
              </a:ext>
            </a:extLst>
          </p:cNvPr>
          <p:cNvSpPr txBox="1"/>
          <p:nvPr/>
        </p:nvSpPr>
        <p:spPr>
          <a:xfrm>
            <a:off x="76279" y="1587710"/>
            <a:ext cx="8123392"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The cardiovascular system consists of the</a:t>
            </a:r>
          </a:p>
        </p:txBody>
      </p:sp>
      <p:pic>
        <p:nvPicPr>
          <p:cNvPr id="18" name="Picture 17" descr="Human Heart - Anatomy of Human Heart">
            <a:extLst>
              <a:ext uri="{FF2B5EF4-FFF2-40B4-BE49-F238E27FC236}">
                <a16:creationId xmlns:a16="http://schemas.microsoft.com/office/drawing/2014/main" id="{41486AD5-6FF0-48AF-8C43-A4DF2F08C832}"/>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59224" y="2460593"/>
            <a:ext cx="2606720" cy="1735375"/>
          </a:xfrm>
          <a:prstGeom prst="rect">
            <a:avLst/>
          </a:prstGeom>
        </p:spPr>
      </p:pic>
      <p:pic>
        <p:nvPicPr>
          <p:cNvPr id="19" name="Picture 18" descr="red blood cells in an artery, flow inside body, medical human health-care">
            <a:extLst>
              <a:ext uri="{FF2B5EF4-FFF2-40B4-BE49-F238E27FC236}">
                <a16:creationId xmlns:a16="http://schemas.microsoft.com/office/drawing/2014/main" id="{D1D18709-74AE-4309-8FA7-0D1565198FCC}"/>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3000027" y="2471204"/>
            <a:ext cx="2962134" cy="1735375"/>
          </a:xfrm>
          <a:prstGeom prst="rect">
            <a:avLst/>
          </a:prstGeom>
        </p:spPr>
      </p:pic>
      <p:pic>
        <p:nvPicPr>
          <p:cNvPr id="20" name="Picture 19" descr="Blood vessel with flowing blood cells, 3D illustration">
            <a:extLst>
              <a:ext uri="{FF2B5EF4-FFF2-40B4-BE49-F238E27FC236}">
                <a16:creationId xmlns:a16="http://schemas.microsoft.com/office/drawing/2014/main" id="{2E0F0A87-41C0-43BA-A816-D41D7962B982}"/>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6156176" y="2458012"/>
            <a:ext cx="2745329" cy="1735375"/>
          </a:xfrm>
          <a:prstGeom prst="rect">
            <a:avLst/>
          </a:prstGeom>
        </p:spPr>
      </p:pic>
      <p:sp>
        <p:nvSpPr>
          <p:cNvPr id="22" name="TextBox 21">
            <a:extLst>
              <a:ext uri="{FF2B5EF4-FFF2-40B4-BE49-F238E27FC236}">
                <a16:creationId xmlns:a16="http://schemas.microsoft.com/office/drawing/2014/main" id="{D064294F-5CD1-42F5-943D-1206E0045D5F}"/>
              </a:ext>
            </a:extLst>
          </p:cNvPr>
          <p:cNvSpPr txBox="1"/>
          <p:nvPr/>
        </p:nvSpPr>
        <p:spPr>
          <a:xfrm>
            <a:off x="3779912" y="2029047"/>
            <a:ext cx="1368151" cy="400110"/>
          </a:xfrm>
          <a:prstGeom prst="rect">
            <a:avLst/>
          </a:prstGeom>
          <a:noFill/>
        </p:spPr>
        <p:txBody>
          <a:bodyPr wrap="square" rtlCol="0">
            <a:spAutoFit/>
          </a:bodyPr>
          <a:lstStyle/>
          <a:p>
            <a:pPr algn="ctr"/>
            <a:r>
              <a:rPr lang="pl-PL" sz="2000" b="1" u="sng" dirty="0">
                <a:effectLst>
                  <a:outerShdw blurRad="38100" dist="38100" dir="2700000" algn="tl">
                    <a:srgbClr val="000000">
                      <a:alpha val="43137"/>
                    </a:srgbClr>
                  </a:outerShdw>
                </a:effectLst>
              </a:rPr>
              <a:t>Blood</a:t>
            </a:r>
            <a:r>
              <a:rPr lang="en-GB" sz="2000" b="1" dirty="0">
                <a:effectLst>
                  <a:outerShdw blurRad="38100" dist="38100" dir="2700000" algn="tl">
                    <a:srgbClr val="000000">
                      <a:alpha val="43137"/>
                    </a:srgbClr>
                  </a:outerShdw>
                </a:effectLst>
              </a:rPr>
              <a:t> </a:t>
            </a:r>
            <a:endParaRPr lang="en-GB" sz="2000" dirty="0"/>
          </a:p>
        </p:txBody>
      </p:sp>
      <p:sp>
        <p:nvSpPr>
          <p:cNvPr id="23" name="TextBox 22">
            <a:extLst>
              <a:ext uri="{FF2B5EF4-FFF2-40B4-BE49-F238E27FC236}">
                <a16:creationId xmlns:a16="http://schemas.microsoft.com/office/drawing/2014/main" id="{9291A103-1257-460E-AB07-C28848968662}"/>
              </a:ext>
            </a:extLst>
          </p:cNvPr>
          <p:cNvSpPr txBox="1"/>
          <p:nvPr/>
        </p:nvSpPr>
        <p:spPr>
          <a:xfrm>
            <a:off x="6588225" y="1979550"/>
            <a:ext cx="1953240" cy="400110"/>
          </a:xfrm>
          <a:prstGeom prst="rect">
            <a:avLst/>
          </a:prstGeom>
          <a:noFill/>
        </p:spPr>
        <p:txBody>
          <a:bodyPr wrap="square" rtlCol="0">
            <a:spAutoFit/>
          </a:bodyPr>
          <a:lstStyle/>
          <a:p>
            <a:pPr algn="ctr"/>
            <a:r>
              <a:rPr lang="pl-PL" sz="2000" b="1" u="sng" dirty="0">
                <a:effectLst>
                  <a:outerShdw blurRad="38100" dist="38100" dir="2700000" algn="tl">
                    <a:srgbClr val="000000">
                      <a:alpha val="43137"/>
                    </a:srgbClr>
                  </a:outerShdw>
                </a:effectLst>
              </a:rPr>
              <a:t>Blood Vessels</a:t>
            </a:r>
            <a:r>
              <a:rPr lang="en-GB" sz="2000" b="1" dirty="0">
                <a:effectLst>
                  <a:outerShdw blurRad="38100" dist="38100" dir="2700000" algn="tl">
                    <a:srgbClr val="000000">
                      <a:alpha val="43137"/>
                    </a:srgbClr>
                  </a:outerShdw>
                </a:effectLst>
              </a:rPr>
              <a:t> </a:t>
            </a:r>
            <a:endParaRPr lang="en-GB" sz="2000" dirty="0"/>
          </a:p>
        </p:txBody>
      </p:sp>
    </p:spTree>
    <p:extLst>
      <p:ext uri="{BB962C8B-B14F-4D97-AF65-F5344CB8AC3E}">
        <p14:creationId xmlns:p14="http://schemas.microsoft.com/office/powerpoint/2010/main" val="361192112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17">
                                            <p:txEl>
                                              <p:pRg st="0" end="0"/>
                                            </p:txEl>
                                          </p:spTgt>
                                        </p:tgtEl>
                                        <p:attrNameLst>
                                          <p:attrName>style.visibility</p:attrName>
                                        </p:attrNameLst>
                                      </p:cBhvr>
                                      <p:to>
                                        <p:strVal val="visible"/>
                                      </p:to>
                                    </p:set>
                                    <p:animEffect transition="in" filter="fade">
                                      <p:cBhvr>
                                        <p:cTn id="13" dur="500"/>
                                        <p:tgtEl>
                                          <p:spTgt spid="17">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6">
                                            <p:txEl>
                                              <p:pRg st="0" end="0"/>
                                            </p:txEl>
                                          </p:spTgt>
                                        </p:tgtEl>
                                        <p:attrNameLst>
                                          <p:attrName>style.visibility</p:attrName>
                                        </p:attrNameLst>
                                      </p:cBhvr>
                                      <p:to>
                                        <p:strVal val="visible"/>
                                      </p:to>
                                    </p:set>
                                    <p:animEffect transition="in" filter="fade">
                                      <p:cBhvr>
                                        <p:cTn id="18" dur="500"/>
                                        <p:tgtEl>
                                          <p:spTgt spid="16">
                                            <p:txEl>
                                              <p:pRg st="0" end="0"/>
                                            </p:txEl>
                                          </p:spTgt>
                                        </p:tgtEl>
                                      </p:cBhvr>
                                    </p:animEffec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2">
                                            <p:txEl>
                                              <p:pRg st="0" end="0"/>
                                            </p:txEl>
                                          </p:spTgt>
                                        </p:tgtEl>
                                        <p:attrNameLst>
                                          <p:attrName>style.visibility</p:attrName>
                                        </p:attrNameLst>
                                      </p:cBhvr>
                                      <p:to>
                                        <p:strVal val="visible"/>
                                      </p:to>
                                    </p:set>
                                    <p:animEffect transition="in" filter="fade">
                                      <p:cBhvr>
                                        <p:cTn id="27" dur="500"/>
                                        <p:tgtEl>
                                          <p:spTgt spid="22">
                                            <p:txEl>
                                              <p:pRg st="0" end="0"/>
                                            </p:txEl>
                                          </p:spTgt>
                                        </p:tgtEl>
                                      </p:cBhvr>
                                    </p:animEffect>
                                  </p:childTnLst>
                                </p:cTn>
                              </p:par>
                            </p:childTnLst>
                          </p:cTn>
                        </p:par>
                        <p:par>
                          <p:cTn id="28" fill="hold">
                            <p:stCondLst>
                              <p:cond delay="500"/>
                            </p:stCondLst>
                            <p:childTnLst>
                              <p:par>
                                <p:cTn id="29" presetID="10" presetClass="entr" presetSubtype="0"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23">
                                            <p:txEl>
                                              <p:pRg st="0" end="0"/>
                                            </p:txEl>
                                          </p:spTgt>
                                        </p:tgtEl>
                                        <p:attrNameLst>
                                          <p:attrName>style.visibility</p:attrName>
                                        </p:attrNameLst>
                                      </p:cBhvr>
                                      <p:to>
                                        <p:strVal val="visible"/>
                                      </p:to>
                                    </p:set>
                                    <p:animEffect transition="in" filter="fade">
                                      <p:cBhvr>
                                        <p:cTn id="36" dur="500"/>
                                        <p:tgtEl>
                                          <p:spTgt spid="23">
                                            <p:txEl>
                                              <p:pRg st="0" end="0"/>
                                            </p:txEl>
                                          </p:spTgt>
                                        </p:tgtEl>
                                      </p:cBhvr>
                                    </p:animEffect>
                                  </p:childTnLst>
                                </p:cTn>
                              </p:par>
                            </p:childTnLst>
                          </p:cTn>
                        </p:par>
                        <p:par>
                          <p:cTn id="37" fill="hold">
                            <p:stCondLst>
                              <p:cond delay="500"/>
                            </p:stCondLst>
                            <p:childTnLst>
                              <p:par>
                                <p:cTn id="38" presetID="10" presetClass="entr" presetSubtype="0" fill="hold"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fade">
                                      <p:cBhvr>
                                        <p:cTn id="45" dur="500"/>
                                        <p:tgtEl>
                                          <p:spTgt spid="8"/>
                                        </p:tgtEl>
                                      </p:cBhvr>
                                    </p:animEffect>
                                  </p:childTnLst>
                                </p:cTn>
                              </p:par>
                            </p:childTnLst>
                          </p:cTn>
                        </p:par>
                      </p:childTnLst>
                    </p:cTn>
                  </p:par>
                  <p:par>
                    <p:cTn id="46" fill="hold">
                      <p:stCondLst>
                        <p:cond delay="indefinite"/>
                      </p:stCondLst>
                      <p:childTnLst>
                        <p:par>
                          <p:cTn id="47" fill="hold">
                            <p:stCondLst>
                              <p:cond delay="0"/>
                            </p:stCondLst>
                            <p:childTnLst>
                              <p:par>
                                <p:cTn id="48" presetID="53" presetClass="entr" presetSubtype="16" fill="hold" grpId="0" nodeType="click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500" fill="hold"/>
                                        <p:tgtEl>
                                          <p:spTgt spid="7"/>
                                        </p:tgtEl>
                                        <p:attrNameLst>
                                          <p:attrName>ppt_w</p:attrName>
                                        </p:attrNameLst>
                                      </p:cBhvr>
                                      <p:tavLst>
                                        <p:tav tm="0">
                                          <p:val>
                                            <p:fltVal val="0"/>
                                          </p:val>
                                        </p:tav>
                                        <p:tav tm="100000">
                                          <p:val>
                                            <p:strVal val="#ppt_w"/>
                                          </p:val>
                                        </p:tav>
                                      </p:tavLst>
                                    </p:anim>
                                    <p:anim calcmode="lin" valueType="num">
                                      <p:cBhvr>
                                        <p:cTn id="51" dur="500" fill="hold"/>
                                        <p:tgtEl>
                                          <p:spTgt spid="7"/>
                                        </p:tgtEl>
                                        <p:attrNameLst>
                                          <p:attrName>ppt_h</p:attrName>
                                        </p:attrNameLst>
                                      </p:cBhvr>
                                      <p:tavLst>
                                        <p:tav tm="0">
                                          <p:val>
                                            <p:fltVal val="0"/>
                                          </p:val>
                                        </p:tav>
                                        <p:tav tm="100000">
                                          <p:val>
                                            <p:strVal val="#ppt_h"/>
                                          </p:val>
                                        </p:tav>
                                      </p:tavLst>
                                    </p:anim>
                                    <p:animEffect transition="in" filter="fade">
                                      <p:cBhvr>
                                        <p:cTn id="5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7" name="Shape 117"/>
          <p:cNvSpPr/>
          <p:nvPr/>
        </p:nvSpPr>
        <p:spPr>
          <a:xfrm>
            <a:off x="369206" y="1052737"/>
            <a:ext cx="6347004" cy="4752528"/>
          </a:xfrm>
          <a:prstGeom prst="rect">
            <a:avLst/>
          </a:prstGeom>
          <a:noFill/>
          <a:ln>
            <a:noFill/>
          </a:ln>
        </p:spPr>
        <p:txBody>
          <a:bodyPr lIns="68569" tIns="34275" rIns="68569" bIns="34275" anchor="ctr" anchorCtr="0">
            <a:noAutofit/>
          </a:bodyPr>
          <a:lstStyle/>
          <a:p>
            <a:pPr>
              <a:spcBef>
                <a:spcPts val="600"/>
              </a:spcBef>
              <a:spcAft>
                <a:spcPts val="1200"/>
              </a:spcAft>
              <a:buSzPct val="25000"/>
            </a:pPr>
            <a:r>
              <a:rPr lang="en-US" sz="2100" b="1" u="sng" dirty="0">
                <a:solidFill>
                  <a:srgbClr val="FF0000"/>
                </a:solidFill>
                <a:latin typeface="Arial" panose="020B0604020202020204" pitchFamily="34" charset="0"/>
                <a:ea typeface="Comic Sans MS"/>
                <a:cs typeface="Arial" panose="020B0604020202020204" pitchFamily="34" charset="0"/>
                <a:sym typeface="Comic Sans MS"/>
              </a:rPr>
              <a:t>The heart </a:t>
            </a:r>
            <a:r>
              <a:rPr lang="en-US" sz="2100" dirty="0">
                <a:solidFill>
                  <a:schemeClr val="dk1"/>
                </a:solidFill>
                <a:latin typeface="Arial" panose="020B0604020202020204" pitchFamily="34" charset="0"/>
                <a:ea typeface="Comic Sans MS"/>
                <a:cs typeface="Arial" panose="020B0604020202020204" pitchFamily="34" charset="0"/>
                <a:sym typeface="Comic Sans MS"/>
              </a:rPr>
              <a:t>-  Is a muscular pump, which pushes blood along the many blood</a:t>
            </a:r>
            <a:r>
              <a:rPr lang="pl-PL" sz="2100" dirty="0">
                <a:solidFill>
                  <a:schemeClr val="dk1"/>
                </a:solidFill>
                <a:latin typeface="Arial" panose="020B0604020202020204" pitchFamily="34" charset="0"/>
                <a:ea typeface="Comic Sans MS"/>
                <a:cs typeface="Arial" panose="020B0604020202020204" pitchFamily="34" charset="0"/>
                <a:sym typeface="Comic Sans MS"/>
              </a:rPr>
              <a:t> </a:t>
            </a:r>
            <a:r>
              <a:rPr lang="en-US" sz="2100" dirty="0">
                <a:solidFill>
                  <a:schemeClr val="dk1"/>
                </a:solidFill>
                <a:latin typeface="Arial" panose="020B0604020202020204" pitchFamily="34" charset="0"/>
                <a:ea typeface="Comic Sans MS"/>
                <a:cs typeface="Arial" panose="020B0604020202020204" pitchFamily="34" charset="0"/>
                <a:sym typeface="Comic Sans MS"/>
              </a:rPr>
              <a:t>vessels in the body</a:t>
            </a:r>
            <a:endParaRPr lang="pl-PL" sz="2100" dirty="0">
              <a:solidFill>
                <a:schemeClr val="dk1"/>
              </a:solidFill>
              <a:latin typeface="Arial" panose="020B0604020202020204" pitchFamily="34" charset="0"/>
              <a:ea typeface="Comic Sans MS"/>
              <a:cs typeface="Arial" panose="020B0604020202020204" pitchFamily="34" charset="0"/>
              <a:sym typeface="Comic Sans MS"/>
            </a:endParaRPr>
          </a:p>
          <a:p>
            <a:pPr>
              <a:spcBef>
                <a:spcPts val="600"/>
              </a:spcBef>
              <a:spcAft>
                <a:spcPts val="1200"/>
              </a:spcAft>
              <a:buSzPct val="25000"/>
            </a:pPr>
            <a:endParaRPr lang="en-US" sz="2100" dirty="0">
              <a:solidFill>
                <a:schemeClr val="dk1"/>
              </a:solidFill>
              <a:latin typeface="Arial" panose="020B0604020202020204" pitchFamily="34" charset="0"/>
              <a:ea typeface="Comic Sans MS"/>
              <a:cs typeface="Arial" panose="020B0604020202020204" pitchFamily="34" charset="0"/>
              <a:sym typeface="Comic Sans MS"/>
            </a:endParaRPr>
          </a:p>
          <a:p>
            <a:pPr>
              <a:spcBef>
                <a:spcPts val="600"/>
              </a:spcBef>
              <a:spcAft>
                <a:spcPts val="1200"/>
              </a:spcAft>
              <a:buSzPct val="25000"/>
            </a:pPr>
            <a:r>
              <a:rPr lang="en-US" sz="2100" b="1" u="sng" dirty="0">
                <a:solidFill>
                  <a:srgbClr val="C00000"/>
                </a:solidFill>
                <a:latin typeface="Arial" panose="020B0604020202020204" pitchFamily="34" charset="0"/>
                <a:ea typeface="Comic Sans MS"/>
                <a:cs typeface="Arial" panose="020B0604020202020204" pitchFamily="34" charset="0"/>
                <a:sym typeface="Comic Sans MS"/>
              </a:rPr>
              <a:t>Blood</a:t>
            </a:r>
            <a:r>
              <a:rPr lang="en-US" sz="2100" dirty="0">
                <a:solidFill>
                  <a:schemeClr val="accent3"/>
                </a:solidFill>
                <a:latin typeface="Arial" panose="020B0604020202020204" pitchFamily="34" charset="0"/>
                <a:ea typeface="Comic Sans MS"/>
                <a:cs typeface="Arial" panose="020B0604020202020204" pitchFamily="34" charset="0"/>
                <a:sym typeface="Comic Sans MS"/>
              </a:rPr>
              <a:t> </a:t>
            </a:r>
            <a:r>
              <a:rPr lang="en-US" sz="2100" dirty="0">
                <a:solidFill>
                  <a:schemeClr val="dk1"/>
                </a:solidFill>
                <a:latin typeface="Arial" panose="020B0604020202020204" pitchFamily="34" charset="0"/>
                <a:ea typeface="Comic Sans MS"/>
                <a:cs typeface="Arial" panose="020B0604020202020204" pitchFamily="34" charset="0"/>
                <a:sym typeface="Comic Sans MS"/>
              </a:rPr>
              <a:t>– Blood is pumped around the body by the heart and has two functions.</a:t>
            </a:r>
            <a:endParaRPr lang="pl-PL" sz="2100" dirty="0">
              <a:solidFill>
                <a:schemeClr val="dk1"/>
              </a:solidFill>
              <a:latin typeface="Arial" panose="020B0604020202020204" pitchFamily="34" charset="0"/>
              <a:ea typeface="Comic Sans MS"/>
              <a:cs typeface="Arial" panose="020B0604020202020204" pitchFamily="34" charset="0"/>
              <a:sym typeface="Comic Sans MS"/>
            </a:endParaRPr>
          </a:p>
          <a:p>
            <a:pPr>
              <a:spcBef>
                <a:spcPts val="600"/>
              </a:spcBef>
              <a:spcAft>
                <a:spcPts val="1200"/>
              </a:spcAft>
              <a:buSzPct val="25000"/>
            </a:pPr>
            <a:endParaRPr lang="en-US" sz="150" dirty="0">
              <a:solidFill>
                <a:schemeClr val="dk1"/>
              </a:solidFill>
              <a:latin typeface="Arial" panose="020B0604020202020204" pitchFamily="34" charset="0"/>
              <a:ea typeface="Comic Sans MS"/>
              <a:cs typeface="Arial" panose="020B0604020202020204" pitchFamily="34" charset="0"/>
              <a:sym typeface="Comic Sans MS"/>
            </a:endParaRPr>
          </a:p>
          <a:p>
            <a:pPr>
              <a:spcBef>
                <a:spcPts val="600"/>
              </a:spcBef>
              <a:spcAft>
                <a:spcPts val="1200"/>
              </a:spcAft>
              <a:buSzPct val="25000"/>
            </a:pPr>
            <a:r>
              <a:rPr lang="en-US" sz="150" dirty="0">
                <a:solidFill>
                  <a:schemeClr val="dk1"/>
                </a:solidFill>
                <a:latin typeface="Arial" panose="020B0604020202020204" pitchFamily="34" charset="0"/>
                <a:ea typeface="Comic Sans MS"/>
                <a:cs typeface="Arial" panose="020B0604020202020204" pitchFamily="34" charset="0"/>
                <a:sym typeface="Comic Sans MS"/>
              </a:rPr>
              <a:t>.</a:t>
            </a:r>
            <a:r>
              <a:rPr lang="en-US" sz="2100" dirty="0">
                <a:solidFill>
                  <a:schemeClr val="dk1"/>
                </a:solidFill>
                <a:latin typeface="Arial" panose="020B0604020202020204" pitchFamily="34" charset="0"/>
                <a:ea typeface="Comic Sans MS"/>
                <a:cs typeface="Arial" panose="020B0604020202020204" pitchFamily="34" charset="0"/>
                <a:sym typeface="Comic Sans MS"/>
              </a:rPr>
              <a:t/>
            </a:r>
            <a:br>
              <a:rPr lang="en-US" sz="2100" dirty="0">
                <a:solidFill>
                  <a:schemeClr val="dk1"/>
                </a:solidFill>
                <a:latin typeface="Arial" panose="020B0604020202020204" pitchFamily="34" charset="0"/>
                <a:ea typeface="Comic Sans MS"/>
                <a:cs typeface="Arial" panose="020B0604020202020204" pitchFamily="34" charset="0"/>
                <a:sym typeface="Comic Sans MS"/>
              </a:rPr>
            </a:br>
            <a:r>
              <a:rPr lang="en-US" sz="2100" b="1" u="sng" dirty="0">
                <a:solidFill>
                  <a:srgbClr val="FF0000"/>
                </a:solidFill>
                <a:latin typeface="Arial" panose="020B0604020202020204" pitchFamily="34" charset="0"/>
                <a:ea typeface="Comic Sans MS"/>
                <a:cs typeface="Arial" panose="020B0604020202020204" pitchFamily="34" charset="0"/>
                <a:sym typeface="Comic Sans MS"/>
              </a:rPr>
              <a:t>Blood vessels </a:t>
            </a:r>
            <a:r>
              <a:rPr lang="en-US" sz="2100" dirty="0">
                <a:solidFill>
                  <a:schemeClr val="dk1"/>
                </a:solidFill>
                <a:latin typeface="Arial" panose="020B0604020202020204" pitchFamily="34" charset="0"/>
                <a:ea typeface="Comic Sans MS"/>
                <a:cs typeface="Arial" panose="020B0604020202020204" pitchFamily="34" charset="0"/>
                <a:sym typeface="Comic Sans MS"/>
              </a:rPr>
              <a:t>–</a:t>
            </a:r>
            <a:r>
              <a:rPr lang="pl-PL" sz="2100" dirty="0">
                <a:solidFill>
                  <a:schemeClr val="dk1"/>
                </a:solidFill>
                <a:latin typeface="Arial" panose="020B0604020202020204" pitchFamily="34" charset="0"/>
                <a:ea typeface="Comic Sans MS"/>
                <a:cs typeface="Arial" panose="020B0604020202020204" pitchFamily="34" charset="0"/>
                <a:sym typeface="Comic Sans MS"/>
              </a:rPr>
              <a:t> </a:t>
            </a:r>
            <a:r>
              <a:rPr lang="en-US" sz="2100" dirty="0">
                <a:solidFill>
                  <a:schemeClr val="dk1"/>
                </a:solidFill>
                <a:latin typeface="Arial" panose="020B0604020202020204" pitchFamily="34" charset="0"/>
                <a:ea typeface="Comic Sans MS"/>
                <a:cs typeface="Arial" panose="020B0604020202020204" pitchFamily="34" charset="0"/>
                <a:sym typeface="Comic Sans MS"/>
              </a:rPr>
              <a:t>Run throughout the body allowing blood to travel to organs, muscles etc.</a:t>
            </a:r>
            <a:r>
              <a:rPr lang="pl-PL" sz="2100" dirty="0">
                <a:solidFill>
                  <a:schemeClr val="dk1"/>
                </a:solidFill>
                <a:latin typeface="Arial" panose="020B0604020202020204" pitchFamily="34" charset="0"/>
                <a:ea typeface="Comic Sans MS"/>
                <a:cs typeface="Arial" panose="020B0604020202020204" pitchFamily="34" charset="0"/>
                <a:sym typeface="Comic Sans MS"/>
              </a:rPr>
              <a:t/>
            </a:r>
            <a:br>
              <a:rPr lang="pl-PL" sz="2100" dirty="0">
                <a:solidFill>
                  <a:schemeClr val="dk1"/>
                </a:solidFill>
                <a:latin typeface="Arial" panose="020B0604020202020204" pitchFamily="34" charset="0"/>
                <a:ea typeface="Comic Sans MS"/>
                <a:cs typeface="Arial" panose="020B0604020202020204" pitchFamily="34" charset="0"/>
                <a:sym typeface="Comic Sans MS"/>
              </a:rPr>
            </a:br>
            <a:r>
              <a:rPr lang="en-US" sz="2100" dirty="0">
                <a:solidFill>
                  <a:schemeClr val="dk1"/>
                </a:solidFill>
                <a:latin typeface="Arial" panose="020B0604020202020204" pitchFamily="34" charset="0"/>
                <a:ea typeface="Comic Sans MS"/>
                <a:cs typeface="Arial" panose="020B0604020202020204" pitchFamily="34" charset="0"/>
                <a:sym typeface="Comic Sans MS"/>
              </a:rPr>
              <a:t>(3 types - Arteries, Veins &amp; Capillaries).</a:t>
            </a:r>
          </a:p>
          <a:p>
            <a:endParaRPr sz="2100" dirty="0">
              <a:solidFill>
                <a:srgbClr val="D99593"/>
              </a:solidFill>
              <a:latin typeface="Arial" panose="020B0604020202020204" pitchFamily="34" charset="0"/>
              <a:ea typeface="Comic Sans MS"/>
              <a:cs typeface="Arial" panose="020B0604020202020204" pitchFamily="34" charset="0"/>
              <a:sym typeface="Comic Sans MS"/>
            </a:endParaRPr>
          </a:p>
          <a:p>
            <a:pPr algn="ctr">
              <a:buSzPct val="25000"/>
            </a:pPr>
            <a:r>
              <a:rPr lang="en-US" sz="2400" b="1" dirty="0">
                <a:solidFill>
                  <a:schemeClr val="dk1"/>
                </a:solidFill>
                <a:latin typeface="Arial" panose="020B0604020202020204" pitchFamily="34" charset="0"/>
                <a:ea typeface="Comic Sans MS"/>
                <a:cs typeface="Arial" panose="020B0604020202020204" pitchFamily="34" charset="0"/>
                <a:sym typeface="Comic Sans MS"/>
              </a:rPr>
              <a:t>What does the cv system do?</a:t>
            </a:r>
          </a:p>
        </p:txBody>
      </p:sp>
      <p:sp>
        <p:nvSpPr>
          <p:cNvPr id="8" name="Title 1">
            <a:extLst>
              <a:ext uri="{FF2B5EF4-FFF2-40B4-BE49-F238E27FC236}">
                <a16:creationId xmlns:a16="http://schemas.microsoft.com/office/drawing/2014/main" id="{9EE5BC55-28EE-4EE5-9D90-83EBAB7E888B}"/>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cardiovascular system</a:t>
            </a:r>
          </a:p>
        </p:txBody>
      </p:sp>
      <p:pic>
        <p:nvPicPr>
          <p:cNvPr id="10" name="Picture 9" descr="Anatomical heart isolated. Muscular organ in humans. Heart diagnostic center sign. vector illustration in flat style">
            <a:extLst>
              <a:ext uri="{FF2B5EF4-FFF2-40B4-BE49-F238E27FC236}">
                <a16:creationId xmlns:a16="http://schemas.microsoft.com/office/drawing/2014/main" id="{72375F1B-DCE1-41F5-9875-5DBF72CCBE19}"/>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7005057" y="980728"/>
            <a:ext cx="1383365" cy="1294419"/>
          </a:xfrm>
          <a:prstGeom prst="rect">
            <a:avLst/>
          </a:prstGeom>
        </p:spPr>
      </p:pic>
      <p:pic>
        <p:nvPicPr>
          <p:cNvPr id="11" name="Picture 10" descr="Red blood cell background">
            <a:extLst>
              <a:ext uri="{FF2B5EF4-FFF2-40B4-BE49-F238E27FC236}">
                <a16:creationId xmlns:a16="http://schemas.microsoft.com/office/drawing/2014/main" id="{3A89C5F2-E4C8-4D41-82F4-34EE0A0FE636}"/>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6963111" y="2427630"/>
            <a:ext cx="1569329" cy="1217394"/>
          </a:xfrm>
          <a:prstGeom prst="rect">
            <a:avLst/>
          </a:prstGeom>
        </p:spPr>
      </p:pic>
      <p:pic>
        <p:nvPicPr>
          <p:cNvPr id="12" name="Picture 11" descr="human body and circulatory system, vector diagram">
            <a:extLst>
              <a:ext uri="{FF2B5EF4-FFF2-40B4-BE49-F238E27FC236}">
                <a16:creationId xmlns:a16="http://schemas.microsoft.com/office/drawing/2014/main" id="{31A41A56-495C-4E90-B67F-A3505E456574}"/>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7010036" y="3797507"/>
            <a:ext cx="1378387" cy="1719725"/>
          </a:xfrm>
          <a:prstGeom prst="rect">
            <a:avLst/>
          </a:prstGeom>
        </p:spPr>
      </p:pic>
    </p:spTree>
    <p:extLst>
      <p:ext uri="{BB962C8B-B14F-4D97-AF65-F5344CB8AC3E}">
        <p14:creationId xmlns:p14="http://schemas.microsoft.com/office/powerpoint/2010/main" val="276992245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7">
                                            <p:txEl>
                                              <p:pRg st="0" end="0"/>
                                            </p:txEl>
                                          </p:spTgt>
                                        </p:tgtEl>
                                        <p:attrNameLst>
                                          <p:attrName>style.visibility</p:attrName>
                                        </p:attrNameLst>
                                      </p:cBhvr>
                                      <p:to>
                                        <p:strVal val="visible"/>
                                      </p:to>
                                    </p:set>
                                    <p:animEffect transition="in" filter="fade">
                                      <p:cBhvr>
                                        <p:cTn id="7" dur="500"/>
                                        <p:tgtEl>
                                          <p:spTgt spid="117">
                                            <p:txEl>
                                              <p:pRg st="0" end="0"/>
                                            </p:txEl>
                                          </p:spTgt>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17">
                                            <p:txEl>
                                              <p:pRg st="2" end="2"/>
                                            </p:txEl>
                                          </p:spTgt>
                                        </p:tgtEl>
                                        <p:attrNameLst>
                                          <p:attrName>style.visibility</p:attrName>
                                        </p:attrNameLst>
                                      </p:cBhvr>
                                      <p:to>
                                        <p:strVal val="visible"/>
                                      </p:to>
                                    </p:set>
                                    <p:animEffect transition="in" filter="fade">
                                      <p:cBhvr>
                                        <p:cTn id="15" dur="500"/>
                                        <p:tgtEl>
                                          <p:spTgt spid="117">
                                            <p:txEl>
                                              <p:pRg st="2" end="2"/>
                                            </p:txEl>
                                          </p:spTgt>
                                        </p:tgtEl>
                                      </p:cBhvr>
                                    </p:animEffect>
                                  </p:childTnLst>
                                </p:cTn>
                              </p:par>
                            </p:childTnLst>
                          </p:cTn>
                        </p:par>
                        <p:par>
                          <p:cTn id="16" fill="hold">
                            <p:stCondLst>
                              <p:cond delay="500"/>
                            </p:stCondLst>
                            <p:childTnLst>
                              <p:par>
                                <p:cTn id="17" presetID="1"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17">
                                            <p:txEl>
                                              <p:pRg st="4" end="4"/>
                                            </p:txEl>
                                          </p:spTgt>
                                        </p:tgtEl>
                                        <p:attrNameLst>
                                          <p:attrName>style.visibility</p:attrName>
                                        </p:attrNameLst>
                                      </p:cBhvr>
                                      <p:to>
                                        <p:strVal val="visible"/>
                                      </p:to>
                                    </p:set>
                                    <p:animEffect transition="in" filter="fade">
                                      <p:cBhvr>
                                        <p:cTn id="23" dur="500"/>
                                        <p:tgtEl>
                                          <p:spTgt spid="117">
                                            <p:txEl>
                                              <p:pRg st="4" end="4"/>
                                            </p:txEl>
                                          </p:spTgt>
                                        </p:tgtEl>
                                      </p:cBhvr>
                                    </p:animEffect>
                                  </p:childTnLst>
                                </p:cTn>
                              </p:par>
                            </p:childTnLst>
                          </p:cTn>
                        </p:par>
                        <p:par>
                          <p:cTn id="24" fill="hold">
                            <p:stCondLst>
                              <p:cond delay="500"/>
                            </p:stCondLst>
                            <p:childTnLst>
                              <p:par>
                                <p:cTn id="25" presetID="1" presetClass="entr" presetSubtype="0"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17">
                                            <p:txEl>
                                              <p:pRg st="6" end="6"/>
                                            </p:txEl>
                                          </p:spTgt>
                                        </p:tgtEl>
                                        <p:attrNameLst>
                                          <p:attrName>style.visibility</p:attrName>
                                        </p:attrNameLst>
                                      </p:cBhvr>
                                      <p:to>
                                        <p:strVal val="visible"/>
                                      </p:to>
                                    </p:set>
                                    <p:animEffect transition="in" filter="fade">
                                      <p:cBhvr>
                                        <p:cTn id="31" dur="500"/>
                                        <p:tgtEl>
                                          <p:spTgt spid="11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The human circulatory system">
            <a:extLst>
              <a:ext uri="{FF2B5EF4-FFF2-40B4-BE49-F238E27FC236}">
                <a16:creationId xmlns:a16="http://schemas.microsoft.com/office/drawing/2014/main" id="{F7419DD1-F609-4AAE-AE6F-821F3D3D0179}"/>
              </a:ext>
            </a:extLst>
          </p:cNvPr>
          <p:cNvPicPr/>
          <p:nvPr/>
        </p:nvPicPr>
        <p:blipFill rotWithShape="1">
          <a:blip r:embed="rId2" cstate="print">
            <a:extLst>
              <a:ext uri="{28A0092B-C50C-407E-A947-70E740481C1C}">
                <a14:useLocalDpi xmlns:a14="http://schemas.microsoft.com/office/drawing/2010/main" val="0"/>
              </a:ext>
            </a:extLst>
          </a:blip>
          <a:srcRect l="6101" r="6449"/>
          <a:stretch/>
        </p:blipFill>
        <p:spPr>
          <a:xfrm>
            <a:off x="5220072" y="1244716"/>
            <a:ext cx="3672408" cy="4632556"/>
          </a:xfrm>
          <a:prstGeom prst="rect">
            <a:avLst/>
          </a:prstGeom>
        </p:spPr>
      </p:pic>
      <p:sp>
        <p:nvSpPr>
          <p:cNvPr id="12290" name="Text Box 3"/>
          <p:cNvSpPr txBox="1">
            <a:spLocks noChangeArrowheads="1"/>
          </p:cNvSpPr>
          <p:nvPr/>
        </p:nvSpPr>
        <p:spPr bwMode="auto">
          <a:xfrm>
            <a:off x="100012" y="2459504"/>
            <a:ext cx="5624116" cy="969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US" sz="1800" b="0" dirty="0"/>
              <a:t>The heart operates a</a:t>
            </a:r>
          </a:p>
          <a:p>
            <a:r>
              <a:rPr lang="en-GB" altLang="en-US" sz="2100" u="sng" dirty="0">
                <a:effectLst>
                  <a:outerShdw blurRad="38100" dist="38100" dir="2700000" algn="tl">
                    <a:srgbClr val="000000">
                      <a:alpha val="43137"/>
                    </a:srgbClr>
                  </a:outerShdw>
                </a:effectLst>
              </a:rPr>
              <a:t>double circulatory system </a:t>
            </a:r>
          </a:p>
          <a:p>
            <a:r>
              <a:rPr lang="en-GB" altLang="en-US" sz="1800" b="0" dirty="0"/>
              <a:t>in which blood flows through the heart twice.</a:t>
            </a:r>
          </a:p>
        </p:txBody>
      </p:sp>
      <p:sp>
        <p:nvSpPr>
          <p:cNvPr id="12291" name="Rectangle 15"/>
          <p:cNvSpPr>
            <a:spLocks noChangeArrowheads="1"/>
          </p:cNvSpPr>
          <p:nvPr/>
        </p:nvSpPr>
        <p:spPr bwMode="auto">
          <a:xfrm>
            <a:off x="100012" y="989978"/>
            <a:ext cx="43207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US" dirty="0">
                <a:solidFill>
                  <a:srgbClr val="FF0000"/>
                </a:solidFill>
                <a:effectLst>
                  <a:outerShdw blurRad="38100" dist="38100" dir="2700000" algn="tl">
                    <a:srgbClr val="000000">
                      <a:alpha val="43137"/>
                    </a:srgbClr>
                  </a:outerShdw>
                </a:effectLst>
              </a:rPr>
              <a:t>Cardiovascular System</a:t>
            </a:r>
            <a:endParaRPr lang="en-US" altLang="en-GB" dirty="0">
              <a:solidFill>
                <a:srgbClr val="FF0000"/>
              </a:solidFill>
              <a:effectLst>
                <a:outerShdw blurRad="38100" dist="38100" dir="2700000" algn="tl">
                  <a:srgbClr val="000000">
                    <a:alpha val="43137"/>
                  </a:srgbClr>
                </a:outerShdw>
              </a:effectLst>
            </a:endParaRPr>
          </a:p>
        </p:txBody>
      </p:sp>
      <p:sp>
        <p:nvSpPr>
          <p:cNvPr id="12293" name="Rectangle 5"/>
          <p:cNvSpPr>
            <a:spLocks noChangeArrowheads="1"/>
          </p:cNvSpPr>
          <p:nvPr/>
        </p:nvSpPr>
        <p:spPr bwMode="auto">
          <a:xfrm>
            <a:off x="126410" y="3647275"/>
            <a:ext cx="4661613" cy="2013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marL="457200" indent="-457200">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0" indent="0"/>
            <a:r>
              <a:rPr lang="en-GB" altLang="en-US" sz="1800" u="sng" dirty="0">
                <a:solidFill>
                  <a:srgbClr val="FF0000"/>
                </a:solidFill>
              </a:rPr>
              <a:t>1. Pulmonary circulation</a:t>
            </a:r>
            <a:endParaRPr lang="en-GB" altLang="en-US" sz="1500" b="0" dirty="0">
              <a:solidFill>
                <a:srgbClr val="FF0000"/>
              </a:solidFill>
            </a:endParaRPr>
          </a:p>
          <a:p>
            <a:pPr marL="0" indent="0"/>
            <a:r>
              <a:rPr lang="en-GB" altLang="en-US" sz="1500" b="0" i="1" dirty="0"/>
              <a:t>i.e. blood flow between the heart and lungs.</a:t>
            </a:r>
          </a:p>
          <a:p>
            <a:pPr>
              <a:buFontTx/>
              <a:buAutoNum type="arabicPeriod"/>
            </a:pPr>
            <a:endParaRPr lang="en-GB" altLang="en-US" sz="1500" dirty="0"/>
          </a:p>
          <a:p>
            <a:pPr marL="0" indent="0"/>
            <a:r>
              <a:rPr lang="en-GB" altLang="en-US" sz="1800" u="sng" dirty="0">
                <a:solidFill>
                  <a:srgbClr val="FF0000"/>
                </a:solidFill>
              </a:rPr>
              <a:t>2. Systemic circulation</a:t>
            </a:r>
            <a:endParaRPr lang="en-GB" altLang="en-US" sz="1500" b="0" dirty="0">
              <a:solidFill>
                <a:srgbClr val="FF0000"/>
              </a:solidFill>
            </a:endParaRPr>
          </a:p>
          <a:p>
            <a:pPr marL="0" indent="0"/>
            <a:r>
              <a:rPr lang="en-GB" altLang="en-US" sz="1500" b="0" i="1" dirty="0"/>
              <a:t>i.e. movement of blood from the heart through the rest of the body (excluding the lungs), then back to the heart.</a:t>
            </a:r>
          </a:p>
        </p:txBody>
      </p:sp>
      <p:sp>
        <p:nvSpPr>
          <p:cNvPr id="2" name="Rectangle 1"/>
          <p:cNvSpPr/>
          <p:nvPr/>
        </p:nvSpPr>
        <p:spPr>
          <a:xfrm>
            <a:off x="118528" y="1574497"/>
            <a:ext cx="5749616" cy="784830"/>
          </a:xfrm>
          <a:prstGeom prst="rect">
            <a:avLst/>
          </a:prstGeom>
        </p:spPr>
        <p:txBody>
          <a:bodyPr wrap="square">
            <a:spAutoFit/>
          </a:bodyPr>
          <a:lstStyle/>
          <a:p>
            <a:r>
              <a:rPr lang="en-US"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The Function of the Cardiovascular system is</a:t>
            </a:r>
          </a:p>
          <a:p>
            <a:pPr marL="942975" lvl="2" indent="-257175">
              <a:buFont typeface="+mj-lt"/>
              <a:buAutoNum type="arabicPeriod"/>
            </a:pPr>
            <a:r>
              <a:rPr lang="en-US" sz="1350" dirty="0">
                <a:latin typeface="Arial" panose="020B0604020202020204" pitchFamily="34" charset="0"/>
                <a:cs typeface="Arial" panose="020B0604020202020204" pitchFamily="34" charset="0"/>
              </a:rPr>
              <a:t>To supply the body with oxygen &amp; nutrients</a:t>
            </a:r>
          </a:p>
          <a:p>
            <a:pPr marL="942975" lvl="2" indent="-257175">
              <a:buFont typeface="+mj-lt"/>
              <a:buAutoNum type="arabicPeriod"/>
            </a:pPr>
            <a:r>
              <a:rPr lang="en-US" sz="1350" dirty="0">
                <a:latin typeface="Arial" panose="020B0604020202020204" pitchFamily="34" charset="0"/>
                <a:cs typeface="Arial" panose="020B0604020202020204" pitchFamily="34" charset="0"/>
              </a:rPr>
              <a:t>To remove waste products (e.g. CO2)</a:t>
            </a:r>
          </a:p>
        </p:txBody>
      </p:sp>
      <p:sp>
        <p:nvSpPr>
          <p:cNvPr id="8" name="Title 1">
            <a:extLst>
              <a:ext uri="{FF2B5EF4-FFF2-40B4-BE49-F238E27FC236}">
                <a16:creationId xmlns:a16="http://schemas.microsoft.com/office/drawing/2014/main" id="{660C8252-4823-42B2-873C-40DA896CF28C}"/>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cardiovascular system</a:t>
            </a:r>
          </a:p>
        </p:txBody>
      </p:sp>
    </p:spTree>
    <p:extLst>
      <p:ext uri="{BB962C8B-B14F-4D97-AF65-F5344CB8AC3E}">
        <p14:creationId xmlns:p14="http://schemas.microsoft.com/office/powerpoint/2010/main" val="282748446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fade">
                                      <p:cBhvr>
                                        <p:cTn id="7" dur="500"/>
                                        <p:tgtEl>
                                          <p:spTgt spid="1229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290"/>
                                        </p:tgtEl>
                                        <p:attrNameLst>
                                          <p:attrName>style.visibility</p:attrName>
                                        </p:attrNameLst>
                                      </p:cBhvr>
                                      <p:to>
                                        <p:strVal val="visible"/>
                                      </p:to>
                                    </p:set>
                                    <p:animEffect transition="in" filter="fade">
                                      <p:cBhvr>
                                        <p:cTn id="17" dur="500"/>
                                        <p:tgtEl>
                                          <p:spTgt spid="12290"/>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12293"/>
                                        </p:tgtEl>
                                        <p:attrNameLst>
                                          <p:attrName>style.visibility</p:attrName>
                                        </p:attrNameLst>
                                      </p:cBhvr>
                                      <p:to>
                                        <p:strVal val="visible"/>
                                      </p:to>
                                    </p:set>
                                    <p:animEffect transition="in" filter="fade">
                                      <p:cBhvr>
                                        <p:cTn id="21" dur="500"/>
                                        <p:tgtEl>
                                          <p:spTgt spid="12293"/>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1" grpId="0"/>
      <p:bldP spid="12293" grpId="0"/>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pic>
        <p:nvPicPr>
          <p:cNvPr id="162" name="Shape 162" descr="Circulation-1"/>
          <p:cNvPicPr preferRelativeResize="0"/>
          <p:nvPr/>
        </p:nvPicPr>
        <p:blipFill rotWithShape="1">
          <a:blip r:embed="rId3">
            <a:alphaModFix/>
          </a:blip>
          <a:srcRect/>
          <a:stretch/>
        </p:blipFill>
        <p:spPr>
          <a:xfrm>
            <a:off x="5868144" y="1964531"/>
            <a:ext cx="2692003" cy="2928937"/>
          </a:xfrm>
          <a:prstGeom prst="rect">
            <a:avLst/>
          </a:prstGeom>
          <a:noFill/>
          <a:ln>
            <a:noFill/>
          </a:ln>
        </p:spPr>
      </p:pic>
      <p:sp>
        <p:nvSpPr>
          <p:cNvPr id="163" name="Shape 163"/>
          <p:cNvSpPr txBox="1"/>
          <p:nvPr/>
        </p:nvSpPr>
        <p:spPr>
          <a:xfrm>
            <a:off x="6580614" y="2594610"/>
            <a:ext cx="425053" cy="304799"/>
          </a:xfrm>
          <a:prstGeom prst="rect">
            <a:avLst/>
          </a:prstGeom>
          <a:gradFill>
            <a:gsLst>
              <a:gs pos="0">
                <a:srgbClr val="FFFF00"/>
              </a:gs>
              <a:gs pos="100000">
                <a:srgbClr val="DCDC00"/>
              </a:gs>
            </a:gsLst>
            <a:lin ang="5400000" scaled="0"/>
          </a:gradFill>
          <a:ln w="9525" cap="flat" cmpd="sng">
            <a:solidFill>
              <a:srgbClr val="000000"/>
            </a:solidFill>
            <a:prstDash val="solid"/>
            <a:miter/>
            <a:headEnd type="none" w="med" len="med"/>
            <a:tailEnd type="none" w="med" len="med"/>
          </a:ln>
        </p:spPr>
        <p:txBody>
          <a:bodyPr lIns="68569" tIns="34275" rIns="68569" bIns="34275" anchor="t" anchorCtr="0">
            <a:noAutofit/>
          </a:bodyPr>
          <a:lstStyle/>
          <a:p>
            <a:pPr>
              <a:buSzPct val="25000"/>
            </a:pPr>
            <a:r>
              <a:rPr lang="en-US" sz="1500" b="1" dirty="0">
                <a:solidFill>
                  <a:srgbClr val="000000"/>
                </a:solidFill>
                <a:latin typeface="Arial" panose="020B0604020202020204" pitchFamily="34" charset="0"/>
                <a:ea typeface="Comic Sans MS"/>
                <a:cs typeface="Arial" panose="020B0604020202020204" pitchFamily="34" charset="0"/>
                <a:sym typeface="Comic Sans MS"/>
              </a:rPr>
              <a:t>(A)</a:t>
            </a:r>
          </a:p>
        </p:txBody>
      </p:sp>
      <p:sp>
        <p:nvSpPr>
          <p:cNvPr id="164" name="Shape 164"/>
          <p:cNvSpPr txBox="1"/>
          <p:nvPr/>
        </p:nvSpPr>
        <p:spPr>
          <a:xfrm>
            <a:off x="7723614" y="3166110"/>
            <a:ext cx="414337" cy="304799"/>
          </a:xfrm>
          <a:prstGeom prst="rect">
            <a:avLst/>
          </a:prstGeom>
          <a:solidFill>
            <a:srgbClr val="00B0F0"/>
          </a:solidFill>
          <a:ln w="9525" cap="flat" cmpd="sng">
            <a:solidFill>
              <a:srgbClr val="000000"/>
            </a:solidFill>
            <a:prstDash val="solid"/>
            <a:miter/>
            <a:headEnd type="none" w="med" len="med"/>
            <a:tailEnd type="none" w="med" len="med"/>
          </a:ln>
        </p:spPr>
        <p:txBody>
          <a:bodyPr lIns="68569" tIns="34275" rIns="68569" bIns="34275" anchor="t" anchorCtr="0">
            <a:noAutofit/>
          </a:bodyPr>
          <a:lstStyle/>
          <a:p>
            <a:pPr>
              <a:buSzPct val="25000"/>
            </a:pPr>
            <a:r>
              <a:rPr lang="en-US" sz="1500" b="1">
                <a:solidFill>
                  <a:srgbClr val="000000"/>
                </a:solidFill>
                <a:latin typeface="Arial" panose="020B0604020202020204" pitchFamily="34" charset="0"/>
                <a:ea typeface="Comic Sans MS"/>
                <a:cs typeface="Arial" panose="020B0604020202020204" pitchFamily="34" charset="0"/>
                <a:sym typeface="Comic Sans MS"/>
              </a:rPr>
              <a:t>(V)</a:t>
            </a:r>
          </a:p>
        </p:txBody>
      </p:sp>
      <p:sp>
        <p:nvSpPr>
          <p:cNvPr id="165" name="Shape 165"/>
          <p:cNvSpPr txBox="1"/>
          <p:nvPr/>
        </p:nvSpPr>
        <p:spPr>
          <a:xfrm>
            <a:off x="6837789" y="1646544"/>
            <a:ext cx="804638" cy="331320"/>
          </a:xfrm>
          <a:prstGeom prst="rect">
            <a:avLst/>
          </a:prstGeom>
          <a:noFill/>
          <a:ln>
            <a:noFill/>
          </a:ln>
        </p:spPr>
        <p:txBody>
          <a:bodyPr lIns="68569" tIns="34275" rIns="68569" bIns="34275" anchor="t" anchorCtr="0">
            <a:noAutofit/>
          </a:bodyPr>
          <a:lstStyle/>
          <a:p>
            <a:pPr algn="ctr">
              <a:buSzPct val="25000"/>
            </a:pPr>
            <a:r>
              <a:rPr lang="en-US" sz="1500" b="1" dirty="0">
                <a:solidFill>
                  <a:srgbClr val="000066"/>
                </a:solidFill>
                <a:latin typeface="Arial" panose="020B0604020202020204" pitchFamily="34" charset="0"/>
                <a:ea typeface="Comic Sans MS"/>
                <a:cs typeface="Arial" panose="020B0604020202020204" pitchFamily="34" charset="0"/>
                <a:sym typeface="Comic Sans MS"/>
              </a:rPr>
              <a:t>Lungs</a:t>
            </a:r>
          </a:p>
        </p:txBody>
      </p:sp>
      <p:sp>
        <p:nvSpPr>
          <p:cNvPr id="166" name="Shape 166"/>
          <p:cNvSpPr txBox="1"/>
          <p:nvPr/>
        </p:nvSpPr>
        <p:spPr>
          <a:xfrm>
            <a:off x="6817548" y="4041218"/>
            <a:ext cx="677465" cy="297656"/>
          </a:xfrm>
          <a:prstGeom prst="rect">
            <a:avLst/>
          </a:prstGeom>
          <a:noFill/>
          <a:ln>
            <a:noFill/>
          </a:ln>
        </p:spPr>
        <p:txBody>
          <a:bodyPr lIns="68569" tIns="34275" rIns="68569" bIns="34275" anchor="t" anchorCtr="0">
            <a:noAutofit/>
          </a:bodyPr>
          <a:lstStyle/>
          <a:p>
            <a:pPr>
              <a:buSzPct val="25000"/>
            </a:pPr>
            <a:r>
              <a:rPr lang="en-US" sz="1500" b="1">
                <a:solidFill>
                  <a:srgbClr val="000066"/>
                </a:solidFill>
                <a:latin typeface="Arial" panose="020B0604020202020204" pitchFamily="34" charset="0"/>
                <a:ea typeface="Comic Sans MS"/>
                <a:cs typeface="Arial" panose="020B0604020202020204" pitchFamily="34" charset="0"/>
                <a:sym typeface="Comic Sans MS"/>
              </a:rPr>
              <a:t>Heart</a:t>
            </a:r>
          </a:p>
        </p:txBody>
      </p:sp>
      <p:sp>
        <p:nvSpPr>
          <p:cNvPr id="167" name="Shape 167"/>
          <p:cNvSpPr txBox="1"/>
          <p:nvPr/>
        </p:nvSpPr>
        <p:spPr>
          <a:xfrm>
            <a:off x="6766351" y="5012767"/>
            <a:ext cx="957263" cy="353615"/>
          </a:xfrm>
          <a:prstGeom prst="rect">
            <a:avLst/>
          </a:prstGeom>
          <a:noFill/>
          <a:ln>
            <a:noFill/>
          </a:ln>
        </p:spPr>
        <p:txBody>
          <a:bodyPr lIns="68569" tIns="34275" rIns="68569" bIns="34275" anchor="t" anchorCtr="0">
            <a:noAutofit/>
          </a:bodyPr>
          <a:lstStyle/>
          <a:p>
            <a:pPr algn="ctr">
              <a:buSzPct val="25000"/>
            </a:pPr>
            <a:r>
              <a:rPr lang="en-US" sz="1500" b="1" dirty="0">
                <a:solidFill>
                  <a:srgbClr val="000066"/>
                </a:solidFill>
                <a:latin typeface="Arial" panose="020B0604020202020204" pitchFamily="34" charset="0"/>
                <a:ea typeface="Comic Sans MS"/>
                <a:cs typeface="Arial" panose="020B0604020202020204" pitchFamily="34" charset="0"/>
                <a:sym typeface="Comic Sans MS"/>
              </a:rPr>
              <a:t>Body</a:t>
            </a:r>
          </a:p>
        </p:txBody>
      </p:sp>
      <p:sp>
        <p:nvSpPr>
          <p:cNvPr id="168" name="Shape 168"/>
          <p:cNvSpPr txBox="1"/>
          <p:nvPr/>
        </p:nvSpPr>
        <p:spPr>
          <a:xfrm>
            <a:off x="141728" y="1032153"/>
            <a:ext cx="7257378" cy="434579"/>
          </a:xfrm>
          <a:prstGeom prst="rect">
            <a:avLst/>
          </a:prstGeom>
          <a:noFill/>
          <a:ln>
            <a:noFill/>
          </a:ln>
        </p:spPr>
        <p:txBody>
          <a:bodyPr lIns="68569" tIns="34275" rIns="68569" bIns="34275" anchor="t" anchorCtr="0">
            <a:noAutofit/>
          </a:bodyPr>
          <a:lstStyle/>
          <a:p>
            <a:pPr>
              <a:buSzPct val="25000"/>
            </a:pPr>
            <a:r>
              <a:rPr lang="en-US" sz="2400" b="1" dirty="0">
                <a:solidFill>
                  <a:srgbClr val="000066"/>
                </a:solidFill>
                <a:latin typeface="Arial" panose="020B0604020202020204" pitchFamily="34" charset="0"/>
                <a:ea typeface="Comic Sans MS"/>
                <a:cs typeface="Arial" panose="020B0604020202020204" pitchFamily="34" charset="0"/>
                <a:sym typeface="Comic Sans MS"/>
              </a:rPr>
              <a:t>How Blood is </a:t>
            </a:r>
            <a:r>
              <a:rPr lang="en-US" sz="2400" b="1" u="sng" dirty="0">
                <a:solidFill>
                  <a:srgbClr val="C00000"/>
                </a:solidFill>
                <a:latin typeface="Arial" panose="020B0604020202020204" pitchFamily="34" charset="0"/>
                <a:ea typeface="Comic Sans MS"/>
                <a:cs typeface="Arial" panose="020B0604020202020204" pitchFamily="34" charset="0"/>
                <a:sym typeface="Comic Sans MS"/>
                <a:hlinkClick r:id="rId4">
                  <a:extLst>
                    <a:ext uri="{A12FA001-AC4F-418D-AE19-62706E023703}">
                      <ahyp:hlinkClr xmlns:ahyp="http://schemas.microsoft.com/office/drawing/2018/hyperlinkcolor" xmlns="" val="tx"/>
                    </a:ext>
                  </a:extLst>
                </a:hlinkClick>
              </a:rPr>
              <a:t>Pumped</a:t>
            </a:r>
            <a:r>
              <a:rPr lang="en-US" sz="2400" b="1" dirty="0">
                <a:solidFill>
                  <a:srgbClr val="000066"/>
                </a:solidFill>
                <a:latin typeface="Arial" panose="020B0604020202020204" pitchFamily="34" charset="0"/>
                <a:ea typeface="Comic Sans MS"/>
                <a:cs typeface="Arial" panose="020B0604020202020204" pitchFamily="34" charset="0"/>
                <a:sym typeface="Comic Sans MS"/>
              </a:rPr>
              <a:t> around the Body</a:t>
            </a:r>
          </a:p>
        </p:txBody>
      </p:sp>
      <p:sp>
        <p:nvSpPr>
          <p:cNvPr id="169" name="Shape 169"/>
          <p:cNvSpPr txBox="1"/>
          <p:nvPr/>
        </p:nvSpPr>
        <p:spPr>
          <a:xfrm>
            <a:off x="173326" y="1725454"/>
            <a:ext cx="5257800" cy="983456"/>
          </a:xfrm>
          <a:prstGeom prst="rect">
            <a:avLst/>
          </a:prstGeom>
          <a:noFill/>
          <a:ln>
            <a:noFill/>
          </a:ln>
        </p:spPr>
        <p:txBody>
          <a:bodyPr lIns="68569" tIns="34275" rIns="68569" bIns="34275" anchor="t" anchorCtr="0">
            <a:noAutofit/>
          </a:bodyPr>
          <a:lstStyle/>
          <a:p>
            <a:pPr marL="357188" indent="-357188">
              <a:buClr>
                <a:srgbClr val="990033"/>
              </a:buClr>
              <a:buSzPct val="100000"/>
              <a:buFont typeface="Noto Sans Symbols"/>
              <a:buChar char="■"/>
            </a:pPr>
            <a:r>
              <a:rPr lang="en-US" sz="1500" dirty="0">
                <a:solidFill>
                  <a:srgbClr val="990033"/>
                </a:solidFill>
                <a:latin typeface="Arial" panose="020B0604020202020204" pitchFamily="34" charset="0"/>
                <a:ea typeface="Comic Sans MS"/>
                <a:cs typeface="Arial" panose="020B0604020202020204" pitchFamily="34" charset="0"/>
                <a:sym typeface="Comic Sans MS"/>
              </a:rPr>
              <a:t>Blood flows around the body in a ‘figure of eight’ circuit, passing through the heart twice on each circuit.</a:t>
            </a:r>
          </a:p>
        </p:txBody>
      </p:sp>
      <p:sp>
        <p:nvSpPr>
          <p:cNvPr id="170" name="Shape 170"/>
          <p:cNvSpPr txBox="1"/>
          <p:nvPr/>
        </p:nvSpPr>
        <p:spPr>
          <a:xfrm>
            <a:off x="173327" y="2508886"/>
            <a:ext cx="5257799" cy="526256"/>
          </a:xfrm>
          <a:prstGeom prst="rect">
            <a:avLst/>
          </a:prstGeom>
          <a:noFill/>
          <a:ln>
            <a:noFill/>
          </a:ln>
        </p:spPr>
        <p:txBody>
          <a:bodyPr lIns="68569" tIns="34275" rIns="68569" bIns="34275" anchor="t" anchorCtr="0">
            <a:noAutofit/>
          </a:bodyPr>
          <a:lstStyle/>
          <a:p>
            <a:pPr marL="357188" indent="-357188">
              <a:buClr>
                <a:srgbClr val="990033"/>
              </a:buClr>
              <a:buSzPct val="100000"/>
              <a:buFont typeface="Noto Sans Symbols"/>
              <a:buChar char="■"/>
            </a:pPr>
            <a:r>
              <a:rPr lang="en-US" sz="1500" dirty="0">
                <a:solidFill>
                  <a:srgbClr val="990033"/>
                </a:solidFill>
                <a:latin typeface="Arial" panose="020B0604020202020204" pitchFamily="34" charset="0"/>
                <a:ea typeface="Comic Sans MS"/>
                <a:cs typeface="Arial" panose="020B0604020202020204" pitchFamily="34" charset="0"/>
                <a:sym typeface="Comic Sans MS"/>
              </a:rPr>
              <a:t>Blood travels </a:t>
            </a:r>
            <a:r>
              <a:rPr lang="en-US" sz="1500" b="1" u="sng" dirty="0">
                <a:solidFill>
                  <a:srgbClr val="000066"/>
                </a:solidFill>
                <a:latin typeface="Arial" panose="020B0604020202020204" pitchFamily="34" charset="0"/>
                <a:ea typeface="Comic Sans MS"/>
                <a:cs typeface="Arial" panose="020B0604020202020204" pitchFamily="34" charset="0"/>
                <a:sym typeface="Comic Sans MS"/>
              </a:rPr>
              <a:t>A</a:t>
            </a:r>
            <a:r>
              <a:rPr lang="en-US" sz="1500" b="1" dirty="0">
                <a:solidFill>
                  <a:srgbClr val="000066"/>
                </a:solidFill>
                <a:latin typeface="Arial" panose="020B0604020202020204" pitchFamily="34" charset="0"/>
                <a:ea typeface="Comic Sans MS"/>
                <a:cs typeface="Arial" panose="020B0604020202020204" pitchFamily="34" charset="0"/>
                <a:sym typeface="Comic Sans MS"/>
              </a:rPr>
              <a:t>way</a:t>
            </a:r>
            <a:r>
              <a:rPr lang="en-US" sz="1500" dirty="0">
                <a:solidFill>
                  <a:srgbClr val="990033"/>
                </a:solidFill>
                <a:latin typeface="Arial" panose="020B0604020202020204" pitchFamily="34" charset="0"/>
                <a:ea typeface="Comic Sans MS"/>
                <a:cs typeface="Arial" panose="020B0604020202020204" pitchFamily="34" charset="0"/>
                <a:sym typeface="Comic Sans MS"/>
              </a:rPr>
              <a:t> from the heart through </a:t>
            </a:r>
            <a:r>
              <a:rPr lang="en-US" sz="1500" b="1" u="sng" dirty="0">
                <a:solidFill>
                  <a:srgbClr val="000066"/>
                </a:solidFill>
                <a:latin typeface="Arial" panose="020B0604020202020204" pitchFamily="34" charset="0"/>
                <a:ea typeface="Comic Sans MS"/>
                <a:cs typeface="Arial" panose="020B0604020202020204" pitchFamily="34" charset="0"/>
                <a:sym typeface="Comic Sans MS"/>
              </a:rPr>
              <a:t>A</a:t>
            </a:r>
            <a:r>
              <a:rPr lang="en-US" sz="1500" b="1" dirty="0">
                <a:solidFill>
                  <a:srgbClr val="000066"/>
                </a:solidFill>
                <a:latin typeface="Arial" panose="020B0604020202020204" pitchFamily="34" charset="0"/>
                <a:ea typeface="Comic Sans MS"/>
                <a:cs typeface="Arial" panose="020B0604020202020204" pitchFamily="34" charset="0"/>
                <a:sym typeface="Comic Sans MS"/>
              </a:rPr>
              <a:t>rteries</a:t>
            </a:r>
            <a:r>
              <a:rPr lang="en-US" sz="1500" dirty="0">
                <a:solidFill>
                  <a:srgbClr val="990033"/>
                </a:solidFill>
                <a:latin typeface="Arial" panose="020B0604020202020204" pitchFamily="34" charset="0"/>
                <a:ea typeface="Comic Sans MS"/>
                <a:cs typeface="Arial" panose="020B0604020202020204" pitchFamily="34" charset="0"/>
                <a:sym typeface="Comic Sans MS"/>
              </a:rPr>
              <a:t> </a:t>
            </a:r>
            <a:r>
              <a:rPr lang="en-US" sz="1500" b="1" dirty="0">
                <a:solidFill>
                  <a:srgbClr val="000066"/>
                </a:solidFill>
                <a:latin typeface="Arial" panose="020B0604020202020204" pitchFamily="34" charset="0"/>
                <a:ea typeface="Comic Sans MS"/>
                <a:cs typeface="Arial" panose="020B0604020202020204" pitchFamily="34" charset="0"/>
                <a:sym typeface="Comic Sans MS"/>
              </a:rPr>
              <a:t>(A).</a:t>
            </a:r>
          </a:p>
        </p:txBody>
      </p:sp>
      <p:sp>
        <p:nvSpPr>
          <p:cNvPr id="171" name="Shape 171"/>
          <p:cNvSpPr txBox="1"/>
          <p:nvPr/>
        </p:nvSpPr>
        <p:spPr>
          <a:xfrm>
            <a:off x="173326" y="3076813"/>
            <a:ext cx="4957763" cy="526256"/>
          </a:xfrm>
          <a:prstGeom prst="rect">
            <a:avLst/>
          </a:prstGeom>
          <a:noFill/>
          <a:ln>
            <a:noFill/>
          </a:ln>
        </p:spPr>
        <p:txBody>
          <a:bodyPr lIns="68569" tIns="34275" rIns="68569" bIns="34275" anchor="t" anchorCtr="0">
            <a:noAutofit/>
          </a:bodyPr>
          <a:lstStyle/>
          <a:p>
            <a:pPr marL="357188" indent="-357188">
              <a:buClr>
                <a:srgbClr val="990033"/>
              </a:buClr>
              <a:buSzPct val="100000"/>
              <a:buFont typeface="Noto Sans Symbols"/>
              <a:buChar char="■"/>
            </a:pPr>
            <a:r>
              <a:rPr lang="en-US" sz="1500" dirty="0">
                <a:solidFill>
                  <a:srgbClr val="990033"/>
                </a:solidFill>
                <a:latin typeface="Arial" panose="020B0604020202020204" pitchFamily="34" charset="0"/>
                <a:ea typeface="Comic Sans MS"/>
                <a:cs typeface="Arial" panose="020B0604020202020204" pitchFamily="34" charset="0"/>
                <a:sym typeface="Comic Sans MS"/>
              </a:rPr>
              <a:t>Blood </a:t>
            </a:r>
            <a:r>
              <a:rPr lang="en-US" sz="1500" b="1" dirty="0">
                <a:solidFill>
                  <a:srgbClr val="000066"/>
                </a:solidFill>
                <a:latin typeface="Arial" panose="020B0604020202020204" pitchFamily="34" charset="0"/>
                <a:ea typeface="Comic Sans MS"/>
                <a:cs typeface="Arial" panose="020B0604020202020204" pitchFamily="34" charset="0"/>
                <a:sym typeface="Comic Sans MS"/>
              </a:rPr>
              <a:t>returns</a:t>
            </a:r>
            <a:r>
              <a:rPr lang="en-US" sz="1500" dirty="0">
                <a:solidFill>
                  <a:srgbClr val="990033"/>
                </a:solidFill>
                <a:latin typeface="Arial" panose="020B0604020202020204" pitchFamily="34" charset="0"/>
                <a:ea typeface="Comic Sans MS"/>
                <a:cs typeface="Arial" panose="020B0604020202020204" pitchFamily="34" charset="0"/>
                <a:sym typeface="Comic Sans MS"/>
              </a:rPr>
              <a:t> to the heart through </a:t>
            </a:r>
            <a:r>
              <a:rPr lang="en-US" sz="1500" b="1" dirty="0">
                <a:solidFill>
                  <a:srgbClr val="000066"/>
                </a:solidFill>
                <a:latin typeface="Arial" panose="020B0604020202020204" pitchFamily="34" charset="0"/>
                <a:ea typeface="Comic Sans MS"/>
                <a:cs typeface="Arial" panose="020B0604020202020204" pitchFamily="34" charset="0"/>
                <a:sym typeface="Comic Sans MS"/>
              </a:rPr>
              <a:t>veins (V).</a:t>
            </a:r>
          </a:p>
        </p:txBody>
      </p:sp>
      <p:sp>
        <p:nvSpPr>
          <p:cNvPr id="172" name="Shape 172"/>
          <p:cNvSpPr txBox="1"/>
          <p:nvPr/>
        </p:nvSpPr>
        <p:spPr>
          <a:xfrm>
            <a:off x="157030" y="3779884"/>
            <a:ext cx="5429250" cy="297656"/>
          </a:xfrm>
          <a:prstGeom prst="rect">
            <a:avLst/>
          </a:prstGeom>
          <a:noFill/>
          <a:ln>
            <a:noFill/>
          </a:ln>
        </p:spPr>
        <p:txBody>
          <a:bodyPr lIns="68569" tIns="34275" rIns="68569" bIns="34275" anchor="t" anchorCtr="0">
            <a:noAutofit/>
          </a:bodyPr>
          <a:lstStyle/>
          <a:p>
            <a:pPr>
              <a:buSzPct val="25000"/>
            </a:pPr>
            <a:r>
              <a:rPr lang="en-US" sz="1500" dirty="0">
                <a:solidFill>
                  <a:srgbClr val="990033"/>
                </a:solidFill>
                <a:latin typeface="Arial" panose="020B0604020202020204" pitchFamily="34" charset="0"/>
                <a:ea typeface="Comic Sans MS"/>
                <a:cs typeface="Arial" panose="020B0604020202020204" pitchFamily="34" charset="0"/>
                <a:sym typeface="Comic Sans MS"/>
              </a:rPr>
              <a:t>There are 2 separate ‘loops’ to the circuit:</a:t>
            </a:r>
          </a:p>
        </p:txBody>
      </p:sp>
      <p:sp>
        <p:nvSpPr>
          <p:cNvPr id="173" name="Shape 173"/>
          <p:cNvSpPr txBox="1"/>
          <p:nvPr/>
        </p:nvSpPr>
        <p:spPr>
          <a:xfrm>
            <a:off x="173327" y="4181712"/>
            <a:ext cx="4957763" cy="526256"/>
          </a:xfrm>
          <a:prstGeom prst="rect">
            <a:avLst/>
          </a:prstGeom>
          <a:noFill/>
          <a:ln>
            <a:noFill/>
          </a:ln>
        </p:spPr>
        <p:txBody>
          <a:bodyPr lIns="68569" tIns="34275" rIns="68569" bIns="34275" anchor="t" anchorCtr="0">
            <a:noAutofit/>
          </a:bodyPr>
          <a:lstStyle/>
          <a:p>
            <a:pPr marL="357188" indent="-357188">
              <a:buClr>
                <a:srgbClr val="990033"/>
              </a:buClr>
              <a:buSzPct val="100000"/>
              <a:buFont typeface="Noto Sans Symbols"/>
              <a:buChar char="■"/>
            </a:pPr>
            <a:r>
              <a:rPr lang="en-US" sz="1500" dirty="0">
                <a:solidFill>
                  <a:srgbClr val="990033"/>
                </a:solidFill>
                <a:latin typeface="Arial" panose="020B0604020202020204" pitchFamily="34" charset="0"/>
                <a:ea typeface="Comic Sans MS"/>
                <a:cs typeface="Arial" panose="020B0604020202020204" pitchFamily="34" charset="0"/>
                <a:sym typeface="Comic Sans MS"/>
              </a:rPr>
              <a:t>The </a:t>
            </a:r>
            <a:r>
              <a:rPr lang="en-US" sz="1500" b="1" dirty="0">
                <a:solidFill>
                  <a:srgbClr val="000066"/>
                </a:solidFill>
                <a:latin typeface="Arial" panose="020B0604020202020204" pitchFamily="34" charset="0"/>
                <a:ea typeface="Comic Sans MS"/>
                <a:cs typeface="Arial" panose="020B0604020202020204" pitchFamily="34" charset="0"/>
                <a:sym typeface="Comic Sans MS"/>
              </a:rPr>
              <a:t>top loop</a:t>
            </a:r>
            <a:r>
              <a:rPr lang="en-US" sz="1500" dirty="0">
                <a:solidFill>
                  <a:srgbClr val="990033"/>
                </a:solidFill>
                <a:latin typeface="Arial" panose="020B0604020202020204" pitchFamily="34" charset="0"/>
                <a:ea typeface="Comic Sans MS"/>
                <a:cs typeface="Arial" panose="020B0604020202020204" pitchFamily="34" charset="0"/>
                <a:sym typeface="Comic Sans MS"/>
              </a:rPr>
              <a:t> – carries blood from the heart to the lungs and back.</a:t>
            </a:r>
          </a:p>
        </p:txBody>
      </p:sp>
      <p:sp>
        <p:nvSpPr>
          <p:cNvPr id="174" name="Shape 174"/>
          <p:cNvSpPr txBox="1"/>
          <p:nvPr/>
        </p:nvSpPr>
        <p:spPr>
          <a:xfrm>
            <a:off x="173326" y="4758934"/>
            <a:ext cx="5486400" cy="526256"/>
          </a:xfrm>
          <a:prstGeom prst="rect">
            <a:avLst/>
          </a:prstGeom>
          <a:noFill/>
          <a:ln>
            <a:noFill/>
          </a:ln>
        </p:spPr>
        <p:txBody>
          <a:bodyPr lIns="68569" tIns="34275" rIns="68569" bIns="34275" anchor="t" anchorCtr="0">
            <a:noAutofit/>
          </a:bodyPr>
          <a:lstStyle/>
          <a:p>
            <a:pPr marL="357188" indent="-357188">
              <a:buClr>
                <a:srgbClr val="990033"/>
              </a:buClr>
              <a:buSzPct val="100000"/>
              <a:buFont typeface="Noto Sans Symbols"/>
              <a:buChar char="■"/>
            </a:pPr>
            <a:r>
              <a:rPr lang="en-US" sz="1500" dirty="0">
                <a:solidFill>
                  <a:srgbClr val="990033"/>
                </a:solidFill>
                <a:latin typeface="Arial" panose="020B0604020202020204" pitchFamily="34" charset="0"/>
                <a:ea typeface="Comic Sans MS"/>
                <a:cs typeface="Arial" panose="020B0604020202020204" pitchFamily="34" charset="0"/>
                <a:sym typeface="Comic Sans MS"/>
              </a:rPr>
              <a:t>The </a:t>
            </a:r>
            <a:r>
              <a:rPr lang="en-US" sz="1500" b="1" dirty="0">
                <a:solidFill>
                  <a:srgbClr val="000066"/>
                </a:solidFill>
                <a:latin typeface="Arial" panose="020B0604020202020204" pitchFamily="34" charset="0"/>
                <a:ea typeface="Comic Sans MS"/>
                <a:cs typeface="Arial" panose="020B0604020202020204" pitchFamily="34" charset="0"/>
                <a:sym typeface="Comic Sans MS"/>
              </a:rPr>
              <a:t>bottom loop</a:t>
            </a:r>
            <a:r>
              <a:rPr lang="en-US" sz="1500" dirty="0">
                <a:solidFill>
                  <a:srgbClr val="990033"/>
                </a:solidFill>
                <a:latin typeface="Arial" panose="020B0604020202020204" pitchFamily="34" charset="0"/>
                <a:ea typeface="Comic Sans MS"/>
                <a:cs typeface="Arial" panose="020B0604020202020204" pitchFamily="34" charset="0"/>
                <a:sym typeface="Comic Sans MS"/>
              </a:rPr>
              <a:t> – carries blood from the heart to all over the body and back.</a:t>
            </a:r>
          </a:p>
        </p:txBody>
      </p:sp>
      <p:sp>
        <p:nvSpPr>
          <p:cNvPr id="175" name="Shape 175"/>
          <p:cNvSpPr txBox="1"/>
          <p:nvPr/>
        </p:nvSpPr>
        <p:spPr>
          <a:xfrm>
            <a:off x="7495014" y="2708910"/>
            <a:ext cx="425053" cy="304799"/>
          </a:xfrm>
          <a:prstGeom prst="rect">
            <a:avLst/>
          </a:prstGeom>
          <a:gradFill>
            <a:gsLst>
              <a:gs pos="0">
                <a:srgbClr val="FFFF00"/>
              </a:gs>
              <a:gs pos="100000">
                <a:srgbClr val="DCDC00"/>
              </a:gs>
            </a:gsLst>
            <a:lin ang="5400000" scaled="0"/>
          </a:gradFill>
          <a:ln w="9525" cap="flat" cmpd="sng">
            <a:solidFill>
              <a:srgbClr val="000000"/>
            </a:solidFill>
            <a:prstDash val="solid"/>
            <a:miter/>
            <a:headEnd type="none" w="med" len="med"/>
            <a:tailEnd type="none" w="med" len="med"/>
          </a:ln>
        </p:spPr>
        <p:txBody>
          <a:bodyPr lIns="68569" tIns="34275" rIns="68569" bIns="34275" anchor="t" anchorCtr="0">
            <a:noAutofit/>
          </a:bodyPr>
          <a:lstStyle/>
          <a:p>
            <a:pPr>
              <a:buSzPct val="25000"/>
            </a:pPr>
            <a:r>
              <a:rPr lang="en-US" sz="1500" b="1">
                <a:solidFill>
                  <a:srgbClr val="000000"/>
                </a:solidFill>
                <a:latin typeface="Arial" panose="020B0604020202020204" pitchFamily="34" charset="0"/>
                <a:ea typeface="Comic Sans MS"/>
                <a:cs typeface="Arial" panose="020B0604020202020204" pitchFamily="34" charset="0"/>
                <a:sym typeface="Comic Sans MS"/>
              </a:rPr>
              <a:t>(A)</a:t>
            </a:r>
          </a:p>
        </p:txBody>
      </p:sp>
      <p:sp>
        <p:nvSpPr>
          <p:cNvPr id="176" name="Shape 176"/>
          <p:cNvSpPr txBox="1"/>
          <p:nvPr/>
        </p:nvSpPr>
        <p:spPr>
          <a:xfrm>
            <a:off x="6352014" y="2994660"/>
            <a:ext cx="414337" cy="304799"/>
          </a:xfrm>
          <a:prstGeom prst="rect">
            <a:avLst/>
          </a:prstGeom>
          <a:solidFill>
            <a:srgbClr val="00B0F0"/>
          </a:solidFill>
          <a:ln w="9525" cap="flat" cmpd="sng">
            <a:solidFill>
              <a:srgbClr val="000000"/>
            </a:solidFill>
            <a:prstDash val="solid"/>
            <a:miter/>
            <a:headEnd type="none" w="med" len="med"/>
            <a:tailEnd type="none" w="med" len="med"/>
          </a:ln>
        </p:spPr>
        <p:txBody>
          <a:bodyPr lIns="68569" tIns="34275" rIns="68569" bIns="34275" anchor="t" anchorCtr="0">
            <a:noAutofit/>
          </a:bodyPr>
          <a:lstStyle/>
          <a:p>
            <a:pPr>
              <a:buSzPct val="25000"/>
            </a:pPr>
            <a:r>
              <a:rPr lang="en-US" sz="1500" b="1">
                <a:solidFill>
                  <a:srgbClr val="000000"/>
                </a:solidFill>
                <a:latin typeface="Arial" panose="020B0604020202020204" pitchFamily="34" charset="0"/>
                <a:ea typeface="Comic Sans MS"/>
                <a:cs typeface="Arial" panose="020B0604020202020204" pitchFamily="34" charset="0"/>
                <a:sym typeface="Comic Sans MS"/>
              </a:rPr>
              <a:t>(V)</a:t>
            </a:r>
          </a:p>
        </p:txBody>
      </p:sp>
      <p:sp>
        <p:nvSpPr>
          <p:cNvPr id="18" name="Title 1">
            <a:extLst>
              <a:ext uri="{FF2B5EF4-FFF2-40B4-BE49-F238E27FC236}">
                <a16:creationId xmlns:a16="http://schemas.microsoft.com/office/drawing/2014/main" id="{4412752B-C80C-48F4-AF56-41A9B23EB2A9}"/>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cardiovascular system</a:t>
            </a:r>
          </a:p>
        </p:txBody>
      </p:sp>
    </p:spTree>
    <p:extLst>
      <p:ext uri="{BB962C8B-B14F-4D97-AF65-F5344CB8AC3E}">
        <p14:creationId xmlns:p14="http://schemas.microsoft.com/office/powerpoint/2010/main" val="42634538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8"/>
                                        </p:tgtEl>
                                        <p:attrNameLst>
                                          <p:attrName>style.visibility</p:attrName>
                                        </p:attrNameLst>
                                      </p:cBhvr>
                                      <p:to>
                                        <p:strVal val="visible"/>
                                      </p:to>
                                    </p:set>
                                    <p:animEffect transition="in" filter="fade">
                                      <p:cBhvr>
                                        <p:cTn id="7" dur="500"/>
                                        <p:tgtEl>
                                          <p:spTgt spid="16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2"/>
                                        </p:tgtEl>
                                        <p:attrNameLst>
                                          <p:attrName>style.visibility</p:attrName>
                                        </p:attrNameLst>
                                      </p:cBhvr>
                                      <p:to>
                                        <p:strVal val="visible"/>
                                      </p:to>
                                    </p:set>
                                    <p:animEffect transition="in" filter="fade">
                                      <p:cBhvr>
                                        <p:cTn id="12" dur="500"/>
                                        <p:tgtEl>
                                          <p:spTgt spid="162"/>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65"/>
                                        </p:tgtEl>
                                        <p:attrNameLst>
                                          <p:attrName>style.visibility</p:attrName>
                                        </p:attrNameLst>
                                      </p:cBhvr>
                                      <p:to>
                                        <p:strVal val="visible"/>
                                      </p:to>
                                    </p:set>
                                    <p:animEffect transition="in" filter="fade">
                                      <p:cBhvr>
                                        <p:cTn id="16" dur="500"/>
                                        <p:tgtEl>
                                          <p:spTgt spid="165"/>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166"/>
                                        </p:tgtEl>
                                        <p:attrNameLst>
                                          <p:attrName>style.visibility</p:attrName>
                                        </p:attrNameLst>
                                      </p:cBhvr>
                                      <p:to>
                                        <p:strVal val="visible"/>
                                      </p:to>
                                    </p:set>
                                    <p:animEffect transition="in" filter="fade">
                                      <p:cBhvr>
                                        <p:cTn id="20" dur="500"/>
                                        <p:tgtEl>
                                          <p:spTgt spid="166"/>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167"/>
                                        </p:tgtEl>
                                        <p:attrNameLst>
                                          <p:attrName>style.visibility</p:attrName>
                                        </p:attrNameLst>
                                      </p:cBhvr>
                                      <p:to>
                                        <p:strVal val="visible"/>
                                      </p:to>
                                    </p:set>
                                    <p:animEffect transition="in" filter="fade">
                                      <p:cBhvr>
                                        <p:cTn id="24" dur="500"/>
                                        <p:tgtEl>
                                          <p:spTgt spid="16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69"/>
                                        </p:tgtEl>
                                        <p:attrNameLst>
                                          <p:attrName>style.visibility</p:attrName>
                                        </p:attrNameLst>
                                      </p:cBhvr>
                                      <p:to>
                                        <p:strVal val="visible"/>
                                      </p:to>
                                    </p:set>
                                    <p:animEffect transition="in" filter="fade">
                                      <p:cBhvr>
                                        <p:cTn id="29" dur="500"/>
                                        <p:tgtEl>
                                          <p:spTgt spid="169"/>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70"/>
                                        </p:tgtEl>
                                        <p:attrNameLst>
                                          <p:attrName>style.visibility</p:attrName>
                                        </p:attrNameLst>
                                      </p:cBhvr>
                                      <p:to>
                                        <p:strVal val="visible"/>
                                      </p:to>
                                    </p:set>
                                    <p:animEffect transition="in" filter="fade">
                                      <p:cBhvr>
                                        <p:cTn id="34" dur="500"/>
                                        <p:tgtEl>
                                          <p:spTgt spid="170"/>
                                        </p:tgtEl>
                                      </p:cBhvr>
                                    </p:animEffect>
                                  </p:childTnLst>
                                </p:cTn>
                              </p:par>
                            </p:childTnLst>
                          </p:cTn>
                        </p:par>
                        <p:par>
                          <p:cTn id="35" fill="hold">
                            <p:stCondLst>
                              <p:cond delay="500"/>
                            </p:stCondLst>
                            <p:childTnLst>
                              <p:par>
                                <p:cTn id="36" presetID="10" presetClass="entr" presetSubtype="0" fill="hold" nodeType="afterEffect">
                                  <p:stCondLst>
                                    <p:cond delay="0"/>
                                  </p:stCondLst>
                                  <p:childTnLst>
                                    <p:set>
                                      <p:cBhvr>
                                        <p:cTn id="37" dur="1" fill="hold">
                                          <p:stCondLst>
                                            <p:cond delay="0"/>
                                          </p:stCondLst>
                                        </p:cTn>
                                        <p:tgtEl>
                                          <p:spTgt spid="163"/>
                                        </p:tgtEl>
                                        <p:attrNameLst>
                                          <p:attrName>style.visibility</p:attrName>
                                        </p:attrNameLst>
                                      </p:cBhvr>
                                      <p:to>
                                        <p:strVal val="visible"/>
                                      </p:to>
                                    </p:set>
                                    <p:animEffect transition="in" filter="fade">
                                      <p:cBhvr>
                                        <p:cTn id="38" dur="500"/>
                                        <p:tgtEl>
                                          <p:spTgt spid="163"/>
                                        </p:tgtEl>
                                      </p:cBhvr>
                                    </p:animEffect>
                                  </p:childTnLst>
                                </p:cTn>
                              </p:par>
                            </p:childTnLst>
                          </p:cTn>
                        </p:par>
                        <p:par>
                          <p:cTn id="39" fill="hold">
                            <p:stCondLst>
                              <p:cond delay="1000"/>
                            </p:stCondLst>
                            <p:childTnLst>
                              <p:par>
                                <p:cTn id="40" presetID="10" presetClass="entr" presetSubtype="0" fill="hold" nodeType="afterEffect">
                                  <p:stCondLst>
                                    <p:cond delay="0"/>
                                  </p:stCondLst>
                                  <p:childTnLst>
                                    <p:set>
                                      <p:cBhvr>
                                        <p:cTn id="41" dur="1" fill="hold">
                                          <p:stCondLst>
                                            <p:cond delay="0"/>
                                          </p:stCondLst>
                                        </p:cTn>
                                        <p:tgtEl>
                                          <p:spTgt spid="175"/>
                                        </p:tgtEl>
                                        <p:attrNameLst>
                                          <p:attrName>style.visibility</p:attrName>
                                        </p:attrNameLst>
                                      </p:cBhvr>
                                      <p:to>
                                        <p:strVal val="visible"/>
                                      </p:to>
                                    </p:set>
                                    <p:animEffect transition="in" filter="fade">
                                      <p:cBhvr>
                                        <p:cTn id="42" dur="500"/>
                                        <p:tgtEl>
                                          <p:spTgt spid="175"/>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71"/>
                                        </p:tgtEl>
                                        <p:attrNameLst>
                                          <p:attrName>style.visibility</p:attrName>
                                        </p:attrNameLst>
                                      </p:cBhvr>
                                      <p:to>
                                        <p:strVal val="visible"/>
                                      </p:to>
                                    </p:set>
                                    <p:animEffect transition="in" filter="fade">
                                      <p:cBhvr>
                                        <p:cTn id="47" dur="500"/>
                                        <p:tgtEl>
                                          <p:spTgt spid="171"/>
                                        </p:tgtEl>
                                      </p:cBhvr>
                                    </p:animEffect>
                                  </p:childTnLst>
                                </p:cTn>
                              </p:par>
                            </p:childTnLst>
                          </p:cTn>
                        </p:par>
                        <p:par>
                          <p:cTn id="48" fill="hold">
                            <p:stCondLst>
                              <p:cond delay="500"/>
                            </p:stCondLst>
                            <p:childTnLst>
                              <p:par>
                                <p:cTn id="49" presetID="10" presetClass="entr" presetSubtype="0" fill="hold" nodeType="afterEffect">
                                  <p:stCondLst>
                                    <p:cond delay="0"/>
                                  </p:stCondLst>
                                  <p:childTnLst>
                                    <p:set>
                                      <p:cBhvr>
                                        <p:cTn id="50" dur="1" fill="hold">
                                          <p:stCondLst>
                                            <p:cond delay="0"/>
                                          </p:stCondLst>
                                        </p:cTn>
                                        <p:tgtEl>
                                          <p:spTgt spid="176"/>
                                        </p:tgtEl>
                                        <p:attrNameLst>
                                          <p:attrName>style.visibility</p:attrName>
                                        </p:attrNameLst>
                                      </p:cBhvr>
                                      <p:to>
                                        <p:strVal val="visible"/>
                                      </p:to>
                                    </p:set>
                                    <p:animEffect transition="in" filter="fade">
                                      <p:cBhvr>
                                        <p:cTn id="51" dur="500"/>
                                        <p:tgtEl>
                                          <p:spTgt spid="176"/>
                                        </p:tgtEl>
                                      </p:cBhvr>
                                    </p:animEffect>
                                  </p:childTnLst>
                                </p:cTn>
                              </p:par>
                            </p:childTnLst>
                          </p:cTn>
                        </p:par>
                        <p:par>
                          <p:cTn id="52" fill="hold">
                            <p:stCondLst>
                              <p:cond delay="1000"/>
                            </p:stCondLst>
                            <p:childTnLst>
                              <p:par>
                                <p:cTn id="53" presetID="10" presetClass="entr" presetSubtype="0" fill="hold" nodeType="afterEffect">
                                  <p:stCondLst>
                                    <p:cond delay="0"/>
                                  </p:stCondLst>
                                  <p:childTnLst>
                                    <p:set>
                                      <p:cBhvr>
                                        <p:cTn id="54" dur="1" fill="hold">
                                          <p:stCondLst>
                                            <p:cond delay="0"/>
                                          </p:stCondLst>
                                        </p:cTn>
                                        <p:tgtEl>
                                          <p:spTgt spid="164"/>
                                        </p:tgtEl>
                                        <p:attrNameLst>
                                          <p:attrName>style.visibility</p:attrName>
                                        </p:attrNameLst>
                                      </p:cBhvr>
                                      <p:to>
                                        <p:strVal val="visible"/>
                                      </p:to>
                                    </p:set>
                                    <p:animEffect transition="in" filter="fade">
                                      <p:cBhvr>
                                        <p:cTn id="55" dur="500"/>
                                        <p:tgtEl>
                                          <p:spTgt spid="164"/>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nodeType="clickEffect">
                                  <p:stCondLst>
                                    <p:cond delay="0"/>
                                  </p:stCondLst>
                                  <p:childTnLst>
                                    <p:set>
                                      <p:cBhvr>
                                        <p:cTn id="59" dur="1" fill="hold">
                                          <p:stCondLst>
                                            <p:cond delay="0"/>
                                          </p:stCondLst>
                                        </p:cTn>
                                        <p:tgtEl>
                                          <p:spTgt spid="172"/>
                                        </p:tgtEl>
                                        <p:attrNameLst>
                                          <p:attrName>style.visibility</p:attrName>
                                        </p:attrNameLst>
                                      </p:cBhvr>
                                      <p:to>
                                        <p:strVal val="visible"/>
                                      </p:to>
                                    </p:set>
                                    <p:animEffect transition="in" filter="fade">
                                      <p:cBhvr>
                                        <p:cTn id="60" dur="500"/>
                                        <p:tgtEl>
                                          <p:spTgt spid="17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173"/>
                                        </p:tgtEl>
                                        <p:attrNameLst>
                                          <p:attrName>style.visibility</p:attrName>
                                        </p:attrNameLst>
                                      </p:cBhvr>
                                      <p:to>
                                        <p:strVal val="visible"/>
                                      </p:to>
                                    </p:set>
                                    <p:animEffect transition="in" filter="fade">
                                      <p:cBhvr>
                                        <p:cTn id="65" dur="500"/>
                                        <p:tgtEl>
                                          <p:spTgt spid="173"/>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nodeType="clickEffect">
                                  <p:stCondLst>
                                    <p:cond delay="0"/>
                                  </p:stCondLst>
                                  <p:childTnLst>
                                    <p:set>
                                      <p:cBhvr>
                                        <p:cTn id="69" dur="1" fill="hold">
                                          <p:stCondLst>
                                            <p:cond delay="0"/>
                                          </p:stCondLst>
                                        </p:cTn>
                                        <p:tgtEl>
                                          <p:spTgt spid="174"/>
                                        </p:tgtEl>
                                        <p:attrNameLst>
                                          <p:attrName>style.visibility</p:attrName>
                                        </p:attrNameLst>
                                      </p:cBhvr>
                                      <p:to>
                                        <p:strVal val="visible"/>
                                      </p:to>
                                    </p:set>
                                    <p:animEffect transition="in" filter="fade">
                                      <p:cBhvr>
                                        <p:cTn id="70" dur="500"/>
                                        <p:tgtEl>
                                          <p:spTgt spid="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9395" name="Rectangle 3"/>
          <p:cNvSpPr>
            <a:spLocks noChangeArrowheads="1"/>
          </p:cNvSpPr>
          <p:nvPr/>
        </p:nvSpPr>
        <p:spPr bwMode="auto">
          <a:xfrm>
            <a:off x="2236519" y="1515302"/>
            <a:ext cx="3343593" cy="2446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800" b="0" dirty="0">
                <a:solidFill>
                  <a:srgbClr val="000000"/>
                </a:solidFill>
              </a:rPr>
              <a:t>Once blood leaves the heart, it is</a:t>
            </a:r>
            <a:r>
              <a:rPr lang="pl-PL" sz="1800" b="0" dirty="0">
                <a:solidFill>
                  <a:srgbClr val="000000"/>
                </a:solidFill>
              </a:rPr>
              <a:t> </a:t>
            </a:r>
            <a:r>
              <a:rPr lang="en-GB" sz="1800" b="0" dirty="0">
                <a:solidFill>
                  <a:srgbClr val="000000"/>
                </a:solidFill>
              </a:rPr>
              <a:t>transported around the body in three main types of blood vessels:</a:t>
            </a:r>
          </a:p>
          <a:p>
            <a:pPr lvl="1">
              <a:spcBef>
                <a:spcPct val="50000"/>
              </a:spcBef>
              <a:buFontTx/>
              <a:buChar char="•"/>
              <a:defRPr/>
            </a:pPr>
            <a:r>
              <a:rPr lang="en-GB" sz="1800" dirty="0">
                <a:solidFill>
                  <a:srgbClr val="000000"/>
                </a:solidFill>
              </a:rPr>
              <a:t> Arteries </a:t>
            </a:r>
          </a:p>
          <a:p>
            <a:pPr lvl="1">
              <a:spcBef>
                <a:spcPct val="50000"/>
              </a:spcBef>
              <a:buFontTx/>
              <a:buChar char="•"/>
              <a:defRPr/>
            </a:pPr>
            <a:r>
              <a:rPr lang="en-GB" sz="1800" dirty="0">
                <a:solidFill>
                  <a:srgbClr val="000000"/>
                </a:solidFill>
              </a:rPr>
              <a:t> Veins </a:t>
            </a:r>
          </a:p>
          <a:p>
            <a:pPr lvl="1">
              <a:spcBef>
                <a:spcPct val="50000"/>
              </a:spcBef>
              <a:buFontTx/>
              <a:buChar char="•"/>
              <a:defRPr/>
            </a:pPr>
            <a:r>
              <a:rPr lang="en-GB" sz="1800" dirty="0">
                <a:solidFill>
                  <a:srgbClr val="000000"/>
                </a:solidFill>
              </a:rPr>
              <a:t> Capillaries </a:t>
            </a:r>
          </a:p>
        </p:txBody>
      </p:sp>
      <p:sp>
        <p:nvSpPr>
          <p:cNvPr id="13319" name="Rectangle 15"/>
          <p:cNvSpPr>
            <a:spLocks noChangeArrowheads="1"/>
          </p:cNvSpPr>
          <p:nvPr/>
        </p:nvSpPr>
        <p:spPr bwMode="auto">
          <a:xfrm>
            <a:off x="76279" y="1001923"/>
            <a:ext cx="43207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US" dirty="0">
                <a:solidFill>
                  <a:srgbClr val="FF0000"/>
                </a:solidFill>
                <a:effectLst>
                  <a:outerShdw blurRad="38100" dist="38100" dir="2700000" algn="tl">
                    <a:srgbClr val="000000">
                      <a:alpha val="43137"/>
                    </a:srgbClr>
                  </a:outerShdw>
                </a:effectLst>
              </a:rPr>
              <a:t>Blood vessels</a:t>
            </a:r>
            <a:endParaRPr lang="en-US" altLang="en-GB" dirty="0">
              <a:solidFill>
                <a:srgbClr val="FF0000"/>
              </a:solidFill>
              <a:effectLst>
                <a:outerShdw blurRad="38100" dist="38100" dir="2700000" algn="tl">
                  <a:srgbClr val="000000">
                    <a:alpha val="43137"/>
                  </a:srgbClr>
                </a:outerShdw>
              </a:effectLst>
            </a:endParaRPr>
          </a:p>
        </p:txBody>
      </p:sp>
      <p:sp>
        <p:nvSpPr>
          <p:cNvPr id="2" name="Rectangle 1"/>
          <p:cNvSpPr/>
          <p:nvPr/>
        </p:nvSpPr>
        <p:spPr>
          <a:xfrm>
            <a:off x="2236519" y="4527219"/>
            <a:ext cx="6408712" cy="507831"/>
          </a:xfrm>
          <a:prstGeom prst="rect">
            <a:avLst/>
          </a:prstGeom>
        </p:spPr>
        <p:txBody>
          <a:bodyPr wrap="square">
            <a:spAutoFit/>
          </a:bodyPr>
          <a:lstStyle/>
          <a:p>
            <a:r>
              <a:rPr lang="en-US" sz="1350" dirty="0">
                <a:latin typeface="Arial" panose="020B0604020202020204" pitchFamily="34" charset="0"/>
                <a:cs typeface="Arial" panose="020B0604020202020204" pitchFamily="34" charset="0"/>
                <a:hlinkClick r:id="rId3"/>
              </a:rPr>
              <a:t>https://www.youtube.com/watch?v=PgI80Ue-AMo&amp;list=PL806169ECA3C97794</a:t>
            </a:r>
            <a:endParaRPr lang="en-US" sz="1350" dirty="0">
              <a:latin typeface="Arial" panose="020B0604020202020204" pitchFamily="34" charset="0"/>
              <a:cs typeface="Arial" panose="020B0604020202020204" pitchFamily="34" charset="0"/>
            </a:endParaRPr>
          </a:p>
          <a:p>
            <a:endParaRPr lang="en-US" sz="1350" dirty="0">
              <a:latin typeface="Arial" panose="020B0604020202020204" pitchFamily="34" charset="0"/>
              <a:cs typeface="Arial" panose="020B0604020202020204" pitchFamily="34" charset="0"/>
            </a:endParaRPr>
          </a:p>
        </p:txBody>
      </p:sp>
      <p:sp>
        <p:nvSpPr>
          <p:cNvPr id="8" name="Title 1">
            <a:extLst>
              <a:ext uri="{FF2B5EF4-FFF2-40B4-BE49-F238E27FC236}">
                <a16:creationId xmlns:a16="http://schemas.microsoft.com/office/drawing/2014/main" id="{026FB1AF-AB55-4DD5-B9A9-B7FABF89A530}"/>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cardiovascular system</a:t>
            </a:r>
          </a:p>
        </p:txBody>
      </p:sp>
    </p:spTree>
    <p:extLst>
      <p:ext uri="{BB962C8B-B14F-4D97-AF65-F5344CB8AC3E}">
        <p14:creationId xmlns:p14="http://schemas.microsoft.com/office/powerpoint/2010/main" val="200517088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319"/>
                                        </p:tgtEl>
                                        <p:attrNameLst>
                                          <p:attrName>style.visibility</p:attrName>
                                        </p:attrNameLst>
                                      </p:cBhvr>
                                      <p:to>
                                        <p:strVal val="visible"/>
                                      </p:to>
                                    </p:set>
                                    <p:animEffect transition="in" filter="fade">
                                      <p:cBhvr>
                                        <p:cTn id="7" dur="500"/>
                                        <p:tgtEl>
                                          <p:spTgt spid="1331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699395"/>
                                        </p:tgtEl>
                                        <p:attrNameLst>
                                          <p:attrName>style.visibility</p:attrName>
                                        </p:attrNameLst>
                                      </p:cBhvr>
                                      <p:to>
                                        <p:strVal val="visible"/>
                                      </p:to>
                                    </p:set>
                                  </p:childTnLst>
                                </p:cTn>
                              </p:par>
                              <p:par>
                                <p:cTn id="12" presetID="10" presetClass="entr" presetSubtype="0" fill="hold" nodeType="withEffect">
                                  <p:stCondLst>
                                    <p:cond delay="0"/>
                                  </p:stCondLst>
                                  <p:childTnLst>
                                    <p:set>
                                      <p:cBhvr>
                                        <p:cTn id="13" dur="1" fill="hold">
                                          <p:stCondLst>
                                            <p:cond delay="0"/>
                                          </p:stCondLst>
                                        </p:cTn>
                                        <p:tgtEl>
                                          <p:spTgt spid="699395">
                                            <p:txEl>
                                              <p:pRg st="0" end="0"/>
                                            </p:txEl>
                                          </p:spTgt>
                                        </p:tgtEl>
                                        <p:attrNameLst>
                                          <p:attrName>style.visibility</p:attrName>
                                        </p:attrNameLst>
                                      </p:cBhvr>
                                      <p:to>
                                        <p:strVal val="visible"/>
                                      </p:to>
                                    </p:set>
                                    <p:animEffect transition="in" filter="fade">
                                      <p:cBhvr>
                                        <p:cTn id="14" dur="500"/>
                                        <p:tgtEl>
                                          <p:spTgt spid="699395">
                                            <p:txEl>
                                              <p:pRg st="0" end="0"/>
                                            </p:txEl>
                                          </p:spTgt>
                                        </p:tgtEl>
                                      </p:cBhvr>
                                    </p:animEffect>
                                  </p:child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699395">
                                            <p:txEl>
                                              <p:pRg st="1" end="1"/>
                                            </p:txEl>
                                          </p:spTgt>
                                        </p:tgtEl>
                                        <p:attrNameLst>
                                          <p:attrName>style.visibility</p:attrName>
                                        </p:attrNameLst>
                                      </p:cBhvr>
                                      <p:to>
                                        <p:strVal val="visible"/>
                                      </p:to>
                                    </p:set>
                                    <p:animEffect transition="in" filter="fade">
                                      <p:cBhvr>
                                        <p:cTn id="18" dur="500"/>
                                        <p:tgtEl>
                                          <p:spTgt spid="699395">
                                            <p:txEl>
                                              <p:pRg st="1" end="1"/>
                                            </p:txEl>
                                          </p:spTgt>
                                        </p:tgtEl>
                                      </p:cBhvr>
                                    </p:animEffect>
                                  </p:childTnLst>
                                </p:cTn>
                              </p:par>
                            </p:childTnLst>
                          </p:cTn>
                        </p:par>
                        <p:par>
                          <p:cTn id="19" fill="hold">
                            <p:stCondLst>
                              <p:cond delay="1000"/>
                            </p:stCondLst>
                            <p:childTnLst>
                              <p:par>
                                <p:cTn id="20" presetID="10" presetClass="entr" presetSubtype="0" fill="hold" nodeType="afterEffect">
                                  <p:stCondLst>
                                    <p:cond delay="0"/>
                                  </p:stCondLst>
                                  <p:childTnLst>
                                    <p:set>
                                      <p:cBhvr>
                                        <p:cTn id="21" dur="1" fill="hold">
                                          <p:stCondLst>
                                            <p:cond delay="0"/>
                                          </p:stCondLst>
                                        </p:cTn>
                                        <p:tgtEl>
                                          <p:spTgt spid="699395">
                                            <p:txEl>
                                              <p:pRg st="2" end="2"/>
                                            </p:txEl>
                                          </p:spTgt>
                                        </p:tgtEl>
                                        <p:attrNameLst>
                                          <p:attrName>style.visibility</p:attrName>
                                        </p:attrNameLst>
                                      </p:cBhvr>
                                      <p:to>
                                        <p:strVal val="visible"/>
                                      </p:to>
                                    </p:set>
                                    <p:animEffect transition="in" filter="fade">
                                      <p:cBhvr>
                                        <p:cTn id="22" dur="500"/>
                                        <p:tgtEl>
                                          <p:spTgt spid="699395">
                                            <p:txEl>
                                              <p:pRg st="2" end="2"/>
                                            </p:txEl>
                                          </p:spTgt>
                                        </p:tgtEl>
                                      </p:cBhvr>
                                    </p:animEffect>
                                  </p:childTnLst>
                                </p:cTn>
                              </p:par>
                            </p:childTnLst>
                          </p:cTn>
                        </p:par>
                        <p:par>
                          <p:cTn id="23" fill="hold">
                            <p:stCondLst>
                              <p:cond delay="1500"/>
                            </p:stCondLst>
                            <p:childTnLst>
                              <p:par>
                                <p:cTn id="24" presetID="10" presetClass="entr" presetSubtype="0" fill="hold" nodeType="afterEffect">
                                  <p:stCondLst>
                                    <p:cond delay="0"/>
                                  </p:stCondLst>
                                  <p:childTnLst>
                                    <p:set>
                                      <p:cBhvr>
                                        <p:cTn id="25" dur="1" fill="hold">
                                          <p:stCondLst>
                                            <p:cond delay="0"/>
                                          </p:stCondLst>
                                        </p:cTn>
                                        <p:tgtEl>
                                          <p:spTgt spid="699395">
                                            <p:txEl>
                                              <p:pRg st="3" end="3"/>
                                            </p:txEl>
                                          </p:spTgt>
                                        </p:tgtEl>
                                        <p:attrNameLst>
                                          <p:attrName>style.visibility</p:attrName>
                                        </p:attrNameLst>
                                      </p:cBhvr>
                                      <p:to>
                                        <p:strVal val="visible"/>
                                      </p:to>
                                    </p:set>
                                    <p:animEffect transition="in" filter="fade">
                                      <p:cBhvr>
                                        <p:cTn id="26" dur="500"/>
                                        <p:tgtEl>
                                          <p:spTgt spid="699395">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9395" grpId="0"/>
      <p:bldP spid="13319" grpId="0"/>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4" name="Picture 13" descr="Capillaries">
            <a:extLst>
              <a:ext uri="{FF2B5EF4-FFF2-40B4-BE49-F238E27FC236}">
                <a16:creationId xmlns:a16="http://schemas.microsoft.com/office/drawing/2014/main" id="{9D288633-E7B9-414D-9DBC-C40636BB2C95}"/>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2126450" y="1180468"/>
            <a:ext cx="4605790" cy="1914580"/>
          </a:xfrm>
          <a:prstGeom prst="rect">
            <a:avLst/>
          </a:prstGeom>
        </p:spPr>
      </p:pic>
      <p:sp>
        <p:nvSpPr>
          <p:cNvPr id="7170" name="Rectangle 3"/>
          <p:cNvSpPr>
            <a:spLocks noChangeArrowheads="1"/>
          </p:cNvSpPr>
          <p:nvPr/>
        </p:nvSpPr>
        <p:spPr bwMode="auto">
          <a:xfrm>
            <a:off x="6377463" y="1409971"/>
            <a:ext cx="2742724" cy="1223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a:spcBef>
                <a:spcPct val="50000"/>
              </a:spcBef>
              <a:defRPr/>
            </a:pPr>
            <a:r>
              <a:rPr lang="en-GB" sz="2100" u="sng" dirty="0">
                <a:solidFill>
                  <a:srgbClr val="000000"/>
                </a:solidFill>
                <a:effectLst>
                  <a:outerShdw blurRad="38100" dist="38100" dir="2700000" algn="tl">
                    <a:srgbClr val="000000">
                      <a:alpha val="43137"/>
                    </a:srgbClr>
                  </a:outerShdw>
                </a:effectLst>
              </a:rPr>
              <a:t>Arteries</a:t>
            </a:r>
            <a:endParaRPr lang="en-GB" sz="1800" b="0" dirty="0">
              <a:solidFill>
                <a:srgbClr val="000000"/>
              </a:solidFill>
            </a:endParaRPr>
          </a:p>
          <a:p>
            <a:pPr algn="ctr">
              <a:spcBef>
                <a:spcPct val="50000"/>
              </a:spcBef>
              <a:defRPr/>
            </a:pPr>
            <a:r>
              <a:rPr lang="en-GB" sz="1500" b="0" dirty="0">
                <a:solidFill>
                  <a:srgbClr val="000000"/>
                </a:solidFill>
              </a:rPr>
              <a:t>transport the </a:t>
            </a:r>
            <a:r>
              <a:rPr lang="en-GB" sz="1500" dirty="0">
                <a:solidFill>
                  <a:srgbClr val="FF0000"/>
                </a:solidFill>
                <a:effectLst>
                  <a:outerShdw blurRad="38100" dist="38100" dir="2700000" algn="tl">
                    <a:srgbClr val="000000">
                      <a:alpha val="43137"/>
                    </a:srgbClr>
                  </a:outerShdw>
                </a:effectLst>
              </a:rPr>
              <a:t>oxygenated blood </a:t>
            </a:r>
            <a:r>
              <a:rPr lang="en-GB" sz="1500" u="sng" dirty="0">
                <a:solidFill>
                  <a:srgbClr val="FF0000"/>
                </a:solidFill>
                <a:effectLst>
                  <a:outerShdw blurRad="38100" dist="38100" dir="2700000" algn="tl">
                    <a:srgbClr val="000000">
                      <a:alpha val="43137"/>
                    </a:srgbClr>
                  </a:outerShdw>
                </a:effectLst>
              </a:rPr>
              <a:t>a</a:t>
            </a:r>
            <a:r>
              <a:rPr lang="en-GB" sz="1500" dirty="0">
                <a:solidFill>
                  <a:srgbClr val="FF0000"/>
                </a:solidFill>
                <a:effectLst>
                  <a:outerShdw blurRad="38100" dist="38100" dir="2700000" algn="tl">
                    <a:srgbClr val="000000">
                      <a:alpha val="43137"/>
                    </a:srgbClr>
                  </a:outerShdw>
                </a:effectLst>
              </a:rPr>
              <a:t>way</a:t>
            </a:r>
            <a:r>
              <a:rPr lang="en-GB" sz="1500" dirty="0">
                <a:solidFill>
                  <a:srgbClr val="000000"/>
                </a:solidFill>
                <a:effectLst>
                  <a:outerShdw blurRad="38100" dist="38100" dir="2700000" algn="tl">
                    <a:srgbClr val="000000">
                      <a:alpha val="43137"/>
                    </a:srgbClr>
                  </a:outerShdw>
                </a:effectLst>
              </a:rPr>
              <a:t> </a:t>
            </a:r>
            <a:r>
              <a:rPr lang="en-GB" sz="1500" b="0" dirty="0">
                <a:solidFill>
                  <a:srgbClr val="000000"/>
                </a:solidFill>
              </a:rPr>
              <a:t>from the left side of the heart. </a:t>
            </a:r>
            <a:endParaRPr lang="en-GB" sz="1800" b="0" dirty="0">
              <a:solidFill>
                <a:srgbClr val="000000"/>
              </a:solidFill>
            </a:endParaRPr>
          </a:p>
        </p:txBody>
      </p:sp>
      <p:sp>
        <p:nvSpPr>
          <p:cNvPr id="7174" name="Rectangle 10"/>
          <p:cNvSpPr>
            <a:spLocks noChangeArrowheads="1"/>
          </p:cNvSpPr>
          <p:nvPr/>
        </p:nvSpPr>
        <p:spPr bwMode="auto">
          <a:xfrm>
            <a:off x="6315193" y="3934270"/>
            <a:ext cx="241101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a:spcBef>
                <a:spcPct val="50000"/>
              </a:spcBef>
              <a:defRPr/>
            </a:pPr>
            <a:r>
              <a:rPr lang="en-GB" sz="1800" b="0" dirty="0">
                <a:solidFill>
                  <a:srgbClr val="000000"/>
                </a:solidFill>
              </a:rPr>
              <a:t>The largest artery in the body, connected directly to the heart, is the </a:t>
            </a:r>
            <a:r>
              <a:rPr lang="en-GB" sz="1800" dirty="0">
                <a:solidFill>
                  <a:srgbClr val="000000"/>
                </a:solidFill>
              </a:rPr>
              <a:t>Aorta</a:t>
            </a:r>
            <a:r>
              <a:rPr lang="en-GB" sz="1800" b="0" dirty="0">
                <a:solidFill>
                  <a:srgbClr val="000000"/>
                </a:solidFill>
              </a:rPr>
              <a:t>.</a:t>
            </a:r>
            <a:endParaRPr lang="en-GB" sz="1800" b="0" dirty="0"/>
          </a:p>
        </p:txBody>
      </p:sp>
      <p:sp>
        <p:nvSpPr>
          <p:cNvPr id="8" name="Rectangle 13"/>
          <p:cNvSpPr>
            <a:spLocks noChangeArrowheads="1"/>
          </p:cNvSpPr>
          <p:nvPr/>
        </p:nvSpPr>
        <p:spPr bwMode="auto">
          <a:xfrm>
            <a:off x="5586712" y="3509916"/>
            <a:ext cx="3464410" cy="300082"/>
          </a:xfrm>
          <a:prstGeom prst="rect">
            <a:avLst/>
          </a:prstGeom>
          <a:solidFill>
            <a:srgbClr val="DA8AAD"/>
          </a:solidFill>
          <a:ln w="28575">
            <a:solidFill>
              <a:schemeClr val="tx1"/>
            </a:solidFill>
            <a:miter lim="800000"/>
            <a:headEnd/>
            <a:tailEnd/>
          </a:ln>
        </p:spPr>
        <p:txBody>
          <a:bodyPr wrap="none">
            <a:spAutoFit/>
          </a:bodyPr>
          <a:lstStyle/>
          <a:p>
            <a:pPr>
              <a:defRPr/>
            </a:pPr>
            <a:r>
              <a:rPr lang="en-GB" sz="1350" dirty="0">
                <a:latin typeface="Arial" panose="020B0604020202020204" pitchFamily="34" charset="0"/>
                <a:cs typeface="Arial" panose="020B0604020202020204" pitchFamily="34" charset="0"/>
              </a:rPr>
              <a:t>Arteries carry blood under a high </a:t>
            </a:r>
            <a:r>
              <a:rPr lang="en-GB" sz="1350" dirty="0" smtClean="0">
                <a:latin typeface="Arial" panose="020B0604020202020204" pitchFamily="34" charset="0"/>
                <a:cs typeface="Arial" panose="020B0604020202020204" pitchFamily="34" charset="0"/>
              </a:rPr>
              <a:t>pressure</a:t>
            </a:r>
            <a:endParaRPr lang="en-GB" sz="1350" dirty="0">
              <a:latin typeface="Arial" panose="020B0604020202020204" pitchFamily="34" charset="0"/>
              <a:cs typeface="Arial" panose="020B0604020202020204" pitchFamily="34" charset="0"/>
            </a:endParaRPr>
          </a:p>
        </p:txBody>
      </p:sp>
      <p:sp>
        <p:nvSpPr>
          <p:cNvPr id="10" name="Rectangle 3"/>
          <p:cNvSpPr>
            <a:spLocks noChangeArrowheads="1"/>
          </p:cNvSpPr>
          <p:nvPr/>
        </p:nvSpPr>
        <p:spPr bwMode="auto">
          <a:xfrm>
            <a:off x="58282" y="1409971"/>
            <a:ext cx="2068168" cy="1685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a:spcBef>
                <a:spcPct val="50000"/>
              </a:spcBef>
              <a:defRPr/>
            </a:pPr>
            <a:r>
              <a:rPr lang="en-GB" sz="2100" u="sng" dirty="0"/>
              <a:t>Veins</a:t>
            </a:r>
            <a:endParaRPr lang="en-GB" sz="1800" b="0" dirty="0"/>
          </a:p>
          <a:p>
            <a:pPr algn="ctr">
              <a:spcBef>
                <a:spcPct val="50000"/>
              </a:spcBef>
              <a:defRPr/>
            </a:pPr>
            <a:r>
              <a:rPr lang="en-GB" sz="1500" b="0" dirty="0"/>
              <a:t>transport blood from all over the body </a:t>
            </a:r>
            <a:r>
              <a:rPr lang="en-GB" sz="1500" dirty="0">
                <a:solidFill>
                  <a:srgbClr val="0070C0"/>
                </a:solidFill>
                <a:effectLst>
                  <a:outerShdw blurRad="38100" dist="38100" dir="2700000" algn="tl">
                    <a:srgbClr val="000000">
                      <a:alpha val="43137"/>
                    </a:srgbClr>
                  </a:outerShdw>
                </a:effectLst>
              </a:rPr>
              <a:t>back</a:t>
            </a:r>
            <a:r>
              <a:rPr lang="en-GB" sz="1500" b="0" dirty="0"/>
              <a:t> to the heart and lungs for </a:t>
            </a:r>
            <a:r>
              <a:rPr lang="en-GB" sz="1500" dirty="0">
                <a:solidFill>
                  <a:srgbClr val="0070C0"/>
                </a:solidFill>
              </a:rPr>
              <a:t>re-oxygenation</a:t>
            </a:r>
            <a:r>
              <a:rPr lang="en-GB" sz="1500" b="0" dirty="0">
                <a:solidFill>
                  <a:srgbClr val="0070C0"/>
                </a:solidFill>
              </a:rPr>
              <a:t>.</a:t>
            </a:r>
            <a:r>
              <a:rPr lang="en-GB" sz="1500" b="0" dirty="0"/>
              <a:t> </a:t>
            </a:r>
          </a:p>
        </p:txBody>
      </p:sp>
      <p:sp>
        <p:nvSpPr>
          <p:cNvPr id="11" name="Rectangle 7"/>
          <p:cNvSpPr>
            <a:spLocks noChangeArrowheads="1"/>
          </p:cNvSpPr>
          <p:nvPr/>
        </p:nvSpPr>
        <p:spPr bwMode="auto">
          <a:xfrm>
            <a:off x="144254" y="4017439"/>
            <a:ext cx="283964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a:defRPr/>
            </a:pPr>
            <a:r>
              <a:rPr lang="en-GB" sz="1800" b="0" dirty="0"/>
              <a:t>They are </a:t>
            </a:r>
            <a:r>
              <a:rPr lang="en-GB" sz="1800" dirty="0"/>
              <a:t>blue</a:t>
            </a:r>
            <a:r>
              <a:rPr lang="en-GB" sz="1800" b="0" dirty="0"/>
              <a:t> because they carry blood that is full of </a:t>
            </a:r>
            <a:r>
              <a:rPr lang="en-GB" sz="1800" dirty="0"/>
              <a:t>waste products</a:t>
            </a:r>
            <a:r>
              <a:rPr lang="en-GB" sz="1800" b="0" dirty="0"/>
              <a:t>, and are low in oxygen. </a:t>
            </a:r>
          </a:p>
        </p:txBody>
      </p:sp>
      <p:sp>
        <p:nvSpPr>
          <p:cNvPr id="12" name="Rectangle 13"/>
          <p:cNvSpPr>
            <a:spLocks noChangeArrowheads="1"/>
          </p:cNvSpPr>
          <p:nvPr/>
        </p:nvSpPr>
        <p:spPr bwMode="auto">
          <a:xfrm>
            <a:off x="92878" y="3509916"/>
            <a:ext cx="3224024" cy="300082"/>
          </a:xfrm>
          <a:prstGeom prst="rect">
            <a:avLst/>
          </a:prstGeom>
          <a:solidFill>
            <a:srgbClr val="DA8AAD"/>
          </a:solidFill>
          <a:ln w="28575">
            <a:solidFill>
              <a:schemeClr val="tx1"/>
            </a:solidFill>
            <a:miter lim="800000"/>
            <a:headEnd/>
            <a:tailEnd/>
          </a:ln>
        </p:spPr>
        <p:txBody>
          <a:bodyPr wrap="none">
            <a:spAutoFit/>
          </a:bodyPr>
          <a:lstStyle/>
          <a:p>
            <a:pPr>
              <a:defRPr/>
            </a:pPr>
            <a:r>
              <a:rPr lang="en-GB" sz="1350" dirty="0">
                <a:latin typeface="Arial" panose="020B0604020202020204" pitchFamily="34" charset="0"/>
                <a:cs typeface="Arial" panose="020B0604020202020204" pitchFamily="34" charset="0"/>
              </a:rPr>
              <a:t>Veins carry blood under a low </a:t>
            </a:r>
            <a:r>
              <a:rPr lang="en-GB" sz="1350" dirty="0" smtClean="0">
                <a:latin typeface="Arial" panose="020B0604020202020204" pitchFamily="34" charset="0"/>
                <a:cs typeface="Arial" panose="020B0604020202020204" pitchFamily="34" charset="0"/>
              </a:rPr>
              <a:t>pressure</a:t>
            </a:r>
            <a:endParaRPr lang="en-GB" sz="1350" dirty="0">
              <a:latin typeface="Arial" panose="020B0604020202020204" pitchFamily="34" charset="0"/>
              <a:cs typeface="Arial" panose="020B0604020202020204" pitchFamily="34" charset="0"/>
            </a:endParaRPr>
          </a:p>
        </p:txBody>
      </p:sp>
      <p:sp>
        <p:nvSpPr>
          <p:cNvPr id="13" name="Title 1">
            <a:extLst>
              <a:ext uri="{FF2B5EF4-FFF2-40B4-BE49-F238E27FC236}">
                <a16:creationId xmlns:a16="http://schemas.microsoft.com/office/drawing/2014/main" id="{90DFBAE6-BB1F-431C-BACD-6C573CDCC556}"/>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cardiovascular system</a:t>
            </a:r>
          </a:p>
        </p:txBody>
      </p:sp>
    </p:spTree>
    <p:extLst>
      <p:ext uri="{BB962C8B-B14F-4D97-AF65-F5344CB8AC3E}">
        <p14:creationId xmlns:p14="http://schemas.microsoft.com/office/powerpoint/2010/main" val="195501471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7170"/>
                                        </p:tgtEl>
                                        <p:attrNameLst>
                                          <p:attrName>style.visibility</p:attrName>
                                        </p:attrNameLst>
                                      </p:cBhvr>
                                      <p:to>
                                        <p:strVal val="visible"/>
                                      </p:to>
                                    </p:set>
                                    <p:animEffect transition="in" filter="fade">
                                      <p:cBhvr>
                                        <p:cTn id="26" dur="500"/>
                                        <p:tgtEl>
                                          <p:spTgt spid="7170"/>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7174"/>
                                        </p:tgtEl>
                                        <p:attrNameLst>
                                          <p:attrName>style.visibility</p:attrName>
                                        </p:attrNameLst>
                                      </p:cBhvr>
                                      <p:to>
                                        <p:strVal val="visible"/>
                                      </p:to>
                                    </p:set>
                                    <p:animEffect transition="in" filter="fade">
                                      <p:cBhvr>
                                        <p:cTn id="31" dur="500"/>
                                        <p:tgtEl>
                                          <p:spTgt spid="7174"/>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P spid="7174" grpId="0"/>
      <p:bldP spid="8" grpId="0" animBg="1"/>
      <p:bldP spid="10" grpId="0"/>
      <p:bldP spid="11" grpId="0"/>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02467" name="Rectangle 3"/>
          <p:cNvSpPr>
            <a:spLocks noChangeArrowheads="1"/>
          </p:cNvSpPr>
          <p:nvPr/>
        </p:nvSpPr>
        <p:spPr bwMode="auto">
          <a:xfrm>
            <a:off x="95820" y="1556792"/>
            <a:ext cx="4398217" cy="2631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eaLnBrk="1" hangingPunct="1">
              <a:defRPr/>
            </a:pPr>
            <a:r>
              <a:rPr lang="en-GB" sz="1800" b="0" dirty="0">
                <a:solidFill>
                  <a:srgbClr val="000000"/>
                </a:solidFill>
              </a:rPr>
              <a:t>An unique feature of </a:t>
            </a:r>
            <a:r>
              <a:rPr lang="en-GB" sz="2100" u="sng" dirty="0">
                <a:solidFill>
                  <a:srgbClr val="000000"/>
                </a:solidFill>
                <a:effectLst>
                  <a:outerShdw blurRad="38100" dist="38100" dir="2700000" algn="tl">
                    <a:srgbClr val="000000">
                      <a:alpha val="43137"/>
                    </a:srgbClr>
                  </a:outerShdw>
                </a:effectLst>
              </a:rPr>
              <a:t>Veins</a:t>
            </a:r>
            <a:r>
              <a:rPr lang="en-GB" sz="1800" b="0" dirty="0">
                <a:solidFill>
                  <a:srgbClr val="000000"/>
                </a:solidFill>
              </a:rPr>
              <a:t> is that they have </a:t>
            </a:r>
            <a:r>
              <a:rPr lang="en-GB" sz="1800" dirty="0">
                <a:solidFill>
                  <a:srgbClr val="000000"/>
                </a:solidFill>
              </a:rPr>
              <a:t>valves</a:t>
            </a:r>
            <a:r>
              <a:rPr lang="en-GB" sz="1800" b="0" dirty="0">
                <a:solidFill>
                  <a:srgbClr val="000000"/>
                </a:solidFill>
              </a:rPr>
              <a:t>. </a:t>
            </a:r>
          </a:p>
          <a:p>
            <a:pPr eaLnBrk="1" hangingPunct="1">
              <a:defRPr/>
            </a:pPr>
            <a:endParaRPr lang="en-GB" sz="1800" b="0" dirty="0">
              <a:solidFill>
                <a:srgbClr val="000000"/>
              </a:solidFill>
            </a:endParaRPr>
          </a:p>
          <a:p>
            <a:pPr eaLnBrk="1" hangingPunct="1">
              <a:defRPr/>
            </a:pPr>
            <a:r>
              <a:rPr lang="en-GB" sz="1800" b="0" dirty="0">
                <a:solidFill>
                  <a:srgbClr val="000000"/>
                </a:solidFill>
              </a:rPr>
              <a:t>Like the valves in the heart, they are there to </a:t>
            </a:r>
            <a:r>
              <a:rPr lang="en-GB" sz="1800" dirty="0">
                <a:solidFill>
                  <a:srgbClr val="000000"/>
                </a:solidFill>
              </a:rPr>
              <a:t>prevent a backflow</a:t>
            </a:r>
            <a:r>
              <a:rPr lang="en-GB" sz="1800" b="0" dirty="0">
                <a:solidFill>
                  <a:srgbClr val="000000"/>
                </a:solidFill>
              </a:rPr>
              <a:t> of blood. </a:t>
            </a:r>
          </a:p>
          <a:p>
            <a:pPr eaLnBrk="1" hangingPunct="1">
              <a:defRPr/>
            </a:pPr>
            <a:endParaRPr lang="en-GB" sz="1800" b="0" dirty="0">
              <a:solidFill>
                <a:srgbClr val="000000"/>
              </a:solidFill>
            </a:endParaRPr>
          </a:p>
          <a:p>
            <a:pPr eaLnBrk="1" hangingPunct="1">
              <a:defRPr/>
            </a:pPr>
            <a:r>
              <a:rPr lang="en-GB" sz="1800" b="0" dirty="0">
                <a:solidFill>
                  <a:srgbClr val="000000"/>
                </a:solidFill>
              </a:rPr>
              <a:t>The blood must flow in one direction only, </a:t>
            </a:r>
          </a:p>
          <a:p>
            <a:pPr eaLnBrk="1" hangingPunct="1">
              <a:defRPr/>
            </a:pPr>
            <a:r>
              <a:rPr lang="en-GB" sz="1800" b="0" dirty="0">
                <a:solidFill>
                  <a:srgbClr val="000000"/>
                </a:solidFill>
              </a:rPr>
              <a:t>against gravity in most cases, back to the heart.</a:t>
            </a:r>
          </a:p>
        </p:txBody>
      </p:sp>
      <p:sp>
        <p:nvSpPr>
          <p:cNvPr id="3" name="Rectangle 2"/>
          <p:cNvSpPr/>
          <p:nvPr/>
        </p:nvSpPr>
        <p:spPr>
          <a:xfrm>
            <a:off x="3635896" y="4653136"/>
            <a:ext cx="4254202" cy="507831"/>
          </a:xfrm>
          <a:prstGeom prst="rect">
            <a:avLst/>
          </a:prstGeom>
        </p:spPr>
        <p:txBody>
          <a:bodyPr wrap="square">
            <a:spAutoFit/>
          </a:bodyPr>
          <a:lstStyle/>
          <a:p>
            <a:r>
              <a:rPr lang="en-US" sz="1350" dirty="0">
                <a:latin typeface="Arial" panose="020B0604020202020204" pitchFamily="34" charset="0"/>
                <a:cs typeface="Arial" panose="020B0604020202020204" pitchFamily="34" charset="0"/>
                <a:hlinkClick r:id="rId3"/>
              </a:rPr>
              <a:t>https://www.youtube.com/watch?v=hXrZI4P4hYg</a:t>
            </a:r>
            <a:endParaRPr lang="en-US" sz="1350" dirty="0">
              <a:latin typeface="Arial" panose="020B0604020202020204" pitchFamily="34" charset="0"/>
              <a:cs typeface="Arial" panose="020B0604020202020204" pitchFamily="34" charset="0"/>
            </a:endParaRPr>
          </a:p>
          <a:p>
            <a:endParaRPr lang="en-US" sz="1350" dirty="0">
              <a:latin typeface="Arial" panose="020B0604020202020204" pitchFamily="34" charset="0"/>
              <a:cs typeface="Arial" panose="020B0604020202020204" pitchFamily="34" charset="0"/>
            </a:endParaRPr>
          </a:p>
        </p:txBody>
      </p:sp>
      <p:sp>
        <p:nvSpPr>
          <p:cNvPr id="7" name="Title 1">
            <a:extLst>
              <a:ext uri="{FF2B5EF4-FFF2-40B4-BE49-F238E27FC236}">
                <a16:creationId xmlns:a16="http://schemas.microsoft.com/office/drawing/2014/main" id="{C3D5988B-8738-4422-8D38-B107C2AD646C}"/>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cardiovascular system</a:t>
            </a:r>
          </a:p>
        </p:txBody>
      </p:sp>
    </p:spTree>
    <p:extLst>
      <p:ext uri="{BB962C8B-B14F-4D97-AF65-F5344CB8AC3E}">
        <p14:creationId xmlns:p14="http://schemas.microsoft.com/office/powerpoint/2010/main" val="40979211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02467"/>
                                        </p:tgtEl>
                                        <p:attrNameLst>
                                          <p:attrName>style.visibility</p:attrName>
                                        </p:attrNameLst>
                                      </p:cBhvr>
                                      <p:to>
                                        <p:strVal val="visible"/>
                                      </p:to>
                                    </p:set>
                                    <p:animEffect transition="in" filter="fade">
                                      <p:cBhvr>
                                        <p:cTn id="7" dur="500"/>
                                        <p:tgtEl>
                                          <p:spTgt spid="702467"/>
                                        </p:tgtEl>
                                      </p:cBhvr>
                                    </p:animEffect>
                                  </p:childTnLst>
                                </p:cTn>
                              </p:par>
                              <p:par>
                                <p:cTn id="8" presetID="1"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2467"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3491" name="Rectangle 3"/>
          <p:cNvSpPr>
            <a:spLocks noChangeArrowheads="1"/>
          </p:cNvSpPr>
          <p:nvPr/>
        </p:nvSpPr>
        <p:spPr bwMode="auto">
          <a:xfrm>
            <a:off x="40088" y="950209"/>
            <a:ext cx="887611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2100" u="sng" dirty="0">
                <a:solidFill>
                  <a:srgbClr val="000000"/>
                </a:solidFill>
                <a:effectLst>
                  <a:outerShdw blurRad="38100" dist="38100" dir="2700000" algn="tl">
                    <a:srgbClr val="000000">
                      <a:alpha val="43137"/>
                    </a:srgbClr>
                  </a:outerShdw>
                </a:effectLst>
              </a:rPr>
              <a:t>Capillaries</a:t>
            </a:r>
            <a:r>
              <a:rPr lang="en-GB" sz="1800" b="0" dirty="0">
                <a:solidFill>
                  <a:srgbClr val="000000"/>
                </a:solidFill>
              </a:rPr>
              <a:t> are small blood vessels that carry blood to and from the body’s cells</a:t>
            </a:r>
            <a:r>
              <a:rPr lang="en-GB" sz="1800" b="0" dirty="0"/>
              <a:t>.</a:t>
            </a:r>
          </a:p>
        </p:txBody>
      </p:sp>
      <p:sp>
        <p:nvSpPr>
          <p:cNvPr id="10244" name="Rectangle 7"/>
          <p:cNvSpPr>
            <a:spLocks noChangeArrowheads="1"/>
          </p:cNvSpPr>
          <p:nvPr/>
        </p:nvSpPr>
        <p:spPr bwMode="auto">
          <a:xfrm>
            <a:off x="28135" y="1521002"/>
            <a:ext cx="449083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800" b="0" dirty="0">
                <a:solidFill>
                  <a:srgbClr val="000000"/>
                </a:solidFill>
              </a:rPr>
              <a:t>They are </a:t>
            </a:r>
            <a:r>
              <a:rPr lang="en-GB" sz="1800" dirty="0">
                <a:solidFill>
                  <a:srgbClr val="000000"/>
                </a:solidFill>
              </a:rPr>
              <a:t>one cell thick </a:t>
            </a:r>
            <a:r>
              <a:rPr lang="en-GB" sz="1800" b="0" dirty="0">
                <a:solidFill>
                  <a:srgbClr val="000000"/>
                </a:solidFill>
              </a:rPr>
              <a:t>and are exchange points where oxygen and carbon dioxide cross into the tissue cells (muscles) from the arterioles. </a:t>
            </a:r>
          </a:p>
        </p:txBody>
      </p:sp>
      <p:sp>
        <p:nvSpPr>
          <p:cNvPr id="2" name="Rectangle 1"/>
          <p:cNvSpPr/>
          <p:nvPr/>
        </p:nvSpPr>
        <p:spPr>
          <a:xfrm>
            <a:off x="333479" y="5153417"/>
            <a:ext cx="4454545" cy="507831"/>
          </a:xfrm>
          <a:prstGeom prst="rect">
            <a:avLst/>
          </a:prstGeom>
        </p:spPr>
        <p:txBody>
          <a:bodyPr wrap="square">
            <a:spAutoFit/>
          </a:bodyPr>
          <a:lstStyle/>
          <a:p>
            <a:r>
              <a:rPr lang="en-US" sz="1350" dirty="0">
                <a:latin typeface="Arial" panose="020B0604020202020204" pitchFamily="34" charset="0"/>
                <a:cs typeface="Arial" panose="020B0604020202020204" pitchFamily="34" charset="0"/>
                <a:hlinkClick r:id="rId3"/>
              </a:rPr>
              <a:t>https://www.youtube.com/watch?v=CjNKbL_-cwA</a:t>
            </a:r>
            <a:endParaRPr lang="en-US" sz="1350" dirty="0">
              <a:latin typeface="Arial" panose="020B0604020202020204" pitchFamily="34" charset="0"/>
              <a:cs typeface="Arial" panose="020B0604020202020204" pitchFamily="34" charset="0"/>
            </a:endParaRPr>
          </a:p>
          <a:p>
            <a:endParaRPr lang="en-US" sz="1350" dirty="0">
              <a:latin typeface="Arial" panose="020B0604020202020204" pitchFamily="34" charset="0"/>
              <a:cs typeface="Arial" panose="020B0604020202020204" pitchFamily="34" charset="0"/>
            </a:endParaRPr>
          </a:p>
        </p:txBody>
      </p:sp>
      <p:sp>
        <p:nvSpPr>
          <p:cNvPr id="8" name="Title 1">
            <a:extLst>
              <a:ext uri="{FF2B5EF4-FFF2-40B4-BE49-F238E27FC236}">
                <a16:creationId xmlns:a16="http://schemas.microsoft.com/office/drawing/2014/main" id="{79A3FA66-6D4E-4B53-AE5F-A4E74CA30C08}"/>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cardiovascular system</a:t>
            </a:r>
          </a:p>
        </p:txBody>
      </p:sp>
      <p:pic>
        <p:nvPicPr>
          <p:cNvPr id="10" name="Picture 9" descr="Artery and vein structure">
            <a:extLst>
              <a:ext uri="{FF2B5EF4-FFF2-40B4-BE49-F238E27FC236}">
                <a16:creationId xmlns:a16="http://schemas.microsoft.com/office/drawing/2014/main" id="{B0D6E3C8-B55C-434D-9D3D-860D10DC00BA}"/>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3059832" y="2566178"/>
            <a:ext cx="6013727" cy="2519005"/>
          </a:xfrm>
          <a:prstGeom prst="rect">
            <a:avLst/>
          </a:prstGeom>
        </p:spPr>
      </p:pic>
    </p:spTree>
    <p:extLst>
      <p:ext uri="{BB962C8B-B14F-4D97-AF65-F5344CB8AC3E}">
        <p14:creationId xmlns:p14="http://schemas.microsoft.com/office/powerpoint/2010/main" val="182452931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03491"/>
                                        </p:tgtEl>
                                        <p:attrNameLst>
                                          <p:attrName>style.visibility</p:attrName>
                                        </p:attrNameLst>
                                      </p:cBhvr>
                                      <p:to>
                                        <p:strVal val="visible"/>
                                      </p:to>
                                    </p:set>
                                    <p:animEffect transition="in" filter="fade">
                                      <p:cBhvr>
                                        <p:cTn id="7" dur="500"/>
                                        <p:tgtEl>
                                          <p:spTgt spid="703491"/>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244"/>
                                        </p:tgtEl>
                                        <p:attrNameLst>
                                          <p:attrName>style.visibility</p:attrName>
                                        </p:attrNameLst>
                                      </p:cBhvr>
                                      <p:to>
                                        <p:strVal val="visible"/>
                                      </p:to>
                                    </p:set>
                                    <p:animEffect transition="in" filter="fade">
                                      <p:cBhvr>
                                        <p:cTn id="15" dur="500"/>
                                        <p:tgtEl>
                                          <p:spTgt spid="10244"/>
                                        </p:tgtEl>
                                      </p:cBhvr>
                                    </p:animEffect>
                                  </p:childTnLst>
                                </p:cTn>
                              </p:par>
                              <p:par>
                                <p:cTn id="16" presetID="1" presetClass="entr" presetSubtype="0" fill="hold" grpId="0" nodeType="withEffect">
                                  <p:stCondLst>
                                    <p:cond delay="0"/>
                                  </p:stCondLst>
                                  <p:childTnLst>
                                    <p:set>
                                      <p:cBhvr>
                                        <p:cTn id="17"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3491" grpId="0"/>
      <p:bldP spid="10244"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rtery and vein. Circulatory system. Vector.">
            <a:extLst>
              <a:ext uri="{FF2B5EF4-FFF2-40B4-BE49-F238E27FC236}">
                <a16:creationId xmlns:a16="http://schemas.microsoft.com/office/drawing/2014/main" id="{52DED821-4074-4B5C-A6B9-9C37A861C613}"/>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2507577" y="1003130"/>
            <a:ext cx="4221000" cy="4263550"/>
          </a:xfrm>
          <a:prstGeom prst="rect">
            <a:avLst/>
          </a:prstGeom>
        </p:spPr>
      </p:pic>
      <p:grpSp>
        <p:nvGrpSpPr>
          <p:cNvPr id="5" name="Group 4">
            <a:extLst>
              <a:ext uri="{FF2B5EF4-FFF2-40B4-BE49-F238E27FC236}">
                <a16:creationId xmlns:a16="http://schemas.microsoft.com/office/drawing/2014/main" id="{398D9E68-DDD7-4C91-88F8-A1BAD182F566}"/>
              </a:ext>
            </a:extLst>
          </p:cNvPr>
          <p:cNvGrpSpPr/>
          <p:nvPr/>
        </p:nvGrpSpPr>
        <p:grpSpPr>
          <a:xfrm>
            <a:off x="51127" y="1556792"/>
            <a:ext cx="2532121" cy="3672407"/>
            <a:chOff x="220084" y="663211"/>
            <a:chExt cx="3376161" cy="4137275"/>
          </a:xfrm>
          <a:solidFill>
            <a:srgbClr val="B71E42"/>
          </a:solidFill>
        </p:grpSpPr>
        <p:sp>
          <p:nvSpPr>
            <p:cNvPr id="6" name="Rectangle 5">
              <a:extLst>
                <a:ext uri="{FF2B5EF4-FFF2-40B4-BE49-F238E27FC236}">
                  <a16:creationId xmlns:a16="http://schemas.microsoft.com/office/drawing/2014/main" id="{1C0DACB3-528D-46BB-B3E3-FD29CC005F03}"/>
                </a:ext>
              </a:extLst>
            </p:cNvPr>
            <p:cNvSpPr/>
            <p:nvPr/>
          </p:nvSpPr>
          <p:spPr>
            <a:xfrm>
              <a:off x="220084" y="663211"/>
              <a:ext cx="3376161" cy="4137275"/>
            </a:xfrm>
            <a:prstGeom prst="rect">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TextBox 6">
              <a:extLst>
                <a:ext uri="{FF2B5EF4-FFF2-40B4-BE49-F238E27FC236}">
                  <a16:creationId xmlns:a16="http://schemas.microsoft.com/office/drawing/2014/main" id="{0F79567D-2180-4A8F-A8EE-E83B316D3B98}"/>
                </a:ext>
              </a:extLst>
            </p:cNvPr>
            <p:cNvSpPr txBox="1"/>
            <p:nvPr/>
          </p:nvSpPr>
          <p:spPr>
            <a:xfrm>
              <a:off x="220084" y="663211"/>
              <a:ext cx="3376161" cy="4137275"/>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33350" tIns="304638" rIns="133350" bIns="133350" numCol="1" spcCol="1270" anchor="t" anchorCtr="0">
              <a:noAutofit/>
            </a:bodyPr>
            <a:lstStyle/>
            <a:p>
              <a:pPr marL="0" lvl="1" algn="ctr" defTabSz="666750">
                <a:lnSpc>
                  <a:spcPct val="90000"/>
                </a:lnSpc>
                <a:spcBef>
                  <a:spcPct val="0"/>
                </a:spcBef>
                <a:spcAft>
                  <a:spcPts val="1200"/>
                </a:spcAft>
              </a:pPr>
              <a:r>
                <a:rPr lang="en-GB" sz="1500" dirty="0">
                  <a:solidFill>
                    <a:schemeClr val="bg1"/>
                  </a:solidFill>
                  <a:latin typeface="Arial" panose="020B0604020202020204" pitchFamily="34" charset="0"/>
                  <a:cs typeface="Arial" panose="020B0604020202020204" pitchFamily="34" charset="0"/>
                </a:rPr>
                <a:t>ARTERIES</a:t>
              </a:r>
            </a:p>
            <a:p>
              <a:pPr marL="171450" lvl="1" indent="-171450" defTabSz="666750">
                <a:lnSpc>
                  <a:spcPct val="90000"/>
                </a:lnSpc>
                <a:spcBef>
                  <a:spcPct val="0"/>
                </a:spcBef>
                <a:spcAft>
                  <a:spcPct val="15000"/>
                </a:spcAft>
                <a:buChar char="•"/>
              </a:pPr>
              <a:r>
                <a:rPr lang="en-GB" sz="1500" dirty="0">
                  <a:solidFill>
                    <a:schemeClr val="bg1"/>
                  </a:solidFill>
                  <a:latin typeface="Arial" panose="020B0604020202020204" pitchFamily="34" charset="0"/>
                  <a:cs typeface="Arial" panose="020B0604020202020204" pitchFamily="34" charset="0"/>
                </a:rPr>
                <a:t>Take blood away from the heart</a:t>
              </a:r>
              <a:br>
                <a:rPr lang="en-GB" sz="1500" dirty="0">
                  <a:solidFill>
                    <a:schemeClr val="bg1"/>
                  </a:solidFill>
                  <a:latin typeface="Arial" panose="020B0604020202020204" pitchFamily="34" charset="0"/>
                  <a:cs typeface="Arial" panose="020B0604020202020204" pitchFamily="34" charset="0"/>
                </a:rPr>
              </a:br>
              <a:endParaRPr lang="en-GB" sz="1500" dirty="0">
                <a:solidFill>
                  <a:schemeClr val="bg1"/>
                </a:solidFill>
                <a:latin typeface="Arial" panose="020B0604020202020204" pitchFamily="34" charset="0"/>
                <a:cs typeface="Arial" panose="020B0604020202020204" pitchFamily="34" charset="0"/>
              </a:endParaRPr>
            </a:p>
            <a:p>
              <a:pPr marL="171450" lvl="1" indent="-171450" defTabSz="666750">
                <a:lnSpc>
                  <a:spcPct val="90000"/>
                </a:lnSpc>
                <a:spcBef>
                  <a:spcPct val="0"/>
                </a:spcBef>
                <a:spcAft>
                  <a:spcPct val="15000"/>
                </a:spcAft>
                <a:buChar char="•"/>
              </a:pPr>
              <a:r>
                <a:rPr lang="en-GB" sz="1500" dirty="0">
                  <a:solidFill>
                    <a:schemeClr val="bg1"/>
                  </a:solidFill>
                  <a:latin typeface="Arial" panose="020B0604020202020204" pitchFamily="34" charset="0"/>
                  <a:cs typeface="Arial" panose="020B0604020202020204" pitchFamily="34" charset="0"/>
                </a:rPr>
                <a:t>Walls are thick and elastic</a:t>
              </a:r>
              <a:br>
                <a:rPr lang="en-GB" sz="1500" dirty="0">
                  <a:solidFill>
                    <a:schemeClr val="bg1"/>
                  </a:solidFill>
                  <a:latin typeface="Arial" panose="020B0604020202020204" pitchFamily="34" charset="0"/>
                  <a:cs typeface="Arial" panose="020B0604020202020204" pitchFamily="34" charset="0"/>
                </a:rPr>
              </a:br>
              <a:endParaRPr lang="en-GB" sz="1500" dirty="0">
                <a:solidFill>
                  <a:schemeClr val="bg1"/>
                </a:solidFill>
                <a:latin typeface="Arial" panose="020B0604020202020204" pitchFamily="34" charset="0"/>
                <a:cs typeface="Arial" panose="020B0604020202020204" pitchFamily="34" charset="0"/>
              </a:endParaRPr>
            </a:p>
            <a:p>
              <a:pPr marL="171450" lvl="1" indent="-171450" defTabSz="666750">
                <a:lnSpc>
                  <a:spcPct val="90000"/>
                </a:lnSpc>
                <a:spcBef>
                  <a:spcPct val="0"/>
                </a:spcBef>
                <a:spcAft>
                  <a:spcPct val="15000"/>
                </a:spcAft>
                <a:buChar char="•"/>
              </a:pPr>
              <a:r>
                <a:rPr lang="en-GB" sz="1500" dirty="0">
                  <a:solidFill>
                    <a:schemeClr val="bg1"/>
                  </a:solidFill>
                  <a:latin typeface="Arial" panose="020B0604020202020204" pitchFamily="34" charset="0"/>
                  <a:cs typeface="Arial" panose="020B0604020202020204" pitchFamily="34" charset="0"/>
                </a:rPr>
                <a:t>Has small lumen</a:t>
              </a:r>
              <a:br>
                <a:rPr lang="en-GB" sz="1500" dirty="0">
                  <a:solidFill>
                    <a:schemeClr val="bg1"/>
                  </a:solidFill>
                  <a:latin typeface="Arial" panose="020B0604020202020204" pitchFamily="34" charset="0"/>
                  <a:cs typeface="Arial" panose="020B0604020202020204" pitchFamily="34" charset="0"/>
                </a:rPr>
              </a:br>
              <a:endParaRPr lang="en-GB" sz="1500" dirty="0">
                <a:solidFill>
                  <a:schemeClr val="bg1"/>
                </a:solidFill>
                <a:latin typeface="Arial" panose="020B0604020202020204" pitchFamily="34" charset="0"/>
                <a:cs typeface="Arial" panose="020B0604020202020204" pitchFamily="34" charset="0"/>
              </a:endParaRPr>
            </a:p>
            <a:p>
              <a:pPr marL="171450" lvl="1" indent="-171450" defTabSz="666750">
                <a:lnSpc>
                  <a:spcPct val="90000"/>
                </a:lnSpc>
                <a:spcBef>
                  <a:spcPct val="0"/>
                </a:spcBef>
                <a:spcAft>
                  <a:spcPct val="15000"/>
                </a:spcAft>
                <a:buChar char="•"/>
              </a:pPr>
              <a:r>
                <a:rPr lang="en-GB" sz="1500" dirty="0">
                  <a:solidFill>
                    <a:schemeClr val="bg1"/>
                  </a:solidFill>
                  <a:latin typeface="Arial" panose="020B0604020202020204" pitchFamily="34" charset="0"/>
                  <a:cs typeface="Arial" panose="020B0604020202020204" pitchFamily="34" charset="0"/>
                </a:rPr>
                <a:t>Has a pulse and blood travels in spurts</a:t>
              </a:r>
              <a:br>
                <a:rPr lang="en-GB" sz="1500" dirty="0">
                  <a:solidFill>
                    <a:schemeClr val="bg1"/>
                  </a:solidFill>
                  <a:latin typeface="Arial" panose="020B0604020202020204" pitchFamily="34" charset="0"/>
                  <a:cs typeface="Arial" panose="020B0604020202020204" pitchFamily="34" charset="0"/>
                </a:rPr>
              </a:br>
              <a:endParaRPr lang="en-GB" sz="1500" dirty="0">
                <a:solidFill>
                  <a:schemeClr val="bg1"/>
                </a:solidFill>
                <a:latin typeface="Arial" panose="020B0604020202020204" pitchFamily="34" charset="0"/>
                <a:cs typeface="Arial" panose="020B0604020202020204" pitchFamily="34" charset="0"/>
              </a:endParaRPr>
            </a:p>
            <a:p>
              <a:pPr marL="171450" lvl="1" indent="-171450" defTabSz="666750">
                <a:lnSpc>
                  <a:spcPct val="90000"/>
                </a:lnSpc>
                <a:spcBef>
                  <a:spcPct val="0"/>
                </a:spcBef>
                <a:spcAft>
                  <a:spcPct val="15000"/>
                </a:spcAft>
                <a:buChar char="•"/>
              </a:pPr>
              <a:r>
                <a:rPr lang="en-GB" sz="1500" dirty="0">
                  <a:solidFill>
                    <a:schemeClr val="bg1"/>
                  </a:solidFill>
                  <a:latin typeface="Arial" panose="020B0604020202020204" pitchFamily="34" charset="0"/>
                  <a:cs typeface="Arial" panose="020B0604020202020204" pitchFamily="34" charset="0"/>
                </a:rPr>
                <a:t>Have no valves</a:t>
              </a:r>
            </a:p>
          </p:txBody>
        </p:sp>
      </p:grpSp>
      <p:grpSp>
        <p:nvGrpSpPr>
          <p:cNvPr id="8" name="Group 7">
            <a:extLst>
              <a:ext uri="{FF2B5EF4-FFF2-40B4-BE49-F238E27FC236}">
                <a16:creationId xmlns:a16="http://schemas.microsoft.com/office/drawing/2014/main" id="{B0169E43-6A42-468E-9607-C514504F2E00}"/>
              </a:ext>
            </a:extLst>
          </p:cNvPr>
          <p:cNvGrpSpPr/>
          <p:nvPr/>
        </p:nvGrpSpPr>
        <p:grpSpPr>
          <a:xfrm>
            <a:off x="6652906" y="1556793"/>
            <a:ext cx="2439968" cy="3672406"/>
            <a:chOff x="4232602" y="574123"/>
            <a:chExt cx="3253291" cy="4295153"/>
          </a:xfrm>
          <a:solidFill>
            <a:srgbClr val="B71E42"/>
          </a:solidFill>
        </p:grpSpPr>
        <p:sp>
          <p:nvSpPr>
            <p:cNvPr id="9" name="Rectangle 8">
              <a:extLst>
                <a:ext uri="{FF2B5EF4-FFF2-40B4-BE49-F238E27FC236}">
                  <a16:creationId xmlns:a16="http://schemas.microsoft.com/office/drawing/2014/main" id="{D8E8F55D-AE8E-4252-94F7-6A51EF59C590}"/>
                </a:ext>
              </a:extLst>
            </p:cNvPr>
            <p:cNvSpPr/>
            <p:nvPr/>
          </p:nvSpPr>
          <p:spPr>
            <a:xfrm>
              <a:off x="4232602" y="574123"/>
              <a:ext cx="3253291" cy="4295153"/>
            </a:xfrm>
            <a:prstGeom prst="rect">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0" name="TextBox 9">
              <a:extLst>
                <a:ext uri="{FF2B5EF4-FFF2-40B4-BE49-F238E27FC236}">
                  <a16:creationId xmlns:a16="http://schemas.microsoft.com/office/drawing/2014/main" id="{34989B9B-BBB4-44BB-A920-61B315DC0C8B}"/>
                </a:ext>
              </a:extLst>
            </p:cNvPr>
            <p:cNvSpPr txBox="1"/>
            <p:nvPr/>
          </p:nvSpPr>
          <p:spPr>
            <a:xfrm>
              <a:off x="4232602" y="574123"/>
              <a:ext cx="3253291" cy="4295153"/>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49352" tIns="304638" rIns="149352" bIns="149352" numCol="1" spcCol="1270" anchor="t" anchorCtr="0">
              <a:noAutofit/>
            </a:bodyPr>
            <a:lstStyle/>
            <a:p>
              <a:pPr marL="0" lvl="1" algn="ctr" defTabSz="733425">
                <a:lnSpc>
                  <a:spcPct val="90000"/>
                </a:lnSpc>
                <a:spcBef>
                  <a:spcPct val="0"/>
                </a:spcBef>
                <a:spcAft>
                  <a:spcPts val="1200"/>
                </a:spcAft>
              </a:pPr>
              <a:r>
                <a:rPr lang="en-GB" sz="1650" dirty="0">
                  <a:solidFill>
                    <a:schemeClr val="bg1"/>
                  </a:solidFill>
                  <a:latin typeface="Arial" panose="020B0604020202020204" pitchFamily="34" charset="0"/>
                  <a:cs typeface="Arial" panose="020B0604020202020204" pitchFamily="34" charset="0"/>
                </a:rPr>
                <a:t>VEINS</a:t>
              </a:r>
            </a:p>
            <a:p>
              <a:pPr marL="171450" lvl="1" indent="-171450" defTabSz="733425">
                <a:lnSpc>
                  <a:spcPct val="90000"/>
                </a:lnSpc>
                <a:spcBef>
                  <a:spcPct val="0"/>
                </a:spcBef>
                <a:spcAft>
                  <a:spcPct val="15000"/>
                </a:spcAft>
                <a:buChar char="•"/>
              </a:pPr>
              <a:r>
                <a:rPr lang="en-GB" sz="1650" dirty="0">
                  <a:solidFill>
                    <a:schemeClr val="bg1"/>
                  </a:solidFill>
                  <a:latin typeface="Arial" panose="020B0604020202020204" pitchFamily="34" charset="0"/>
                  <a:cs typeface="Arial" panose="020B0604020202020204" pitchFamily="34" charset="0"/>
                </a:rPr>
                <a:t>Take blood to the heart</a:t>
              </a:r>
              <a:br>
                <a:rPr lang="en-GB" sz="1650" dirty="0">
                  <a:solidFill>
                    <a:schemeClr val="bg1"/>
                  </a:solidFill>
                  <a:latin typeface="Arial" panose="020B0604020202020204" pitchFamily="34" charset="0"/>
                  <a:cs typeface="Arial" panose="020B0604020202020204" pitchFamily="34" charset="0"/>
                </a:rPr>
              </a:br>
              <a:endParaRPr lang="en-GB" sz="1650" dirty="0">
                <a:solidFill>
                  <a:schemeClr val="bg1"/>
                </a:solidFill>
                <a:latin typeface="Arial" panose="020B0604020202020204" pitchFamily="34" charset="0"/>
                <a:cs typeface="Arial" panose="020B0604020202020204" pitchFamily="34" charset="0"/>
              </a:endParaRPr>
            </a:p>
            <a:p>
              <a:pPr marL="171450" lvl="1" indent="-171450" defTabSz="733425">
                <a:lnSpc>
                  <a:spcPct val="90000"/>
                </a:lnSpc>
                <a:spcBef>
                  <a:spcPct val="0"/>
                </a:spcBef>
                <a:spcAft>
                  <a:spcPct val="15000"/>
                </a:spcAft>
                <a:buChar char="•"/>
              </a:pPr>
              <a:r>
                <a:rPr lang="en-GB" sz="1650" dirty="0">
                  <a:solidFill>
                    <a:schemeClr val="bg1"/>
                  </a:solidFill>
                  <a:latin typeface="Arial" panose="020B0604020202020204" pitchFamily="34" charset="0"/>
                  <a:cs typeface="Arial" panose="020B0604020202020204" pitchFamily="34" charset="0"/>
                </a:rPr>
                <a:t>Walls are thin</a:t>
              </a:r>
              <a:br>
                <a:rPr lang="en-GB" sz="1650" dirty="0">
                  <a:solidFill>
                    <a:schemeClr val="bg1"/>
                  </a:solidFill>
                  <a:latin typeface="Arial" panose="020B0604020202020204" pitchFamily="34" charset="0"/>
                  <a:cs typeface="Arial" panose="020B0604020202020204" pitchFamily="34" charset="0"/>
                </a:rPr>
              </a:br>
              <a:endParaRPr lang="en-GB" sz="1650" dirty="0">
                <a:solidFill>
                  <a:schemeClr val="bg1"/>
                </a:solidFill>
                <a:latin typeface="Arial" panose="020B0604020202020204" pitchFamily="34" charset="0"/>
                <a:cs typeface="Arial" panose="020B0604020202020204" pitchFamily="34" charset="0"/>
              </a:endParaRPr>
            </a:p>
            <a:p>
              <a:pPr marL="171450" lvl="1" indent="-171450" defTabSz="733425">
                <a:lnSpc>
                  <a:spcPct val="90000"/>
                </a:lnSpc>
                <a:spcBef>
                  <a:spcPct val="0"/>
                </a:spcBef>
                <a:spcAft>
                  <a:spcPct val="15000"/>
                </a:spcAft>
                <a:buChar char="•"/>
              </a:pPr>
              <a:r>
                <a:rPr lang="en-GB" sz="1650" dirty="0">
                  <a:solidFill>
                    <a:schemeClr val="bg1"/>
                  </a:solidFill>
                  <a:latin typeface="Arial" panose="020B0604020202020204" pitchFamily="34" charset="0"/>
                  <a:cs typeface="Arial" panose="020B0604020202020204" pitchFamily="34" charset="0"/>
                </a:rPr>
                <a:t>Has large lumen</a:t>
              </a:r>
              <a:br>
                <a:rPr lang="en-GB" sz="1650" dirty="0">
                  <a:solidFill>
                    <a:schemeClr val="bg1"/>
                  </a:solidFill>
                  <a:latin typeface="Arial" panose="020B0604020202020204" pitchFamily="34" charset="0"/>
                  <a:cs typeface="Arial" panose="020B0604020202020204" pitchFamily="34" charset="0"/>
                </a:rPr>
              </a:br>
              <a:endParaRPr lang="en-GB" sz="1650" dirty="0">
                <a:solidFill>
                  <a:schemeClr val="bg1"/>
                </a:solidFill>
                <a:latin typeface="Arial" panose="020B0604020202020204" pitchFamily="34" charset="0"/>
                <a:cs typeface="Arial" panose="020B0604020202020204" pitchFamily="34" charset="0"/>
              </a:endParaRPr>
            </a:p>
            <a:p>
              <a:pPr marL="171450" lvl="1" indent="-171450" defTabSz="733425">
                <a:lnSpc>
                  <a:spcPct val="90000"/>
                </a:lnSpc>
                <a:spcBef>
                  <a:spcPct val="0"/>
                </a:spcBef>
                <a:spcAft>
                  <a:spcPct val="15000"/>
                </a:spcAft>
                <a:buChar char="•"/>
              </a:pPr>
              <a:r>
                <a:rPr lang="en-GB" sz="1650" dirty="0">
                  <a:solidFill>
                    <a:schemeClr val="bg1"/>
                  </a:solidFill>
                  <a:latin typeface="Arial" panose="020B0604020202020204" pitchFamily="34" charset="0"/>
                  <a:cs typeface="Arial" panose="020B0604020202020204" pitchFamily="34" charset="0"/>
                </a:rPr>
                <a:t>Has no pulse and blood travels smoothly</a:t>
              </a:r>
              <a:br>
                <a:rPr lang="en-GB" sz="1650" dirty="0">
                  <a:solidFill>
                    <a:schemeClr val="bg1"/>
                  </a:solidFill>
                  <a:latin typeface="Arial" panose="020B0604020202020204" pitchFamily="34" charset="0"/>
                  <a:cs typeface="Arial" panose="020B0604020202020204" pitchFamily="34" charset="0"/>
                </a:rPr>
              </a:br>
              <a:endParaRPr lang="en-GB" sz="1650" dirty="0">
                <a:solidFill>
                  <a:schemeClr val="bg1"/>
                </a:solidFill>
                <a:latin typeface="Arial" panose="020B0604020202020204" pitchFamily="34" charset="0"/>
                <a:cs typeface="Arial" panose="020B0604020202020204" pitchFamily="34" charset="0"/>
              </a:endParaRPr>
            </a:p>
            <a:p>
              <a:pPr marL="171450" lvl="1" indent="-171450" defTabSz="733425">
                <a:lnSpc>
                  <a:spcPct val="90000"/>
                </a:lnSpc>
                <a:spcBef>
                  <a:spcPct val="0"/>
                </a:spcBef>
                <a:spcAft>
                  <a:spcPct val="15000"/>
                </a:spcAft>
                <a:buChar char="•"/>
              </a:pPr>
              <a:r>
                <a:rPr lang="en-GB" sz="1650" dirty="0">
                  <a:solidFill>
                    <a:schemeClr val="bg1"/>
                  </a:solidFill>
                  <a:latin typeface="Arial" panose="020B0604020202020204" pitchFamily="34" charset="0"/>
                  <a:cs typeface="Arial" panose="020B0604020202020204" pitchFamily="34" charset="0"/>
                </a:rPr>
                <a:t>Have valves</a:t>
              </a:r>
            </a:p>
          </p:txBody>
        </p:sp>
      </p:grpSp>
      <p:sp>
        <p:nvSpPr>
          <p:cNvPr id="11" name="Title 1">
            <a:extLst>
              <a:ext uri="{FF2B5EF4-FFF2-40B4-BE49-F238E27FC236}">
                <a16:creationId xmlns:a16="http://schemas.microsoft.com/office/drawing/2014/main" id="{97962770-E1B2-42DF-9FBA-D37E908A8A06}"/>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cardiovascular system</a:t>
            </a:r>
          </a:p>
        </p:txBody>
      </p:sp>
    </p:spTree>
    <p:extLst>
      <p:ext uri="{BB962C8B-B14F-4D97-AF65-F5344CB8AC3E}">
        <p14:creationId xmlns:p14="http://schemas.microsoft.com/office/powerpoint/2010/main" val="42300020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Drawing. Red Blood Cell Erythrocyte carries oxygen molecules in bag cartoon. Use for medicine infographic and education concept">
            <a:extLst>
              <a:ext uri="{FF2B5EF4-FFF2-40B4-BE49-F238E27FC236}">
                <a16:creationId xmlns:a16="http://schemas.microsoft.com/office/drawing/2014/main" id="{78F49298-C96E-4D73-A502-A1B69F2A901F}"/>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001600" y="1163950"/>
            <a:ext cx="2976525" cy="3077346"/>
          </a:xfrm>
          <a:prstGeom prst="rect">
            <a:avLst/>
          </a:prstGeom>
        </p:spPr>
      </p:pic>
      <p:sp>
        <p:nvSpPr>
          <p:cNvPr id="7170" name="Rectangle 3"/>
          <p:cNvSpPr>
            <a:spLocks noChangeArrowheads="1"/>
          </p:cNvSpPr>
          <p:nvPr/>
        </p:nvSpPr>
        <p:spPr bwMode="auto">
          <a:xfrm>
            <a:off x="4594278" y="2006060"/>
            <a:ext cx="3791426" cy="1696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9056" tIns="34529" rIns="69056" bIns="34529"/>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buClr>
                <a:schemeClr val="hlink"/>
              </a:buClr>
              <a:buSzPct val="70000"/>
              <a:defRPr/>
            </a:pPr>
            <a:r>
              <a:rPr kumimoji="1" lang="en-GB" sz="1800" u="sng" dirty="0">
                <a:solidFill>
                  <a:srgbClr val="FF0000"/>
                </a:solidFill>
              </a:rPr>
              <a:t>Red blood cells </a:t>
            </a:r>
            <a:r>
              <a:rPr kumimoji="1" lang="en-GB" sz="1800" b="0" dirty="0"/>
              <a:t>carry oxygen from the lungs to the muscles &amp; Removes CO2 from muscles to lungs.</a:t>
            </a:r>
          </a:p>
        </p:txBody>
      </p:sp>
      <p:sp>
        <p:nvSpPr>
          <p:cNvPr id="7171" name="Rectangle 10"/>
          <p:cNvSpPr>
            <a:spLocks noChangeArrowheads="1"/>
          </p:cNvSpPr>
          <p:nvPr/>
        </p:nvSpPr>
        <p:spPr bwMode="auto">
          <a:xfrm>
            <a:off x="549130" y="4124483"/>
            <a:ext cx="809029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sz="1800" b="0" dirty="0"/>
              <a:t>Contain a red-coloured compound called </a:t>
            </a:r>
            <a:r>
              <a:rPr lang="en-GB" sz="1800" u="sng" dirty="0"/>
              <a:t>haemoglobin</a:t>
            </a:r>
            <a:r>
              <a:rPr lang="en-GB" sz="1800" b="0" dirty="0"/>
              <a:t> which bonds with oxygen to form </a:t>
            </a:r>
            <a:r>
              <a:rPr lang="en-GB" sz="1800" u="sng" dirty="0"/>
              <a:t>oxyhaemoglobin</a:t>
            </a:r>
            <a:r>
              <a:rPr lang="en-GB" sz="1800" b="0" dirty="0"/>
              <a:t>. </a:t>
            </a:r>
          </a:p>
          <a:p>
            <a:pPr>
              <a:defRPr/>
            </a:pPr>
            <a:r>
              <a:rPr lang="en-GB" sz="1800" b="0" dirty="0"/>
              <a:t>These cells are responsible for carry oxygen to working muscles.</a:t>
            </a:r>
          </a:p>
          <a:p>
            <a:pPr>
              <a:defRPr/>
            </a:pPr>
            <a:r>
              <a:rPr lang="en-GB" sz="1800" b="0" dirty="0"/>
              <a:t>Without these cells performers would fatigue and stop.</a:t>
            </a:r>
            <a:endParaRPr lang="en-US" sz="1800" b="0" dirty="0"/>
          </a:p>
        </p:txBody>
      </p:sp>
      <p:sp>
        <p:nvSpPr>
          <p:cNvPr id="7173" name="Rectangle 6"/>
          <p:cNvSpPr>
            <a:spLocks noChangeArrowheads="1"/>
          </p:cNvSpPr>
          <p:nvPr/>
        </p:nvSpPr>
        <p:spPr bwMode="auto">
          <a:xfrm>
            <a:off x="485148" y="835100"/>
            <a:ext cx="40094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dirty="0">
                <a:solidFill>
                  <a:srgbClr val="FF0000"/>
                </a:solidFill>
                <a:effectLst>
                  <a:outerShdw blurRad="38100" dist="38100" dir="2700000" algn="tl">
                    <a:srgbClr val="000000">
                      <a:alpha val="43137"/>
                    </a:srgbClr>
                  </a:outerShdw>
                </a:effectLst>
              </a:rPr>
              <a:t>The role of red blood cells</a:t>
            </a:r>
          </a:p>
        </p:txBody>
      </p:sp>
      <p:sp>
        <p:nvSpPr>
          <p:cNvPr id="2" name="Rectangle 1"/>
          <p:cNvSpPr/>
          <p:nvPr/>
        </p:nvSpPr>
        <p:spPr>
          <a:xfrm>
            <a:off x="485148" y="5376569"/>
            <a:ext cx="8090297" cy="415498"/>
          </a:xfrm>
          <a:prstGeom prst="rect">
            <a:avLst/>
          </a:prstGeom>
        </p:spPr>
        <p:txBody>
          <a:bodyPr wrap="square">
            <a:spAutoFit/>
          </a:bodyPr>
          <a:lstStyle/>
          <a:p>
            <a:pPr algn="ctr">
              <a:spcBef>
                <a:spcPct val="50000"/>
              </a:spcBef>
              <a:defRPr/>
            </a:pPr>
            <a:r>
              <a:rPr lang="en-GB" sz="21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How do red blood cells help a sports performer?</a:t>
            </a:r>
          </a:p>
        </p:txBody>
      </p:sp>
      <p:sp>
        <p:nvSpPr>
          <p:cNvPr id="9" name="Title 1">
            <a:extLst>
              <a:ext uri="{FF2B5EF4-FFF2-40B4-BE49-F238E27FC236}">
                <a16:creationId xmlns:a16="http://schemas.microsoft.com/office/drawing/2014/main" id="{E7E9A7C1-9EC7-48E2-B72C-30ED70FEAA81}"/>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cardiovascular system</a:t>
            </a:r>
          </a:p>
        </p:txBody>
      </p:sp>
    </p:spTree>
    <p:extLst>
      <p:ext uri="{BB962C8B-B14F-4D97-AF65-F5344CB8AC3E}">
        <p14:creationId xmlns:p14="http://schemas.microsoft.com/office/powerpoint/2010/main" val="168029537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173"/>
                                        </p:tgtEl>
                                        <p:attrNameLst>
                                          <p:attrName>style.visibility</p:attrName>
                                        </p:attrNameLst>
                                      </p:cBhvr>
                                      <p:to>
                                        <p:strVal val="visible"/>
                                      </p:to>
                                    </p:set>
                                    <p:animEffect transition="in" filter="fade">
                                      <p:cBhvr>
                                        <p:cTn id="7" dur="500"/>
                                        <p:tgtEl>
                                          <p:spTgt spid="7173"/>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170"/>
                                        </p:tgtEl>
                                        <p:attrNameLst>
                                          <p:attrName>style.visibility</p:attrName>
                                        </p:attrNameLst>
                                      </p:cBhvr>
                                      <p:to>
                                        <p:strVal val="visible"/>
                                      </p:to>
                                    </p:set>
                                    <p:animEffect transition="in" filter="fade">
                                      <p:cBhvr>
                                        <p:cTn id="15" dur="500"/>
                                        <p:tgtEl>
                                          <p:spTgt spid="717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171"/>
                                        </p:tgtEl>
                                        <p:attrNameLst>
                                          <p:attrName>style.visibility</p:attrName>
                                        </p:attrNameLst>
                                      </p:cBhvr>
                                      <p:to>
                                        <p:strVal val="visible"/>
                                      </p:to>
                                    </p:set>
                                    <p:animEffect transition="in" filter="fade">
                                      <p:cBhvr>
                                        <p:cTn id="20" dur="500"/>
                                        <p:tgtEl>
                                          <p:spTgt spid="717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P spid="7171" grpId="0"/>
      <p:bldP spid="7173"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1"/>
          <p:cNvSpPr>
            <a:spLocks noChangeArrowheads="1"/>
          </p:cNvSpPr>
          <p:nvPr/>
        </p:nvSpPr>
        <p:spPr bwMode="auto">
          <a:xfrm>
            <a:off x="1610076" y="1677137"/>
            <a:ext cx="592341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dirty="0">
                <a:solidFill>
                  <a:srgbClr val="FF0000"/>
                </a:solidFill>
                <a:effectLst>
                  <a:outerShdw blurRad="38100" dist="38100" dir="2700000" algn="tl">
                    <a:srgbClr val="000000">
                      <a:alpha val="43137"/>
                    </a:srgbClr>
                  </a:outerShdw>
                </a:effectLst>
              </a:rPr>
              <a:t>Redistribution of blood during exercise</a:t>
            </a:r>
          </a:p>
        </p:txBody>
      </p:sp>
      <p:sp>
        <p:nvSpPr>
          <p:cNvPr id="59395" name="Rectangle 2"/>
          <p:cNvSpPr>
            <a:spLocks noChangeArrowheads="1"/>
          </p:cNvSpPr>
          <p:nvPr/>
        </p:nvSpPr>
        <p:spPr bwMode="auto">
          <a:xfrm>
            <a:off x="105489" y="2375774"/>
            <a:ext cx="8703231"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a:defRPr/>
            </a:pPr>
            <a:r>
              <a:rPr lang="en-GB" altLang="en-US" sz="1800" b="0" dirty="0"/>
              <a:t>During exercise, blood flow to muscles increases to meet the increase in oxygen demand. </a:t>
            </a:r>
          </a:p>
          <a:p>
            <a:pPr algn="ctr">
              <a:defRPr/>
            </a:pPr>
            <a:endParaRPr lang="en-GB" altLang="en-US" sz="1800" b="0" dirty="0"/>
          </a:p>
          <a:p>
            <a:pPr algn="ctr">
              <a:defRPr/>
            </a:pPr>
            <a:r>
              <a:rPr lang="en-GB" altLang="en-US" sz="1800" b="0" dirty="0"/>
              <a:t>This redirection of blood flow to the areas where it is most needed is known as</a:t>
            </a:r>
          </a:p>
          <a:p>
            <a:pPr algn="ctr">
              <a:defRPr/>
            </a:pPr>
            <a:r>
              <a:rPr lang="en-GB" altLang="en-US" sz="1800" dirty="0"/>
              <a:t>vascular shunt</a:t>
            </a:r>
            <a:r>
              <a:rPr lang="en-GB" altLang="en-US" sz="1800" b="0" dirty="0"/>
              <a:t>.</a:t>
            </a:r>
          </a:p>
        </p:txBody>
      </p:sp>
      <p:sp>
        <p:nvSpPr>
          <p:cNvPr id="5" name="Title 1">
            <a:extLst>
              <a:ext uri="{FF2B5EF4-FFF2-40B4-BE49-F238E27FC236}">
                <a16:creationId xmlns:a16="http://schemas.microsoft.com/office/drawing/2014/main" id="{80FD13EA-17D9-4DD3-87E8-F74E7374A33F}"/>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cardiovascular system</a:t>
            </a:r>
          </a:p>
        </p:txBody>
      </p:sp>
    </p:spTree>
    <p:custDataLst>
      <p:tags r:id="rId1"/>
    </p:custDataLst>
    <p:extLst>
      <p:ext uri="{BB962C8B-B14F-4D97-AF65-F5344CB8AC3E}">
        <p14:creationId xmlns:p14="http://schemas.microsoft.com/office/powerpoint/2010/main" val="304337895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fade">
                                      <p:cBhvr>
                                        <p:cTn id="7" dur="500"/>
                                        <p:tgtEl>
                                          <p:spTgt spid="5939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9395"/>
                                        </p:tgtEl>
                                        <p:attrNameLst>
                                          <p:attrName>style.visibility</p:attrName>
                                        </p:attrNameLst>
                                      </p:cBhvr>
                                      <p:to>
                                        <p:strVal val="visible"/>
                                      </p:to>
                                    </p:set>
                                    <p:animEffect transition="in" filter="fade">
                                      <p:cBhvr>
                                        <p:cTn id="12" dur="500"/>
                                        <p:tgtEl>
                                          <p:spTgt spid="593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p:bldP spid="5939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1"/>
          <p:cNvSpPr>
            <a:spLocks noChangeArrowheads="1"/>
          </p:cNvSpPr>
          <p:nvPr/>
        </p:nvSpPr>
        <p:spPr bwMode="auto">
          <a:xfrm>
            <a:off x="112022" y="1600409"/>
            <a:ext cx="8869198" cy="216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eaLnBrk="1" hangingPunct="1">
              <a:spcBef>
                <a:spcPct val="50000"/>
              </a:spcBef>
              <a:defRPr/>
            </a:pPr>
            <a:r>
              <a:rPr lang="en-GB" altLang="en-US" sz="1800" b="0" dirty="0"/>
              <a:t>The body uses two mechanisms to control this redistribution. </a:t>
            </a:r>
          </a:p>
          <a:p>
            <a:pPr eaLnBrk="1" hangingPunct="1">
              <a:spcBef>
                <a:spcPct val="50000"/>
              </a:spcBef>
              <a:defRPr/>
            </a:pPr>
            <a:r>
              <a:rPr lang="en-GB" altLang="en-US" sz="1800" dirty="0"/>
              <a:t>1. Vasoconstriction (narrowing) </a:t>
            </a:r>
            <a:r>
              <a:rPr lang="en-GB" altLang="en-US" sz="1800" b="0" dirty="0"/>
              <a:t>of blood vessels to areas of the body not involved in exercise (stomach, brain etc).</a:t>
            </a:r>
          </a:p>
          <a:p>
            <a:pPr eaLnBrk="1" hangingPunct="1">
              <a:spcBef>
                <a:spcPct val="50000"/>
              </a:spcBef>
              <a:defRPr/>
            </a:pPr>
            <a:r>
              <a:rPr lang="en-GB" altLang="en-US" sz="1800" dirty="0"/>
              <a:t>2. Vasodilation (expanding) </a:t>
            </a:r>
            <a:r>
              <a:rPr lang="en-GB" altLang="en-US" sz="1800" b="0" dirty="0"/>
              <a:t>of blood vessels suppling blood to areas of the body involved in exercise (working muscles).</a:t>
            </a:r>
          </a:p>
          <a:p>
            <a:pPr eaLnBrk="1" hangingPunct="1">
              <a:spcBef>
                <a:spcPct val="50000"/>
              </a:spcBef>
              <a:defRPr/>
            </a:pPr>
            <a:r>
              <a:rPr lang="en-GB" altLang="en-US" sz="1800" b="0" dirty="0"/>
              <a:t>Result is greater blood flow (carrying oxygen) to working muscles.</a:t>
            </a:r>
          </a:p>
        </p:txBody>
      </p:sp>
      <p:sp>
        <p:nvSpPr>
          <p:cNvPr id="7" name="Rectangle 2"/>
          <p:cNvSpPr>
            <a:spLocks noChangeArrowheads="1"/>
          </p:cNvSpPr>
          <p:nvPr/>
        </p:nvSpPr>
        <p:spPr bwMode="auto">
          <a:xfrm>
            <a:off x="185506" y="4243869"/>
            <a:ext cx="6906774" cy="1200329"/>
          </a:xfrm>
          <a:prstGeom prst="rect">
            <a:avLst/>
          </a:prstGeom>
          <a:solidFill>
            <a:srgbClr val="DA8AAD"/>
          </a:solidFill>
          <a:ln w="38100">
            <a:solidFill>
              <a:schemeClr val="tx1"/>
            </a:solidFill>
          </a:ln>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sz="1800" dirty="0"/>
              <a:t>Think about the following:</a:t>
            </a:r>
          </a:p>
          <a:p>
            <a:pPr marL="342900" indent="-342900">
              <a:buFontTx/>
              <a:buAutoNum type="arabicPeriod"/>
              <a:defRPr/>
            </a:pPr>
            <a:r>
              <a:rPr lang="en-GB" sz="1800" dirty="0"/>
              <a:t>Where is the blood needed when you exercise?</a:t>
            </a:r>
          </a:p>
          <a:p>
            <a:pPr marL="342900" indent="-342900">
              <a:buFontTx/>
              <a:buAutoNum type="arabicPeriod"/>
              <a:defRPr/>
            </a:pPr>
            <a:r>
              <a:rPr lang="en-GB" sz="1800" dirty="0"/>
              <a:t>Where is blood needed just after a meal?</a:t>
            </a:r>
          </a:p>
          <a:p>
            <a:pPr marL="342900" indent="-342900">
              <a:buFontTx/>
              <a:buAutoNum type="arabicPeriod"/>
              <a:defRPr/>
            </a:pPr>
            <a:r>
              <a:rPr lang="en-GB" sz="1800" dirty="0"/>
              <a:t>What will happen to blood vessels around the muscles?</a:t>
            </a:r>
          </a:p>
        </p:txBody>
      </p:sp>
      <p:sp>
        <p:nvSpPr>
          <p:cNvPr id="8" name="Rectangle 1"/>
          <p:cNvSpPr>
            <a:spLocks noChangeArrowheads="1"/>
          </p:cNvSpPr>
          <p:nvPr/>
        </p:nvSpPr>
        <p:spPr bwMode="auto">
          <a:xfrm>
            <a:off x="76279" y="1031935"/>
            <a:ext cx="592341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dirty="0">
                <a:solidFill>
                  <a:srgbClr val="FF0000"/>
                </a:solidFill>
                <a:effectLst>
                  <a:outerShdw blurRad="38100" dist="38100" dir="2700000" algn="tl">
                    <a:srgbClr val="000000">
                      <a:alpha val="43137"/>
                    </a:srgbClr>
                  </a:outerShdw>
                </a:effectLst>
              </a:rPr>
              <a:t>Redistribution of blood during exercise</a:t>
            </a:r>
          </a:p>
        </p:txBody>
      </p:sp>
      <p:sp>
        <p:nvSpPr>
          <p:cNvPr id="6" name="Title 1">
            <a:extLst>
              <a:ext uri="{FF2B5EF4-FFF2-40B4-BE49-F238E27FC236}">
                <a16:creationId xmlns:a16="http://schemas.microsoft.com/office/drawing/2014/main" id="{AB4DABE5-77AE-4E38-BB7F-5CEEB4A5BA48}"/>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cardiovascular system</a:t>
            </a:r>
          </a:p>
        </p:txBody>
      </p:sp>
    </p:spTree>
    <p:extLst>
      <p:ext uri="{BB962C8B-B14F-4D97-AF65-F5344CB8AC3E}">
        <p14:creationId xmlns:p14="http://schemas.microsoft.com/office/powerpoint/2010/main" val="42414368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1443"/>
                                        </p:tgtEl>
                                        <p:attrNameLst>
                                          <p:attrName>style.visibility</p:attrName>
                                        </p:attrNameLst>
                                      </p:cBhvr>
                                      <p:to>
                                        <p:strVal val="visible"/>
                                      </p:to>
                                    </p:set>
                                    <p:animEffect transition="in" filter="fade">
                                      <p:cBhvr>
                                        <p:cTn id="12" dur="500"/>
                                        <p:tgtEl>
                                          <p:spTgt spid="6144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3" grpId="0"/>
      <p:bldP spid="7" grpId="0"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3"/>
          <p:cNvSpPr>
            <a:spLocks noChangeArrowheads="1"/>
          </p:cNvSpPr>
          <p:nvPr/>
        </p:nvSpPr>
        <p:spPr bwMode="auto">
          <a:xfrm>
            <a:off x="76278" y="914426"/>
            <a:ext cx="82401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GB" dirty="0">
                <a:solidFill>
                  <a:srgbClr val="FF0000"/>
                </a:solidFill>
                <a:effectLst>
                  <a:outerShdw blurRad="38100" dist="38100" dir="2700000" algn="tl">
                    <a:srgbClr val="000000">
                      <a:alpha val="43137"/>
                    </a:srgbClr>
                  </a:outerShdw>
                </a:effectLst>
              </a:rPr>
              <a:t>TASK: </a:t>
            </a:r>
            <a:r>
              <a:rPr lang="en-GB" altLang="en-GB" sz="1800" dirty="0"/>
              <a:t>Label the diagram below in your table groups…</a:t>
            </a:r>
            <a:endParaRPr lang="en-GB" altLang="en-GB" sz="1500" dirty="0">
              <a:effectLst>
                <a:outerShdw blurRad="38100" dist="38100" dir="2700000" algn="tl">
                  <a:srgbClr val="000000">
                    <a:alpha val="43137"/>
                  </a:srgbClr>
                </a:outerShdw>
              </a:effectLst>
            </a:endParaRPr>
          </a:p>
        </p:txBody>
      </p:sp>
      <p:pic>
        <p:nvPicPr>
          <p:cNvPr id="1026" name="Picture 2" descr="Image result for basic heart diagr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6850" y="1704783"/>
            <a:ext cx="6237685" cy="423154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1585912" y="1800226"/>
            <a:ext cx="1147913" cy="4500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Arial" panose="020B0604020202020204" pitchFamily="34" charset="0"/>
              <a:cs typeface="Arial" panose="020B0604020202020204" pitchFamily="34" charset="0"/>
            </a:endParaRPr>
          </a:p>
        </p:txBody>
      </p:sp>
      <p:sp>
        <p:nvSpPr>
          <p:cNvPr id="7" name="Rectangle 6"/>
          <p:cNvSpPr/>
          <p:nvPr/>
        </p:nvSpPr>
        <p:spPr>
          <a:xfrm>
            <a:off x="1753791" y="3150418"/>
            <a:ext cx="1147913" cy="4500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Arial" panose="020B0604020202020204" pitchFamily="34" charset="0"/>
              <a:cs typeface="Arial" panose="020B0604020202020204" pitchFamily="34" charset="0"/>
            </a:endParaRPr>
          </a:p>
        </p:txBody>
      </p:sp>
      <p:sp>
        <p:nvSpPr>
          <p:cNvPr id="8" name="Rectangle 7"/>
          <p:cNvSpPr/>
          <p:nvPr/>
        </p:nvSpPr>
        <p:spPr>
          <a:xfrm>
            <a:off x="1868091" y="4714033"/>
            <a:ext cx="1147913" cy="4500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Arial" panose="020B0604020202020204" pitchFamily="34" charset="0"/>
              <a:cs typeface="Arial" panose="020B0604020202020204" pitchFamily="34" charset="0"/>
            </a:endParaRPr>
          </a:p>
        </p:txBody>
      </p:sp>
      <p:sp>
        <p:nvSpPr>
          <p:cNvPr id="9" name="Rectangle 8"/>
          <p:cNvSpPr/>
          <p:nvPr/>
        </p:nvSpPr>
        <p:spPr>
          <a:xfrm>
            <a:off x="1868091" y="3968998"/>
            <a:ext cx="1147913" cy="4500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Arial" panose="020B0604020202020204" pitchFamily="34" charset="0"/>
              <a:cs typeface="Arial" panose="020B0604020202020204" pitchFamily="34" charset="0"/>
            </a:endParaRPr>
          </a:p>
        </p:txBody>
      </p:sp>
      <p:sp>
        <p:nvSpPr>
          <p:cNvPr id="10" name="Rectangle 9"/>
          <p:cNvSpPr/>
          <p:nvPr/>
        </p:nvSpPr>
        <p:spPr>
          <a:xfrm>
            <a:off x="6018610" y="1883023"/>
            <a:ext cx="1147913" cy="4500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Arial" panose="020B0604020202020204" pitchFamily="34" charset="0"/>
              <a:cs typeface="Arial" panose="020B0604020202020204" pitchFamily="34" charset="0"/>
            </a:endParaRPr>
          </a:p>
        </p:txBody>
      </p:sp>
      <p:sp>
        <p:nvSpPr>
          <p:cNvPr id="11" name="Rectangle 10"/>
          <p:cNvSpPr/>
          <p:nvPr/>
        </p:nvSpPr>
        <p:spPr>
          <a:xfrm>
            <a:off x="6355866" y="3127558"/>
            <a:ext cx="1147913" cy="4500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Arial" panose="020B0604020202020204" pitchFamily="34" charset="0"/>
              <a:cs typeface="Arial" panose="020B0604020202020204" pitchFamily="34" charset="0"/>
            </a:endParaRPr>
          </a:p>
        </p:txBody>
      </p:sp>
      <p:sp>
        <p:nvSpPr>
          <p:cNvPr id="12" name="Rectangle 11"/>
          <p:cNvSpPr/>
          <p:nvPr/>
        </p:nvSpPr>
        <p:spPr>
          <a:xfrm>
            <a:off x="6157913" y="3689897"/>
            <a:ext cx="1147913" cy="4500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Arial" panose="020B0604020202020204" pitchFamily="34" charset="0"/>
              <a:cs typeface="Arial" panose="020B0604020202020204" pitchFamily="34" charset="0"/>
            </a:endParaRPr>
          </a:p>
        </p:txBody>
      </p:sp>
      <p:sp>
        <p:nvSpPr>
          <p:cNvPr id="13" name="Rectangle 12"/>
          <p:cNvSpPr/>
          <p:nvPr/>
        </p:nvSpPr>
        <p:spPr>
          <a:xfrm>
            <a:off x="6157913" y="4668778"/>
            <a:ext cx="1407318" cy="4500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Arial" panose="020B0604020202020204" pitchFamily="34" charset="0"/>
              <a:cs typeface="Arial" panose="020B0604020202020204" pitchFamily="34" charset="0"/>
            </a:endParaRPr>
          </a:p>
        </p:txBody>
      </p:sp>
      <p:sp>
        <p:nvSpPr>
          <p:cNvPr id="14" name="Rectangle 13"/>
          <p:cNvSpPr/>
          <p:nvPr/>
        </p:nvSpPr>
        <p:spPr>
          <a:xfrm>
            <a:off x="5444653" y="5371276"/>
            <a:ext cx="1147913" cy="4500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Arial" panose="020B0604020202020204" pitchFamily="34" charset="0"/>
              <a:cs typeface="Arial" panose="020B0604020202020204" pitchFamily="34" charset="0"/>
            </a:endParaRPr>
          </a:p>
        </p:txBody>
      </p:sp>
      <p:sp>
        <p:nvSpPr>
          <p:cNvPr id="15" name="Rectangle 14"/>
          <p:cNvSpPr/>
          <p:nvPr/>
        </p:nvSpPr>
        <p:spPr>
          <a:xfrm>
            <a:off x="2653903" y="5550694"/>
            <a:ext cx="1147913" cy="308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Arial" panose="020B0604020202020204" pitchFamily="34" charset="0"/>
              <a:cs typeface="Arial" panose="020B0604020202020204" pitchFamily="34" charset="0"/>
            </a:endParaRPr>
          </a:p>
        </p:txBody>
      </p:sp>
      <p:sp>
        <p:nvSpPr>
          <p:cNvPr id="16" name="Title 1">
            <a:extLst>
              <a:ext uri="{FF2B5EF4-FFF2-40B4-BE49-F238E27FC236}">
                <a16:creationId xmlns:a16="http://schemas.microsoft.com/office/drawing/2014/main" id="{45D4CF06-4E02-4BFD-9C39-A1DFD24D56CE}"/>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cardiovascular system</a:t>
            </a:r>
          </a:p>
        </p:txBody>
      </p:sp>
    </p:spTree>
    <p:extLst>
      <p:ext uri="{BB962C8B-B14F-4D97-AF65-F5344CB8AC3E}">
        <p14:creationId xmlns:p14="http://schemas.microsoft.com/office/powerpoint/2010/main" val="281070053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Progress of blood through the heart">
            <a:extLst>
              <a:ext uri="{FF2B5EF4-FFF2-40B4-BE49-F238E27FC236}">
                <a16:creationId xmlns:a16="http://schemas.microsoft.com/office/drawing/2014/main" id="{B7C6D12A-BA86-44C1-AEB6-3F5386147B91}"/>
              </a:ext>
            </a:extLst>
          </p:cNvPr>
          <p:cNvPicPr/>
          <p:nvPr/>
        </p:nvPicPr>
        <p:blipFill>
          <a:blip r:embed="rId3">
            <a:extLst>
              <a:ext uri="{28A0092B-C50C-407E-A947-70E740481C1C}">
                <a14:useLocalDpi xmlns:a14="http://schemas.microsoft.com/office/drawing/2010/main" val="0"/>
              </a:ext>
            </a:extLst>
          </a:blip>
          <a:stretch>
            <a:fillRect/>
          </a:stretch>
        </p:blipFill>
        <p:spPr>
          <a:xfrm>
            <a:off x="3192551" y="1653424"/>
            <a:ext cx="3477053" cy="3314691"/>
          </a:xfrm>
          <a:prstGeom prst="rect">
            <a:avLst/>
          </a:prstGeom>
        </p:spPr>
      </p:pic>
      <p:sp>
        <p:nvSpPr>
          <p:cNvPr id="16" name="Rectangle 3"/>
          <p:cNvSpPr>
            <a:spLocks noChangeArrowheads="1"/>
          </p:cNvSpPr>
          <p:nvPr/>
        </p:nvSpPr>
        <p:spPr bwMode="auto">
          <a:xfrm>
            <a:off x="150146" y="1020796"/>
            <a:ext cx="427707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GB" dirty="0">
                <a:solidFill>
                  <a:srgbClr val="FF0000"/>
                </a:solidFill>
                <a:effectLst>
                  <a:outerShdw blurRad="38100" dist="38100" dir="2700000" algn="tl">
                    <a:srgbClr val="000000">
                      <a:alpha val="43137"/>
                    </a:srgbClr>
                  </a:outerShdw>
                </a:effectLst>
              </a:rPr>
              <a:t>TASK: </a:t>
            </a:r>
            <a:r>
              <a:rPr lang="en-GB" altLang="en-GB" sz="1800" dirty="0"/>
              <a:t>Label the diagram below</a:t>
            </a:r>
            <a:endParaRPr lang="en-GB" altLang="en-GB" sz="1500" dirty="0">
              <a:effectLst>
                <a:outerShdw blurRad="38100" dist="38100" dir="2700000" algn="tl">
                  <a:srgbClr val="000000">
                    <a:alpha val="43137"/>
                  </a:srgbClr>
                </a:outerShdw>
              </a:effectLst>
            </a:endParaRPr>
          </a:p>
        </p:txBody>
      </p:sp>
      <p:sp>
        <p:nvSpPr>
          <p:cNvPr id="26631" name="Line 13"/>
          <p:cNvSpPr>
            <a:spLocks noChangeShapeType="1"/>
          </p:cNvSpPr>
          <p:nvPr/>
        </p:nvSpPr>
        <p:spPr bwMode="auto">
          <a:xfrm flipV="1">
            <a:off x="1504507" y="4214442"/>
            <a:ext cx="3477053" cy="720242"/>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350">
              <a:latin typeface="Arial" panose="020B0604020202020204" pitchFamily="34" charset="0"/>
              <a:cs typeface="Arial" panose="020B0604020202020204" pitchFamily="34" charset="0"/>
            </a:endParaRPr>
          </a:p>
        </p:txBody>
      </p:sp>
      <p:sp>
        <p:nvSpPr>
          <p:cNvPr id="26629" name="Line 11"/>
          <p:cNvSpPr>
            <a:spLocks noChangeShapeType="1"/>
          </p:cNvSpPr>
          <p:nvPr/>
        </p:nvSpPr>
        <p:spPr bwMode="auto">
          <a:xfrm>
            <a:off x="1990282" y="2739049"/>
            <a:ext cx="2404538" cy="751408"/>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350">
              <a:latin typeface="Arial" panose="020B0604020202020204" pitchFamily="34" charset="0"/>
              <a:cs typeface="Arial" panose="020B0604020202020204" pitchFamily="34" charset="0"/>
            </a:endParaRPr>
          </a:p>
        </p:txBody>
      </p:sp>
      <p:sp>
        <p:nvSpPr>
          <p:cNvPr id="26630" name="Line 12"/>
          <p:cNvSpPr>
            <a:spLocks noChangeShapeType="1"/>
          </p:cNvSpPr>
          <p:nvPr/>
        </p:nvSpPr>
        <p:spPr bwMode="auto">
          <a:xfrm flipH="1">
            <a:off x="5400660" y="2536653"/>
            <a:ext cx="2890124" cy="617808"/>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350">
              <a:latin typeface="Arial" panose="020B0604020202020204" pitchFamily="34" charset="0"/>
              <a:cs typeface="Arial" panose="020B0604020202020204" pitchFamily="34" charset="0"/>
            </a:endParaRPr>
          </a:p>
        </p:txBody>
      </p:sp>
      <p:sp>
        <p:nvSpPr>
          <p:cNvPr id="26632" name="Line 14"/>
          <p:cNvSpPr>
            <a:spLocks noChangeShapeType="1"/>
          </p:cNvSpPr>
          <p:nvPr/>
        </p:nvSpPr>
        <p:spPr bwMode="auto">
          <a:xfrm flipH="1">
            <a:off x="5652120" y="3691671"/>
            <a:ext cx="3025617" cy="270971"/>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350">
              <a:latin typeface="Arial" panose="020B0604020202020204" pitchFamily="34" charset="0"/>
              <a:cs typeface="Arial" panose="020B0604020202020204" pitchFamily="34" charset="0"/>
            </a:endParaRPr>
          </a:p>
        </p:txBody>
      </p:sp>
      <p:sp>
        <p:nvSpPr>
          <p:cNvPr id="9" name="Title 1">
            <a:extLst>
              <a:ext uri="{FF2B5EF4-FFF2-40B4-BE49-F238E27FC236}">
                <a16:creationId xmlns:a16="http://schemas.microsoft.com/office/drawing/2014/main" id="{7700F690-DFCA-409F-81B9-B1D245B09972}"/>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cardiovascular system</a:t>
            </a:r>
          </a:p>
        </p:txBody>
      </p:sp>
    </p:spTree>
    <p:extLst>
      <p:ext uri="{BB962C8B-B14F-4D97-AF65-F5344CB8AC3E}">
        <p14:creationId xmlns:p14="http://schemas.microsoft.com/office/powerpoint/2010/main" val="38431336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childTnLst>
                                </p:cTn>
                              </p:par>
                              <p:par>
                                <p:cTn id="12" presetID="10" presetClass="entr" presetSubtype="0" fill="hold" grpId="0" nodeType="withEffect">
                                  <p:stCondLst>
                                    <p:cond delay="0"/>
                                  </p:stCondLst>
                                  <p:childTnLst>
                                    <p:set>
                                      <p:cBhvr>
                                        <p:cTn id="13" dur="1" fill="hold">
                                          <p:stCondLst>
                                            <p:cond delay="0"/>
                                          </p:stCondLst>
                                        </p:cTn>
                                        <p:tgtEl>
                                          <p:spTgt spid="26629"/>
                                        </p:tgtEl>
                                        <p:attrNameLst>
                                          <p:attrName>style.visibility</p:attrName>
                                        </p:attrNameLst>
                                      </p:cBhvr>
                                      <p:to>
                                        <p:strVal val="visible"/>
                                      </p:to>
                                    </p:set>
                                    <p:animEffect transition="in" filter="fade">
                                      <p:cBhvr>
                                        <p:cTn id="14" dur="500"/>
                                        <p:tgtEl>
                                          <p:spTgt spid="26629"/>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6630"/>
                                        </p:tgtEl>
                                        <p:attrNameLst>
                                          <p:attrName>style.visibility</p:attrName>
                                        </p:attrNameLst>
                                      </p:cBhvr>
                                      <p:to>
                                        <p:strVal val="visible"/>
                                      </p:to>
                                    </p:set>
                                    <p:animEffect transition="in" filter="fade">
                                      <p:cBhvr>
                                        <p:cTn id="17" dur="500"/>
                                        <p:tgtEl>
                                          <p:spTgt spid="26630"/>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6631"/>
                                        </p:tgtEl>
                                        <p:attrNameLst>
                                          <p:attrName>style.visibility</p:attrName>
                                        </p:attrNameLst>
                                      </p:cBhvr>
                                      <p:to>
                                        <p:strVal val="visible"/>
                                      </p:to>
                                    </p:set>
                                    <p:animEffect transition="in" filter="fade">
                                      <p:cBhvr>
                                        <p:cTn id="20" dur="500"/>
                                        <p:tgtEl>
                                          <p:spTgt spid="2663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6632"/>
                                        </p:tgtEl>
                                        <p:attrNameLst>
                                          <p:attrName>style.visibility</p:attrName>
                                        </p:attrNameLst>
                                      </p:cBhvr>
                                      <p:to>
                                        <p:strVal val="visible"/>
                                      </p:to>
                                    </p:set>
                                    <p:animEffect transition="in" filter="fade">
                                      <p:cBhvr>
                                        <p:cTn id="23" dur="500"/>
                                        <p:tgtEl>
                                          <p:spTgt spid="266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6631" grpId="0" animBg="1"/>
      <p:bldP spid="26629" grpId="0" animBg="1"/>
      <p:bldP spid="26630" grpId="0" animBg="1"/>
      <p:bldP spid="2663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descr="Progress of blood through the heart">
            <a:extLst>
              <a:ext uri="{FF2B5EF4-FFF2-40B4-BE49-F238E27FC236}">
                <a16:creationId xmlns:a16="http://schemas.microsoft.com/office/drawing/2014/main" id="{5DC07CB3-90A9-459C-BC9C-D13157C147BA}"/>
              </a:ext>
            </a:extLst>
          </p:cNvPr>
          <p:cNvPicPr/>
          <p:nvPr/>
        </p:nvPicPr>
        <p:blipFill>
          <a:blip r:embed="rId3">
            <a:extLst>
              <a:ext uri="{28A0092B-C50C-407E-A947-70E740481C1C}">
                <a14:useLocalDpi xmlns:a14="http://schemas.microsoft.com/office/drawing/2010/main" val="0"/>
              </a:ext>
            </a:extLst>
          </a:blip>
          <a:stretch>
            <a:fillRect/>
          </a:stretch>
        </p:blipFill>
        <p:spPr>
          <a:xfrm>
            <a:off x="3129312" y="1756627"/>
            <a:ext cx="3477053" cy="3314691"/>
          </a:xfrm>
          <a:prstGeom prst="rect">
            <a:avLst/>
          </a:prstGeom>
        </p:spPr>
      </p:pic>
      <p:sp>
        <p:nvSpPr>
          <p:cNvPr id="16" name="Rectangle 3"/>
          <p:cNvSpPr>
            <a:spLocks noChangeArrowheads="1"/>
          </p:cNvSpPr>
          <p:nvPr/>
        </p:nvSpPr>
        <p:spPr bwMode="auto">
          <a:xfrm>
            <a:off x="0" y="1239003"/>
            <a:ext cx="23789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GB" dirty="0">
                <a:solidFill>
                  <a:srgbClr val="FF0000"/>
                </a:solidFill>
                <a:effectLst>
                  <a:outerShdw blurRad="38100" dist="38100" dir="2700000" algn="tl">
                    <a:srgbClr val="000000">
                      <a:alpha val="43137"/>
                    </a:srgbClr>
                  </a:outerShdw>
                </a:effectLst>
              </a:rPr>
              <a:t>The ANSWERS</a:t>
            </a:r>
            <a:endParaRPr lang="en-GB" altLang="en-GB" sz="1500" dirty="0">
              <a:effectLst>
                <a:outerShdw blurRad="38100" dist="38100" dir="2700000" algn="tl">
                  <a:srgbClr val="000000">
                    <a:alpha val="43137"/>
                  </a:srgbClr>
                </a:outerShdw>
              </a:effectLst>
            </a:endParaRPr>
          </a:p>
        </p:txBody>
      </p:sp>
      <p:grpSp>
        <p:nvGrpSpPr>
          <p:cNvPr id="2" name="Group 1">
            <a:extLst>
              <a:ext uri="{FF2B5EF4-FFF2-40B4-BE49-F238E27FC236}">
                <a16:creationId xmlns:a16="http://schemas.microsoft.com/office/drawing/2014/main" id="{2687A773-9873-48AA-8616-EAB327D20EA2}"/>
              </a:ext>
            </a:extLst>
          </p:cNvPr>
          <p:cNvGrpSpPr/>
          <p:nvPr/>
        </p:nvGrpSpPr>
        <p:grpSpPr>
          <a:xfrm>
            <a:off x="1133507" y="1997072"/>
            <a:ext cx="2984865" cy="1550233"/>
            <a:chOff x="1511343" y="1389984"/>
            <a:chExt cx="3979820" cy="5885636"/>
          </a:xfrm>
        </p:grpSpPr>
        <p:sp>
          <p:nvSpPr>
            <p:cNvPr id="697361" name="Text Box 17"/>
            <p:cNvSpPr txBox="1">
              <a:spLocks noChangeArrowheads="1"/>
            </p:cNvSpPr>
            <p:nvPr/>
          </p:nvSpPr>
          <p:spPr bwMode="auto">
            <a:xfrm>
              <a:off x="1511343" y="1389984"/>
              <a:ext cx="1403305" cy="1928038"/>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350" dirty="0"/>
                <a:t>RIGHT ATRIUM</a:t>
              </a:r>
            </a:p>
          </p:txBody>
        </p:sp>
        <p:sp>
          <p:nvSpPr>
            <p:cNvPr id="26629" name="Line 11"/>
            <p:cNvSpPr>
              <a:spLocks noChangeShapeType="1"/>
            </p:cNvSpPr>
            <p:nvPr/>
          </p:nvSpPr>
          <p:spPr bwMode="auto">
            <a:xfrm>
              <a:off x="2842417" y="2299068"/>
              <a:ext cx="2648746" cy="4976552"/>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350">
                <a:latin typeface="Arial" panose="020B0604020202020204" pitchFamily="34" charset="0"/>
                <a:cs typeface="Arial" panose="020B0604020202020204" pitchFamily="34" charset="0"/>
              </a:endParaRPr>
            </a:p>
          </p:txBody>
        </p:sp>
      </p:grpSp>
      <p:grpSp>
        <p:nvGrpSpPr>
          <p:cNvPr id="3" name="Group 2">
            <a:extLst>
              <a:ext uri="{FF2B5EF4-FFF2-40B4-BE49-F238E27FC236}">
                <a16:creationId xmlns:a16="http://schemas.microsoft.com/office/drawing/2014/main" id="{AEB4041C-32DF-4975-83F2-1DCF1638B174}"/>
              </a:ext>
            </a:extLst>
          </p:cNvPr>
          <p:cNvGrpSpPr/>
          <p:nvPr/>
        </p:nvGrpSpPr>
        <p:grpSpPr>
          <a:xfrm>
            <a:off x="1547664" y="3847866"/>
            <a:ext cx="3456384" cy="539726"/>
            <a:chOff x="2267991" y="4206762"/>
            <a:chExt cx="4554484" cy="619349"/>
          </a:xfrm>
        </p:grpSpPr>
        <p:sp>
          <p:nvSpPr>
            <p:cNvPr id="697363" name="Text Box 19"/>
            <p:cNvSpPr txBox="1">
              <a:spLocks noChangeArrowheads="1"/>
            </p:cNvSpPr>
            <p:nvPr/>
          </p:nvSpPr>
          <p:spPr bwMode="auto">
            <a:xfrm>
              <a:off x="2267991" y="4206762"/>
              <a:ext cx="1524547" cy="582748"/>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350" dirty="0"/>
                <a:t>RIGHT VENTRICLE</a:t>
              </a:r>
            </a:p>
          </p:txBody>
        </p:sp>
        <p:sp>
          <p:nvSpPr>
            <p:cNvPr id="26631" name="Line 13"/>
            <p:cNvSpPr>
              <a:spLocks noChangeShapeType="1"/>
            </p:cNvSpPr>
            <p:nvPr/>
          </p:nvSpPr>
          <p:spPr bwMode="auto">
            <a:xfrm>
              <a:off x="3792538" y="4420501"/>
              <a:ext cx="3029937" cy="40561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350">
                <a:latin typeface="Arial" panose="020B0604020202020204" pitchFamily="34" charset="0"/>
                <a:cs typeface="Arial" panose="020B0604020202020204" pitchFamily="34" charset="0"/>
              </a:endParaRPr>
            </a:p>
          </p:txBody>
        </p:sp>
      </p:grpSp>
      <p:grpSp>
        <p:nvGrpSpPr>
          <p:cNvPr id="4" name="Group 3">
            <a:extLst>
              <a:ext uri="{FF2B5EF4-FFF2-40B4-BE49-F238E27FC236}">
                <a16:creationId xmlns:a16="http://schemas.microsoft.com/office/drawing/2014/main" id="{9F94BD28-9D4F-4379-BB24-3254FDC453A5}"/>
              </a:ext>
            </a:extLst>
          </p:cNvPr>
          <p:cNvGrpSpPr/>
          <p:nvPr/>
        </p:nvGrpSpPr>
        <p:grpSpPr>
          <a:xfrm>
            <a:off x="5394960" y="1703508"/>
            <a:ext cx="3168098" cy="1515802"/>
            <a:chOff x="7193279" y="1128344"/>
            <a:chExt cx="4224131" cy="2021069"/>
          </a:xfrm>
        </p:grpSpPr>
        <p:sp>
          <p:nvSpPr>
            <p:cNvPr id="697364" name="Text Box 20"/>
            <p:cNvSpPr txBox="1">
              <a:spLocks noChangeArrowheads="1"/>
            </p:cNvSpPr>
            <p:nvPr/>
          </p:nvSpPr>
          <p:spPr bwMode="auto">
            <a:xfrm>
              <a:off x="9977549" y="1128344"/>
              <a:ext cx="1439861" cy="677108"/>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350" dirty="0"/>
                <a:t>LEFT ATRIUM</a:t>
              </a:r>
            </a:p>
          </p:txBody>
        </p:sp>
        <p:sp>
          <p:nvSpPr>
            <p:cNvPr id="26630" name="Line 12"/>
            <p:cNvSpPr>
              <a:spLocks noChangeShapeType="1"/>
            </p:cNvSpPr>
            <p:nvPr/>
          </p:nvSpPr>
          <p:spPr bwMode="auto">
            <a:xfrm flipH="1">
              <a:off x="7193279" y="1452881"/>
              <a:ext cx="2784269" cy="1696532"/>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350">
                <a:latin typeface="Arial" panose="020B0604020202020204" pitchFamily="34" charset="0"/>
                <a:cs typeface="Arial" panose="020B0604020202020204" pitchFamily="34" charset="0"/>
              </a:endParaRPr>
            </a:p>
          </p:txBody>
        </p:sp>
      </p:grpSp>
      <p:grpSp>
        <p:nvGrpSpPr>
          <p:cNvPr id="5" name="Group 4">
            <a:extLst>
              <a:ext uri="{FF2B5EF4-FFF2-40B4-BE49-F238E27FC236}">
                <a16:creationId xmlns:a16="http://schemas.microsoft.com/office/drawing/2014/main" id="{CB73BEA0-B3FD-4B0F-AC29-10912F9BE667}"/>
              </a:ext>
            </a:extLst>
          </p:cNvPr>
          <p:cNvGrpSpPr/>
          <p:nvPr/>
        </p:nvGrpSpPr>
        <p:grpSpPr>
          <a:xfrm>
            <a:off x="5639003" y="3942672"/>
            <a:ext cx="3149561" cy="507831"/>
            <a:chOff x="7518671" y="4113897"/>
            <a:chExt cx="4199415" cy="677108"/>
          </a:xfrm>
        </p:grpSpPr>
        <p:sp>
          <p:nvSpPr>
            <p:cNvPr id="697362" name="Text Box 18"/>
            <p:cNvSpPr txBox="1">
              <a:spLocks noChangeArrowheads="1"/>
            </p:cNvSpPr>
            <p:nvPr/>
          </p:nvSpPr>
          <p:spPr bwMode="auto">
            <a:xfrm>
              <a:off x="9890874" y="4113897"/>
              <a:ext cx="1827212" cy="677108"/>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350" dirty="0"/>
                <a:t>LEFT VENTRICLE</a:t>
              </a:r>
            </a:p>
          </p:txBody>
        </p:sp>
        <p:sp>
          <p:nvSpPr>
            <p:cNvPr id="26632" name="Line 14"/>
            <p:cNvSpPr>
              <a:spLocks noChangeShapeType="1"/>
            </p:cNvSpPr>
            <p:nvPr/>
          </p:nvSpPr>
          <p:spPr bwMode="auto">
            <a:xfrm flipH="1" flipV="1">
              <a:off x="7518671" y="4325787"/>
              <a:ext cx="2355447" cy="111276"/>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350">
                <a:latin typeface="Arial" panose="020B0604020202020204" pitchFamily="34" charset="0"/>
                <a:cs typeface="Arial" panose="020B0604020202020204" pitchFamily="34" charset="0"/>
              </a:endParaRPr>
            </a:p>
          </p:txBody>
        </p:sp>
      </p:grpSp>
      <p:sp>
        <p:nvSpPr>
          <p:cNvPr id="21" name="Title 1">
            <a:extLst>
              <a:ext uri="{FF2B5EF4-FFF2-40B4-BE49-F238E27FC236}">
                <a16:creationId xmlns:a16="http://schemas.microsoft.com/office/drawing/2014/main" id="{BF7E7A55-1B81-411E-80A6-794AE3CEEEB0}"/>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cardiovascular system</a:t>
            </a:r>
          </a:p>
        </p:txBody>
      </p:sp>
      <p:sp>
        <p:nvSpPr>
          <p:cNvPr id="22" name="Text Box 4">
            <a:extLst>
              <a:ext uri="{FF2B5EF4-FFF2-40B4-BE49-F238E27FC236}">
                <a16:creationId xmlns:a16="http://schemas.microsoft.com/office/drawing/2014/main" id="{91386D56-C956-4F03-BE0A-2A401DFEC97B}"/>
              </a:ext>
            </a:extLst>
          </p:cNvPr>
          <p:cNvSpPr txBox="1">
            <a:spLocks noChangeArrowheads="1"/>
          </p:cNvSpPr>
          <p:nvPr/>
        </p:nvSpPr>
        <p:spPr bwMode="auto">
          <a:xfrm>
            <a:off x="1152707" y="4293096"/>
            <a:ext cx="1992438" cy="1314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sz="1350" dirty="0"/>
              <a:t>A lower chamber containing</a:t>
            </a:r>
          </a:p>
          <a:p>
            <a:pPr>
              <a:defRPr/>
            </a:pPr>
            <a:r>
              <a:rPr lang="en-GB" sz="1350" dirty="0">
                <a:solidFill>
                  <a:srgbClr val="1405D1"/>
                </a:solidFill>
              </a:rPr>
              <a:t>de-oxygenated blood</a:t>
            </a:r>
            <a:r>
              <a:rPr lang="en-GB" sz="1350" dirty="0"/>
              <a:t>, to be pumped to the LUNGS  </a:t>
            </a:r>
            <a:endParaRPr lang="en-GB" sz="1350" i="1" dirty="0"/>
          </a:p>
        </p:txBody>
      </p:sp>
      <p:sp>
        <p:nvSpPr>
          <p:cNvPr id="23" name="Text Box 5">
            <a:extLst>
              <a:ext uri="{FF2B5EF4-FFF2-40B4-BE49-F238E27FC236}">
                <a16:creationId xmlns:a16="http://schemas.microsoft.com/office/drawing/2014/main" id="{D28CA144-8633-47BC-84F7-278974257482}"/>
              </a:ext>
            </a:extLst>
          </p:cNvPr>
          <p:cNvSpPr txBox="1">
            <a:spLocks noChangeArrowheads="1"/>
          </p:cNvSpPr>
          <p:nvPr/>
        </p:nvSpPr>
        <p:spPr bwMode="auto">
          <a:xfrm>
            <a:off x="535202" y="2420888"/>
            <a:ext cx="219491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sz="1350" dirty="0"/>
              <a:t>An upper chamber receiving</a:t>
            </a:r>
          </a:p>
          <a:p>
            <a:pPr>
              <a:defRPr/>
            </a:pPr>
            <a:r>
              <a:rPr lang="en-GB" sz="1350" dirty="0">
                <a:solidFill>
                  <a:srgbClr val="1405D1"/>
                </a:solidFill>
              </a:rPr>
              <a:t>de-oxygenated</a:t>
            </a:r>
            <a:r>
              <a:rPr lang="en-GB" sz="1350" dirty="0"/>
              <a:t> </a:t>
            </a:r>
            <a:r>
              <a:rPr lang="en-GB" sz="1350" dirty="0">
                <a:solidFill>
                  <a:srgbClr val="1405D1"/>
                </a:solidFill>
              </a:rPr>
              <a:t>blood</a:t>
            </a:r>
            <a:r>
              <a:rPr lang="en-GB" sz="1350" dirty="0"/>
              <a:t>  from the body.</a:t>
            </a:r>
            <a:endParaRPr lang="en-GB" sz="1350" i="1" dirty="0"/>
          </a:p>
        </p:txBody>
      </p:sp>
      <p:sp>
        <p:nvSpPr>
          <p:cNvPr id="25" name="Text Box 21">
            <a:extLst>
              <a:ext uri="{FF2B5EF4-FFF2-40B4-BE49-F238E27FC236}">
                <a16:creationId xmlns:a16="http://schemas.microsoft.com/office/drawing/2014/main" id="{B92E6B50-D68D-4A82-AB11-CAD4B0EF9315}"/>
              </a:ext>
            </a:extLst>
          </p:cNvPr>
          <p:cNvSpPr txBox="1">
            <a:spLocks noChangeArrowheads="1"/>
          </p:cNvSpPr>
          <p:nvPr/>
        </p:nvSpPr>
        <p:spPr bwMode="auto">
          <a:xfrm>
            <a:off x="7161104" y="2204864"/>
            <a:ext cx="185454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sz="1350" dirty="0"/>
              <a:t>An upper chamber receiving</a:t>
            </a:r>
          </a:p>
          <a:p>
            <a:pPr>
              <a:defRPr/>
            </a:pPr>
            <a:r>
              <a:rPr lang="en-GB" sz="1350" dirty="0">
                <a:solidFill>
                  <a:srgbClr val="FF0000"/>
                </a:solidFill>
              </a:rPr>
              <a:t>oxygenated</a:t>
            </a:r>
            <a:r>
              <a:rPr lang="en-GB" sz="1350" dirty="0"/>
              <a:t> </a:t>
            </a:r>
            <a:r>
              <a:rPr lang="en-GB" sz="1350" dirty="0">
                <a:solidFill>
                  <a:srgbClr val="FF0000"/>
                </a:solidFill>
              </a:rPr>
              <a:t>blood</a:t>
            </a:r>
            <a:r>
              <a:rPr lang="en-GB" sz="1350" dirty="0"/>
              <a:t> from the lungs </a:t>
            </a:r>
            <a:endParaRPr lang="en-GB" sz="1350" i="1" dirty="0"/>
          </a:p>
        </p:txBody>
      </p:sp>
      <p:sp>
        <p:nvSpPr>
          <p:cNvPr id="26" name="Text Box 22">
            <a:extLst>
              <a:ext uri="{FF2B5EF4-FFF2-40B4-BE49-F238E27FC236}">
                <a16:creationId xmlns:a16="http://schemas.microsoft.com/office/drawing/2014/main" id="{546E1FEC-F5D0-489D-9DDF-87EDAF111AE9}"/>
              </a:ext>
            </a:extLst>
          </p:cNvPr>
          <p:cNvSpPr txBox="1">
            <a:spLocks noChangeArrowheads="1"/>
          </p:cNvSpPr>
          <p:nvPr/>
        </p:nvSpPr>
        <p:spPr bwMode="auto">
          <a:xfrm>
            <a:off x="7161104" y="4386153"/>
            <a:ext cx="1854545" cy="1131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sz="1350" dirty="0"/>
              <a:t>A lower chamber containing</a:t>
            </a:r>
          </a:p>
          <a:p>
            <a:pPr>
              <a:defRPr/>
            </a:pPr>
            <a:r>
              <a:rPr lang="en-GB" sz="1350" dirty="0">
                <a:solidFill>
                  <a:srgbClr val="FF0000"/>
                </a:solidFill>
              </a:rPr>
              <a:t>oxygenated blood</a:t>
            </a:r>
            <a:r>
              <a:rPr lang="en-GB" sz="1350" dirty="0"/>
              <a:t>, to be pumped around the body.</a:t>
            </a:r>
            <a:endParaRPr lang="en-GB" sz="1350" i="1" dirty="0"/>
          </a:p>
        </p:txBody>
      </p:sp>
    </p:spTree>
    <p:extLst>
      <p:ext uri="{BB962C8B-B14F-4D97-AF65-F5344CB8AC3E}">
        <p14:creationId xmlns:p14="http://schemas.microsoft.com/office/powerpoint/2010/main" val="253218879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childTnLst>
                          </p:cTn>
                        </p:par>
                        <p:par>
                          <p:cTn id="34" fill="hold">
                            <p:stCondLst>
                              <p:cond delay="500"/>
                            </p:stCondLst>
                            <p:childTnLst>
                              <p:par>
                                <p:cTn id="35" presetID="10" presetClass="entr" presetSubtype="0" fill="hold" grpId="0" nodeType="after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500"/>
                                        <p:tgtEl>
                                          <p:spTgt spid="5"/>
                                        </p:tgtEl>
                                      </p:cBhvr>
                                    </p:animEffect>
                                  </p:childTnLst>
                                </p:cTn>
                              </p:par>
                            </p:childTnLst>
                          </p:cTn>
                        </p:par>
                        <p:par>
                          <p:cTn id="43" fill="hold">
                            <p:stCondLst>
                              <p:cond delay="500"/>
                            </p:stCondLst>
                            <p:childTnLst>
                              <p:par>
                                <p:cTn id="44" presetID="10" presetClass="entr" presetSubtype="0"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2" grpId="0"/>
      <p:bldP spid="23" grpId="0"/>
      <p:bldP spid="25" grpId="0"/>
      <p:bldP spid="2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descr="Progress of blood through the heart">
            <a:extLst>
              <a:ext uri="{FF2B5EF4-FFF2-40B4-BE49-F238E27FC236}">
                <a16:creationId xmlns:a16="http://schemas.microsoft.com/office/drawing/2014/main" id="{F7D12A99-FE8F-421B-8301-BCE0386869BD}"/>
              </a:ext>
            </a:extLst>
          </p:cNvPr>
          <p:cNvPicPr/>
          <p:nvPr/>
        </p:nvPicPr>
        <p:blipFill>
          <a:blip r:embed="rId3">
            <a:extLst>
              <a:ext uri="{28A0092B-C50C-407E-A947-70E740481C1C}">
                <a14:useLocalDpi xmlns:a14="http://schemas.microsoft.com/office/drawing/2010/main" val="0"/>
              </a:ext>
            </a:extLst>
          </a:blip>
          <a:stretch>
            <a:fillRect/>
          </a:stretch>
        </p:blipFill>
        <p:spPr>
          <a:xfrm>
            <a:off x="2925951" y="1398666"/>
            <a:ext cx="3477053" cy="3314691"/>
          </a:xfrm>
          <a:prstGeom prst="rect">
            <a:avLst/>
          </a:prstGeom>
        </p:spPr>
      </p:pic>
      <p:sp>
        <p:nvSpPr>
          <p:cNvPr id="15371" name="Rectangle 11"/>
          <p:cNvSpPr>
            <a:spLocks noChangeArrowheads="1"/>
          </p:cNvSpPr>
          <p:nvPr/>
        </p:nvSpPr>
        <p:spPr bwMode="auto">
          <a:xfrm>
            <a:off x="204779" y="922656"/>
            <a:ext cx="61186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GB" dirty="0">
                <a:solidFill>
                  <a:srgbClr val="FF0000"/>
                </a:solidFill>
                <a:effectLst>
                  <a:outerShdw blurRad="38100" dist="38100" dir="2700000" algn="tl">
                    <a:srgbClr val="000000">
                      <a:alpha val="43137"/>
                    </a:srgbClr>
                  </a:outerShdw>
                </a:effectLst>
              </a:rPr>
              <a:t>Main blood vessels</a:t>
            </a:r>
          </a:p>
        </p:txBody>
      </p:sp>
      <p:grpSp>
        <p:nvGrpSpPr>
          <p:cNvPr id="4" name="Group 3">
            <a:extLst>
              <a:ext uri="{FF2B5EF4-FFF2-40B4-BE49-F238E27FC236}">
                <a16:creationId xmlns:a16="http://schemas.microsoft.com/office/drawing/2014/main" id="{9145D01D-5E40-4F87-B4E9-E70EFB418105}"/>
              </a:ext>
            </a:extLst>
          </p:cNvPr>
          <p:cNvGrpSpPr/>
          <p:nvPr/>
        </p:nvGrpSpPr>
        <p:grpSpPr>
          <a:xfrm>
            <a:off x="4439905" y="2144384"/>
            <a:ext cx="3958188" cy="1351480"/>
            <a:chOff x="5603702" y="-1287388"/>
            <a:chExt cx="5133046" cy="1743005"/>
          </a:xfrm>
        </p:grpSpPr>
        <p:sp>
          <p:nvSpPr>
            <p:cNvPr id="28677" name="Line 12"/>
            <p:cNvSpPr>
              <a:spLocks noChangeShapeType="1"/>
            </p:cNvSpPr>
            <p:nvPr/>
          </p:nvSpPr>
          <p:spPr bwMode="auto">
            <a:xfrm flipH="1" flipV="1">
              <a:off x="5603702" y="-1287388"/>
              <a:ext cx="4083187" cy="1492702"/>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n-US" sz="1350">
                <a:latin typeface="Arial" panose="020B0604020202020204" pitchFamily="34" charset="0"/>
                <a:cs typeface="Arial" panose="020B0604020202020204" pitchFamily="34" charset="0"/>
              </a:endParaRPr>
            </a:p>
          </p:txBody>
        </p:sp>
        <p:sp>
          <p:nvSpPr>
            <p:cNvPr id="11" name="Rectangle 10"/>
            <p:cNvSpPr>
              <a:spLocks noChangeArrowheads="1"/>
            </p:cNvSpPr>
            <p:nvPr/>
          </p:nvSpPr>
          <p:spPr bwMode="auto">
            <a:xfrm>
              <a:off x="9686888" y="-36825"/>
              <a:ext cx="1049860" cy="492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800" dirty="0">
                  <a:solidFill>
                    <a:srgbClr val="FF6600"/>
                  </a:solidFill>
                </a:rPr>
                <a:t>Aorta</a:t>
              </a:r>
              <a:endParaRPr lang="en-GB" sz="1800" dirty="0">
                <a:solidFill>
                  <a:schemeClr val="folHlink"/>
                </a:solidFill>
              </a:endParaRPr>
            </a:p>
          </p:txBody>
        </p:sp>
      </p:grpSp>
      <p:grpSp>
        <p:nvGrpSpPr>
          <p:cNvPr id="5" name="Group 4">
            <a:extLst>
              <a:ext uri="{FF2B5EF4-FFF2-40B4-BE49-F238E27FC236}">
                <a16:creationId xmlns:a16="http://schemas.microsoft.com/office/drawing/2014/main" id="{1ED7FD5C-CAF5-4357-A0FA-02709B5B9EF1}"/>
              </a:ext>
            </a:extLst>
          </p:cNvPr>
          <p:cNvGrpSpPr/>
          <p:nvPr/>
        </p:nvGrpSpPr>
        <p:grpSpPr>
          <a:xfrm>
            <a:off x="5202541" y="1063586"/>
            <a:ext cx="3700200" cy="1756719"/>
            <a:chOff x="6526524" y="4438185"/>
            <a:chExt cx="4933600" cy="2342292"/>
          </a:xfrm>
        </p:grpSpPr>
        <p:sp>
          <p:nvSpPr>
            <p:cNvPr id="28676" name="Line 12"/>
            <p:cNvSpPr>
              <a:spLocks noChangeShapeType="1"/>
            </p:cNvSpPr>
            <p:nvPr/>
          </p:nvSpPr>
          <p:spPr bwMode="auto">
            <a:xfrm flipH="1">
              <a:off x="6526524" y="4764283"/>
              <a:ext cx="2396154" cy="2016194"/>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n-US" sz="1350">
                <a:latin typeface="Arial" panose="020B0604020202020204" pitchFamily="34" charset="0"/>
                <a:cs typeface="Arial" panose="020B0604020202020204" pitchFamily="34" charset="0"/>
              </a:endParaRPr>
            </a:p>
          </p:txBody>
        </p:sp>
        <p:sp>
          <p:nvSpPr>
            <p:cNvPr id="10" name="Rectangle 9"/>
            <p:cNvSpPr>
              <a:spLocks noChangeArrowheads="1"/>
            </p:cNvSpPr>
            <p:nvPr/>
          </p:nvSpPr>
          <p:spPr bwMode="auto">
            <a:xfrm>
              <a:off x="8922677" y="4438185"/>
              <a:ext cx="2537447"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800" dirty="0">
                  <a:solidFill>
                    <a:srgbClr val="FF6600"/>
                  </a:solidFill>
                </a:rPr>
                <a:t>Pulmonary vein</a:t>
              </a:r>
              <a:endParaRPr lang="en-GB" sz="1800" dirty="0">
                <a:solidFill>
                  <a:schemeClr val="folHlink"/>
                </a:solidFill>
              </a:endParaRPr>
            </a:p>
          </p:txBody>
        </p:sp>
      </p:grpSp>
      <p:grpSp>
        <p:nvGrpSpPr>
          <p:cNvPr id="3" name="Group 2">
            <a:extLst>
              <a:ext uri="{FF2B5EF4-FFF2-40B4-BE49-F238E27FC236}">
                <a16:creationId xmlns:a16="http://schemas.microsoft.com/office/drawing/2014/main" id="{947FB6AF-EB39-4302-A4B4-35992CAAC9BC}"/>
              </a:ext>
            </a:extLst>
          </p:cNvPr>
          <p:cNvGrpSpPr/>
          <p:nvPr/>
        </p:nvGrpSpPr>
        <p:grpSpPr>
          <a:xfrm>
            <a:off x="181475" y="2531288"/>
            <a:ext cx="4646611" cy="953283"/>
            <a:chOff x="1952626" y="435838"/>
            <a:chExt cx="6195481" cy="1271044"/>
          </a:xfrm>
        </p:grpSpPr>
        <p:sp>
          <p:nvSpPr>
            <p:cNvPr id="28678" name="Line 12"/>
            <p:cNvSpPr>
              <a:spLocks noChangeShapeType="1"/>
            </p:cNvSpPr>
            <p:nvPr/>
          </p:nvSpPr>
          <p:spPr bwMode="auto">
            <a:xfrm flipV="1">
              <a:off x="4657358" y="435838"/>
              <a:ext cx="3490749" cy="972366"/>
            </a:xfrm>
            <a:prstGeom prst="line">
              <a:avLst/>
            </a:prstGeom>
            <a:noFill/>
            <a:ln w="38100">
              <a:solidFill>
                <a:srgbClr val="1405D1"/>
              </a:solidFill>
              <a:round/>
              <a:headEnd/>
              <a:tailEnd type="triangle" w="med" len="med"/>
            </a:ln>
            <a:extLst>
              <a:ext uri="{909E8E84-426E-40DD-AFC4-6F175D3DCCD1}">
                <a14:hiddenFill xmlns:a14="http://schemas.microsoft.com/office/drawing/2010/main">
                  <a:noFill/>
                </a14:hiddenFill>
              </a:ext>
            </a:extLst>
          </p:spPr>
          <p:txBody>
            <a:bodyPr/>
            <a:lstStyle/>
            <a:p>
              <a:endParaRPr lang="en-US" sz="1350">
                <a:latin typeface="Arial" panose="020B0604020202020204" pitchFamily="34" charset="0"/>
                <a:cs typeface="Arial" panose="020B0604020202020204" pitchFamily="34" charset="0"/>
              </a:endParaRPr>
            </a:p>
          </p:txBody>
        </p:sp>
        <p:sp>
          <p:nvSpPr>
            <p:cNvPr id="8" name="Rectangle 7"/>
            <p:cNvSpPr>
              <a:spLocks noChangeArrowheads="1"/>
            </p:cNvSpPr>
            <p:nvPr/>
          </p:nvSpPr>
          <p:spPr bwMode="auto">
            <a:xfrm>
              <a:off x="1952626" y="1214439"/>
              <a:ext cx="286232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800" dirty="0">
                  <a:solidFill>
                    <a:srgbClr val="1405D1"/>
                  </a:solidFill>
                </a:rPr>
                <a:t>Pulmonary artery </a:t>
              </a:r>
            </a:p>
          </p:txBody>
        </p:sp>
      </p:grpSp>
      <p:grpSp>
        <p:nvGrpSpPr>
          <p:cNvPr id="2" name="Group 1">
            <a:extLst>
              <a:ext uri="{FF2B5EF4-FFF2-40B4-BE49-F238E27FC236}">
                <a16:creationId xmlns:a16="http://schemas.microsoft.com/office/drawing/2014/main" id="{51A68B6C-9D93-4EDB-A740-E7C473B854D6}"/>
              </a:ext>
            </a:extLst>
          </p:cNvPr>
          <p:cNvGrpSpPr/>
          <p:nvPr/>
        </p:nvGrpSpPr>
        <p:grpSpPr>
          <a:xfrm>
            <a:off x="263724" y="1422067"/>
            <a:ext cx="3615482" cy="1062852"/>
            <a:chOff x="1838325" y="4078289"/>
            <a:chExt cx="4820643" cy="1417136"/>
          </a:xfrm>
        </p:grpSpPr>
        <p:sp>
          <p:nvSpPr>
            <p:cNvPr id="28675" name="Line 11"/>
            <p:cNvSpPr>
              <a:spLocks noChangeShapeType="1"/>
            </p:cNvSpPr>
            <p:nvPr/>
          </p:nvSpPr>
          <p:spPr bwMode="auto">
            <a:xfrm>
              <a:off x="3550244" y="4424520"/>
              <a:ext cx="3108724" cy="1070905"/>
            </a:xfrm>
            <a:prstGeom prst="line">
              <a:avLst/>
            </a:prstGeom>
            <a:noFill/>
            <a:ln w="38100">
              <a:solidFill>
                <a:srgbClr val="1405D1"/>
              </a:solidFill>
              <a:round/>
              <a:headEnd/>
              <a:tailEnd type="triangle" w="med" len="med"/>
            </a:ln>
            <a:extLst>
              <a:ext uri="{909E8E84-426E-40DD-AFC4-6F175D3DCCD1}">
                <a14:hiddenFill xmlns:a14="http://schemas.microsoft.com/office/drawing/2010/main">
                  <a:noFill/>
                </a14:hiddenFill>
              </a:ext>
            </a:extLst>
          </p:spPr>
          <p:txBody>
            <a:bodyPr/>
            <a:lstStyle/>
            <a:p>
              <a:endParaRPr lang="en-US" sz="1350">
                <a:latin typeface="Arial" panose="020B0604020202020204" pitchFamily="34" charset="0"/>
                <a:cs typeface="Arial" panose="020B0604020202020204" pitchFamily="34" charset="0"/>
              </a:endParaRPr>
            </a:p>
          </p:txBody>
        </p:sp>
        <p:sp>
          <p:nvSpPr>
            <p:cNvPr id="9" name="Rectangle 8"/>
            <p:cNvSpPr>
              <a:spLocks noChangeArrowheads="1"/>
            </p:cNvSpPr>
            <p:nvPr/>
          </p:nvSpPr>
          <p:spPr bwMode="auto">
            <a:xfrm>
              <a:off x="1838325" y="4078289"/>
              <a:ext cx="1785190" cy="49244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800" dirty="0">
                  <a:solidFill>
                    <a:srgbClr val="1405D1"/>
                  </a:solidFill>
                </a:rPr>
                <a:t>Vena Cava</a:t>
              </a:r>
            </a:p>
          </p:txBody>
        </p:sp>
      </p:grpSp>
      <p:sp>
        <p:nvSpPr>
          <p:cNvPr id="24" name="Title 1">
            <a:extLst>
              <a:ext uri="{FF2B5EF4-FFF2-40B4-BE49-F238E27FC236}">
                <a16:creationId xmlns:a16="http://schemas.microsoft.com/office/drawing/2014/main" id="{7C8BC006-952B-4AAB-B587-B0EFA9EB1561}"/>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cardiovascular system</a:t>
            </a:r>
          </a:p>
        </p:txBody>
      </p:sp>
      <p:sp>
        <p:nvSpPr>
          <p:cNvPr id="26" name="Rectangle 14">
            <a:extLst>
              <a:ext uri="{FF2B5EF4-FFF2-40B4-BE49-F238E27FC236}">
                <a16:creationId xmlns:a16="http://schemas.microsoft.com/office/drawing/2014/main" id="{475DB40C-8819-413B-B3CD-940B6CD101D1}"/>
              </a:ext>
            </a:extLst>
          </p:cNvPr>
          <p:cNvSpPr>
            <a:spLocks noChangeArrowheads="1"/>
          </p:cNvSpPr>
          <p:nvPr/>
        </p:nvSpPr>
        <p:spPr bwMode="auto">
          <a:xfrm>
            <a:off x="263724" y="1799755"/>
            <a:ext cx="2180078" cy="92333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800" b="0" dirty="0"/>
              <a:t>Returns </a:t>
            </a:r>
            <a:r>
              <a:rPr lang="en-GB" sz="1800" b="0" dirty="0">
                <a:solidFill>
                  <a:srgbClr val="1405D1"/>
                </a:solidFill>
              </a:rPr>
              <a:t>deoxygenated blood </a:t>
            </a:r>
            <a:r>
              <a:rPr lang="en-GB" sz="1800" b="0" dirty="0"/>
              <a:t>to the heart.</a:t>
            </a:r>
          </a:p>
        </p:txBody>
      </p:sp>
      <p:sp>
        <p:nvSpPr>
          <p:cNvPr id="27" name="Rectangle 13">
            <a:extLst>
              <a:ext uri="{FF2B5EF4-FFF2-40B4-BE49-F238E27FC236}">
                <a16:creationId xmlns:a16="http://schemas.microsoft.com/office/drawing/2014/main" id="{B5658DF4-31A0-40D3-9AA8-A9C08204D347}"/>
              </a:ext>
            </a:extLst>
          </p:cNvPr>
          <p:cNvSpPr>
            <a:spLocks noChangeArrowheads="1"/>
          </p:cNvSpPr>
          <p:nvPr/>
        </p:nvSpPr>
        <p:spPr bwMode="auto">
          <a:xfrm>
            <a:off x="181475" y="3495865"/>
            <a:ext cx="3429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800" b="0" dirty="0"/>
              <a:t>Carries </a:t>
            </a:r>
            <a:r>
              <a:rPr lang="en-GB" sz="1800" b="0" dirty="0">
                <a:solidFill>
                  <a:srgbClr val="1405D1"/>
                </a:solidFill>
              </a:rPr>
              <a:t>deoxygenated blood </a:t>
            </a:r>
            <a:r>
              <a:rPr lang="en-GB" sz="1800" b="0" dirty="0"/>
              <a:t>from the heart to the lungs. </a:t>
            </a:r>
          </a:p>
        </p:txBody>
      </p:sp>
      <p:sp>
        <p:nvSpPr>
          <p:cNvPr id="28" name="Rectangle 12">
            <a:extLst>
              <a:ext uri="{FF2B5EF4-FFF2-40B4-BE49-F238E27FC236}">
                <a16:creationId xmlns:a16="http://schemas.microsoft.com/office/drawing/2014/main" id="{F18185B7-7927-4218-8F31-B091BA2005DE}"/>
              </a:ext>
            </a:extLst>
          </p:cNvPr>
          <p:cNvSpPr>
            <a:spLocks noChangeArrowheads="1"/>
          </p:cNvSpPr>
          <p:nvPr/>
        </p:nvSpPr>
        <p:spPr bwMode="auto">
          <a:xfrm>
            <a:off x="6994034" y="1479241"/>
            <a:ext cx="203596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sz="1800" b="0" dirty="0"/>
              <a:t>Returns</a:t>
            </a:r>
          </a:p>
          <a:p>
            <a:pPr>
              <a:defRPr/>
            </a:pPr>
            <a:r>
              <a:rPr lang="en-GB" sz="1800" b="0" dirty="0">
                <a:solidFill>
                  <a:srgbClr val="FF0000"/>
                </a:solidFill>
              </a:rPr>
              <a:t>oxygenated blood </a:t>
            </a:r>
            <a:r>
              <a:rPr lang="en-GB" sz="1800" b="0" dirty="0"/>
              <a:t>to the heart. </a:t>
            </a:r>
          </a:p>
        </p:txBody>
      </p:sp>
      <p:sp>
        <p:nvSpPr>
          <p:cNvPr id="29" name="Rectangle 11">
            <a:extLst>
              <a:ext uri="{FF2B5EF4-FFF2-40B4-BE49-F238E27FC236}">
                <a16:creationId xmlns:a16="http://schemas.microsoft.com/office/drawing/2014/main" id="{239703C8-EAD0-43BD-81E4-21C812FB93E7}"/>
              </a:ext>
            </a:extLst>
          </p:cNvPr>
          <p:cNvSpPr>
            <a:spLocks noChangeArrowheads="1"/>
          </p:cNvSpPr>
          <p:nvPr/>
        </p:nvSpPr>
        <p:spPr bwMode="auto">
          <a:xfrm>
            <a:off x="6469790" y="3513931"/>
            <a:ext cx="2206668" cy="1240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sz="1800" b="0" dirty="0">
                <a:solidFill>
                  <a:srgbClr val="FF0000"/>
                </a:solidFill>
              </a:rPr>
              <a:t>Oxygenated blood </a:t>
            </a:r>
            <a:r>
              <a:rPr lang="en-GB" sz="1800" b="0" dirty="0"/>
              <a:t>is pumped at high pressure from the heart to the body </a:t>
            </a:r>
          </a:p>
        </p:txBody>
      </p:sp>
      <p:sp>
        <p:nvSpPr>
          <p:cNvPr id="23" name="Rectangle 2"/>
          <p:cNvSpPr>
            <a:spLocks noChangeArrowheads="1"/>
          </p:cNvSpPr>
          <p:nvPr/>
        </p:nvSpPr>
        <p:spPr bwMode="auto">
          <a:xfrm>
            <a:off x="263724" y="4759680"/>
            <a:ext cx="8539441" cy="1200329"/>
          </a:xfrm>
          <a:prstGeom prst="rect">
            <a:avLst/>
          </a:prstGeom>
          <a:solidFill>
            <a:srgbClr val="DA8AAD"/>
          </a:solidFill>
          <a:ln w="28575">
            <a:solidFill>
              <a:schemeClr val="tx1"/>
            </a:solidFill>
          </a:ln>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US" sz="1800" dirty="0" smtClean="0">
                <a:effectLst>
                  <a:outerShdw blurRad="38100" dist="38100" dir="2700000" algn="tl">
                    <a:srgbClr val="000000">
                      <a:alpha val="43137"/>
                    </a:srgbClr>
                  </a:outerShdw>
                </a:effectLst>
              </a:rPr>
              <a:t>REMEMBER:</a:t>
            </a:r>
          </a:p>
          <a:p>
            <a:pPr marL="342900" indent="-342900">
              <a:buAutoNum type="arabicPeriod"/>
            </a:pPr>
            <a:r>
              <a:rPr lang="en-GB" altLang="en-US" sz="1800" dirty="0" smtClean="0">
                <a:effectLst>
                  <a:outerShdw blurRad="38100" dist="38100" dir="2700000" algn="tl">
                    <a:srgbClr val="000000">
                      <a:alpha val="43137"/>
                    </a:srgbClr>
                  </a:outerShdw>
                </a:effectLst>
              </a:rPr>
              <a:t>Pulmonary circulation </a:t>
            </a:r>
            <a:r>
              <a:rPr lang="en-GB" altLang="en-US" sz="1800" b="0" dirty="0" smtClean="0">
                <a:effectLst>
                  <a:outerShdw blurRad="38100" dist="38100" dir="2700000" algn="tl">
                    <a:srgbClr val="000000">
                      <a:alpha val="43137"/>
                    </a:srgbClr>
                  </a:outerShdw>
                </a:effectLst>
              </a:rPr>
              <a:t>–</a:t>
            </a:r>
            <a:r>
              <a:rPr lang="en-GB" altLang="en-US" sz="1800" dirty="0" smtClean="0">
                <a:effectLst>
                  <a:outerShdw blurRad="38100" dist="38100" dir="2700000" algn="tl">
                    <a:srgbClr val="000000">
                      <a:alpha val="43137"/>
                    </a:srgbClr>
                  </a:outerShdw>
                </a:effectLst>
              </a:rPr>
              <a:t> </a:t>
            </a:r>
            <a:r>
              <a:rPr lang="en-GB" altLang="en-US" sz="1800" b="0" dirty="0" smtClean="0">
                <a:effectLst>
                  <a:outerShdw blurRad="38100" dist="38100" dir="2700000" algn="tl">
                    <a:srgbClr val="000000">
                      <a:alpha val="43137"/>
                    </a:srgbClr>
                  </a:outerShdw>
                </a:effectLst>
              </a:rPr>
              <a:t>i.e. blood flow between the heart and lungs</a:t>
            </a:r>
          </a:p>
          <a:p>
            <a:pPr marL="342900" indent="-342900">
              <a:buAutoNum type="arabicPeriod"/>
            </a:pPr>
            <a:r>
              <a:rPr lang="en-GB" altLang="en-US" sz="1800" dirty="0" smtClean="0">
                <a:effectLst>
                  <a:outerShdw blurRad="38100" dist="38100" dir="2700000" algn="tl">
                    <a:srgbClr val="000000">
                      <a:alpha val="43137"/>
                    </a:srgbClr>
                  </a:outerShdw>
                </a:effectLst>
              </a:rPr>
              <a:t>Systemic circulation</a:t>
            </a:r>
            <a:r>
              <a:rPr lang="en-GB" altLang="en-US" sz="1800" b="0" dirty="0" smtClean="0">
                <a:effectLst>
                  <a:outerShdw blurRad="38100" dist="38100" dir="2700000" algn="tl">
                    <a:srgbClr val="000000">
                      <a:alpha val="43137"/>
                    </a:srgbClr>
                  </a:outerShdw>
                </a:effectLst>
              </a:rPr>
              <a:t> – i.e. movement of blood from the heart through the rest of the body (excluding the lungs), then back to the heart</a:t>
            </a:r>
            <a:endParaRPr lang="en-GB" altLang="en-US" sz="1800" b="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0172138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371"/>
                                        </p:tgtEl>
                                        <p:attrNameLst>
                                          <p:attrName>style.visibility</p:attrName>
                                        </p:attrNameLst>
                                      </p:cBhvr>
                                      <p:to>
                                        <p:strVal val="visible"/>
                                      </p:to>
                                    </p:set>
                                    <p:animEffect transition="in" filter="fade">
                                      <p:cBhvr>
                                        <p:cTn id="7" dur="500"/>
                                        <p:tgtEl>
                                          <p:spTgt spid="15371"/>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500"/>
                                        <p:tgtEl>
                                          <p:spTgt spid="27"/>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500"/>
                                        <p:tgtEl>
                                          <p:spTgt spid="5"/>
                                        </p:tgtEl>
                                      </p:cBhvr>
                                    </p:animEffect>
                                  </p:childTnLst>
                                </p:cTn>
                              </p:par>
                            </p:childTnLst>
                          </p:cTn>
                        </p:par>
                        <p:par>
                          <p:cTn id="34" fill="hold">
                            <p:stCondLst>
                              <p:cond delay="500"/>
                            </p:stCondLst>
                            <p:childTnLst>
                              <p:par>
                                <p:cTn id="35" presetID="10" presetClass="entr" presetSubtype="0" fill="hold" grpId="0" nodeType="after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500"/>
                                        <p:tgtEl>
                                          <p:spTgt spid="2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500"/>
                                        <p:tgtEl>
                                          <p:spTgt spid="4"/>
                                        </p:tgtEl>
                                      </p:cBhvr>
                                    </p:animEffect>
                                  </p:childTnLst>
                                </p:cTn>
                              </p:par>
                            </p:childTnLst>
                          </p:cTn>
                        </p:par>
                        <p:par>
                          <p:cTn id="43" fill="hold">
                            <p:stCondLst>
                              <p:cond delay="50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grpId="0" nodeType="click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p:cTn id="51" dur="500" fill="hold"/>
                                        <p:tgtEl>
                                          <p:spTgt spid="23"/>
                                        </p:tgtEl>
                                        <p:attrNameLst>
                                          <p:attrName>ppt_w</p:attrName>
                                        </p:attrNameLst>
                                      </p:cBhvr>
                                      <p:tavLst>
                                        <p:tav tm="0">
                                          <p:val>
                                            <p:fltVal val="0"/>
                                          </p:val>
                                        </p:tav>
                                        <p:tav tm="100000">
                                          <p:val>
                                            <p:strVal val="#ppt_w"/>
                                          </p:val>
                                        </p:tav>
                                      </p:tavLst>
                                    </p:anim>
                                    <p:anim calcmode="lin" valueType="num">
                                      <p:cBhvr>
                                        <p:cTn id="52" dur="500" fill="hold"/>
                                        <p:tgtEl>
                                          <p:spTgt spid="23"/>
                                        </p:tgtEl>
                                        <p:attrNameLst>
                                          <p:attrName>ppt_h</p:attrName>
                                        </p:attrNameLst>
                                      </p:cBhvr>
                                      <p:tavLst>
                                        <p:tav tm="0">
                                          <p:val>
                                            <p:fltVal val="0"/>
                                          </p:val>
                                        </p:tav>
                                        <p:tav tm="100000">
                                          <p:val>
                                            <p:strVal val="#ppt_h"/>
                                          </p:val>
                                        </p:tav>
                                      </p:tavLst>
                                    </p:anim>
                                    <p:animEffect transition="in" filter="fade">
                                      <p:cBhvr>
                                        <p:cTn id="5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1" grpId="0"/>
      <p:bldP spid="26" grpId="0"/>
      <p:bldP spid="27" grpId="0"/>
      <p:bldP spid="28" grpId="0"/>
      <p:bldP spid="29" grpId="0"/>
      <p:bldP spid="2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8374" name="Text Box 6"/>
          <p:cNvSpPr txBox="1">
            <a:spLocks noChangeArrowheads="1"/>
          </p:cNvSpPr>
          <p:nvPr/>
        </p:nvSpPr>
        <p:spPr bwMode="auto">
          <a:xfrm>
            <a:off x="203598" y="4852391"/>
            <a:ext cx="1920130" cy="674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nSpc>
                <a:spcPct val="90000"/>
              </a:lnSpc>
              <a:defRPr/>
            </a:pPr>
            <a:r>
              <a:rPr lang="en-GB" sz="1400" b="0" dirty="0"/>
              <a:t>The wall dividing the left and right sides of the heart.</a:t>
            </a:r>
          </a:p>
        </p:txBody>
      </p:sp>
      <p:sp>
        <p:nvSpPr>
          <p:cNvPr id="698375" name="Text Box 7"/>
          <p:cNvSpPr txBox="1">
            <a:spLocks noChangeArrowheads="1"/>
          </p:cNvSpPr>
          <p:nvPr/>
        </p:nvSpPr>
        <p:spPr bwMode="auto">
          <a:xfrm>
            <a:off x="203598" y="2724712"/>
            <a:ext cx="1920130" cy="674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nSpc>
                <a:spcPct val="90000"/>
              </a:lnSpc>
              <a:defRPr/>
            </a:pPr>
            <a:r>
              <a:rPr lang="en-GB" sz="1400" b="0" dirty="0"/>
              <a:t>Prevent expelled blood flowing back into the heart.</a:t>
            </a:r>
          </a:p>
        </p:txBody>
      </p:sp>
      <p:sp>
        <p:nvSpPr>
          <p:cNvPr id="698376" name="Text Box 8"/>
          <p:cNvSpPr txBox="1">
            <a:spLocks noChangeArrowheads="1"/>
          </p:cNvSpPr>
          <p:nvPr/>
        </p:nvSpPr>
        <p:spPr bwMode="auto">
          <a:xfrm>
            <a:off x="203598" y="3678035"/>
            <a:ext cx="1920130"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nSpc>
                <a:spcPct val="90000"/>
              </a:lnSpc>
              <a:defRPr/>
            </a:pPr>
            <a:r>
              <a:rPr lang="en-GB" sz="1400" b="0" dirty="0"/>
              <a:t>Prevent blood flowing back into the right atrium from the ventricle.</a:t>
            </a:r>
          </a:p>
        </p:txBody>
      </p:sp>
      <p:sp>
        <p:nvSpPr>
          <p:cNvPr id="698387" name="Text Box 19"/>
          <p:cNvSpPr txBox="1">
            <a:spLocks noChangeArrowheads="1"/>
          </p:cNvSpPr>
          <p:nvPr/>
        </p:nvSpPr>
        <p:spPr bwMode="auto">
          <a:xfrm>
            <a:off x="7285435" y="4850847"/>
            <a:ext cx="1296590" cy="338554"/>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600" b="0" dirty="0"/>
              <a:t>Septum</a:t>
            </a:r>
          </a:p>
        </p:txBody>
      </p:sp>
      <p:sp>
        <p:nvSpPr>
          <p:cNvPr id="698388" name="Text Box 20"/>
          <p:cNvSpPr txBox="1">
            <a:spLocks noChangeArrowheads="1"/>
          </p:cNvSpPr>
          <p:nvPr/>
        </p:nvSpPr>
        <p:spPr bwMode="auto">
          <a:xfrm>
            <a:off x="7285435" y="3761810"/>
            <a:ext cx="1296590" cy="584775"/>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600" b="0" dirty="0"/>
              <a:t>Tricuspid valve</a:t>
            </a:r>
          </a:p>
        </p:txBody>
      </p:sp>
      <p:sp>
        <p:nvSpPr>
          <p:cNvPr id="698389" name="Text Box 21"/>
          <p:cNvSpPr txBox="1">
            <a:spLocks noChangeArrowheads="1"/>
          </p:cNvSpPr>
          <p:nvPr/>
        </p:nvSpPr>
        <p:spPr bwMode="auto">
          <a:xfrm>
            <a:off x="7339012" y="1867076"/>
            <a:ext cx="1243013" cy="584775"/>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600" b="0" dirty="0"/>
              <a:t>Bicuspid valve</a:t>
            </a:r>
          </a:p>
        </p:txBody>
      </p:sp>
      <p:sp>
        <p:nvSpPr>
          <p:cNvPr id="698390" name="Text Box 22"/>
          <p:cNvSpPr txBox="1">
            <a:spLocks noChangeArrowheads="1"/>
          </p:cNvSpPr>
          <p:nvPr/>
        </p:nvSpPr>
        <p:spPr bwMode="auto">
          <a:xfrm>
            <a:off x="7290226" y="2737375"/>
            <a:ext cx="1458516" cy="584775"/>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600" b="0" dirty="0"/>
              <a:t>Semi-lunar valves</a:t>
            </a:r>
          </a:p>
        </p:txBody>
      </p:sp>
      <p:sp>
        <p:nvSpPr>
          <p:cNvPr id="698391" name="Text Box 23"/>
          <p:cNvSpPr txBox="1">
            <a:spLocks noChangeArrowheads="1"/>
          </p:cNvSpPr>
          <p:nvPr/>
        </p:nvSpPr>
        <p:spPr bwMode="auto">
          <a:xfrm>
            <a:off x="203598" y="1744255"/>
            <a:ext cx="1920130" cy="674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nSpc>
                <a:spcPct val="90000"/>
              </a:lnSpc>
              <a:defRPr/>
            </a:pPr>
            <a:r>
              <a:rPr lang="en-GB" sz="1400" b="0" dirty="0"/>
              <a:t>Prevent blood flowing back into the left atrium.</a:t>
            </a:r>
          </a:p>
        </p:txBody>
      </p:sp>
      <p:sp>
        <p:nvSpPr>
          <p:cNvPr id="18" name="Rectangle 3"/>
          <p:cNvSpPr>
            <a:spLocks noChangeArrowheads="1"/>
          </p:cNvSpPr>
          <p:nvPr/>
        </p:nvSpPr>
        <p:spPr bwMode="auto">
          <a:xfrm>
            <a:off x="0" y="976164"/>
            <a:ext cx="90011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GB" dirty="0">
                <a:solidFill>
                  <a:srgbClr val="FF0000"/>
                </a:solidFill>
                <a:effectLst>
                  <a:outerShdw blurRad="38100" dist="38100" dir="2700000" algn="tl">
                    <a:srgbClr val="000000">
                      <a:alpha val="43137"/>
                    </a:srgbClr>
                  </a:outerShdw>
                </a:effectLst>
              </a:rPr>
              <a:t>Other important structures of the cardiovascular system</a:t>
            </a:r>
          </a:p>
        </p:txBody>
      </p:sp>
      <p:sp>
        <p:nvSpPr>
          <p:cNvPr id="13" name="Title 1">
            <a:extLst>
              <a:ext uri="{FF2B5EF4-FFF2-40B4-BE49-F238E27FC236}">
                <a16:creationId xmlns:a16="http://schemas.microsoft.com/office/drawing/2014/main" id="{75F1B01F-4A1A-4B47-8031-9FA88CA80DD3}"/>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cardiovascular system</a:t>
            </a:r>
          </a:p>
        </p:txBody>
      </p:sp>
      <p:pic>
        <p:nvPicPr>
          <p:cNvPr id="14" name="Picture 13" descr="Part of the human heart. Anatomy">
            <a:extLst>
              <a:ext uri="{FF2B5EF4-FFF2-40B4-BE49-F238E27FC236}">
                <a16:creationId xmlns:a16="http://schemas.microsoft.com/office/drawing/2014/main" id="{61D8BEB3-8BB2-4D89-BB3C-2F041CE80A08}"/>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979713" y="1556792"/>
            <a:ext cx="5305722" cy="4248472"/>
          </a:xfrm>
          <a:prstGeom prst="rect">
            <a:avLst/>
          </a:prstGeom>
        </p:spPr>
      </p:pic>
    </p:spTree>
    <p:extLst>
      <p:ext uri="{BB962C8B-B14F-4D97-AF65-F5344CB8AC3E}">
        <p14:creationId xmlns:p14="http://schemas.microsoft.com/office/powerpoint/2010/main" val="16524598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98391"/>
                                        </p:tgtEl>
                                        <p:attrNameLst>
                                          <p:attrName>style.visibility</p:attrName>
                                        </p:attrNameLst>
                                      </p:cBhvr>
                                      <p:to>
                                        <p:strVal val="visible"/>
                                      </p:to>
                                    </p:set>
                                    <p:animEffect transition="in" filter="fade">
                                      <p:cBhvr>
                                        <p:cTn id="15" dur="500"/>
                                        <p:tgtEl>
                                          <p:spTgt spid="69839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98389"/>
                                        </p:tgtEl>
                                        <p:attrNameLst>
                                          <p:attrName>style.visibility</p:attrName>
                                        </p:attrNameLst>
                                      </p:cBhvr>
                                      <p:to>
                                        <p:strVal val="visible"/>
                                      </p:to>
                                    </p:set>
                                    <p:animEffect transition="in" filter="fade">
                                      <p:cBhvr>
                                        <p:cTn id="18" dur="500"/>
                                        <p:tgtEl>
                                          <p:spTgt spid="69838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98375"/>
                                        </p:tgtEl>
                                        <p:attrNameLst>
                                          <p:attrName>style.visibility</p:attrName>
                                        </p:attrNameLst>
                                      </p:cBhvr>
                                      <p:to>
                                        <p:strVal val="visible"/>
                                      </p:to>
                                    </p:set>
                                    <p:animEffect transition="in" filter="fade">
                                      <p:cBhvr>
                                        <p:cTn id="23" dur="500"/>
                                        <p:tgtEl>
                                          <p:spTgt spid="69837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98390"/>
                                        </p:tgtEl>
                                        <p:attrNameLst>
                                          <p:attrName>style.visibility</p:attrName>
                                        </p:attrNameLst>
                                      </p:cBhvr>
                                      <p:to>
                                        <p:strVal val="visible"/>
                                      </p:to>
                                    </p:set>
                                    <p:animEffect transition="in" filter="fade">
                                      <p:cBhvr>
                                        <p:cTn id="26" dur="500"/>
                                        <p:tgtEl>
                                          <p:spTgt spid="698390"/>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698376"/>
                                        </p:tgtEl>
                                        <p:attrNameLst>
                                          <p:attrName>style.visibility</p:attrName>
                                        </p:attrNameLst>
                                      </p:cBhvr>
                                      <p:to>
                                        <p:strVal val="visible"/>
                                      </p:to>
                                    </p:set>
                                    <p:animEffect transition="in" filter="fade">
                                      <p:cBhvr>
                                        <p:cTn id="31" dur="500"/>
                                        <p:tgtEl>
                                          <p:spTgt spid="69837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98388"/>
                                        </p:tgtEl>
                                        <p:attrNameLst>
                                          <p:attrName>style.visibility</p:attrName>
                                        </p:attrNameLst>
                                      </p:cBhvr>
                                      <p:to>
                                        <p:strVal val="visible"/>
                                      </p:to>
                                    </p:set>
                                    <p:animEffect transition="in" filter="fade">
                                      <p:cBhvr>
                                        <p:cTn id="34" dur="500"/>
                                        <p:tgtEl>
                                          <p:spTgt spid="698388"/>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698374"/>
                                        </p:tgtEl>
                                        <p:attrNameLst>
                                          <p:attrName>style.visibility</p:attrName>
                                        </p:attrNameLst>
                                      </p:cBhvr>
                                      <p:to>
                                        <p:strVal val="visible"/>
                                      </p:to>
                                    </p:set>
                                    <p:animEffect transition="in" filter="fade">
                                      <p:cBhvr>
                                        <p:cTn id="39" dur="500"/>
                                        <p:tgtEl>
                                          <p:spTgt spid="69837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698387"/>
                                        </p:tgtEl>
                                        <p:attrNameLst>
                                          <p:attrName>style.visibility</p:attrName>
                                        </p:attrNameLst>
                                      </p:cBhvr>
                                      <p:to>
                                        <p:strVal val="visible"/>
                                      </p:to>
                                    </p:set>
                                    <p:animEffect transition="in" filter="fade">
                                      <p:cBhvr>
                                        <p:cTn id="42" dur="500"/>
                                        <p:tgtEl>
                                          <p:spTgt spid="6983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8374" grpId="0"/>
      <p:bldP spid="698375" grpId="0"/>
      <p:bldP spid="698376" grpId="0"/>
      <p:bldP spid="698387" grpId="0" animBg="1"/>
      <p:bldP spid="698388" grpId="0" animBg="1"/>
      <p:bldP spid="698389" grpId="0" animBg="1"/>
      <p:bldP spid="698390" grpId="0" animBg="1"/>
      <p:bldP spid="698391" grpId="0"/>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descr="Part of the human heart. Anatomy">
            <a:extLst>
              <a:ext uri="{FF2B5EF4-FFF2-40B4-BE49-F238E27FC236}">
                <a16:creationId xmlns:a16="http://schemas.microsoft.com/office/drawing/2014/main" id="{46C6D7C1-386C-4004-A21F-36AA5CF792D9}"/>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2090469" y="1267196"/>
            <a:ext cx="4757300" cy="4032449"/>
          </a:xfrm>
          <a:prstGeom prst="rect">
            <a:avLst/>
          </a:prstGeom>
        </p:spPr>
      </p:pic>
      <p:grpSp>
        <p:nvGrpSpPr>
          <p:cNvPr id="3" name="Group 2">
            <a:extLst>
              <a:ext uri="{FF2B5EF4-FFF2-40B4-BE49-F238E27FC236}">
                <a16:creationId xmlns:a16="http://schemas.microsoft.com/office/drawing/2014/main" id="{E1B70543-DA22-4FF0-81B4-7A33D07409E8}"/>
              </a:ext>
            </a:extLst>
          </p:cNvPr>
          <p:cNvGrpSpPr/>
          <p:nvPr/>
        </p:nvGrpSpPr>
        <p:grpSpPr>
          <a:xfrm>
            <a:off x="489941" y="3559375"/>
            <a:ext cx="4341140" cy="892605"/>
            <a:chOff x="653254" y="3602832"/>
            <a:chExt cx="5788186" cy="1190140"/>
          </a:xfrm>
        </p:grpSpPr>
        <p:sp>
          <p:nvSpPr>
            <p:cNvPr id="698374" name="Text Box 6"/>
            <p:cNvSpPr txBox="1">
              <a:spLocks noChangeArrowheads="1"/>
            </p:cNvSpPr>
            <p:nvPr/>
          </p:nvSpPr>
          <p:spPr bwMode="auto">
            <a:xfrm>
              <a:off x="653254" y="4005064"/>
              <a:ext cx="1995113" cy="787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nSpc>
                  <a:spcPct val="90000"/>
                </a:lnSpc>
                <a:defRPr/>
              </a:pPr>
              <a:r>
                <a:rPr lang="en-GB" sz="1200" b="0" dirty="0"/>
                <a:t>The wall dividing the left and right sides of the heart.</a:t>
              </a:r>
            </a:p>
          </p:txBody>
        </p:sp>
        <p:sp>
          <p:nvSpPr>
            <p:cNvPr id="30727" name="Line 11"/>
            <p:cNvSpPr>
              <a:spLocks noChangeShapeType="1"/>
            </p:cNvSpPr>
            <p:nvPr/>
          </p:nvSpPr>
          <p:spPr bwMode="auto">
            <a:xfrm>
              <a:off x="2170133" y="3846729"/>
              <a:ext cx="4271307" cy="777154"/>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350">
                <a:latin typeface="Arial" panose="020B0604020202020204" pitchFamily="34" charset="0"/>
                <a:cs typeface="Arial" panose="020B0604020202020204" pitchFamily="34" charset="0"/>
              </a:endParaRPr>
            </a:p>
          </p:txBody>
        </p:sp>
        <p:sp>
          <p:nvSpPr>
            <p:cNvPr id="698387" name="Text Box 19"/>
            <p:cNvSpPr txBox="1">
              <a:spLocks noChangeArrowheads="1"/>
            </p:cNvSpPr>
            <p:nvPr/>
          </p:nvSpPr>
          <p:spPr bwMode="auto">
            <a:xfrm>
              <a:off x="1090634" y="3602832"/>
              <a:ext cx="1079500" cy="400109"/>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350" b="0" dirty="0"/>
                <a:t>Septum</a:t>
              </a:r>
            </a:p>
          </p:txBody>
        </p:sp>
      </p:grpSp>
      <p:grpSp>
        <p:nvGrpSpPr>
          <p:cNvPr id="5" name="Group 4">
            <a:extLst>
              <a:ext uri="{FF2B5EF4-FFF2-40B4-BE49-F238E27FC236}">
                <a16:creationId xmlns:a16="http://schemas.microsoft.com/office/drawing/2014/main" id="{CBFB49DA-24C2-4D1C-90B0-36326A5B4F6B}"/>
              </a:ext>
            </a:extLst>
          </p:cNvPr>
          <p:cNvGrpSpPr/>
          <p:nvPr/>
        </p:nvGrpSpPr>
        <p:grpSpPr>
          <a:xfrm>
            <a:off x="3927767" y="3787716"/>
            <a:ext cx="4809498" cy="1240326"/>
            <a:chOff x="5237023" y="3907290"/>
            <a:chExt cx="6412663" cy="1653768"/>
          </a:xfrm>
        </p:grpSpPr>
        <p:sp>
          <p:nvSpPr>
            <p:cNvPr id="698376" name="Text Box 8"/>
            <p:cNvSpPr txBox="1">
              <a:spLocks noChangeArrowheads="1"/>
            </p:cNvSpPr>
            <p:nvPr/>
          </p:nvSpPr>
          <p:spPr bwMode="auto">
            <a:xfrm>
              <a:off x="9095762" y="4773150"/>
              <a:ext cx="2553924" cy="787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nSpc>
                  <a:spcPct val="90000"/>
                </a:lnSpc>
                <a:defRPr/>
              </a:pPr>
              <a:r>
                <a:rPr lang="en-GB" sz="1200" b="0" dirty="0"/>
                <a:t>Prevent blood flowing back into the right atrium from the ventricle.</a:t>
              </a:r>
            </a:p>
          </p:txBody>
        </p:sp>
        <p:sp>
          <p:nvSpPr>
            <p:cNvPr id="30728" name="Line 12"/>
            <p:cNvSpPr>
              <a:spLocks noChangeShapeType="1"/>
            </p:cNvSpPr>
            <p:nvPr/>
          </p:nvSpPr>
          <p:spPr bwMode="auto">
            <a:xfrm flipH="1" flipV="1">
              <a:off x="5237023" y="3907290"/>
              <a:ext cx="4271309" cy="455631"/>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350">
                <a:latin typeface="Arial" panose="020B0604020202020204" pitchFamily="34" charset="0"/>
                <a:cs typeface="Arial" panose="020B0604020202020204" pitchFamily="34" charset="0"/>
              </a:endParaRPr>
            </a:p>
          </p:txBody>
        </p:sp>
        <p:sp>
          <p:nvSpPr>
            <p:cNvPr id="698388" name="Text Box 20"/>
            <p:cNvSpPr txBox="1">
              <a:spLocks noChangeArrowheads="1"/>
            </p:cNvSpPr>
            <p:nvPr/>
          </p:nvSpPr>
          <p:spPr bwMode="auto">
            <a:xfrm>
              <a:off x="9508332" y="4163219"/>
              <a:ext cx="1728787" cy="677108"/>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350" b="0" dirty="0"/>
                <a:t>Tricuspid valve</a:t>
              </a:r>
            </a:p>
          </p:txBody>
        </p:sp>
      </p:grpSp>
      <p:grpSp>
        <p:nvGrpSpPr>
          <p:cNvPr id="2" name="Group 1">
            <a:extLst>
              <a:ext uri="{FF2B5EF4-FFF2-40B4-BE49-F238E27FC236}">
                <a16:creationId xmlns:a16="http://schemas.microsoft.com/office/drawing/2014/main" id="{FC8A29FA-B098-4613-922A-828AAFF82FDF}"/>
              </a:ext>
            </a:extLst>
          </p:cNvPr>
          <p:cNvGrpSpPr/>
          <p:nvPr/>
        </p:nvGrpSpPr>
        <p:grpSpPr>
          <a:xfrm>
            <a:off x="334168" y="2167180"/>
            <a:ext cx="4413094" cy="1392194"/>
            <a:chOff x="445558" y="1746573"/>
            <a:chExt cx="5884124" cy="1856259"/>
          </a:xfrm>
        </p:grpSpPr>
        <p:sp>
          <p:nvSpPr>
            <p:cNvPr id="698375" name="Text Box 7"/>
            <p:cNvSpPr txBox="1">
              <a:spLocks noChangeArrowheads="1"/>
            </p:cNvSpPr>
            <p:nvPr/>
          </p:nvSpPr>
          <p:spPr bwMode="auto">
            <a:xfrm>
              <a:off x="445558" y="2372882"/>
              <a:ext cx="2307771" cy="787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nSpc>
                  <a:spcPct val="90000"/>
                </a:lnSpc>
                <a:defRPr/>
              </a:pPr>
              <a:r>
                <a:rPr lang="en-GB" sz="1200" b="0" dirty="0"/>
                <a:t>Prevent expelled blood flowing back into the heart.</a:t>
              </a:r>
            </a:p>
          </p:txBody>
        </p:sp>
        <p:sp>
          <p:nvSpPr>
            <p:cNvPr id="30726" name="Line 10"/>
            <p:cNvSpPr>
              <a:spLocks noChangeShapeType="1"/>
            </p:cNvSpPr>
            <p:nvPr/>
          </p:nvSpPr>
          <p:spPr bwMode="auto">
            <a:xfrm>
              <a:off x="2571788" y="2011680"/>
              <a:ext cx="3757894" cy="1591152"/>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350">
                <a:latin typeface="Arial" panose="020B0604020202020204" pitchFamily="34" charset="0"/>
                <a:cs typeface="Arial" panose="020B0604020202020204" pitchFamily="34" charset="0"/>
              </a:endParaRPr>
            </a:p>
          </p:txBody>
        </p:sp>
        <p:sp>
          <p:nvSpPr>
            <p:cNvPr id="30729" name="Line 14"/>
            <p:cNvSpPr>
              <a:spLocks noChangeShapeType="1"/>
            </p:cNvSpPr>
            <p:nvPr/>
          </p:nvSpPr>
          <p:spPr bwMode="auto">
            <a:xfrm>
              <a:off x="2537826" y="2011680"/>
              <a:ext cx="3324494" cy="157408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350">
                <a:latin typeface="Arial" panose="020B0604020202020204" pitchFamily="34" charset="0"/>
                <a:cs typeface="Arial" panose="020B0604020202020204" pitchFamily="34" charset="0"/>
              </a:endParaRPr>
            </a:p>
          </p:txBody>
        </p:sp>
        <p:sp>
          <p:nvSpPr>
            <p:cNvPr id="698390" name="Text Box 22"/>
            <p:cNvSpPr txBox="1">
              <a:spLocks noChangeArrowheads="1"/>
            </p:cNvSpPr>
            <p:nvPr/>
          </p:nvSpPr>
          <p:spPr bwMode="auto">
            <a:xfrm>
              <a:off x="627100" y="1746573"/>
              <a:ext cx="1944688" cy="677108"/>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350" b="0" dirty="0"/>
                <a:t>Semi-lunar valves</a:t>
              </a:r>
            </a:p>
          </p:txBody>
        </p:sp>
      </p:grpSp>
      <p:grpSp>
        <p:nvGrpSpPr>
          <p:cNvPr id="4" name="Group 3">
            <a:extLst>
              <a:ext uri="{FF2B5EF4-FFF2-40B4-BE49-F238E27FC236}">
                <a16:creationId xmlns:a16="http://schemas.microsoft.com/office/drawing/2014/main" id="{9E97EBD4-6C10-4446-9854-D75C7E7557DD}"/>
              </a:ext>
            </a:extLst>
          </p:cNvPr>
          <p:cNvGrpSpPr/>
          <p:nvPr/>
        </p:nvGrpSpPr>
        <p:grpSpPr>
          <a:xfrm>
            <a:off x="5123979" y="1905727"/>
            <a:ext cx="3405039" cy="1662577"/>
            <a:chOff x="6831970" y="1397969"/>
            <a:chExt cx="4540051" cy="2216769"/>
          </a:xfrm>
        </p:grpSpPr>
        <p:sp>
          <p:nvSpPr>
            <p:cNvPr id="30730" name="Line 15"/>
            <p:cNvSpPr>
              <a:spLocks noChangeShapeType="1"/>
            </p:cNvSpPr>
            <p:nvPr/>
          </p:nvSpPr>
          <p:spPr bwMode="auto">
            <a:xfrm flipH="1">
              <a:off x="6831970" y="1746573"/>
              <a:ext cx="2676362" cy="1868165"/>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350">
                <a:latin typeface="Arial" panose="020B0604020202020204" pitchFamily="34" charset="0"/>
                <a:cs typeface="Arial" panose="020B0604020202020204" pitchFamily="34" charset="0"/>
              </a:endParaRPr>
            </a:p>
          </p:txBody>
        </p:sp>
        <p:sp>
          <p:nvSpPr>
            <p:cNvPr id="698389" name="Text Box 21"/>
            <p:cNvSpPr txBox="1">
              <a:spLocks noChangeArrowheads="1"/>
            </p:cNvSpPr>
            <p:nvPr/>
          </p:nvSpPr>
          <p:spPr bwMode="auto">
            <a:xfrm>
              <a:off x="9508334" y="1397969"/>
              <a:ext cx="1657350" cy="677108"/>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350" b="0" dirty="0"/>
                <a:t>Bicuspid valve</a:t>
              </a:r>
            </a:p>
          </p:txBody>
        </p:sp>
        <p:sp>
          <p:nvSpPr>
            <p:cNvPr id="698391" name="Text Box 23"/>
            <p:cNvSpPr txBox="1">
              <a:spLocks noChangeArrowheads="1"/>
            </p:cNvSpPr>
            <p:nvPr/>
          </p:nvSpPr>
          <p:spPr bwMode="auto">
            <a:xfrm>
              <a:off x="9469576" y="2084850"/>
              <a:ext cx="1902445" cy="787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nSpc>
                  <a:spcPct val="90000"/>
                </a:lnSpc>
                <a:defRPr/>
              </a:pPr>
              <a:r>
                <a:rPr lang="en-GB" sz="1200" b="0" dirty="0"/>
                <a:t>Prevent blood flowing back into the left atrium.</a:t>
              </a:r>
            </a:p>
          </p:txBody>
        </p:sp>
      </p:grpSp>
      <p:sp>
        <p:nvSpPr>
          <p:cNvPr id="19" name="Rectangle 3"/>
          <p:cNvSpPr>
            <a:spLocks noChangeArrowheads="1"/>
          </p:cNvSpPr>
          <p:nvPr/>
        </p:nvSpPr>
        <p:spPr bwMode="auto">
          <a:xfrm>
            <a:off x="420578" y="1223105"/>
            <a:ext cx="23789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GB" dirty="0">
                <a:solidFill>
                  <a:srgbClr val="FF0000"/>
                </a:solidFill>
                <a:effectLst>
                  <a:outerShdw blurRad="38100" dist="38100" dir="2700000" algn="tl">
                    <a:srgbClr val="000000">
                      <a:alpha val="43137"/>
                    </a:srgbClr>
                  </a:outerShdw>
                </a:effectLst>
              </a:rPr>
              <a:t>The ANSWERS</a:t>
            </a:r>
            <a:endParaRPr lang="en-GB" altLang="en-GB" sz="1500" dirty="0">
              <a:effectLst>
                <a:outerShdw blurRad="38100" dist="38100" dir="2700000" algn="tl">
                  <a:srgbClr val="000000">
                    <a:alpha val="43137"/>
                  </a:srgbClr>
                </a:outerShdw>
              </a:effectLst>
            </a:endParaRPr>
          </a:p>
        </p:txBody>
      </p:sp>
      <p:sp>
        <p:nvSpPr>
          <p:cNvPr id="22" name="Title 1">
            <a:extLst>
              <a:ext uri="{FF2B5EF4-FFF2-40B4-BE49-F238E27FC236}">
                <a16:creationId xmlns:a16="http://schemas.microsoft.com/office/drawing/2014/main" id="{BE516033-B66F-4490-8485-907CACB8ADEE}"/>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cardiovascular system</a:t>
            </a:r>
          </a:p>
        </p:txBody>
      </p:sp>
    </p:spTree>
    <p:extLst>
      <p:ext uri="{BB962C8B-B14F-4D97-AF65-F5344CB8AC3E}">
        <p14:creationId xmlns:p14="http://schemas.microsoft.com/office/powerpoint/2010/main" val="23674591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descr="Vector Illustration of a Cardiac Frequency">
            <a:extLst>
              <a:ext uri="{FF2B5EF4-FFF2-40B4-BE49-F238E27FC236}">
                <a16:creationId xmlns:a16="http://schemas.microsoft.com/office/drawing/2014/main" id="{243E8BA5-2336-4CBA-B4CF-478C8E2FF19F}"/>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278476" y="1556792"/>
            <a:ext cx="3736526" cy="3312368"/>
          </a:xfrm>
          <a:prstGeom prst="rect">
            <a:avLst/>
          </a:prstGeom>
        </p:spPr>
      </p:pic>
      <p:sp>
        <p:nvSpPr>
          <p:cNvPr id="5" name="TextBox 4"/>
          <p:cNvSpPr txBox="1"/>
          <p:nvPr/>
        </p:nvSpPr>
        <p:spPr>
          <a:xfrm>
            <a:off x="128998" y="1556793"/>
            <a:ext cx="5040312" cy="4392488"/>
          </a:xfrm>
          <a:prstGeom prst="rect">
            <a:avLst/>
          </a:prstGeom>
          <a:solidFill>
            <a:srgbClr val="0070C0"/>
          </a:solidFill>
        </p:spPr>
        <p:style>
          <a:lnRef idx="2">
            <a:schemeClr val="accent5">
              <a:shade val="50000"/>
            </a:schemeClr>
          </a:lnRef>
          <a:fillRef idx="1">
            <a:schemeClr val="accent5"/>
          </a:fillRef>
          <a:effectRef idx="0">
            <a:schemeClr val="accent5"/>
          </a:effectRef>
          <a:fontRef idx="minor">
            <a:schemeClr val="lt1"/>
          </a:fontRef>
        </p:style>
        <p:txBody>
          <a:bodyPr wrap="square" rtlCol="0">
            <a:noAutofit/>
          </a:bodyPr>
          <a:lstStyle/>
          <a:p>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The heart makes two very important sounds:</a:t>
            </a:r>
          </a:p>
          <a:p>
            <a:endParaRPr lang="en-GB" sz="1350" dirty="0">
              <a:latin typeface="Arial" panose="020B0604020202020204" pitchFamily="34" charset="0"/>
              <a:cs typeface="Arial" panose="020B0604020202020204" pitchFamily="34" charset="0"/>
            </a:endParaRPr>
          </a:p>
          <a:p>
            <a:pPr algn="ctr"/>
            <a:r>
              <a:rPr lang="en-GB" sz="3300" b="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Lub</a:t>
            </a:r>
            <a:r>
              <a:rPr lang="en-GB" sz="33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 Dub!</a:t>
            </a:r>
          </a:p>
          <a:p>
            <a:pPr algn="ctr"/>
            <a:r>
              <a:rPr lang="en-GB" sz="2400" dirty="0">
                <a:latin typeface="Arial" panose="020B0604020202020204" pitchFamily="34" charset="0"/>
                <a:cs typeface="Arial" panose="020B0604020202020204" pitchFamily="34" charset="0"/>
              </a:rPr>
              <a:t> </a:t>
            </a:r>
            <a:r>
              <a:rPr lang="en-GB" sz="2000" dirty="0">
                <a:latin typeface="Arial" panose="020B0604020202020204" pitchFamily="34" charset="0"/>
                <a:cs typeface="Arial" panose="020B0604020202020204" pitchFamily="34" charset="0"/>
              </a:rPr>
              <a:t>The</a:t>
            </a:r>
            <a:r>
              <a:rPr lang="en-GB" sz="20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GB" sz="20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systole</a:t>
            </a:r>
            <a:r>
              <a:rPr lang="en-GB" sz="20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GB" sz="2000" dirty="0">
                <a:latin typeface="Arial" panose="020B0604020202020204" pitchFamily="34" charset="0"/>
                <a:cs typeface="Arial" panose="020B0604020202020204" pitchFamily="34" charset="0"/>
              </a:rPr>
              <a:t>and </a:t>
            </a:r>
            <a:r>
              <a:rPr lang="en-GB" sz="20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diastole</a:t>
            </a:r>
            <a:r>
              <a:rPr lang="en-GB" sz="20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p>
          <a:p>
            <a:pPr algn="r"/>
            <a:endParaRPr lang="en-GB" sz="1350" dirty="0">
              <a:latin typeface="Arial" panose="020B0604020202020204" pitchFamily="34" charset="0"/>
              <a:cs typeface="Arial" panose="020B0604020202020204" pitchFamily="34" charset="0"/>
            </a:endParaRPr>
          </a:p>
          <a:p>
            <a:endParaRPr lang="en-GB" sz="1350" dirty="0">
              <a:latin typeface="Arial" panose="020B0604020202020204" pitchFamily="34" charset="0"/>
              <a:cs typeface="Arial" panose="020B0604020202020204" pitchFamily="34" charset="0"/>
            </a:endParaRPr>
          </a:p>
          <a:p>
            <a:endParaRPr lang="en-GB" sz="1350" dirty="0">
              <a:latin typeface="Arial" panose="020B0604020202020204" pitchFamily="34" charset="0"/>
              <a:cs typeface="Arial" panose="020B0604020202020204" pitchFamily="34" charset="0"/>
            </a:endParaRPr>
          </a:p>
          <a:p>
            <a:endParaRPr lang="en-GB" sz="1350" dirty="0">
              <a:latin typeface="Arial" panose="020B0604020202020204" pitchFamily="34" charset="0"/>
              <a:cs typeface="Arial" panose="020B0604020202020204" pitchFamily="34" charset="0"/>
            </a:endParaRPr>
          </a:p>
          <a:p>
            <a:endParaRPr lang="en-GB" sz="1350" dirty="0">
              <a:latin typeface="Arial" panose="020B0604020202020204" pitchFamily="34" charset="0"/>
              <a:cs typeface="Arial" panose="020B0604020202020204" pitchFamily="34" charset="0"/>
            </a:endParaRPr>
          </a:p>
          <a:p>
            <a:endParaRPr lang="en-GB" sz="1350" dirty="0">
              <a:latin typeface="Arial" panose="020B0604020202020204" pitchFamily="34" charset="0"/>
              <a:cs typeface="Arial" panose="020B0604020202020204" pitchFamily="34" charset="0"/>
            </a:endParaRPr>
          </a:p>
          <a:p>
            <a:endParaRPr lang="en-GB" sz="1350" dirty="0">
              <a:latin typeface="Arial" panose="020B0604020202020204" pitchFamily="34" charset="0"/>
              <a:cs typeface="Arial" panose="020B0604020202020204" pitchFamily="34" charset="0"/>
            </a:endParaRPr>
          </a:p>
          <a:p>
            <a:endParaRPr lang="pl-PL" sz="1350" dirty="0">
              <a:latin typeface="Arial" panose="020B0604020202020204" pitchFamily="34" charset="0"/>
              <a:cs typeface="Arial" panose="020B0604020202020204" pitchFamily="34" charset="0"/>
            </a:endParaRPr>
          </a:p>
          <a:p>
            <a:endParaRPr lang="pl-PL" sz="1350" dirty="0">
              <a:latin typeface="Arial" panose="020B0604020202020204" pitchFamily="34" charset="0"/>
              <a:cs typeface="Arial" panose="020B0604020202020204" pitchFamily="34" charset="0"/>
            </a:endParaRPr>
          </a:p>
          <a:p>
            <a:endParaRPr lang="en-GB" sz="1350" dirty="0">
              <a:latin typeface="Arial" panose="020B0604020202020204" pitchFamily="34" charset="0"/>
              <a:cs typeface="Arial" panose="020B0604020202020204" pitchFamily="34" charset="0"/>
            </a:endParaRPr>
          </a:p>
          <a:p>
            <a:endParaRPr lang="en-GB" sz="1350" dirty="0">
              <a:latin typeface="Arial" panose="020B0604020202020204" pitchFamily="34" charset="0"/>
              <a:cs typeface="Arial" panose="020B0604020202020204" pitchFamily="34" charset="0"/>
            </a:endParaRPr>
          </a:p>
          <a:p>
            <a:r>
              <a:rPr lang="en-US" sz="1350" b="1" dirty="0">
                <a:latin typeface="Arial" panose="020B0604020202020204" pitchFamily="34" charset="0"/>
                <a:cs typeface="Arial" panose="020B0604020202020204" pitchFamily="34" charset="0"/>
              </a:rPr>
              <a:t>Remember this process starts in the right atrium and right ventricle moving to the left atrium and finally the left ventricle. </a:t>
            </a:r>
          </a:p>
        </p:txBody>
      </p:sp>
      <p:grpSp>
        <p:nvGrpSpPr>
          <p:cNvPr id="17" name="Group 16">
            <a:extLst>
              <a:ext uri="{FF2B5EF4-FFF2-40B4-BE49-F238E27FC236}">
                <a16:creationId xmlns:a16="http://schemas.microsoft.com/office/drawing/2014/main" id="{0E8F7FD5-1730-4561-98C8-29D36A0B5E59}"/>
              </a:ext>
            </a:extLst>
          </p:cNvPr>
          <p:cNvGrpSpPr/>
          <p:nvPr/>
        </p:nvGrpSpPr>
        <p:grpSpPr>
          <a:xfrm>
            <a:off x="1043609" y="2751785"/>
            <a:ext cx="5328591" cy="1184897"/>
            <a:chOff x="1391479" y="2621541"/>
            <a:chExt cx="7104788" cy="1579862"/>
          </a:xfrm>
        </p:grpSpPr>
        <p:sp>
          <p:nvSpPr>
            <p:cNvPr id="13" name="Rectangle 12"/>
            <p:cNvSpPr/>
            <p:nvPr/>
          </p:nvSpPr>
          <p:spPr>
            <a:xfrm>
              <a:off x="1391479" y="3265299"/>
              <a:ext cx="4427008" cy="936104"/>
            </a:xfrm>
            <a:prstGeom prst="rect">
              <a:avLst/>
            </a:prstGeom>
            <a:solidFill>
              <a:srgbClr val="B71E42"/>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Systole</a:t>
              </a:r>
              <a:r>
                <a:rPr lang="en-GB"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The heart emptying.</a:t>
              </a:r>
            </a:p>
            <a:p>
              <a:r>
                <a:rPr lang="en-US" dirty="0">
                  <a:latin typeface="Arial" panose="020B0604020202020204" pitchFamily="34" charset="0"/>
                  <a:cs typeface="Arial" panose="020B0604020202020204" pitchFamily="34" charset="0"/>
                </a:rPr>
                <a:t>The heart contracts</a:t>
              </a:r>
            </a:p>
          </p:txBody>
        </p:sp>
        <p:cxnSp>
          <p:nvCxnSpPr>
            <p:cNvPr id="10" name="Straight Arrow Connector 9"/>
            <p:cNvCxnSpPr>
              <a:cxnSpLocks/>
              <a:stCxn id="13" idx="3"/>
            </p:cNvCxnSpPr>
            <p:nvPr/>
          </p:nvCxnSpPr>
          <p:spPr>
            <a:xfrm flipV="1">
              <a:off x="5818487" y="2621541"/>
              <a:ext cx="2677780" cy="1111810"/>
            </a:xfrm>
            <a:prstGeom prst="straightConnector1">
              <a:avLst/>
            </a:prstGeom>
            <a:ln w="57150">
              <a:solidFill>
                <a:srgbClr val="B71E42"/>
              </a:solidFill>
              <a:tailEnd type="arrow"/>
            </a:ln>
          </p:spPr>
          <p:style>
            <a:lnRef idx="3">
              <a:schemeClr val="accent1"/>
            </a:lnRef>
            <a:fillRef idx="0">
              <a:schemeClr val="accent1"/>
            </a:fillRef>
            <a:effectRef idx="2">
              <a:schemeClr val="accent1"/>
            </a:effectRef>
            <a:fontRef idx="minor">
              <a:schemeClr val="tx1"/>
            </a:fontRef>
          </p:style>
        </p:cxnSp>
      </p:grpSp>
      <p:grpSp>
        <p:nvGrpSpPr>
          <p:cNvPr id="18" name="Group 17">
            <a:extLst>
              <a:ext uri="{FF2B5EF4-FFF2-40B4-BE49-F238E27FC236}">
                <a16:creationId xmlns:a16="http://schemas.microsoft.com/office/drawing/2014/main" id="{4A3C97F4-4C41-4B9C-8FDA-69F4E8B3D1C9}"/>
              </a:ext>
            </a:extLst>
          </p:cNvPr>
          <p:cNvGrpSpPr/>
          <p:nvPr/>
        </p:nvGrpSpPr>
        <p:grpSpPr>
          <a:xfrm>
            <a:off x="661825" y="3717031"/>
            <a:ext cx="5799476" cy="1267003"/>
            <a:chOff x="1391479" y="3813043"/>
            <a:chExt cx="7732634" cy="1689338"/>
          </a:xfrm>
        </p:grpSpPr>
        <p:sp>
          <p:nvSpPr>
            <p:cNvPr id="14" name="Rectangle 13"/>
            <p:cNvSpPr/>
            <p:nvPr/>
          </p:nvSpPr>
          <p:spPr>
            <a:xfrm>
              <a:off x="1391479" y="4494269"/>
              <a:ext cx="5903773" cy="1008112"/>
            </a:xfrm>
            <a:prstGeom prst="rect">
              <a:avLst/>
            </a:prstGeom>
            <a:solidFill>
              <a:srgbClr val="B71E42"/>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Diastole</a:t>
              </a:r>
              <a:r>
                <a:rPr lang="en-GB" dirty="0">
                  <a:latin typeface="Arial" panose="020B0604020202020204" pitchFamily="34" charset="0"/>
                  <a:cs typeface="Arial" panose="020B0604020202020204" pitchFamily="34" charset="0"/>
                </a:rPr>
                <a:t>: The </a:t>
              </a:r>
              <a:r>
                <a:rPr lang="en-US" dirty="0">
                  <a:latin typeface="Arial" panose="020B0604020202020204" pitchFamily="34" charset="0"/>
                  <a:cs typeface="Arial" panose="020B0604020202020204" pitchFamily="34" charset="0"/>
                </a:rPr>
                <a:t>heart filling with blood.</a:t>
              </a:r>
            </a:p>
            <a:p>
              <a:r>
                <a:rPr lang="en-US" dirty="0">
                  <a:latin typeface="Arial" panose="020B0604020202020204" pitchFamily="34" charset="0"/>
                  <a:cs typeface="Arial" panose="020B0604020202020204" pitchFamily="34" charset="0"/>
                </a:rPr>
                <a:t>The heart is relaxing</a:t>
              </a:r>
            </a:p>
            <a:p>
              <a:endParaRPr lang="en-US" dirty="0">
                <a:latin typeface="Arial" panose="020B0604020202020204" pitchFamily="34" charset="0"/>
                <a:cs typeface="Arial" panose="020B0604020202020204" pitchFamily="34" charset="0"/>
              </a:endParaRPr>
            </a:p>
          </p:txBody>
        </p:sp>
        <p:cxnSp>
          <p:nvCxnSpPr>
            <p:cNvPr id="12" name="Straight Arrow Connector 11"/>
            <p:cNvCxnSpPr>
              <a:cxnSpLocks/>
              <a:stCxn id="14" idx="3"/>
            </p:cNvCxnSpPr>
            <p:nvPr/>
          </p:nvCxnSpPr>
          <p:spPr>
            <a:xfrm flipV="1">
              <a:off x="7295252" y="3813043"/>
              <a:ext cx="1828861" cy="1185282"/>
            </a:xfrm>
            <a:prstGeom prst="straightConnector1">
              <a:avLst/>
            </a:prstGeom>
            <a:ln w="57150">
              <a:solidFill>
                <a:srgbClr val="B71E42"/>
              </a:solidFill>
              <a:tailEnd type="arrow"/>
            </a:ln>
          </p:spPr>
          <p:style>
            <a:lnRef idx="3">
              <a:schemeClr val="accent1"/>
            </a:lnRef>
            <a:fillRef idx="0">
              <a:schemeClr val="accent1"/>
            </a:fillRef>
            <a:effectRef idx="2">
              <a:schemeClr val="accent1"/>
            </a:effectRef>
            <a:fontRef idx="minor">
              <a:schemeClr val="tx1"/>
            </a:fontRef>
          </p:style>
        </p:cxnSp>
      </p:grpSp>
      <p:sp>
        <p:nvSpPr>
          <p:cNvPr id="15" name="Rectangle 2"/>
          <p:cNvSpPr>
            <a:spLocks noChangeArrowheads="1"/>
          </p:cNvSpPr>
          <p:nvPr/>
        </p:nvSpPr>
        <p:spPr bwMode="auto">
          <a:xfrm>
            <a:off x="38760" y="950209"/>
            <a:ext cx="28536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dirty="0">
                <a:solidFill>
                  <a:srgbClr val="FF0000"/>
                </a:solidFill>
                <a:effectLst>
                  <a:outerShdw blurRad="38100" dist="38100" dir="2700000" algn="tl">
                    <a:srgbClr val="000000">
                      <a:alpha val="43137"/>
                    </a:srgbClr>
                  </a:outerShdw>
                </a:effectLst>
              </a:rPr>
              <a:t>The Cardiac Cycle</a:t>
            </a:r>
          </a:p>
        </p:txBody>
      </p:sp>
      <p:sp>
        <p:nvSpPr>
          <p:cNvPr id="16" name="Title 1">
            <a:extLst>
              <a:ext uri="{FF2B5EF4-FFF2-40B4-BE49-F238E27FC236}">
                <a16:creationId xmlns:a16="http://schemas.microsoft.com/office/drawing/2014/main" id="{73B9F697-9767-4584-A03B-747A22912BC0}"/>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cardiovascular system</a:t>
            </a:r>
          </a:p>
        </p:txBody>
      </p:sp>
    </p:spTree>
    <p:extLst>
      <p:ext uri="{BB962C8B-B14F-4D97-AF65-F5344CB8AC3E}">
        <p14:creationId xmlns:p14="http://schemas.microsoft.com/office/powerpoint/2010/main" val="34821618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nodeType="with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500"/>
                                        <p:tgtEl>
                                          <p:spTgt spid="5">
                                            <p:txEl>
                                              <p:pRg st="0" end="0"/>
                                            </p:txEl>
                                          </p:spTgt>
                                        </p:tgtEl>
                                      </p:cBhvr>
                                    </p:animEffec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fade">
                                      <p:cBhvr>
                                        <p:cTn id="22" dur="500"/>
                                        <p:tgtEl>
                                          <p:spTgt spid="5">
                                            <p:txEl>
                                              <p:pRg st="2" end="2"/>
                                            </p:txEl>
                                          </p:spTgt>
                                        </p:tgtEl>
                                      </p:cBhvr>
                                    </p:animEffect>
                                  </p:childTnLst>
                                </p:cTn>
                              </p:par>
                            </p:childTnLst>
                          </p:cTn>
                        </p:par>
                        <p:par>
                          <p:cTn id="23" fill="hold">
                            <p:stCondLst>
                              <p:cond delay="1000"/>
                            </p:stCondLst>
                            <p:childTnLst>
                              <p:par>
                                <p:cTn id="24" presetID="10" presetClass="entr" presetSubtype="0" fill="hold" nodeType="afterEffect">
                                  <p:stCondLst>
                                    <p:cond delay="0"/>
                                  </p:stCondLst>
                                  <p:childTnLst>
                                    <p:set>
                                      <p:cBhvr>
                                        <p:cTn id="25" dur="1" fill="hold">
                                          <p:stCondLst>
                                            <p:cond delay="0"/>
                                          </p:stCondLst>
                                        </p:cTn>
                                        <p:tgtEl>
                                          <p:spTgt spid="5">
                                            <p:txEl>
                                              <p:pRg st="3" end="3"/>
                                            </p:txEl>
                                          </p:spTgt>
                                        </p:tgtEl>
                                        <p:attrNameLst>
                                          <p:attrName>style.visibility</p:attrName>
                                        </p:attrNameLst>
                                      </p:cBhvr>
                                      <p:to>
                                        <p:strVal val="visible"/>
                                      </p:to>
                                    </p:set>
                                    <p:animEffect transition="in" filter="fade">
                                      <p:cBhvr>
                                        <p:cTn id="26" dur="500"/>
                                        <p:tgtEl>
                                          <p:spTgt spid="5">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5">
                                            <p:txEl>
                                              <p:pRg st="15" end="15"/>
                                            </p:txEl>
                                          </p:spTgt>
                                        </p:tgtEl>
                                        <p:attrNameLst>
                                          <p:attrName>style.visibility</p:attrName>
                                        </p:attrNameLst>
                                      </p:cBhvr>
                                      <p:to>
                                        <p:strVal val="visible"/>
                                      </p:to>
                                    </p:set>
                                    <p:animEffect transition="in" filter="fade">
                                      <p:cBhvr>
                                        <p:cTn id="39" dur="500"/>
                                        <p:tgtEl>
                                          <p:spTgt spid="5">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Doctor taking patient's pulse">
            <a:extLst>
              <a:ext uri="{FF2B5EF4-FFF2-40B4-BE49-F238E27FC236}">
                <a16:creationId xmlns:a16="http://schemas.microsoft.com/office/drawing/2014/main" id="{5F491B43-B744-447A-90AF-3F6A69C6E000}"/>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148064" y="3051303"/>
            <a:ext cx="3446780" cy="2299335"/>
          </a:xfrm>
          <a:prstGeom prst="rect">
            <a:avLst/>
          </a:prstGeom>
        </p:spPr>
      </p:pic>
      <p:sp>
        <p:nvSpPr>
          <p:cNvPr id="34818" name="Rectangle 15"/>
          <p:cNvSpPr>
            <a:spLocks noChangeArrowheads="1"/>
          </p:cNvSpPr>
          <p:nvPr/>
        </p:nvSpPr>
        <p:spPr bwMode="auto">
          <a:xfrm>
            <a:off x="69730" y="891825"/>
            <a:ext cx="61031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GB" dirty="0">
                <a:solidFill>
                  <a:srgbClr val="FF0000"/>
                </a:solidFill>
                <a:effectLst>
                  <a:outerShdw blurRad="38100" dist="38100" dir="2700000" algn="tl">
                    <a:srgbClr val="000000">
                      <a:alpha val="43137"/>
                    </a:srgbClr>
                  </a:outerShdw>
                </a:effectLst>
              </a:rPr>
              <a:t>Key Terms You NEED to know</a:t>
            </a:r>
            <a:endParaRPr lang="en-US" altLang="en-GB" dirty="0">
              <a:solidFill>
                <a:srgbClr val="FF0000"/>
              </a:solidFill>
              <a:effectLst>
                <a:outerShdw blurRad="38100" dist="38100" dir="2700000" algn="tl">
                  <a:srgbClr val="000000">
                    <a:alpha val="43137"/>
                  </a:srgbClr>
                </a:outerShdw>
              </a:effectLst>
            </a:endParaRPr>
          </a:p>
        </p:txBody>
      </p:sp>
      <p:sp>
        <p:nvSpPr>
          <p:cNvPr id="8" name="Text Box 6"/>
          <p:cNvSpPr txBox="1">
            <a:spLocks noChangeArrowheads="1"/>
          </p:cNvSpPr>
          <p:nvPr/>
        </p:nvSpPr>
        <p:spPr bwMode="auto">
          <a:xfrm>
            <a:off x="88443" y="1443841"/>
            <a:ext cx="7592615" cy="187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ts val="1200"/>
              </a:spcBef>
              <a:spcAft>
                <a:spcPts val="600"/>
              </a:spcAft>
              <a:defRPr/>
            </a:pPr>
            <a:r>
              <a:rPr lang="en-GB" u="sng" dirty="0">
                <a:effectLst>
                  <a:outerShdw blurRad="38100" dist="38100" dir="2700000" algn="tl">
                    <a:srgbClr val="000000">
                      <a:alpha val="43137"/>
                    </a:srgbClr>
                  </a:outerShdw>
                </a:effectLst>
              </a:rPr>
              <a:t>Heart rate (HR) </a:t>
            </a:r>
          </a:p>
          <a:p>
            <a:pPr>
              <a:spcBef>
                <a:spcPts val="600"/>
              </a:spcBef>
              <a:defRPr/>
            </a:pPr>
            <a:r>
              <a:rPr lang="en-GB" sz="1800" b="0" dirty="0"/>
              <a:t>The heart contracts and relaxes in a rhythm, which produces a heartbeat (started by an electrical impulse from the Sino-Atrial (SA) Node)</a:t>
            </a:r>
          </a:p>
          <a:p>
            <a:pPr>
              <a:spcBef>
                <a:spcPts val="600"/>
              </a:spcBef>
              <a:defRPr/>
            </a:pPr>
            <a:r>
              <a:rPr lang="en-GB" sz="1800" b="0" dirty="0"/>
              <a:t>Measurement of the Heart Rate = Beats per Minute (HR=Bpm)</a:t>
            </a:r>
          </a:p>
          <a:p>
            <a:pPr>
              <a:spcBef>
                <a:spcPts val="600"/>
              </a:spcBef>
              <a:defRPr/>
            </a:pPr>
            <a:r>
              <a:rPr lang="en-GB" sz="1800" b="0" dirty="0"/>
              <a:t>Average resting HR = 75bpm</a:t>
            </a:r>
          </a:p>
        </p:txBody>
      </p:sp>
      <p:sp>
        <p:nvSpPr>
          <p:cNvPr id="2" name="Rectangle 1"/>
          <p:cNvSpPr/>
          <p:nvPr/>
        </p:nvSpPr>
        <p:spPr>
          <a:xfrm>
            <a:off x="88443" y="3536723"/>
            <a:ext cx="4758828" cy="1394833"/>
          </a:xfrm>
          <a:prstGeom prst="rect">
            <a:avLst/>
          </a:prstGeom>
        </p:spPr>
        <p:txBody>
          <a:bodyPr wrap="square">
            <a:noAutofit/>
          </a:bodyPr>
          <a:lstStyle/>
          <a:p>
            <a:r>
              <a:rPr lang="en-US"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Measuring Heart Rate:</a:t>
            </a:r>
          </a:p>
          <a:p>
            <a:pPr marL="257175" indent="-257175">
              <a:spcBef>
                <a:spcPts val="600"/>
              </a:spcBef>
              <a:buFont typeface="Arial" panose="020B0604020202020204" pitchFamily="34" charset="0"/>
              <a:buChar char="•"/>
            </a:pPr>
            <a:r>
              <a:rPr lang="en-US" dirty="0">
                <a:latin typeface="Arial" panose="020B0604020202020204" pitchFamily="34" charset="0"/>
                <a:cs typeface="Arial" panose="020B0604020202020204" pitchFamily="34" charset="0"/>
              </a:rPr>
              <a:t>Done by checking the Radial Pulse</a:t>
            </a:r>
          </a:p>
          <a:p>
            <a:pPr marL="257175" indent="-257175">
              <a:spcBef>
                <a:spcPts val="600"/>
              </a:spcBef>
              <a:buFont typeface="Arial" panose="020B0604020202020204" pitchFamily="34" charset="0"/>
              <a:buChar char="•"/>
            </a:pPr>
            <a:r>
              <a:rPr lang="en-US" dirty="0">
                <a:latin typeface="Arial" panose="020B0604020202020204" pitchFamily="34" charset="0"/>
                <a:cs typeface="Arial" panose="020B0604020202020204" pitchFamily="34" charset="0"/>
              </a:rPr>
              <a:t>Index and middle fingers on the palm side of the wrist just below the thumb</a:t>
            </a:r>
            <a:r>
              <a:rPr lang="en-US" sz="1350" dirty="0">
                <a:latin typeface="Arial" panose="020B0604020202020204" pitchFamily="34" charset="0"/>
                <a:cs typeface="Arial" panose="020B0604020202020204" pitchFamily="34" charset="0"/>
              </a:rPr>
              <a:t>.</a:t>
            </a:r>
          </a:p>
        </p:txBody>
      </p:sp>
      <p:sp>
        <p:nvSpPr>
          <p:cNvPr id="12" name="Rounded Rectangle 11"/>
          <p:cNvSpPr/>
          <p:nvPr/>
        </p:nvSpPr>
        <p:spPr>
          <a:xfrm>
            <a:off x="107504" y="5511689"/>
            <a:ext cx="8800310" cy="437591"/>
          </a:xfrm>
          <a:prstGeom prst="roundRect">
            <a:avLst/>
          </a:prstGeom>
          <a:solidFill>
            <a:srgbClr val="0070C0"/>
          </a:solidFill>
        </p:spPr>
        <p:style>
          <a:lnRef idx="0">
            <a:schemeClr val="accent5"/>
          </a:lnRef>
          <a:fillRef idx="3">
            <a:schemeClr val="accent5"/>
          </a:fillRef>
          <a:effectRef idx="3">
            <a:schemeClr val="accent5"/>
          </a:effectRef>
          <a:fontRef idx="minor">
            <a:schemeClr val="lt1"/>
          </a:fontRef>
        </p:style>
        <p:txBody>
          <a:bodyPr rtlCol="0" anchor="ctr"/>
          <a:lstStyle/>
          <a:p>
            <a:pPr algn="ctr"/>
            <a:r>
              <a:rPr lang="en-GB" sz="2100" b="1"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TASK: Record your own Resting Heart Rate is it normal?</a:t>
            </a:r>
          </a:p>
        </p:txBody>
      </p:sp>
      <p:sp>
        <p:nvSpPr>
          <p:cNvPr id="9" name="Title 1">
            <a:extLst>
              <a:ext uri="{FF2B5EF4-FFF2-40B4-BE49-F238E27FC236}">
                <a16:creationId xmlns:a16="http://schemas.microsoft.com/office/drawing/2014/main" id="{27EBDC34-656D-4926-AE01-FA3BB3A14157}"/>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cardiovascular system</a:t>
            </a:r>
          </a:p>
        </p:txBody>
      </p:sp>
    </p:spTree>
    <p:extLst>
      <p:ext uri="{BB962C8B-B14F-4D97-AF65-F5344CB8AC3E}">
        <p14:creationId xmlns:p14="http://schemas.microsoft.com/office/powerpoint/2010/main" val="21484308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818"/>
                                        </p:tgtEl>
                                        <p:attrNameLst>
                                          <p:attrName>style.visibility</p:attrName>
                                        </p:attrNameLst>
                                      </p:cBhvr>
                                      <p:to>
                                        <p:strVal val="visible"/>
                                      </p:to>
                                    </p:set>
                                    <p:animEffect transition="in" filter="fade">
                                      <p:cBhvr>
                                        <p:cTn id="7" dur="500"/>
                                        <p:tgtEl>
                                          <p:spTgt spid="348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par>
                          <p:cTn id="18" fill="hold">
                            <p:stCondLst>
                              <p:cond delay="500"/>
                            </p:stCondLst>
                            <p:childTnLst>
                              <p:par>
                                <p:cTn id="19" presetID="1"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P spid="8" grpId="0"/>
      <p:bldP spid="2" grpId="0"/>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601670" y="5265204"/>
            <a:ext cx="6156684" cy="594066"/>
          </a:xfrm>
          <a:prstGeom prst="rect">
            <a:avLst/>
          </a:prstGeom>
          <a:solidFill>
            <a:schemeClr val="accent5">
              <a:lumMod val="40000"/>
              <a:lumOff val="60000"/>
            </a:schemeClr>
          </a:solidFill>
          <a:ln w="38100">
            <a:prstDash val="sysDash"/>
          </a:ln>
        </p:spPr>
        <p:style>
          <a:lnRef idx="2">
            <a:schemeClr val="dk1"/>
          </a:lnRef>
          <a:fillRef idx="1">
            <a:schemeClr val="lt1"/>
          </a:fillRef>
          <a:effectRef idx="0">
            <a:schemeClr val="dk1"/>
          </a:effectRef>
          <a:fontRef idx="minor">
            <a:schemeClr val="dk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8" name="TextBox 7"/>
          <p:cNvSpPr txBox="1"/>
          <p:nvPr/>
        </p:nvSpPr>
        <p:spPr>
          <a:xfrm>
            <a:off x="1696912" y="5319862"/>
            <a:ext cx="1566174" cy="507831"/>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pPr algn="ctr"/>
            <a:r>
              <a:rPr lang="en-GB" sz="1350" dirty="0">
                <a:latin typeface="Arial" panose="020B0604020202020204" pitchFamily="34" charset="0"/>
                <a:cs typeface="Arial" panose="020B0604020202020204" pitchFamily="34" charset="0"/>
              </a:rPr>
              <a:t>Cardiac Output (CO)</a:t>
            </a:r>
          </a:p>
        </p:txBody>
      </p:sp>
      <p:sp>
        <p:nvSpPr>
          <p:cNvPr id="9" name="TextBox 8"/>
          <p:cNvSpPr txBox="1"/>
          <p:nvPr/>
        </p:nvSpPr>
        <p:spPr>
          <a:xfrm>
            <a:off x="3811192" y="5308321"/>
            <a:ext cx="1566174" cy="507831"/>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GB" sz="1350" dirty="0">
                <a:latin typeface="Arial" panose="020B0604020202020204" pitchFamily="34" charset="0"/>
                <a:cs typeface="Arial" panose="020B0604020202020204" pitchFamily="34" charset="0"/>
              </a:rPr>
              <a:t>Stroke Volume (SV)</a:t>
            </a:r>
          </a:p>
        </p:txBody>
      </p:sp>
      <p:sp>
        <p:nvSpPr>
          <p:cNvPr id="10" name="TextBox 9"/>
          <p:cNvSpPr txBox="1"/>
          <p:nvPr/>
        </p:nvSpPr>
        <p:spPr>
          <a:xfrm>
            <a:off x="6096331" y="5319862"/>
            <a:ext cx="1566174" cy="507831"/>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GB" sz="1350" dirty="0">
                <a:latin typeface="Arial" panose="020B0604020202020204" pitchFamily="34" charset="0"/>
                <a:cs typeface="Arial" panose="020B0604020202020204" pitchFamily="34" charset="0"/>
              </a:rPr>
              <a:t>Heart Rate </a:t>
            </a:r>
            <a:endParaRPr lang="pl-PL" sz="1350" dirty="0">
              <a:latin typeface="Arial" panose="020B0604020202020204" pitchFamily="34" charset="0"/>
              <a:cs typeface="Arial" panose="020B0604020202020204" pitchFamily="34" charset="0"/>
            </a:endParaRPr>
          </a:p>
          <a:p>
            <a:pPr algn="ctr"/>
            <a:r>
              <a:rPr lang="en-GB" sz="1350" dirty="0">
                <a:latin typeface="Arial" panose="020B0604020202020204" pitchFamily="34" charset="0"/>
                <a:cs typeface="Arial" panose="020B0604020202020204" pitchFamily="34" charset="0"/>
              </a:rPr>
              <a:t>(HR)</a:t>
            </a:r>
          </a:p>
        </p:txBody>
      </p:sp>
      <p:cxnSp>
        <p:nvCxnSpPr>
          <p:cNvPr id="11" name="Straight Connector 10"/>
          <p:cNvCxnSpPr/>
          <p:nvPr/>
        </p:nvCxnSpPr>
        <p:spPr>
          <a:xfrm>
            <a:off x="3383868" y="5481228"/>
            <a:ext cx="324036"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3383868" y="5595528"/>
            <a:ext cx="324036"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H="1" flipV="1">
            <a:off x="5623656" y="5457727"/>
            <a:ext cx="309617" cy="216545"/>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5623656" y="5457726"/>
            <a:ext cx="309617" cy="209464"/>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128587" y="1769702"/>
            <a:ext cx="8875303" cy="2723823"/>
          </a:xfrm>
          <a:prstGeom prst="rect">
            <a:avLst/>
          </a:prstGeom>
        </p:spPr>
        <p:txBody>
          <a:bodyPr wrap="square">
            <a:spAutoFit/>
          </a:bodyPr>
          <a:lstStyle/>
          <a:p>
            <a:r>
              <a:rPr lang="en-GB" sz="240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Stroke Volume (SV):</a:t>
            </a:r>
          </a:p>
          <a:p>
            <a:pPr lvl="1"/>
            <a:r>
              <a:rPr lang="en-GB" dirty="0">
                <a:latin typeface="Arial" panose="020B0604020202020204" pitchFamily="34" charset="0"/>
                <a:cs typeface="Arial" panose="020B0604020202020204" pitchFamily="34" charset="0"/>
              </a:rPr>
              <a:t>The volume of blood pumped out of the heart by each ventricle during one contraction</a:t>
            </a:r>
          </a:p>
          <a:p>
            <a:pPr lvl="1"/>
            <a:r>
              <a:rPr lang="en-US" dirty="0">
                <a:latin typeface="Arial" panose="020B0604020202020204" pitchFamily="34" charset="0"/>
                <a:cs typeface="Arial" panose="020B0604020202020204" pitchFamily="34" charset="0"/>
              </a:rPr>
              <a:t>Measurement of the Stroke Volume = milliliters per beat (ml per beat)</a:t>
            </a:r>
          </a:p>
          <a:p>
            <a:pPr lvl="1"/>
            <a:endParaRPr lang="en-GB" sz="1500" dirty="0">
              <a:latin typeface="Arial" panose="020B0604020202020204" pitchFamily="34" charset="0"/>
              <a:cs typeface="Arial" panose="020B0604020202020204" pitchFamily="34" charset="0"/>
            </a:endParaRPr>
          </a:p>
          <a:p>
            <a:r>
              <a:rPr lang="en-GB" sz="240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Cardiac Output (Q):</a:t>
            </a:r>
          </a:p>
          <a:p>
            <a:pPr lvl="1"/>
            <a:r>
              <a:rPr lang="en-GB" dirty="0">
                <a:latin typeface="Arial" panose="020B0604020202020204" pitchFamily="34" charset="0"/>
                <a:cs typeface="Arial" panose="020B0604020202020204" pitchFamily="34" charset="0"/>
              </a:rPr>
              <a:t>The amount of blood ejected from the heart (Left Ventricle) in one minute</a:t>
            </a:r>
          </a:p>
          <a:p>
            <a:pPr lvl="1"/>
            <a:r>
              <a:rPr lang="en-GB" dirty="0">
                <a:latin typeface="Arial" panose="020B0604020202020204" pitchFamily="34" charset="0"/>
                <a:cs typeface="Arial" panose="020B0604020202020204" pitchFamily="34" charset="0"/>
              </a:rPr>
              <a:t>Measurement of the Cardiac Output = litres/min</a:t>
            </a:r>
          </a:p>
          <a:p>
            <a:pPr lvl="1"/>
            <a:endParaRPr lang="en-GB" dirty="0">
              <a:latin typeface="Arial" panose="020B0604020202020204" pitchFamily="34" charset="0"/>
              <a:cs typeface="Arial" panose="020B0604020202020204" pitchFamily="34" charset="0"/>
            </a:endParaRPr>
          </a:p>
        </p:txBody>
      </p:sp>
      <p:sp>
        <p:nvSpPr>
          <p:cNvPr id="16" name="Rectangle 15"/>
          <p:cNvSpPr>
            <a:spLocks noChangeArrowheads="1"/>
          </p:cNvSpPr>
          <p:nvPr/>
        </p:nvSpPr>
        <p:spPr bwMode="auto">
          <a:xfrm>
            <a:off x="4762" y="1079515"/>
            <a:ext cx="51213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GB" dirty="0">
                <a:solidFill>
                  <a:srgbClr val="FF0000"/>
                </a:solidFill>
                <a:effectLst>
                  <a:outerShdw blurRad="38100" dist="38100" dir="2700000" algn="tl">
                    <a:srgbClr val="000000">
                      <a:alpha val="43137"/>
                    </a:srgbClr>
                  </a:outerShdw>
                </a:effectLst>
              </a:rPr>
              <a:t>Key Terms You NEED to know</a:t>
            </a:r>
            <a:endParaRPr lang="en-US" altLang="en-GB" dirty="0">
              <a:solidFill>
                <a:srgbClr val="FF0000"/>
              </a:solidFill>
              <a:effectLst>
                <a:outerShdw blurRad="38100" dist="38100" dir="2700000" algn="tl">
                  <a:srgbClr val="000000">
                    <a:alpha val="43137"/>
                  </a:srgbClr>
                </a:outerShdw>
              </a:effectLst>
            </a:endParaRPr>
          </a:p>
        </p:txBody>
      </p:sp>
      <p:sp>
        <p:nvSpPr>
          <p:cNvPr id="4" name="TextBox 3"/>
          <p:cNvSpPr txBox="1"/>
          <p:nvPr/>
        </p:nvSpPr>
        <p:spPr>
          <a:xfrm>
            <a:off x="390601" y="4386383"/>
            <a:ext cx="8351274" cy="646331"/>
          </a:xfrm>
          <a:prstGeom prst="rect">
            <a:avLst/>
          </a:prstGeom>
          <a:noFill/>
        </p:spPr>
        <p:txBody>
          <a:bodyPr wrap="square" rtlCol="0">
            <a:spAutoFit/>
          </a:bodyPr>
          <a:lstStyle/>
          <a:p>
            <a:pPr algn="ctr"/>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The higher the cardiac output, the more oxygen can be delivered to the muscles and the longer and harder the athlete can work</a:t>
            </a:r>
            <a:endParaRPr lang="en-US"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5" name="Title 1">
            <a:extLst>
              <a:ext uri="{FF2B5EF4-FFF2-40B4-BE49-F238E27FC236}">
                <a16:creationId xmlns:a16="http://schemas.microsoft.com/office/drawing/2014/main" id="{CE9BDC07-C926-400E-93A2-89C06988CF4A}"/>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cardiovascular system</a:t>
            </a:r>
          </a:p>
        </p:txBody>
      </p:sp>
    </p:spTree>
    <p:custDataLst>
      <p:tags r:id="rId1"/>
    </p:custDataLst>
    <p:extLst>
      <p:ext uri="{BB962C8B-B14F-4D97-AF65-F5344CB8AC3E}">
        <p14:creationId xmlns:p14="http://schemas.microsoft.com/office/powerpoint/2010/main" val="284226276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fltVal val="0"/>
                                          </p:val>
                                        </p:tav>
                                        <p:tav tm="100000">
                                          <p:val>
                                            <p:strVal val="#ppt_h"/>
                                          </p:val>
                                        </p:tav>
                                      </p:tavLst>
                                    </p:anim>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par>
                                <p:cTn id="45" presetID="53" presetClass="entr" presetSubtype="16"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par>
                                <p:cTn id="50" presetID="53" presetClass="entr" presetSubtype="16"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500" fill="hold"/>
                                        <p:tgtEl>
                                          <p:spTgt spid="13"/>
                                        </p:tgtEl>
                                        <p:attrNameLst>
                                          <p:attrName>ppt_w</p:attrName>
                                        </p:attrNameLst>
                                      </p:cBhvr>
                                      <p:tavLst>
                                        <p:tav tm="0">
                                          <p:val>
                                            <p:fltVal val="0"/>
                                          </p:val>
                                        </p:tav>
                                        <p:tav tm="100000">
                                          <p:val>
                                            <p:strVal val="#ppt_w"/>
                                          </p:val>
                                        </p:tav>
                                      </p:tavLst>
                                    </p:anim>
                                    <p:anim calcmode="lin" valueType="num">
                                      <p:cBhvr>
                                        <p:cTn id="53" dur="500" fill="hold"/>
                                        <p:tgtEl>
                                          <p:spTgt spid="13"/>
                                        </p:tgtEl>
                                        <p:attrNameLst>
                                          <p:attrName>ppt_h</p:attrName>
                                        </p:attrNameLst>
                                      </p:cBhvr>
                                      <p:tavLst>
                                        <p:tav tm="0">
                                          <p:val>
                                            <p:fltVal val="0"/>
                                          </p:val>
                                        </p:tav>
                                        <p:tav tm="100000">
                                          <p:val>
                                            <p:strVal val="#ppt_h"/>
                                          </p:val>
                                        </p:tav>
                                      </p:tavLst>
                                    </p:anim>
                                    <p:animEffect transition="in" filter="fade">
                                      <p:cBhvr>
                                        <p:cTn id="54" dur="500"/>
                                        <p:tgtEl>
                                          <p:spTgt spid="13"/>
                                        </p:tgtEl>
                                      </p:cBhvr>
                                    </p:animEffect>
                                  </p:childTnLst>
                                </p:cTn>
                              </p:par>
                              <p:par>
                                <p:cTn id="55" presetID="53" presetClass="entr" presetSubtype="16"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p:cTn id="57" dur="500" fill="hold"/>
                                        <p:tgtEl>
                                          <p:spTgt spid="14"/>
                                        </p:tgtEl>
                                        <p:attrNameLst>
                                          <p:attrName>ppt_w</p:attrName>
                                        </p:attrNameLst>
                                      </p:cBhvr>
                                      <p:tavLst>
                                        <p:tav tm="0">
                                          <p:val>
                                            <p:fltVal val="0"/>
                                          </p:val>
                                        </p:tav>
                                        <p:tav tm="100000">
                                          <p:val>
                                            <p:strVal val="#ppt_w"/>
                                          </p:val>
                                        </p:tav>
                                      </p:tavLst>
                                    </p:anim>
                                    <p:anim calcmode="lin" valueType="num">
                                      <p:cBhvr>
                                        <p:cTn id="58" dur="500" fill="hold"/>
                                        <p:tgtEl>
                                          <p:spTgt spid="14"/>
                                        </p:tgtEl>
                                        <p:attrNameLst>
                                          <p:attrName>ppt_h</p:attrName>
                                        </p:attrNameLst>
                                      </p:cBhvr>
                                      <p:tavLst>
                                        <p:tav tm="0">
                                          <p:val>
                                            <p:fltVal val="0"/>
                                          </p:val>
                                        </p:tav>
                                        <p:tav tm="100000">
                                          <p:val>
                                            <p:strVal val="#ppt_h"/>
                                          </p:val>
                                        </p:tav>
                                      </p:tavLst>
                                    </p:anim>
                                    <p:animEffect transition="in" filter="fade">
                                      <p:cBhvr>
                                        <p:cTn id="5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3" grpId="0"/>
      <p:bldP spid="16" grpId="0"/>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15"/>
          <p:cNvSpPr>
            <a:spLocks noChangeArrowheads="1"/>
          </p:cNvSpPr>
          <p:nvPr/>
        </p:nvSpPr>
        <p:spPr bwMode="auto">
          <a:xfrm>
            <a:off x="0" y="1031512"/>
            <a:ext cx="64805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US" dirty="0">
                <a:solidFill>
                  <a:srgbClr val="FF0000"/>
                </a:solidFill>
                <a:effectLst>
                  <a:outerShdw blurRad="38100" dist="38100" dir="2700000" algn="tl">
                    <a:srgbClr val="000000">
                      <a:alpha val="43137"/>
                    </a:srgbClr>
                  </a:outerShdw>
                </a:effectLst>
              </a:rPr>
              <a:t>Interpreting heart rate data &amp; graphs</a:t>
            </a:r>
            <a:endParaRPr lang="en-US" altLang="en-GB" dirty="0">
              <a:solidFill>
                <a:srgbClr val="FF0000"/>
              </a:solidFill>
              <a:effectLst>
                <a:outerShdw blurRad="38100" dist="38100" dir="2700000" algn="tl">
                  <a:srgbClr val="000000">
                    <a:alpha val="43137"/>
                  </a:srgbClr>
                </a:outerShdw>
              </a:effectLst>
            </a:endParaRPr>
          </a:p>
        </p:txBody>
      </p:sp>
      <p:sp>
        <p:nvSpPr>
          <p:cNvPr id="6" name="Rectangle 5"/>
          <p:cNvSpPr/>
          <p:nvPr/>
        </p:nvSpPr>
        <p:spPr>
          <a:xfrm>
            <a:off x="56976" y="1688658"/>
            <a:ext cx="8901286" cy="300082"/>
          </a:xfrm>
          <a:prstGeom prst="rect">
            <a:avLst/>
          </a:prstGeom>
        </p:spPr>
        <p:txBody>
          <a:bodyPr wrap="square">
            <a:spAutoFit/>
          </a:bodyPr>
          <a:lstStyle/>
          <a:p>
            <a:pPr>
              <a:spcBef>
                <a:spcPct val="50000"/>
              </a:spcBef>
              <a:defRPr/>
            </a:pPr>
            <a:r>
              <a:rPr lang="en-GB" sz="1350" dirty="0">
                <a:latin typeface="Arial" panose="020B0604020202020204" pitchFamily="34" charset="0"/>
                <a:cs typeface="Arial" panose="020B0604020202020204" pitchFamily="34" charset="0"/>
              </a:rPr>
              <a:t>Figure 2 below shows Freddie’s cardiovascular and respiratory measurement taken at rest and during exercise. </a:t>
            </a:r>
          </a:p>
        </p:txBody>
      </p:sp>
      <p:sp>
        <p:nvSpPr>
          <p:cNvPr id="41988" name="Rectangle 2"/>
          <p:cNvSpPr>
            <a:spLocks noChangeArrowheads="1"/>
          </p:cNvSpPr>
          <p:nvPr/>
        </p:nvSpPr>
        <p:spPr bwMode="auto">
          <a:xfrm>
            <a:off x="400834" y="5301208"/>
            <a:ext cx="8567905" cy="646331"/>
          </a:xfrm>
          <a:prstGeom prst="rect">
            <a:avLst/>
          </a:prstGeom>
          <a:solidFill>
            <a:srgbClr val="DA8AAD"/>
          </a:solidFill>
          <a:ln w="38100">
            <a:solidFill>
              <a:schemeClr val="tx1"/>
            </a:solidFill>
          </a:ln>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a:r>
              <a:rPr lang="en-GB" altLang="en-US" sz="1800" dirty="0"/>
              <a:t>Describe what the tables tell you? </a:t>
            </a:r>
          </a:p>
          <a:p>
            <a:pPr algn="ctr"/>
            <a:r>
              <a:rPr lang="en-GB" altLang="en-US" sz="1800" dirty="0"/>
              <a:t>Discuss why these changes have taken place?</a:t>
            </a:r>
          </a:p>
        </p:txBody>
      </p:sp>
      <p:graphicFrame>
        <p:nvGraphicFramePr>
          <p:cNvPr id="4" name="Table 3"/>
          <p:cNvGraphicFramePr>
            <a:graphicFrameLocks noGrp="1"/>
          </p:cNvGraphicFramePr>
          <p:nvPr>
            <p:extLst/>
          </p:nvPr>
        </p:nvGraphicFramePr>
        <p:xfrm>
          <a:off x="464344" y="2308496"/>
          <a:ext cx="4702016" cy="990668"/>
        </p:xfrm>
        <a:graphic>
          <a:graphicData uri="http://schemas.openxmlformats.org/drawingml/2006/table">
            <a:tbl>
              <a:tblPr firstRow="1" bandRow="1">
                <a:tableStyleId>{073A0DAA-6AF3-43AB-8588-CEC1D06C72B9}</a:tableStyleId>
              </a:tblPr>
              <a:tblGrid>
                <a:gridCol w="11430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1273016">
                  <a:extLst>
                    <a:ext uri="{9D8B030D-6E8A-4147-A177-3AD203B41FA5}">
                      <a16:colId xmlns:a16="http://schemas.microsoft.com/office/drawing/2014/main" val="20003"/>
                    </a:ext>
                  </a:extLst>
                </a:gridCol>
              </a:tblGrid>
              <a:tr h="686139">
                <a:tc>
                  <a:txBody>
                    <a:bodyPr/>
                    <a:lstStyle/>
                    <a:p>
                      <a:r>
                        <a:rPr lang="en-GB" sz="1400" dirty="0"/>
                        <a:t>Heart rate  (bpm)</a:t>
                      </a:r>
                    </a:p>
                  </a:txBody>
                  <a:tcPr marL="68580" marR="68580" marT="34307" marB="34307"/>
                </a:tc>
                <a:tc>
                  <a:txBody>
                    <a:bodyPr/>
                    <a:lstStyle/>
                    <a:p>
                      <a:r>
                        <a:rPr lang="en-GB" sz="1400" dirty="0"/>
                        <a:t>Stroke</a:t>
                      </a:r>
                      <a:r>
                        <a:rPr lang="en-GB" sz="1400" baseline="0" dirty="0"/>
                        <a:t> volume (ml)</a:t>
                      </a:r>
                      <a:endParaRPr lang="en-GB" sz="1400" dirty="0"/>
                    </a:p>
                  </a:txBody>
                  <a:tcPr marL="68580" marR="68580" marT="34307" marB="34307"/>
                </a:tc>
                <a:tc>
                  <a:txBody>
                    <a:bodyPr/>
                    <a:lstStyle/>
                    <a:p>
                      <a:r>
                        <a:rPr lang="en-GB" sz="1400" dirty="0"/>
                        <a:t>Breathing </a:t>
                      </a:r>
                      <a:r>
                        <a:rPr lang="en-GB" sz="1400" baseline="0" dirty="0"/>
                        <a:t>rate (number per min)</a:t>
                      </a:r>
                      <a:endParaRPr lang="en-GB" sz="1400" dirty="0"/>
                    </a:p>
                  </a:txBody>
                  <a:tcPr marL="68580" marR="68580" marT="34307" marB="34307"/>
                </a:tc>
                <a:tc>
                  <a:txBody>
                    <a:bodyPr/>
                    <a:lstStyle/>
                    <a:p>
                      <a:r>
                        <a:rPr lang="en-GB" sz="1400" dirty="0"/>
                        <a:t>Muscle temperature</a:t>
                      </a:r>
                    </a:p>
                  </a:txBody>
                  <a:tcPr marL="68580" marR="68580" marT="34307" marB="34307"/>
                </a:tc>
                <a:extLst>
                  <a:ext uri="{0D108BD9-81ED-4DB2-BD59-A6C34878D82A}">
                    <a16:rowId xmlns:a16="http://schemas.microsoft.com/office/drawing/2014/main" val="10000"/>
                  </a:ext>
                </a:extLst>
              </a:tr>
              <a:tr h="278267">
                <a:tc>
                  <a:txBody>
                    <a:bodyPr/>
                    <a:lstStyle/>
                    <a:p>
                      <a:pPr algn="ctr"/>
                      <a:r>
                        <a:rPr lang="en-GB" sz="1400" b="1" dirty="0"/>
                        <a:t>72</a:t>
                      </a:r>
                    </a:p>
                  </a:txBody>
                  <a:tcPr marL="68580" marR="68580" marT="34307" marB="34307"/>
                </a:tc>
                <a:tc>
                  <a:txBody>
                    <a:bodyPr/>
                    <a:lstStyle/>
                    <a:p>
                      <a:pPr algn="ctr"/>
                      <a:r>
                        <a:rPr lang="en-GB" sz="1400" b="1" dirty="0"/>
                        <a:t>60</a:t>
                      </a:r>
                    </a:p>
                  </a:txBody>
                  <a:tcPr marL="68580" marR="68580" marT="34307" marB="34307"/>
                </a:tc>
                <a:tc>
                  <a:txBody>
                    <a:bodyPr/>
                    <a:lstStyle/>
                    <a:p>
                      <a:pPr algn="ctr"/>
                      <a:r>
                        <a:rPr lang="en-GB" sz="1400" b="1" dirty="0"/>
                        <a:t>18</a:t>
                      </a:r>
                    </a:p>
                  </a:txBody>
                  <a:tcPr marL="68580" marR="68580" marT="34307" marB="34307"/>
                </a:tc>
                <a:tc>
                  <a:txBody>
                    <a:bodyPr/>
                    <a:lstStyle/>
                    <a:p>
                      <a:pPr algn="ctr"/>
                      <a:r>
                        <a:rPr lang="en-GB" sz="1400" b="1" dirty="0"/>
                        <a:t>Normal </a:t>
                      </a:r>
                    </a:p>
                  </a:txBody>
                  <a:tcPr marL="68580" marR="68580" marT="34307" marB="34307"/>
                </a:tc>
                <a:extLst>
                  <a:ext uri="{0D108BD9-81ED-4DB2-BD59-A6C34878D82A}">
                    <a16:rowId xmlns:a16="http://schemas.microsoft.com/office/drawing/2014/main" val="10001"/>
                  </a:ext>
                </a:extLst>
              </a:tr>
            </a:tbl>
          </a:graphicData>
        </a:graphic>
      </p:graphicFrame>
      <p:graphicFrame>
        <p:nvGraphicFramePr>
          <p:cNvPr id="8" name="Table 7"/>
          <p:cNvGraphicFramePr>
            <a:graphicFrameLocks noGrp="1"/>
          </p:cNvGraphicFramePr>
          <p:nvPr>
            <p:extLst/>
          </p:nvPr>
        </p:nvGraphicFramePr>
        <p:xfrm>
          <a:off x="4199848" y="3830078"/>
          <a:ext cx="4768892" cy="990328"/>
        </p:xfrm>
        <a:graphic>
          <a:graphicData uri="http://schemas.openxmlformats.org/drawingml/2006/table">
            <a:tbl>
              <a:tblPr firstRow="1" bandRow="1">
                <a:tableStyleId>{073A0DAA-6AF3-43AB-8588-CEC1D06C72B9}</a:tableStyleId>
              </a:tblPr>
              <a:tblGrid>
                <a:gridCol w="11430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1339892">
                  <a:extLst>
                    <a:ext uri="{9D8B030D-6E8A-4147-A177-3AD203B41FA5}">
                      <a16:colId xmlns:a16="http://schemas.microsoft.com/office/drawing/2014/main" val="20003"/>
                    </a:ext>
                  </a:extLst>
                </a:gridCol>
              </a:tblGrid>
              <a:tr h="685664">
                <a:tc>
                  <a:txBody>
                    <a:bodyPr/>
                    <a:lstStyle/>
                    <a:p>
                      <a:r>
                        <a:rPr lang="en-GB" sz="1400" dirty="0"/>
                        <a:t>Heart rate  (bpm)</a:t>
                      </a:r>
                    </a:p>
                  </a:txBody>
                  <a:tcPr marL="68580" marR="68580" marT="34222" marB="34222"/>
                </a:tc>
                <a:tc>
                  <a:txBody>
                    <a:bodyPr/>
                    <a:lstStyle/>
                    <a:p>
                      <a:r>
                        <a:rPr lang="en-GB" sz="1400" dirty="0"/>
                        <a:t>Stroke</a:t>
                      </a:r>
                      <a:r>
                        <a:rPr lang="en-GB" sz="1400" baseline="0" dirty="0"/>
                        <a:t> volume (ml)</a:t>
                      </a:r>
                      <a:endParaRPr lang="en-GB" sz="1400" dirty="0"/>
                    </a:p>
                  </a:txBody>
                  <a:tcPr marL="68580" marR="68580" marT="34222" marB="34222"/>
                </a:tc>
                <a:tc>
                  <a:txBody>
                    <a:bodyPr/>
                    <a:lstStyle/>
                    <a:p>
                      <a:r>
                        <a:rPr lang="en-GB" sz="1400" dirty="0"/>
                        <a:t>Breathing </a:t>
                      </a:r>
                      <a:r>
                        <a:rPr lang="en-GB" sz="1400" baseline="0" dirty="0"/>
                        <a:t>rate (number per min)</a:t>
                      </a:r>
                      <a:endParaRPr lang="en-GB" sz="1400" dirty="0"/>
                    </a:p>
                  </a:txBody>
                  <a:tcPr marL="68580" marR="68580" marT="34222" marB="34222"/>
                </a:tc>
                <a:tc>
                  <a:txBody>
                    <a:bodyPr/>
                    <a:lstStyle/>
                    <a:p>
                      <a:r>
                        <a:rPr lang="en-GB" sz="1400" dirty="0"/>
                        <a:t>Muscle temperature</a:t>
                      </a:r>
                    </a:p>
                  </a:txBody>
                  <a:tcPr marL="68580" marR="68580" marT="34222" marB="34222"/>
                </a:tc>
                <a:extLst>
                  <a:ext uri="{0D108BD9-81ED-4DB2-BD59-A6C34878D82A}">
                    <a16:rowId xmlns:a16="http://schemas.microsoft.com/office/drawing/2014/main" val="10000"/>
                  </a:ext>
                </a:extLst>
              </a:tr>
              <a:tr h="277583">
                <a:tc>
                  <a:txBody>
                    <a:bodyPr/>
                    <a:lstStyle/>
                    <a:p>
                      <a:pPr algn="ctr"/>
                      <a:r>
                        <a:rPr lang="en-GB" sz="1400" b="1" dirty="0"/>
                        <a:t>156</a:t>
                      </a:r>
                    </a:p>
                  </a:txBody>
                  <a:tcPr marL="68580" marR="68580" marT="34222" marB="34222"/>
                </a:tc>
                <a:tc>
                  <a:txBody>
                    <a:bodyPr/>
                    <a:lstStyle/>
                    <a:p>
                      <a:pPr algn="ctr"/>
                      <a:r>
                        <a:rPr lang="en-GB" sz="1400" b="1" dirty="0"/>
                        <a:t>140</a:t>
                      </a:r>
                    </a:p>
                  </a:txBody>
                  <a:tcPr marL="68580" marR="68580" marT="34222" marB="34222"/>
                </a:tc>
                <a:tc>
                  <a:txBody>
                    <a:bodyPr/>
                    <a:lstStyle/>
                    <a:p>
                      <a:pPr algn="ctr"/>
                      <a:r>
                        <a:rPr lang="en-GB" sz="1400" b="1" dirty="0"/>
                        <a:t>48</a:t>
                      </a:r>
                    </a:p>
                  </a:txBody>
                  <a:tcPr marL="68580" marR="68580" marT="34222" marB="34222"/>
                </a:tc>
                <a:tc>
                  <a:txBody>
                    <a:bodyPr/>
                    <a:lstStyle/>
                    <a:p>
                      <a:pPr algn="ctr"/>
                      <a:r>
                        <a:rPr lang="en-GB" sz="1400" b="1" dirty="0"/>
                        <a:t>Hot</a:t>
                      </a:r>
                    </a:p>
                  </a:txBody>
                  <a:tcPr marL="68580" marR="68580" marT="34222" marB="34222"/>
                </a:tc>
                <a:extLst>
                  <a:ext uri="{0D108BD9-81ED-4DB2-BD59-A6C34878D82A}">
                    <a16:rowId xmlns:a16="http://schemas.microsoft.com/office/drawing/2014/main" val="10001"/>
                  </a:ext>
                </a:extLst>
              </a:tr>
            </a:tbl>
          </a:graphicData>
        </a:graphic>
      </p:graphicFrame>
      <p:pic>
        <p:nvPicPr>
          <p:cNvPr id="42023" name="Picture 10" descr="E:\WEB DOWNLOADS TO TWEEK\PICTURES 2011\LOCOG\gymnastics-men-s-individual-all-around-final-beijing-2008-6045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833" y="3431450"/>
            <a:ext cx="2608633" cy="17257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10" name="Rectangle 9"/>
          <p:cNvSpPr/>
          <p:nvPr/>
        </p:nvSpPr>
        <p:spPr>
          <a:xfrm>
            <a:off x="464344" y="1971574"/>
            <a:ext cx="540533" cy="300082"/>
          </a:xfrm>
          <a:prstGeom prst="rect">
            <a:avLst/>
          </a:prstGeom>
        </p:spPr>
        <p:txBody>
          <a:bodyPr wrap="none">
            <a:spAutoFit/>
          </a:bodyPr>
          <a:lstStyle/>
          <a:p>
            <a:pPr>
              <a:defRPr/>
            </a:pPr>
            <a:r>
              <a:rPr lang="en-GB" sz="1350" dirty="0">
                <a:solidFill>
                  <a:srgbClr val="FF0000"/>
                </a:solidFill>
                <a:latin typeface="Arial" panose="020B0604020202020204" pitchFamily="34" charset="0"/>
                <a:cs typeface="Arial" panose="020B0604020202020204" pitchFamily="34" charset="0"/>
              </a:rPr>
              <a:t>Rest</a:t>
            </a:r>
          </a:p>
        </p:txBody>
      </p:sp>
      <p:sp>
        <p:nvSpPr>
          <p:cNvPr id="11" name="Rectangle 10"/>
          <p:cNvSpPr/>
          <p:nvPr/>
        </p:nvSpPr>
        <p:spPr>
          <a:xfrm>
            <a:off x="4199848" y="3547161"/>
            <a:ext cx="1386918" cy="300082"/>
          </a:xfrm>
          <a:prstGeom prst="rect">
            <a:avLst/>
          </a:prstGeom>
        </p:spPr>
        <p:txBody>
          <a:bodyPr wrap="none">
            <a:spAutoFit/>
          </a:bodyPr>
          <a:lstStyle/>
          <a:p>
            <a:pPr>
              <a:defRPr/>
            </a:pPr>
            <a:r>
              <a:rPr lang="en-GB" sz="1350" dirty="0">
                <a:solidFill>
                  <a:srgbClr val="FF0000"/>
                </a:solidFill>
                <a:latin typeface="Arial" panose="020B0604020202020204" pitchFamily="34" charset="0"/>
                <a:cs typeface="Arial" panose="020B0604020202020204" pitchFamily="34" charset="0"/>
              </a:rPr>
              <a:t>During exercise</a:t>
            </a:r>
          </a:p>
        </p:txBody>
      </p:sp>
      <p:sp>
        <p:nvSpPr>
          <p:cNvPr id="13" name="Title 1">
            <a:extLst>
              <a:ext uri="{FF2B5EF4-FFF2-40B4-BE49-F238E27FC236}">
                <a16:creationId xmlns:a16="http://schemas.microsoft.com/office/drawing/2014/main" id="{A3379BFD-12FA-49B1-AFC4-03D4F96162A8}"/>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cardiovascular system</a:t>
            </a:r>
          </a:p>
        </p:txBody>
      </p:sp>
    </p:spTree>
    <p:extLst>
      <p:ext uri="{BB962C8B-B14F-4D97-AF65-F5344CB8AC3E}">
        <p14:creationId xmlns:p14="http://schemas.microsoft.com/office/powerpoint/2010/main" val="154964532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fade">
                                      <p:cBhvr>
                                        <p:cTn id="7" dur="500"/>
                                        <p:tgtEl>
                                          <p:spTgt spid="4198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1" presetClass="entr" presetSubtype="0"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childTnLst>
                                </p:cTn>
                              </p:par>
                              <p:par>
                                <p:cTn id="20" presetID="10"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par>
                                <p:cTn id="23" presetID="10" presetClass="entr" presetSubtype="0" fill="hold" nodeType="withEffect">
                                  <p:stCondLst>
                                    <p:cond delay="0"/>
                                  </p:stCondLst>
                                  <p:childTnLst>
                                    <p:set>
                                      <p:cBhvr>
                                        <p:cTn id="24" dur="1" fill="hold">
                                          <p:stCondLst>
                                            <p:cond delay="0"/>
                                          </p:stCondLst>
                                        </p:cTn>
                                        <p:tgtEl>
                                          <p:spTgt spid="42023"/>
                                        </p:tgtEl>
                                        <p:attrNameLst>
                                          <p:attrName>style.visibility</p:attrName>
                                        </p:attrNameLst>
                                      </p:cBhvr>
                                      <p:to>
                                        <p:strVal val="visible"/>
                                      </p:to>
                                    </p:set>
                                    <p:animEffect transition="in" filter="fade">
                                      <p:cBhvr>
                                        <p:cTn id="25" dur="500"/>
                                        <p:tgtEl>
                                          <p:spTgt spid="4202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41988"/>
                                        </p:tgtEl>
                                        <p:attrNameLst>
                                          <p:attrName>style.visibility</p:attrName>
                                        </p:attrNameLst>
                                      </p:cBhvr>
                                      <p:to>
                                        <p:strVal val="visible"/>
                                      </p:to>
                                    </p:set>
                                    <p:anim calcmode="lin" valueType="num">
                                      <p:cBhvr>
                                        <p:cTn id="33" dur="500" fill="hold"/>
                                        <p:tgtEl>
                                          <p:spTgt spid="41988"/>
                                        </p:tgtEl>
                                        <p:attrNameLst>
                                          <p:attrName>ppt_w</p:attrName>
                                        </p:attrNameLst>
                                      </p:cBhvr>
                                      <p:tavLst>
                                        <p:tav tm="0">
                                          <p:val>
                                            <p:fltVal val="0"/>
                                          </p:val>
                                        </p:tav>
                                        <p:tav tm="100000">
                                          <p:val>
                                            <p:strVal val="#ppt_w"/>
                                          </p:val>
                                        </p:tav>
                                      </p:tavLst>
                                    </p:anim>
                                    <p:anim calcmode="lin" valueType="num">
                                      <p:cBhvr>
                                        <p:cTn id="34" dur="500" fill="hold"/>
                                        <p:tgtEl>
                                          <p:spTgt spid="41988"/>
                                        </p:tgtEl>
                                        <p:attrNameLst>
                                          <p:attrName>ppt_h</p:attrName>
                                        </p:attrNameLst>
                                      </p:cBhvr>
                                      <p:tavLst>
                                        <p:tav tm="0">
                                          <p:val>
                                            <p:fltVal val="0"/>
                                          </p:val>
                                        </p:tav>
                                        <p:tav tm="100000">
                                          <p:val>
                                            <p:strVal val="#ppt_h"/>
                                          </p:val>
                                        </p:tav>
                                      </p:tavLst>
                                    </p:anim>
                                    <p:animEffect transition="in" filter="fade">
                                      <p:cBhvr>
                                        <p:cTn id="35" dur="500"/>
                                        <p:tgtEl>
                                          <p:spTgt spid="419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p:bldP spid="6" grpId="0"/>
      <p:bldP spid="41988" grpId="0" animBg="1"/>
      <p:bldP spid="10" grpId="0"/>
      <p:bldP spid="1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15"/>
          <p:cNvSpPr>
            <a:spLocks noChangeArrowheads="1"/>
          </p:cNvSpPr>
          <p:nvPr/>
        </p:nvSpPr>
        <p:spPr bwMode="auto">
          <a:xfrm>
            <a:off x="0" y="1016383"/>
            <a:ext cx="64805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US" dirty="0">
                <a:solidFill>
                  <a:srgbClr val="FF0000"/>
                </a:solidFill>
                <a:effectLst>
                  <a:outerShdw blurRad="38100" dist="38100" dir="2700000" algn="tl">
                    <a:srgbClr val="000000">
                      <a:alpha val="43137"/>
                    </a:srgbClr>
                  </a:outerShdw>
                </a:effectLst>
              </a:rPr>
              <a:t>Interpreting heart rate data &amp; graphs</a:t>
            </a:r>
            <a:endParaRPr lang="en-US" altLang="en-GB" dirty="0">
              <a:solidFill>
                <a:srgbClr val="FF0000"/>
              </a:solidFill>
              <a:effectLst>
                <a:outerShdw blurRad="38100" dist="38100" dir="2700000" algn="tl">
                  <a:srgbClr val="000000">
                    <a:alpha val="43137"/>
                  </a:srgbClr>
                </a:outerShdw>
              </a:effectLst>
            </a:endParaRPr>
          </a:p>
        </p:txBody>
      </p:sp>
      <p:sp>
        <p:nvSpPr>
          <p:cNvPr id="6" name="Rectangle 5"/>
          <p:cNvSpPr/>
          <p:nvPr/>
        </p:nvSpPr>
        <p:spPr>
          <a:xfrm>
            <a:off x="0" y="1774078"/>
            <a:ext cx="9144000" cy="553998"/>
          </a:xfrm>
          <a:prstGeom prst="rect">
            <a:avLst/>
          </a:prstGeom>
        </p:spPr>
        <p:txBody>
          <a:bodyPr wrap="square">
            <a:spAutoFit/>
          </a:bodyPr>
          <a:lstStyle/>
          <a:p>
            <a:pPr>
              <a:spcBef>
                <a:spcPct val="50000"/>
              </a:spcBef>
              <a:defRPr/>
            </a:pPr>
            <a:r>
              <a:rPr lang="en-GB" sz="15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TASK: </a:t>
            </a:r>
            <a:r>
              <a:rPr lang="en-GB" sz="1500" dirty="0">
                <a:latin typeface="Arial" panose="020B0604020202020204" pitchFamily="34" charset="0"/>
                <a:cs typeface="Arial" panose="020B0604020202020204" pitchFamily="34" charset="0"/>
              </a:rPr>
              <a:t>Plot the information shown in the table on the graph paper below to show how heart rate has changed over time. Label the axes and join up the points to make a line graph.</a:t>
            </a:r>
          </a:p>
        </p:txBody>
      </p:sp>
      <p:sp>
        <p:nvSpPr>
          <p:cNvPr id="43012" name="Rectangle 2"/>
          <p:cNvSpPr>
            <a:spLocks noChangeArrowheads="1"/>
          </p:cNvSpPr>
          <p:nvPr/>
        </p:nvSpPr>
        <p:spPr bwMode="auto">
          <a:xfrm>
            <a:off x="179512" y="5507940"/>
            <a:ext cx="4392488" cy="369332"/>
          </a:xfrm>
          <a:prstGeom prst="rect">
            <a:avLst/>
          </a:prstGeom>
          <a:solidFill>
            <a:srgbClr val="DA8AAD"/>
          </a:solidFill>
          <a:ln w="28575">
            <a:solidFill>
              <a:schemeClr val="tx1"/>
            </a:solidFill>
          </a:ln>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a:r>
              <a:rPr lang="en-GB" altLang="en-US" sz="1800" dirty="0">
                <a:effectLst>
                  <a:outerShdw blurRad="38100" dist="38100" dir="2700000" algn="tl">
                    <a:srgbClr val="000000">
                      <a:alpha val="43137"/>
                    </a:srgbClr>
                  </a:outerShdw>
                </a:effectLst>
              </a:rPr>
              <a:t>Describe what the graph tells you? </a:t>
            </a:r>
          </a:p>
        </p:txBody>
      </p:sp>
      <p:graphicFrame>
        <p:nvGraphicFramePr>
          <p:cNvPr id="4" name="Table 3"/>
          <p:cNvGraphicFramePr>
            <a:graphicFrameLocks noGrp="1"/>
          </p:cNvGraphicFramePr>
          <p:nvPr>
            <p:extLst/>
          </p:nvPr>
        </p:nvGraphicFramePr>
        <p:xfrm>
          <a:off x="3681414" y="2349219"/>
          <a:ext cx="4614863" cy="819653"/>
        </p:xfrm>
        <a:graphic>
          <a:graphicData uri="http://schemas.openxmlformats.org/drawingml/2006/table">
            <a:tbl>
              <a:tblPr firstRow="1" bandRow="1">
                <a:tableStyleId>{073A0DAA-6AF3-43AB-8588-CEC1D06C72B9}</a:tableStyleId>
              </a:tblPr>
              <a:tblGrid>
                <a:gridCol w="1727944">
                  <a:extLst>
                    <a:ext uri="{9D8B030D-6E8A-4147-A177-3AD203B41FA5}">
                      <a16:colId xmlns:a16="http://schemas.microsoft.com/office/drawing/2014/main" val="20000"/>
                    </a:ext>
                  </a:extLst>
                </a:gridCol>
                <a:gridCol w="350327">
                  <a:extLst>
                    <a:ext uri="{9D8B030D-6E8A-4147-A177-3AD203B41FA5}">
                      <a16:colId xmlns:a16="http://schemas.microsoft.com/office/drawing/2014/main" val="20001"/>
                    </a:ext>
                  </a:extLst>
                </a:gridCol>
                <a:gridCol w="350327">
                  <a:extLst>
                    <a:ext uri="{9D8B030D-6E8A-4147-A177-3AD203B41FA5}">
                      <a16:colId xmlns:a16="http://schemas.microsoft.com/office/drawing/2014/main" val="20002"/>
                    </a:ext>
                  </a:extLst>
                </a:gridCol>
                <a:gridCol w="437253">
                  <a:extLst>
                    <a:ext uri="{9D8B030D-6E8A-4147-A177-3AD203B41FA5}">
                      <a16:colId xmlns:a16="http://schemas.microsoft.com/office/drawing/2014/main" val="20003"/>
                    </a:ext>
                  </a:extLst>
                </a:gridCol>
                <a:gridCol w="437253">
                  <a:extLst>
                    <a:ext uri="{9D8B030D-6E8A-4147-A177-3AD203B41FA5}">
                      <a16:colId xmlns:a16="http://schemas.microsoft.com/office/drawing/2014/main" val="20004"/>
                    </a:ext>
                  </a:extLst>
                </a:gridCol>
                <a:gridCol w="437253">
                  <a:extLst>
                    <a:ext uri="{9D8B030D-6E8A-4147-A177-3AD203B41FA5}">
                      <a16:colId xmlns:a16="http://schemas.microsoft.com/office/drawing/2014/main" val="20005"/>
                    </a:ext>
                  </a:extLst>
                </a:gridCol>
                <a:gridCol w="437253">
                  <a:extLst>
                    <a:ext uri="{9D8B030D-6E8A-4147-A177-3AD203B41FA5}">
                      <a16:colId xmlns:a16="http://schemas.microsoft.com/office/drawing/2014/main" val="20006"/>
                    </a:ext>
                  </a:extLst>
                </a:gridCol>
                <a:gridCol w="437253">
                  <a:extLst>
                    <a:ext uri="{9D8B030D-6E8A-4147-A177-3AD203B41FA5}">
                      <a16:colId xmlns:a16="http://schemas.microsoft.com/office/drawing/2014/main" val="20007"/>
                    </a:ext>
                  </a:extLst>
                </a:gridCol>
              </a:tblGrid>
              <a:tr h="324269">
                <a:tc>
                  <a:txBody>
                    <a:bodyPr/>
                    <a:lstStyle/>
                    <a:p>
                      <a:r>
                        <a:rPr lang="en-GB" sz="1400" dirty="0"/>
                        <a:t>Time (minutes)</a:t>
                      </a:r>
                    </a:p>
                  </a:txBody>
                  <a:tcPr marL="68589" marR="68589" marT="34332" marB="34332"/>
                </a:tc>
                <a:tc>
                  <a:txBody>
                    <a:bodyPr/>
                    <a:lstStyle/>
                    <a:p>
                      <a:pPr algn="ctr"/>
                      <a:r>
                        <a:rPr lang="en-GB" sz="1400" dirty="0"/>
                        <a:t>2</a:t>
                      </a:r>
                    </a:p>
                  </a:txBody>
                  <a:tcPr marL="68589" marR="68589" marT="34332" marB="34332"/>
                </a:tc>
                <a:tc>
                  <a:txBody>
                    <a:bodyPr/>
                    <a:lstStyle/>
                    <a:p>
                      <a:pPr algn="ctr"/>
                      <a:r>
                        <a:rPr lang="en-GB" sz="1400" dirty="0"/>
                        <a:t>4</a:t>
                      </a:r>
                    </a:p>
                  </a:txBody>
                  <a:tcPr marL="68589" marR="68589" marT="34332" marB="34332"/>
                </a:tc>
                <a:tc>
                  <a:txBody>
                    <a:bodyPr/>
                    <a:lstStyle/>
                    <a:p>
                      <a:pPr algn="ctr"/>
                      <a:r>
                        <a:rPr lang="en-GB" sz="1400" dirty="0"/>
                        <a:t>6</a:t>
                      </a:r>
                    </a:p>
                  </a:txBody>
                  <a:tcPr marL="68589" marR="68589" marT="34332" marB="34332"/>
                </a:tc>
                <a:tc>
                  <a:txBody>
                    <a:bodyPr/>
                    <a:lstStyle/>
                    <a:p>
                      <a:pPr algn="ctr"/>
                      <a:r>
                        <a:rPr lang="en-GB" sz="1400" dirty="0"/>
                        <a:t>8</a:t>
                      </a:r>
                    </a:p>
                  </a:txBody>
                  <a:tcPr marL="68589" marR="68589" marT="34332" marB="34332"/>
                </a:tc>
                <a:tc>
                  <a:txBody>
                    <a:bodyPr/>
                    <a:lstStyle/>
                    <a:p>
                      <a:pPr algn="ctr"/>
                      <a:r>
                        <a:rPr lang="en-GB" sz="1400" dirty="0"/>
                        <a:t>10</a:t>
                      </a:r>
                    </a:p>
                  </a:txBody>
                  <a:tcPr marL="68589" marR="68589" marT="34332" marB="34332"/>
                </a:tc>
                <a:tc>
                  <a:txBody>
                    <a:bodyPr/>
                    <a:lstStyle/>
                    <a:p>
                      <a:pPr algn="ctr"/>
                      <a:r>
                        <a:rPr lang="en-GB" sz="1400" dirty="0"/>
                        <a:t>12</a:t>
                      </a:r>
                    </a:p>
                  </a:txBody>
                  <a:tcPr marL="68589" marR="68589" marT="34332" marB="34332"/>
                </a:tc>
                <a:tc>
                  <a:txBody>
                    <a:bodyPr/>
                    <a:lstStyle/>
                    <a:p>
                      <a:pPr algn="ctr"/>
                      <a:r>
                        <a:rPr lang="en-GB" sz="1400" dirty="0"/>
                        <a:t>14</a:t>
                      </a:r>
                    </a:p>
                  </a:txBody>
                  <a:tcPr marL="68589" marR="68589" marT="34332" marB="34332"/>
                </a:tc>
                <a:extLst>
                  <a:ext uri="{0D108BD9-81ED-4DB2-BD59-A6C34878D82A}">
                    <a16:rowId xmlns:a16="http://schemas.microsoft.com/office/drawing/2014/main" val="10000"/>
                  </a:ext>
                </a:extLst>
              </a:tr>
              <a:tr h="494881">
                <a:tc>
                  <a:txBody>
                    <a:bodyPr/>
                    <a:lstStyle/>
                    <a:p>
                      <a:r>
                        <a:rPr lang="en-GB" sz="1400" dirty="0"/>
                        <a:t>Heart rate (beats per minute)</a:t>
                      </a:r>
                    </a:p>
                  </a:txBody>
                  <a:tcPr marL="68589" marR="68589" marT="34332" marB="34332"/>
                </a:tc>
                <a:tc>
                  <a:txBody>
                    <a:bodyPr/>
                    <a:lstStyle/>
                    <a:p>
                      <a:pPr algn="ctr"/>
                      <a:r>
                        <a:rPr lang="en-GB" sz="1400" b="1" dirty="0"/>
                        <a:t>68</a:t>
                      </a:r>
                    </a:p>
                  </a:txBody>
                  <a:tcPr marL="68589" marR="68589" marT="34332" marB="34332"/>
                </a:tc>
                <a:tc>
                  <a:txBody>
                    <a:bodyPr/>
                    <a:lstStyle/>
                    <a:p>
                      <a:pPr algn="ctr"/>
                      <a:r>
                        <a:rPr lang="en-GB" sz="1400" b="1" dirty="0"/>
                        <a:t>80</a:t>
                      </a:r>
                    </a:p>
                  </a:txBody>
                  <a:tcPr marL="68589" marR="68589" marT="34332" marB="34332"/>
                </a:tc>
                <a:tc>
                  <a:txBody>
                    <a:bodyPr/>
                    <a:lstStyle/>
                    <a:p>
                      <a:pPr algn="ctr"/>
                      <a:r>
                        <a:rPr lang="en-GB" sz="1400" b="1" dirty="0"/>
                        <a:t>104</a:t>
                      </a:r>
                    </a:p>
                  </a:txBody>
                  <a:tcPr marL="68589" marR="68589" marT="34332" marB="34332"/>
                </a:tc>
                <a:tc>
                  <a:txBody>
                    <a:bodyPr/>
                    <a:lstStyle/>
                    <a:p>
                      <a:pPr algn="ctr"/>
                      <a:r>
                        <a:rPr lang="en-GB" sz="1400" b="1" dirty="0"/>
                        <a:t>120</a:t>
                      </a:r>
                    </a:p>
                  </a:txBody>
                  <a:tcPr marL="68589" marR="68589" marT="34332" marB="34332"/>
                </a:tc>
                <a:tc>
                  <a:txBody>
                    <a:bodyPr/>
                    <a:lstStyle/>
                    <a:p>
                      <a:pPr algn="ctr"/>
                      <a:r>
                        <a:rPr lang="en-GB" sz="1400" b="1" dirty="0"/>
                        <a:t>120</a:t>
                      </a:r>
                    </a:p>
                  </a:txBody>
                  <a:tcPr marL="68589" marR="68589" marT="34332" marB="34332"/>
                </a:tc>
                <a:tc>
                  <a:txBody>
                    <a:bodyPr/>
                    <a:lstStyle/>
                    <a:p>
                      <a:pPr algn="ctr"/>
                      <a:r>
                        <a:rPr lang="en-GB" sz="1400" b="1" dirty="0"/>
                        <a:t>140</a:t>
                      </a:r>
                    </a:p>
                  </a:txBody>
                  <a:tcPr marL="68589" marR="68589" marT="34332" marB="34332"/>
                </a:tc>
                <a:tc>
                  <a:txBody>
                    <a:bodyPr/>
                    <a:lstStyle/>
                    <a:p>
                      <a:pPr algn="ctr"/>
                      <a:r>
                        <a:rPr lang="en-GB" sz="1400" b="1" dirty="0"/>
                        <a:t>90</a:t>
                      </a:r>
                    </a:p>
                  </a:txBody>
                  <a:tcPr marL="68589" marR="68589" marT="34332" marB="34332"/>
                </a:tc>
                <a:extLst>
                  <a:ext uri="{0D108BD9-81ED-4DB2-BD59-A6C34878D82A}">
                    <a16:rowId xmlns:a16="http://schemas.microsoft.com/office/drawing/2014/main" val="10001"/>
                  </a:ext>
                </a:extLst>
              </a:tr>
            </a:tbl>
          </a:graphicData>
        </a:graphic>
      </p:graphicFrame>
      <p:pic>
        <p:nvPicPr>
          <p:cNvPr id="43042" name="Picture 1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078015" y="3383756"/>
            <a:ext cx="3248025" cy="196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a:extLst>
              <a:ext uri="{FF2B5EF4-FFF2-40B4-BE49-F238E27FC236}">
                <a16:creationId xmlns:a16="http://schemas.microsoft.com/office/drawing/2014/main" id="{3DCD3D1E-5BD1-4701-925D-0C4B95153486}"/>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cardiovascular system</a:t>
            </a:r>
          </a:p>
        </p:txBody>
      </p:sp>
    </p:spTree>
    <p:extLst>
      <p:ext uri="{BB962C8B-B14F-4D97-AF65-F5344CB8AC3E}">
        <p14:creationId xmlns:p14="http://schemas.microsoft.com/office/powerpoint/2010/main" val="17994652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3010"/>
                                        </p:tgtEl>
                                        <p:attrNameLst>
                                          <p:attrName>style.visibility</p:attrName>
                                        </p:attrNameLst>
                                      </p:cBhvr>
                                      <p:to>
                                        <p:strVal val="visible"/>
                                      </p:to>
                                    </p:set>
                                    <p:animEffect transition="in" filter="fade">
                                      <p:cBhvr>
                                        <p:cTn id="7" dur="500"/>
                                        <p:tgtEl>
                                          <p:spTgt spid="430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10" presetClass="entr" presetSubtype="0" fill="hold" nodeType="withEffect">
                                  <p:stCondLst>
                                    <p:cond delay="0"/>
                                  </p:stCondLst>
                                  <p:childTnLst>
                                    <p:set>
                                      <p:cBhvr>
                                        <p:cTn id="19" dur="1" fill="hold">
                                          <p:stCondLst>
                                            <p:cond delay="0"/>
                                          </p:stCondLst>
                                        </p:cTn>
                                        <p:tgtEl>
                                          <p:spTgt spid="43042"/>
                                        </p:tgtEl>
                                        <p:attrNameLst>
                                          <p:attrName>style.visibility</p:attrName>
                                        </p:attrNameLst>
                                      </p:cBhvr>
                                      <p:to>
                                        <p:strVal val="visible"/>
                                      </p:to>
                                    </p:set>
                                    <p:animEffect transition="in" filter="fade">
                                      <p:cBhvr>
                                        <p:cTn id="20" dur="500"/>
                                        <p:tgtEl>
                                          <p:spTgt spid="43042"/>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43012"/>
                                        </p:tgtEl>
                                        <p:attrNameLst>
                                          <p:attrName>style.visibility</p:attrName>
                                        </p:attrNameLst>
                                      </p:cBhvr>
                                      <p:to>
                                        <p:strVal val="visible"/>
                                      </p:to>
                                    </p:set>
                                    <p:anim calcmode="lin" valueType="num">
                                      <p:cBhvr>
                                        <p:cTn id="25" dur="500" fill="hold"/>
                                        <p:tgtEl>
                                          <p:spTgt spid="43012"/>
                                        </p:tgtEl>
                                        <p:attrNameLst>
                                          <p:attrName>ppt_w</p:attrName>
                                        </p:attrNameLst>
                                      </p:cBhvr>
                                      <p:tavLst>
                                        <p:tav tm="0">
                                          <p:val>
                                            <p:fltVal val="0"/>
                                          </p:val>
                                        </p:tav>
                                        <p:tav tm="100000">
                                          <p:val>
                                            <p:strVal val="#ppt_w"/>
                                          </p:val>
                                        </p:tav>
                                      </p:tavLst>
                                    </p:anim>
                                    <p:anim calcmode="lin" valueType="num">
                                      <p:cBhvr>
                                        <p:cTn id="26" dur="500" fill="hold"/>
                                        <p:tgtEl>
                                          <p:spTgt spid="43012"/>
                                        </p:tgtEl>
                                        <p:attrNameLst>
                                          <p:attrName>ppt_h</p:attrName>
                                        </p:attrNameLst>
                                      </p:cBhvr>
                                      <p:tavLst>
                                        <p:tav tm="0">
                                          <p:val>
                                            <p:fltVal val="0"/>
                                          </p:val>
                                        </p:tav>
                                        <p:tav tm="100000">
                                          <p:val>
                                            <p:strVal val="#ppt_h"/>
                                          </p:val>
                                        </p:tav>
                                      </p:tavLst>
                                    </p:anim>
                                    <p:animEffect transition="in" filter="fade">
                                      <p:cBhvr>
                                        <p:cTn id="27" dur="500"/>
                                        <p:tgtEl>
                                          <p:spTgt spid="430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P spid="6" grpId="0"/>
      <p:bldP spid="430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p:cNvPr>
          <p:cNvSpPr/>
          <p:nvPr/>
        </p:nvSpPr>
        <p:spPr>
          <a:xfrm>
            <a:off x="683568" y="1268760"/>
            <a:ext cx="4320479" cy="715581"/>
          </a:xfrm>
          <a:prstGeom prst="rect">
            <a:avLst/>
          </a:prstGeom>
        </p:spPr>
        <p:txBody>
          <a:bodyPr wrap="square">
            <a:spAutoFit/>
          </a:bodyPr>
          <a:lstStyle/>
          <a:p>
            <a:r>
              <a:rPr lang="en-GB" sz="1350" dirty="0" smtClean="0">
                <a:latin typeface="Arial" panose="020B0604020202020204" pitchFamily="34" charset="0"/>
                <a:cs typeface="Arial" panose="020B0604020202020204" pitchFamily="34" charset="0"/>
              </a:rPr>
              <a:t>A musical quiz on the circulatory system (Heart quiz)</a:t>
            </a:r>
            <a:endParaRPr lang="en-US" sz="1350" dirty="0">
              <a:latin typeface="Arial" panose="020B0604020202020204" pitchFamily="34" charset="0"/>
              <a:cs typeface="Arial" panose="020B0604020202020204" pitchFamily="34" charset="0"/>
            </a:endParaRPr>
          </a:p>
          <a:p>
            <a:endParaRPr lang="en-US" sz="1350" dirty="0">
              <a:latin typeface="Arial" panose="020B0604020202020204" pitchFamily="34" charset="0"/>
              <a:cs typeface="Arial" panose="020B0604020202020204" pitchFamily="34" charset="0"/>
            </a:endParaRPr>
          </a:p>
          <a:p>
            <a:r>
              <a:rPr lang="en-US" sz="1350" dirty="0" smtClean="0">
                <a:latin typeface="Arial" panose="020B0604020202020204" pitchFamily="34" charset="0"/>
                <a:cs typeface="Arial" panose="020B0604020202020204" pitchFamily="34" charset="0"/>
                <a:hlinkClick r:id="rId2"/>
              </a:rPr>
              <a:t>https</a:t>
            </a:r>
            <a:r>
              <a:rPr lang="en-US" sz="1350" dirty="0">
                <a:latin typeface="Arial" panose="020B0604020202020204" pitchFamily="34" charset="0"/>
                <a:cs typeface="Arial" panose="020B0604020202020204" pitchFamily="34" charset="0"/>
                <a:hlinkClick r:id="rId2"/>
              </a:rPr>
              <a:t>://www.youtube.com/watch?v=T2iVqTckmPQ</a:t>
            </a:r>
            <a:endParaRPr lang="en-US" sz="1350" dirty="0">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796B61DA-252E-4C02-9AAB-3E43C4AD95F0}"/>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Extension Task:</a:t>
            </a:r>
          </a:p>
        </p:txBody>
      </p:sp>
    </p:spTree>
    <p:extLst>
      <p:ext uri="{BB962C8B-B14F-4D97-AF65-F5344CB8AC3E}">
        <p14:creationId xmlns:p14="http://schemas.microsoft.com/office/powerpoint/2010/main" val="8468304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1"/>
          </p:nvPr>
        </p:nvSpPr>
        <p:spPr>
          <a:xfrm>
            <a:off x="3413634" y="1376772"/>
            <a:ext cx="5622862" cy="3564396"/>
          </a:xfrm>
        </p:spPr>
        <p:style>
          <a:lnRef idx="1">
            <a:schemeClr val="dk1"/>
          </a:lnRef>
          <a:fillRef idx="2">
            <a:schemeClr val="dk1"/>
          </a:fillRef>
          <a:effectRef idx="1">
            <a:schemeClr val="dk1"/>
          </a:effectRef>
          <a:fontRef idx="minor">
            <a:schemeClr val="dk1"/>
          </a:fontRef>
        </p:style>
        <p:txBody>
          <a:bodyPr>
            <a:normAutofit/>
          </a:bodyPr>
          <a:lstStyle/>
          <a:p>
            <a:pPr algn="l">
              <a:spcBef>
                <a:spcPts val="1000"/>
              </a:spcBef>
            </a:pPr>
            <a:r>
              <a:rPr lang="en-US" sz="1800" cap="all" dirty="0">
                <a:solidFill>
                  <a:schemeClr val="tx1"/>
                </a:solidFill>
                <a:latin typeface="Arial" panose="020B0604020202020204" pitchFamily="34" charset="0"/>
                <a:cs typeface="Arial" panose="020B0604020202020204" pitchFamily="34" charset="0"/>
              </a:rPr>
              <a:t>By the end of this topic you should …..</a:t>
            </a:r>
          </a:p>
          <a:p>
            <a:pPr marL="214313" indent="-214313" algn="l">
              <a:lnSpc>
                <a:spcPct val="120000"/>
              </a:lnSpc>
              <a:spcBef>
                <a:spcPts val="1000"/>
              </a:spcBef>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Understand the pathway of air through the respiratory system</a:t>
            </a:r>
          </a:p>
          <a:p>
            <a:pPr marL="214313" indent="-214313" algn="l">
              <a:lnSpc>
                <a:spcPct val="120000"/>
              </a:lnSpc>
              <a:spcBef>
                <a:spcPts val="1000"/>
              </a:spcBef>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Know the role of respiratory muscles in breathing</a:t>
            </a:r>
          </a:p>
          <a:p>
            <a:pPr marL="557213" lvl="1" indent="-214313" algn="l">
              <a:spcBef>
                <a:spcPts val="1000"/>
              </a:spcBef>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Diaphragm</a:t>
            </a:r>
          </a:p>
          <a:p>
            <a:pPr marL="557213" lvl="1" indent="-214313" algn="l">
              <a:spcBef>
                <a:spcPts val="1000"/>
              </a:spcBef>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Intercostals</a:t>
            </a:r>
          </a:p>
          <a:p>
            <a:pPr marL="214313" indent="-214313" algn="l">
              <a:lnSpc>
                <a:spcPct val="120000"/>
              </a:lnSpc>
              <a:spcBef>
                <a:spcPts val="1000"/>
              </a:spcBef>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Know the definitions of :</a:t>
            </a:r>
          </a:p>
          <a:p>
            <a:pPr marL="557213" lvl="1" indent="-214313" algn="l">
              <a:spcBef>
                <a:spcPts val="1000"/>
              </a:spcBef>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Breathing Rate</a:t>
            </a:r>
          </a:p>
          <a:p>
            <a:pPr marL="557213" lvl="1" indent="-214313" algn="l">
              <a:spcBef>
                <a:spcPts val="1000"/>
              </a:spcBef>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Tidal Volume</a:t>
            </a:r>
          </a:p>
          <a:p>
            <a:pPr marL="557213" lvl="1" indent="-214313" algn="l">
              <a:spcBef>
                <a:spcPts val="1000"/>
              </a:spcBef>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Minute Ventilation</a:t>
            </a:r>
          </a:p>
          <a:p>
            <a:pPr marL="214313" indent="-214313" algn="l">
              <a:lnSpc>
                <a:spcPct val="120000"/>
              </a:lnSpc>
              <a:spcBef>
                <a:spcPts val="1000"/>
              </a:spcBef>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Understand about alveoli as the site of gaseous exchange</a:t>
            </a:r>
          </a:p>
        </p:txBody>
      </p:sp>
      <p:sp>
        <p:nvSpPr>
          <p:cNvPr id="11" name="Title 1">
            <a:extLst>
              <a:ext uri="{FF2B5EF4-FFF2-40B4-BE49-F238E27FC236}">
                <a16:creationId xmlns:a16="http://schemas.microsoft.com/office/drawing/2014/main" id="{F7F72A02-6ACC-4BAE-99C1-57F6808CEB0B}"/>
              </a:ext>
            </a:extLst>
          </p:cNvPr>
          <p:cNvSpPr txBox="1">
            <a:spLocks/>
          </p:cNvSpPr>
          <p:nvPr/>
        </p:nvSpPr>
        <p:spPr>
          <a:xfrm>
            <a:off x="230652" y="1368429"/>
            <a:ext cx="3045204" cy="1484507"/>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1600" b="1" cap="all" dirty="0">
                <a:solidFill>
                  <a:srgbClr val="FF0000"/>
                </a:solidFill>
                <a:effectLst>
                  <a:outerShdw blurRad="38100" dist="38100" dir="2700000" algn="tl">
                    <a:srgbClr val="000000">
                      <a:alpha val="43137"/>
                    </a:srgbClr>
                  </a:outerShdw>
                </a:effectLst>
              </a:rPr>
              <a:t>Structure and function of the </a:t>
            </a:r>
            <a:r>
              <a:rPr lang="pl-PL" sz="1600" b="1" cap="all" dirty="0">
                <a:solidFill>
                  <a:srgbClr val="FF0000"/>
                </a:solidFill>
                <a:effectLst>
                  <a:outerShdw blurRad="38100" dist="38100" dir="2700000" algn="tl">
                    <a:srgbClr val="000000">
                      <a:alpha val="43137"/>
                    </a:srgbClr>
                  </a:outerShdw>
                </a:effectLst>
              </a:rPr>
              <a:t>respiratory</a:t>
            </a:r>
            <a:r>
              <a:rPr lang="en-US" sz="1600" b="1" cap="all" dirty="0">
                <a:solidFill>
                  <a:srgbClr val="FF0000"/>
                </a:solidFill>
                <a:effectLst>
                  <a:outerShdw blurRad="38100" dist="38100" dir="2700000" algn="tl">
                    <a:srgbClr val="000000">
                      <a:alpha val="43137"/>
                    </a:srgbClr>
                  </a:outerShdw>
                </a:effectLst>
              </a:rPr>
              <a:t> system</a:t>
            </a:r>
            <a:r>
              <a:rPr lang="en-US" sz="1600" cap="all" dirty="0">
                <a:solidFill>
                  <a:srgbClr val="FF0000"/>
                </a:solidFill>
                <a:effectLst>
                  <a:outerShdw blurRad="38100" dist="38100" dir="2700000" algn="tl">
                    <a:srgbClr val="000000">
                      <a:alpha val="43137"/>
                    </a:srgbClr>
                  </a:outerShdw>
                </a:effectLst>
              </a:rPr>
              <a:t/>
            </a:r>
            <a:br>
              <a:rPr lang="en-US" sz="1600" cap="all" dirty="0">
                <a:solidFill>
                  <a:srgbClr val="FF0000"/>
                </a:solidFill>
                <a:effectLst>
                  <a:outerShdw blurRad="38100" dist="38100" dir="2700000" algn="tl">
                    <a:srgbClr val="000000">
                      <a:alpha val="43137"/>
                    </a:srgbClr>
                  </a:outerShdw>
                </a:effectLst>
              </a:rPr>
            </a:br>
            <a:r>
              <a:rPr lang="en-US" sz="1400" cap="all" dirty="0">
                <a:solidFill>
                  <a:srgbClr val="FF0000"/>
                </a:solidFill>
                <a:effectLst>
                  <a:outerShdw blurRad="38100" dist="38100" dir="2700000" algn="tl">
                    <a:srgbClr val="000000">
                      <a:alpha val="43137"/>
                    </a:srgbClr>
                  </a:outerShdw>
                </a:effectLst>
              </a:rPr>
              <a:t/>
            </a:r>
            <a:br>
              <a:rPr lang="en-US" sz="1400" cap="all" dirty="0">
                <a:solidFill>
                  <a:srgbClr val="FF0000"/>
                </a:solidFill>
                <a:effectLst>
                  <a:outerShdw blurRad="38100" dist="38100" dir="2700000" algn="tl">
                    <a:srgbClr val="000000">
                      <a:alpha val="43137"/>
                    </a:srgbClr>
                  </a:outerShdw>
                </a:effectLst>
              </a:rPr>
            </a:br>
            <a:r>
              <a:rPr lang="en-US" sz="2400" cap="all" dirty="0">
                <a:latin typeface="+mj-lt"/>
                <a:cs typeface="+mj-cs"/>
              </a:rPr>
              <a:t>Learning Outcomes</a:t>
            </a:r>
            <a:endParaRPr lang="en-US" sz="1800" cap="all" dirty="0">
              <a:latin typeface="+mj-lt"/>
              <a:cs typeface="+mj-cs"/>
            </a:endParaRPr>
          </a:p>
        </p:txBody>
      </p:sp>
      <p:pic>
        <p:nvPicPr>
          <p:cNvPr id="14" name="Picture 13" descr="3D illustration of Lungs - Part of Human Organic.">
            <a:extLst>
              <a:ext uri="{FF2B5EF4-FFF2-40B4-BE49-F238E27FC236}">
                <a16:creationId xmlns:a16="http://schemas.microsoft.com/office/drawing/2014/main" id="{0598FBA3-23E8-480C-8EBE-E71725EA029D}"/>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86636" y="3356992"/>
            <a:ext cx="3261228" cy="2592288"/>
          </a:xfrm>
          <a:prstGeom prst="rect">
            <a:avLst/>
          </a:prstGeom>
        </p:spPr>
      </p:pic>
      <p:sp>
        <p:nvSpPr>
          <p:cNvPr id="10" name="Title 1">
            <a:extLst>
              <a:ext uri="{FF2B5EF4-FFF2-40B4-BE49-F238E27FC236}">
                <a16:creationId xmlns:a16="http://schemas.microsoft.com/office/drawing/2014/main" id="{3DCD3D1E-5BD1-4701-925D-0C4B95153486}"/>
              </a:ext>
            </a:extLst>
          </p:cNvPr>
          <p:cNvSpPr txBox="1">
            <a:spLocks/>
          </p:cNvSpPr>
          <p:nvPr/>
        </p:nvSpPr>
        <p:spPr>
          <a:xfrm>
            <a:off x="86636" y="0"/>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a:t>
            </a:r>
            <a:r>
              <a:rPr lang="en-US" sz="2800" dirty="0" smtClean="0"/>
              <a:t>Respiratory </a:t>
            </a:r>
            <a:r>
              <a:rPr lang="en-US" sz="2800" dirty="0"/>
              <a:t>system</a:t>
            </a:r>
          </a:p>
        </p:txBody>
      </p:sp>
    </p:spTree>
    <p:extLst>
      <p:ext uri="{BB962C8B-B14F-4D97-AF65-F5344CB8AC3E}">
        <p14:creationId xmlns:p14="http://schemas.microsoft.com/office/powerpoint/2010/main" val="5892808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The respiratory system, unlabeled">
            <a:extLst>
              <a:ext uri="{FF2B5EF4-FFF2-40B4-BE49-F238E27FC236}">
                <a16:creationId xmlns:a16="http://schemas.microsoft.com/office/drawing/2014/main" id="{BB5ABB13-43D9-4EA9-9CCD-BA05F387DA40}"/>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2627785" y="2149866"/>
            <a:ext cx="3766034" cy="3439374"/>
          </a:xfrm>
          <a:prstGeom prst="rect">
            <a:avLst/>
          </a:prstGeom>
        </p:spPr>
      </p:pic>
      <p:sp>
        <p:nvSpPr>
          <p:cNvPr id="19" name="Text Box 3"/>
          <p:cNvSpPr txBox="1">
            <a:spLocks noChangeArrowheads="1"/>
          </p:cNvSpPr>
          <p:nvPr/>
        </p:nvSpPr>
        <p:spPr bwMode="auto">
          <a:xfrm>
            <a:off x="0" y="1799176"/>
            <a:ext cx="914400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a:defRPr/>
            </a:pPr>
            <a:r>
              <a:rPr lang="en-GB" sz="2100" dirty="0">
                <a:effectLst>
                  <a:outerShdw blurRad="38100" dist="38100" dir="2700000" algn="tl">
                    <a:srgbClr val="000000">
                      <a:alpha val="43137"/>
                    </a:srgbClr>
                  </a:outerShdw>
                </a:effectLst>
              </a:rPr>
              <a:t>TASK: </a:t>
            </a:r>
            <a:r>
              <a:rPr lang="en-GB" sz="2100" b="0" dirty="0"/>
              <a:t>What do you already know? Can you label the </a:t>
            </a:r>
            <a:r>
              <a:rPr lang="en-GB" sz="2100" b="0" dirty="0" smtClean="0"/>
              <a:t>diagram below?</a:t>
            </a:r>
            <a:endParaRPr lang="en-GB" sz="2100" dirty="0"/>
          </a:p>
        </p:txBody>
      </p:sp>
      <p:grpSp>
        <p:nvGrpSpPr>
          <p:cNvPr id="2" name="Group 1">
            <a:extLst>
              <a:ext uri="{FF2B5EF4-FFF2-40B4-BE49-F238E27FC236}">
                <a16:creationId xmlns:a16="http://schemas.microsoft.com/office/drawing/2014/main" id="{307FEB6D-572F-42C9-AA3F-35F022C85E05}"/>
              </a:ext>
            </a:extLst>
          </p:cNvPr>
          <p:cNvGrpSpPr/>
          <p:nvPr/>
        </p:nvGrpSpPr>
        <p:grpSpPr>
          <a:xfrm>
            <a:off x="1668729" y="2732613"/>
            <a:ext cx="5184510" cy="2364108"/>
            <a:chOff x="3192110" y="2500483"/>
            <a:chExt cx="5945540" cy="2826045"/>
          </a:xfrm>
        </p:grpSpPr>
        <p:sp>
          <p:nvSpPr>
            <p:cNvPr id="6" name="Line 26"/>
            <p:cNvSpPr>
              <a:spLocks noChangeShapeType="1"/>
            </p:cNvSpPr>
            <p:nvPr/>
          </p:nvSpPr>
          <p:spPr bwMode="auto">
            <a:xfrm>
              <a:off x="3193875" y="3786188"/>
              <a:ext cx="3106737" cy="0"/>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defRPr/>
              </a:pPr>
              <a:endParaRPr lang="en-GB" sz="1350">
                <a:latin typeface="Arial" panose="020B0604020202020204" pitchFamily="34" charset="0"/>
                <a:cs typeface="Arial" panose="020B0604020202020204" pitchFamily="34" charset="0"/>
              </a:endParaRPr>
            </a:p>
          </p:txBody>
        </p:sp>
        <p:sp>
          <p:nvSpPr>
            <p:cNvPr id="8" name="Line 26"/>
            <p:cNvSpPr>
              <a:spLocks noChangeShapeType="1"/>
            </p:cNvSpPr>
            <p:nvPr/>
          </p:nvSpPr>
          <p:spPr bwMode="auto">
            <a:xfrm>
              <a:off x="3193875" y="5181600"/>
              <a:ext cx="2376487" cy="12700"/>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defRPr/>
              </a:pPr>
              <a:endParaRPr lang="en-GB" sz="1350">
                <a:latin typeface="Arial" panose="020B0604020202020204" pitchFamily="34" charset="0"/>
                <a:cs typeface="Arial" panose="020B0604020202020204" pitchFamily="34" charset="0"/>
              </a:endParaRPr>
            </a:p>
          </p:txBody>
        </p:sp>
        <p:sp>
          <p:nvSpPr>
            <p:cNvPr id="11" name="Line 26"/>
            <p:cNvSpPr>
              <a:spLocks noChangeShapeType="1"/>
            </p:cNvSpPr>
            <p:nvPr/>
          </p:nvSpPr>
          <p:spPr bwMode="auto">
            <a:xfrm flipH="1" flipV="1">
              <a:off x="7123728" y="5287168"/>
              <a:ext cx="2013922" cy="39360"/>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defRPr/>
              </a:pPr>
              <a:endParaRPr lang="en-GB" sz="1350">
                <a:latin typeface="Arial" panose="020B0604020202020204" pitchFamily="34" charset="0"/>
                <a:cs typeface="Arial" panose="020B0604020202020204" pitchFamily="34" charset="0"/>
              </a:endParaRPr>
            </a:p>
          </p:txBody>
        </p:sp>
        <p:sp>
          <p:nvSpPr>
            <p:cNvPr id="13" name="Line 26"/>
            <p:cNvSpPr>
              <a:spLocks noChangeShapeType="1"/>
            </p:cNvSpPr>
            <p:nvPr/>
          </p:nvSpPr>
          <p:spPr bwMode="auto">
            <a:xfrm flipH="1">
              <a:off x="6509543" y="3383756"/>
              <a:ext cx="2628106" cy="1134317"/>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defRPr/>
              </a:pPr>
              <a:endParaRPr lang="en-GB" sz="1350">
                <a:latin typeface="Arial" panose="020B0604020202020204" pitchFamily="34" charset="0"/>
                <a:cs typeface="Arial" panose="020B0604020202020204" pitchFamily="34" charset="0"/>
              </a:endParaRPr>
            </a:p>
          </p:txBody>
        </p:sp>
        <p:sp>
          <p:nvSpPr>
            <p:cNvPr id="15" name="Line 26"/>
            <p:cNvSpPr>
              <a:spLocks noChangeShapeType="1"/>
            </p:cNvSpPr>
            <p:nvPr/>
          </p:nvSpPr>
          <p:spPr bwMode="auto">
            <a:xfrm flipH="1">
              <a:off x="6930054" y="4336025"/>
              <a:ext cx="2207595" cy="677299"/>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defRPr/>
              </a:pPr>
              <a:endParaRPr lang="en-GB" sz="1350">
                <a:latin typeface="Arial" panose="020B0604020202020204" pitchFamily="34" charset="0"/>
                <a:cs typeface="Arial" panose="020B0604020202020204" pitchFamily="34" charset="0"/>
              </a:endParaRPr>
            </a:p>
          </p:txBody>
        </p:sp>
        <p:sp>
          <p:nvSpPr>
            <p:cNvPr id="17" name="Line 26"/>
            <p:cNvSpPr>
              <a:spLocks noChangeShapeType="1"/>
            </p:cNvSpPr>
            <p:nvPr/>
          </p:nvSpPr>
          <p:spPr bwMode="auto">
            <a:xfrm>
              <a:off x="3192110" y="2946867"/>
              <a:ext cx="2345620" cy="10646"/>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defRPr/>
              </a:pPr>
              <a:endParaRPr lang="en-GB" sz="1350">
                <a:latin typeface="Arial" panose="020B0604020202020204" pitchFamily="34" charset="0"/>
                <a:cs typeface="Arial" panose="020B0604020202020204" pitchFamily="34" charset="0"/>
              </a:endParaRPr>
            </a:p>
          </p:txBody>
        </p:sp>
        <p:sp>
          <p:nvSpPr>
            <p:cNvPr id="20" name="Line 26"/>
            <p:cNvSpPr>
              <a:spLocks noChangeShapeType="1"/>
            </p:cNvSpPr>
            <p:nvPr/>
          </p:nvSpPr>
          <p:spPr bwMode="auto">
            <a:xfrm>
              <a:off x="3192110" y="2500483"/>
              <a:ext cx="2345620" cy="304630"/>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defRPr/>
              </a:pPr>
              <a:endParaRPr lang="en-GB" sz="1350">
                <a:latin typeface="Arial" panose="020B0604020202020204" pitchFamily="34" charset="0"/>
                <a:cs typeface="Arial" panose="020B0604020202020204" pitchFamily="34" charset="0"/>
              </a:endParaRPr>
            </a:p>
          </p:txBody>
        </p:sp>
      </p:grpSp>
      <p:sp>
        <p:nvSpPr>
          <p:cNvPr id="23" name="Rectangle 1"/>
          <p:cNvSpPr>
            <a:spLocks noChangeArrowheads="1"/>
          </p:cNvSpPr>
          <p:nvPr/>
        </p:nvSpPr>
        <p:spPr bwMode="auto">
          <a:xfrm>
            <a:off x="81505" y="1160160"/>
            <a:ext cx="288412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dirty="0">
                <a:solidFill>
                  <a:srgbClr val="FF0000"/>
                </a:solidFill>
                <a:effectLst>
                  <a:outerShdw blurRad="38100" dist="38100" dir="2700000" algn="tl">
                    <a:srgbClr val="000000">
                      <a:alpha val="43137"/>
                    </a:srgbClr>
                  </a:outerShdw>
                </a:effectLst>
              </a:rPr>
              <a:t>The pathway of air</a:t>
            </a:r>
          </a:p>
        </p:txBody>
      </p:sp>
      <p:sp>
        <p:nvSpPr>
          <p:cNvPr id="14" name="Title 1">
            <a:extLst>
              <a:ext uri="{FF2B5EF4-FFF2-40B4-BE49-F238E27FC236}">
                <a16:creationId xmlns:a16="http://schemas.microsoft.com/office/drawing/2014/main" id="{8BECA6DF-582F-440D-9680-DCA77DAA9835}"/>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Respiratory system</a:t>
            </a:r>
          </a:p>
        </p:txBody>
      </p:sp>
    </p:spTree>
    <p:extLst>
      <p:ext uri="{BB962C8B-B14F-4D97-AF65-F5344CB8AC3E}">
        <p14:creationId xmlns:p14="http://schemas.microsoft.com/office/powerpoint/2010/main" val="201475699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16"/>
                                        </p:tgtEl>
                                        <p:attrNameLst>
                                          <p:attrName>style.visibility</p:attrName>
                                        </p:attrNameLst>
                                      </p:cBhvr>
                                      <p:to>
                                        <p:strVal val="visible"/>
                                      </p:to>
                                    </p:set>
                                  </p:childTnLst>
                                </p:cTn>
                              </p:par>
                            </p:childTnLst>
                          </p:cTn>
                        </p:par>
                        <p:par>
                          <p:cTn id="18" fill="hold">
                            <p:stCondLst>
                              <p:cond delay="0"/>
                            </p:stCondLst>
                            <p:childTnLst>
                              <p:par>
                                <p:cTn id="19" presetID="1" presetClass="entr" presetSubtype="0" fill="hold" nodeType="afterEffect">
                                  <p:stCondLst>
                                    <p:cond delay="0"/>
                                  </p:stCondLst>
                                  <p:childTnLst>
                                    <p:set>
                                      <p:cBhvr>
                                        <p:cTn id="20"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Picture 33" descr="The respiratory system, unlabeled">
            <a:extLst>
              <a:ext uri="{FF2B5EF4-FFF2-40B4-BE49-F238E27FC236}">
                <a16:creationId xmlns:a16="http://schemas.microsoft.com/office/drawing/2014/main" id="{EFB2EAFC-DD01-4356-BE29-9D4E9EEBBC99}"/>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3851921" y="2040802"/>
            <a:ext cx="3836270" cy="3548438"/>
          </a:xfrm>
          <a:prstGeom prst="rect">
            <a:avLst/>
          </a:prstGeom>
        </p:spPr>
      </p:pic>
      <p:sp>
        <p:nvSpPr>
          <p:cNvPr id="5" name="Text Box 17"/>
          <p:cNvSpPr txBox="1">
            <a:spLocks noChangeArrowheads="1"/>
          </p:cNvSpPr>
          <p:nvPr/>
        </p:nvSpPr>
        <p:spPr bwMode="auto">
          <a:xfrm>
            <a:off x="2768856" y="3356992"/>
            <a:ext cx="108306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800" b="0" dirty="0"/>
              <a:t>Trachea</a:t>
            </a:r>
          </a:p>
        </p:txBody>
      </p:sp>
      <p:sp>
        <p:nvSpPr>
          <p:cNvPr id="7" name="Text Box 17"/>
          <p:cNvSpPr txBox="1">
            <a:spLocks noChangeArrowheads="1"/>
          </p:cNvSpPr>
          <p:nvPr/>
        </p:nvSpPr>
        <p:spPr bwMode="auto">
          <a:xfrm>
            <a:off x="2688592" y="4375309"/>
            <a:ext cx="10222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800" b="0" dirty="0"/>
              <a:t>Lungs</a:t>
            </a:r>
          </a:p>
        </p:txBody>
      </p:sp>
      <p:sp>
        <p:nvSpPr>
          <p:cNvPr id="10" name="Text Box 17"/>
          <p:cNvSpPr txBox="1">
            <a:spLocks noChangeArrowheads="1"/>
          </p:cNvSpPr>
          <p:nvPr/>
        </p:nvSpPr>
        <p:spPr bwMode="auto">
          <a:xfrm>
            <a:off x="7995918" y="4643844"/>
            <a:ext cx="90003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800" b="0" dirty="0"/>
              <a:t>Alveoli</a:t>
            </a:r>
          </a:p>
        </p:txBody>
      </p:sp>
      <p:sp>
        <p:nvSpPr>
          <p:cNvPr id="12" name="Text Box 17"/>
          <p:cNvSpPr txBox="1">
            <a:spLocks noChangeArrowheads="1"/>
          </p:cNvSpPr>
          <p:nvPr/>
        </p:nvSpPr>
        <p:spPr bwMode="auto">
          <a:xfrm>
            <a:off x="7859175" y="2987660"/>
            <a:ext cx="9961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800" b="0" dirty="0"/>
              <a:t>Bronchi</a:t>
            </a:r>
          </a:p>
        </p:txBody>
      </p:sp>
      <p:sp>
        <p:nvSpPr>
          <p:cNvPr id="14" name="Text Box 17"/>
          <p:cNvSpPr txBox="1">
            <a:spLocks noChangeArrowheads="1"/>
          </p:cNvSpPr>
          <p:nvPr/>
        </p:nvSpPr>
        <p:spPr bwMode="auto">
          <a:xfrm>
            <a:off x="7581834" y="3707740"/>
            <a:ext cx="14546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800" b="0" dirty="0"/>
              <a:t>Bronchioles</a:t>
            </a:r>
          </a:p>
        </p:txBody>
      </p:sp>
      <p:sp>
        <p:nvSpPr>
          <p:cNvPr id="16" name="Text Box 17"/>
          <p:cNvSpPr txBox="1">
            <a:spLocks noChangeArrowheads="1"/>
          </p:cNvSpPr>
          <p:nvPr/>
        </p:nvSpPr>
        <p:spPr bwMode="auto">
          <a:xfrm>
            <a:off x="2729324" y="2363749"/>
            <a:ext cx="76255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800" b="0" dirty="0"/>
              <a:t>Nose</a:t>
            </a:r>
          </a:p>
        </p:txBody>
      </p:sp>
      <p:sp>
        <p:nvSpPr>
          <p:cNvPr id="19" name="Text Box 3"/>
          <p:cNvSpPr txBox="1">
            <a:spLocks noChangeArrowheads="1"/>
          </p:cNvSpPr>
          <p:nvPr/>
        </p:nvSpPr>
        <p:spPr bwMode="auto">
          <a:xfrm>
            <a:off x="0" y="1690094"/>
            <a:ext cx="89261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sz="1800" b="0" dirty="0"/>
              <a:t>Oxygen travels along the following pathway from the mouth/nose to the alveoli.</a:t>
            </a:r>
            <a:endParaRPr lang="en-GB" sz="1800" dirty="0"/>
          </a:p>
        </p:txBody>
      </p:sp>
      <p:sp>
        <p:nvSpPr>
          <p:cNvPr id="21" name="Text Box 17"/>
          <p:cNvSpPr txBox="1">
            <a:spLocks noChangeArrowheads="1"/>
          </p:cNvSpPr>
          <p:nvPr/>
        </p:nvSpPr>
        <p:spPr bwMode="auto">
          <a:xfrm>
            <a:off x="2694512" y="2690641"/>
            <a:ext cx="98426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800" b="0" dirty="0"/>
              <a:t>Mouth</a:t>
            </a:r>
          </a:p>
        </p:txBody>
      </p:sp>
      <p:sp>
        <p:nvSpPr>
          <p:cNvPr id="23" name="Rectangle 1"/>
          <p:cNvSpPr>
            <a:spLocks noChangeArrowheads="1"/>
          </p:cNvSpPr>
          <p:nvPr/>
        </p:nvSpPr>
        <p:spPr bwMode="auto">
          <a:xfrm>
            <a:off x="0" y="1088060"/>
            <a:ext cx="31318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dirty="0">
                <a:solidFill>
                  <a:srgbClr val="FF0000"/>
                </a:solidFill>
                <a:effectLst>
                  <a:outerShdw blurRad="38100" dist="38100" dir="2700000" algn="tl">
                    <a:srgbClr val="000000">
                      <a:alpha val="43137"/>
                    </a:srgbClr>
                  </a:outerShdw>
                </a:effectLst>
              </a:rPr>
              <a:t>The pathway of air</a:t>
            </a:r>
          </a:p>
        </p:txBody>
      </p:sp>
      <p:sp>
        <p:nvSpPr>
          <p:cNvPr id="2" name="Rectangle 1"/>
          <p:cNvSpPr/>
          <p:nvPr/>
        </p:nvSpPr>
        <p:spPr>
          <a:xfrm>
            <a:off x="35496" y="2352145"/>
            <a:ext cx="2744236" cy="1938992"/>
          </a:xfrm>
          <a:prstGeom prst="rect">
            <a:avLst/>
          </a:prstGeom>
        </p:spPr>
        <p:txBody>
          <a:bodyPr wrap="square">
            <a:spAutoFit/>
          </a:bodyPr>
          <a:lstStyle/>
          <a:p>
            <a:r>
              <a:rPr lang="en-US" sz="1600" b="1" dirty="0">
                <a:latin typeface="Arial" panose="020B0604020202020204" pitchFamily="34" charset="0"/>
                <a:cs typeface="Arial" panose="020B0604020202020204" pitchFamily="34" charset="0"/>
              </a:rPr>
              <a:t>The Respiratory System has 2 main Functions:</a:t>
            </a:r>
          </a:p>
          <a:p>
            <a:endParaRPr lang="en-US" b="1" dirty="0">
              <a:latin typeface="Arial" panose="020B0604020202020204" pitchFamily="34" charset="0"/>
              <a:cs typeface="Arial" panose="020B0604020202020204" pitchFamily="34" charset="0"/>
            </a:endParaRPr>
          </a:p>
          <a:p>
            <a:pPr marL="257175" indent="-257175">
              <a:buFont typeface="+mj-lt"/>
              <a:buAutoNum type="arabicPeriod"/>
            </a:pPr>
            <a:r>
              <a:rPr lang="en-US" sz="1400" b="1" dirty="0">
                <a:latin typeface="Arial" panose="020B0604020202020204" pitchFamily="34" charset="0"/>
                <a:cs typeface="Arial" panose="020B0604020202020204" pitchFamily="34" charset="0"/>
              </a:rPr>
              <a:t>To ensure Oxygen is brought into the body</a:t>
            </a:r>
          </a:p>
          <a:p>
            <a:pPr marL="257175" indent="-257175">
              <a:buFont typeface="+mj-lt"/>
              <a:buAutoNum type="arabicPeriod"/>
            </a:pPr>
            <a:endParaRPr lang="en-US" sz="1400" b="1" dirty="0">
              <a:latin typeface="Arial" panose="020B0604020202020204" pitchFamily="34" charset="0"/>
              <a:cs typeface="Arial" panose="020B0604020202020204" pitchFamily="34" charset="0"/>
            </a:endParaRPr>
          </a:p>
          <a:p>
            <a:pPr marL="257175" indent="-257175">
              <a:buFont typeface="+mj-lt"/>
              <a:buAutoNum type="arabicPeriod"/>
            </a:pPr>
            <a:r>
              <a:rPr lang="en-US" sz="1400" b="1" dirty="0">
                <a:latin typeface="Arial" panose="020B0604020202020204" pitchFamily="34" charset="0"/>
                <a:cs typeface="Arial" panose="020B0604020202020204" pitchFamily="34" charset="0"/>
              </a:rPr>
              <a:t>To ensure Carbon Dioxide is removed from the body</a:t>
            </a:r>
          </a:p>
        </p:txBody>
      </p:sp>
      <p:grpSp>
        <p:nvGrpSpPr>
          <p:cNvPr id="22" name="Group 21">
            <a:extLst>
              <a:ext uri="{FF2B5EF4-FFF2-40B4-BE49-F238E27FC236}">
                <a16:creationId xmlns:a16="http://schemas.microsoft.com/office/drawing/2014/main" id="{32B0AEF1-784B-412C-947C-2CD5B9668927}"/>
              </a:ext>
            </a:extLst>
          </p:cNvPr>
          <p:cNvGrpSpPr/>
          <p:nvPr/>
        </p:nvGrpSpPr>
        <p:grpSpPr>
          <a:xfrm>
            <a:off x="3347864" y="2630003"/>
            <a:ext cx="4682508" cy="2436129"/>
            <a:chOff x="3684651" y="2464537"/>
            <a:chExt cx="5271536" cy="2822631"/>
          </a:xfrm>
        </p:grpSpPr>
        <p:sp>
          <p:nvSpPr>
            <p:cNvPr id="26" name="Line 26">
              <a:extLst>
                <a:ext uri="{FF2B5EF4-FFF2-40B4-BE49-F238E27FC236}">
                  <a16:creationId xmlns:a16="http://schemas.microsoft.com/office/drawing/2014/main" id="{05DF4D6D-7B43-4A5F-AAB6-F60C5E36E7A2}"/>
                </a:ext>
              </a:extLst>
            </p:cNvPr>
            <p:cNvSpPr>
              <a:spLocks noChangeShapeType="1"/>
            </p:cNvSpPr>
            <p:nvPr/>
          </p:nvSpPr>
          <p:spPr bwMode="auto">
            <a:xfrm>
              <a:off x="4091512" y="3575927"/>
              <a:ext cx="2104959" cy="210260"/>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defRPr/>
              </a:pPr>
              <a:endParaRPr lang="en-GB" sz="1350">
                <a:latin typeface="Arial" panose="020B0604020202020204" pitchFamily="34" charset="0"/>
                <a:cs typeface="Arial" panose="020B0604020202020204" pitchFamily="34" charset="0"/>
              </a:endParaRPr>
            </a:p>
          </p:txBody>
        </p:sp>
        <p:sp>
          <p:nvSpPr>
            <p:cNvPr id="27" name="Line 26">
              <a:extLst>
                <a:ext uri="{FF2B5EF4-FFF2-40B4-BE49-F238E27FC236}">
                  <a16:creationId xmlns:a16="http://schemas.microsoft.com/office/drawing/2014/main" id="{854C91CA-9FC9-4611-A40E-03278FC8A889}"/>
                </a:ext>
              </a:extLst>
            </p:cNvPr>
            <p:cNvSpPr>
              <a:spLocks noChangeShapeType="1"/>
            </p:cNvSpPr>
            <p:nvPr/>
          </p:nvSpPr>
          <p:spPr bwMode="auto">
            <a:xfrm>
              <a:off x="3765717" y="4783771"/>
              <a:ext cx="1804644" cy="410529"/>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defRPr/>
              </a:pPr>
              <a:endParaRPr lang="en-GB" sz="1350">
                <a:latin typeface="Arial" panose="020B0604020202020204" pitchFamily="34" charset="0"/>
                <a:cs typeface="Arial" panose="020B0604020202020204" pitchFamily="34" charset="0"/>
              </a:endParaRPr>
            </a:p>
          </p:txBody>
        </p:sp>
        <p:sp>
          <p:nvSpPr>
            <p:cNvPr id="28" name="Line 26">
              <a:extLst>
                <a:ext uri="{FF2B5EF4-FFF2-40B4-BE49-F238E27FC236}">
                  <a16:creationId xmlns:a16="http://schemas.microsoft.com/office/drawing/2014/main" id="{98666364-0BC2-49D3-9687-11BDB274F3E6}"/>
                </a:ext>
              </a:extLst>
            </p:cNvPr>
            <p:cNvSpPr>
              <a:spLocks noChangeShapeType="1"/>
            </p:cNvSpPr>
            <p:nvPr/>
          </p:nvSpPr>
          <p:spPr bwMode="auto">
            <a:xfrm flipH="1">
              <a:off x="7123728" y="5029751"/>
              <a:ext cx="1832459" cy="257417"/>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defRPr/>
              </a:pPr>
              <a:endParaRPr lang="en-GB" sz="1350">
                <a:latin typeface="Arial" panose="020B0604020202020204" pitchFamily="34" charset="0"/>
                <a:cs typeface="Arial" panose="020B0604020202020204" pitchFamily="34" charset="0"/>
              </a:endParaRPr>
            </a:p>
          </p:txBody>
        </p:sp>
        <p:sp>
          <p:nvSpPr>
            <p:cNvPr id="29" name="Line 26">
              <a:extLst>
                <a:ext uri="{FF2B5EF4-FFF2-40B4-BE49-F238E27FC236}">
                  <a16:creationId xmlns:a16="http://schemas.microsoft.com/office/drawing/2014/main" id="{A36A3B94-6C13-42E5-B051-E5CFB19A442E}"/>
                </a:ext>
              </a:extLst>
            </p:cNvPr>
            <p:cNvSpPr>
              <a:spLocks noChangeShapeType="1"/>
            </p:cNvSpPr>
            <p:nvPr/>
          </p:nvSpPr>
          <p:spPr bwMode="auto">
            <a:xfrm flipH="1">
              <a:off x="6509543" y="3153508"/>
              <a:ext cx="2326078" cy="1364567"/>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defRPr/>
              </a:pPr>
              <a:endParaRPr lang="en-GB" sz="1350">
                <a:latin typeface="Arial" panose="020B0604020202020204" pitchFamily="34" charset="0"/>
                <a:cs typeface="Arial" panose="020B0604020202020204" pitchFamily="34" charset="0"/>
              </a:endParaRPr>
            </a:p>
          </p:txBody>
        </p:sp>
        <p:sp>
          <p:nvSpPr>
            <p:cNvPr id="30" name="Line 26">
              <a:extLst>
                <a:ext uri="{FF2B5EF4-FFF2-40B4-BE49-F238E27FC236}">
                  <a16:creationId xmlns:a16="http://schemas.microsoft.com/office/drawing/2014/main" id="{3BE7B3AF-F049-4CE6-8124-2A4EE290B8ED}"/>
                </a:ext>
              </a:extLst>
            </p:cNvPr>
            <p:cNvSpPr>
              <a:spLocks noChangeShapeType="1"/>
            </p:cNvSpPr>
            <p:nvPr/>
          </p:nvSpPr>
          <p:spPr bwMode="auto">
            <a:xfrm flipH="1">
              <a:off x="6930054" y="4075995"/>
              <a:ext cx="1872188" cy="937331"/>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defRPr/>
              </a:pPr>
              <a:endParaRPr lang="en-GB" sz="1350">
                <a:latin typeface="Arial" panose="020B0604020202020204" pitchFamily="34" charset="0"/>
                <a:cs typeface="Arial" panose="020B0604020202020204" pitchFamily="34" charset="0"/>
              </a:endParaRPr>
            </a:p>
          </p:txBody>
        </p:sp>
        <p:sp>
          <p:nvSpPr>
            <p:cNvPr id="31" name="Line 26">
              <a:extLst>
                <a:ext uri="{FF2B5EF4-FFF2-40B4-BE49-F238E27FC236}">
                  <a16:creationId xmlns:a16="http://schemas.microsoft.com/office/drawing/2014/main" id="{F80BDB94-7F83-4B1C-8F73-2C876166D80E}"/>
                </a:ext>
              </a:extLst>
            </p:cNvPr>
            <p:cNvSpPr>
              <a:spLocks noChangeShapeType="1"/>
            </p:cNvSpPr>
            <p:nvPr/>
          </p:nvSpPr>
          <p:spPr bwMode="auto">
            <a:xfrm>
              <a:off x="3765717" y="2801019"/>
              <a:ext cx="1782765" cy="217943"/>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defRPr/>
              </a:pPr>
              <a:endParaRPr lang="en-GB" sz="1350">
                <a:latin typeface="Arial" panose="020B0604020202020204" pitchFamily="34" charset="0"/>
                <a:cs typeface="Arial" panose="020B0604020202020204" pitchFamily="34" charset="0"/>
              </a:endParaRPr>
            </a:p>
          </p:txBody>
        </p:sp>
        <p:sp>
          <p:nvSpPr>
            <p:cNvPr id="32" name="Line 26">
              <a:extLst>
                <a:ext uri="{FF2B5EF4-FFF2-40B4-BE49-F238E27FC236}">
                  <a16:creationId xmlns:a16="http://schemas.microsoft.com/office/drawing/2014/main" id="{C5717A0D-26CE-4BD2-A387-93109C4D5F18}"/>
                </a:ext>
              </a:extLst>
            </p:cNvPr>
            <p:cNvSpPr>
              <a:spLocks noChangeShapeType="1"/>
            </p:cNvSpPr>
            <p:nvPr/>
          </p:nvSpPr>
          <p:spPr bwMode="auto">
            <a:xfrm>
              <a:off x="3684651" y="2464537"/>
              <a:ext cx="1853079" cy="340577"/>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defRPr/>
              </a:pPr>
              <a:endParaRPr lang="en-GB" sz="1350">
                <a:latin typeface="Arial" panose="020B0604020202020204" pitchFamily="34" charset="0"/>
                <a:cs typeface="Arial" panose="020B0604020202020204" pitchFamily="34" charset="0"/>
              </a:endParaRPr>
            </a:p>
          </p:txBody>
        </p:sp>
      </p:grpSp>
      <p:sp>
        <p:nvSpPr>
          <p:cNvPr id="33" name="Title 1">
            <a:extLst>
              <a:ext uri="{FF2B5EF4-FFF2-40B4-BE49-F238E27FC236}">
                <a16:creationId xmlns:a16="http://schemas.microsoft.com/office/drawing/2014/main" id="{DEB5E3E3-75C2-470D-9D34-00D58B37582A}"/>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Respiratory system</a:t>
            </a:r>
          </a:p>
        </p:txBody>
      </p:sp>
    </p:spTree>
    <p:extLst>
      <p:ext uri="{BB962C8B-B14F-4D97-AF65-F5344CB8AC3E}">
        <p14:creationId xmlns:p14="http://schemas.microsoft.com/office/powerpoint/2010/main" val="258976334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fade">
                                      <p:cBhvr>
                                        <p:cTn id="20" dur="500"/>
                                        <p:tgtEl>
                                          <p:spTgt spid="19"/>
                                        </p:tgtEl>
                                      </p:cBhvr>
                                    </p:animEffect>
                                  </p:childTnLst>
                                </p:cTn>
                              </p:par>
                            </p:childTnLst>
                          </p:cTn>
                        </p:par>
                        <p:par>
                          <p:cTn id="21" fill="hold">
                            <p:stCondLst>
                              <p:cond delay="500"/>
                            </p:stCondLst>
                            <p:childTnLst>
                              <p:par>
                                <p:cTn id="22" presetID="1" presetClass="entr" presetSubtype="0"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dissolve">
                                      <p:cBhvr>
                                        <p:cTn id="28" dur="500"/>
                                        <p:tgtEl>
                                          <p:spTgt spid="16"/>
                                        </p:tgtEl>
                                      </p:cBhvr>
                                    </p:animEffect>
                                  </p:childTnLst>
                                </p:cTn>
                              </p:par>
                              <p:par>
                                <p:cTn id="29" presetID="9" presetClass="entr" presetSubtype="0"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dissolve">
                                      <p:cBhvr>
                                        <p:cTn id="31" dur="500"/>
                                        <p:tgtEl>
                                          <p:spTgt spid="21"/>
                                        </p:tgtEl>
                                      </p:cBhvr>
                                    </p:animEffect>
                                  </p:childTnLst>
                                </p:cTn>
                              </p:par>
                            </p:childTnLst>
                          </p:cTn>
                        </p:par>
                      </p:childTnLst>
                    </p:cTn>
                  </p:par>
                  <p:par>
                    <p:cTn id="32" fill="hold">
                      <p:stCondLst>
                        <p:cond delay="indefinite"/>
                      </p:stCondLst>
                      <p:childTnLst>
                        <p:par>
                          <p:cTn id="33" fill="hold">
                            <p:stCondLst>
                              <p:cond delay="0"/>
                            </p:stCondLst>
                            <p:childTnLst>
                              <p:par>
                                <p:cTn id="34" presetID="9"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dissolve">
                                      <p:cBhvr>
                                        <p:cTn id="36" dur="500"/>
                                        <p:tgtEl>
                                          <p:spTgt spid="5"/>
                                        </p:tgtEl>
                                      </p:cBhvr>
                                    </p:animEffect>
                                  </p:childTnLst>
                                </p:cTn>
                              </p:par>
                            </p:childTnLst>
                          </p:cTn>
                        </p:par>
                      </p:childTnLst>
                    </p:cTn>
                  </p:par>
                  <p:par>
                    <p:cTn id="37" fill="hold">
                      <p:stCondLst>
                        <p:cond delay="indefinite"/>
                      </p:stCondLst>
                      <p:childTnLst>
                        <p:par>
                          <p:cTn id="38" fill="hold">
                            <p:stCondLst>
                              <p:cond delay="0"/>
                            </p:stCondLst>
                            <p:childTnLst>
                              <p:par>
                                <p:cTn id="39" presetID="9" presetClass="entr" presetSubtype="0"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dissolve">
                                      <p:cBhvr>
                                        <p:cTn id="41" dur="500"/>
                                        <p:tgtEl>
                                          <p:spTgt spid="7"/>
                                        </p:tgtEl>
                                      </p:cBhvr>
                                    </p:animEffect>
                                  </p:childTnLst>
                                </p:cTn>
                              </p:par>
                            </p:childTnLst>
                          </p:cTn>
                        </p:par>
                      </p:childTnLst>
                    </p:cTn>
                  </p:par>
                  <p:par>
                    <p:cTn id="42" fill="hold">
                      <p:stCondLst>
                        <p:cond delay="indefinite"/>
                      </p:stCondLst>
                      <p:childTnLst>
                        <p:par>
                          <p:cTn id="43" fill="hold">
                            <p:stCondLst>
                              <p:cond delay="0"/>
                            </p:stCondLst>
                            <p:childTnLst>
                              <p:par>
                                <p:cTn id="44" presetID="9" presetClass="entr" presetSubtype="0"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dissolve">
                                      <p:cBhvr>
                                        <p:cTn id="46" dur="500"/>
                                        <p:tgtEl>
                                          <p:spTgt spid="12"/>
                                        </p:tgtEl>
                                      </p:cBhvr>
                                    </p:animEffect>
                                  </p:childTnLst>
                                </p:cTn>
                              </p:par>
                            </p:childTnLst>
                          </p:cTn>
                        </p:par>
                      </p:childTnLst>
                    </p:cTn>
                  </p:par>
                  <p:par>
                    <p:cTn id="47" fill="hold">
                      <p:stCondLst>
                        <p:cond delay="indefinite"/>
                      </p:stCondLst>
                      <p:childTnLst>
                        <p:par>
                          <p:cTn id="48" fill="hold">
                            <p:stCondLst>
                              <p:cond delay="0"/>
                            </p:stCondLst>
                            <p:childTnLst>
                              <p:par>
                                <p:cTn id="49" presetID="9" presetClass="entr" presetSubtype="0" fill="hold" grpId="0" nodeType="click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dissolv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9" presetClass="entr" presetSubtype="0" fill="hold" grpId="0" nodeType="click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dissolve">
                                      <p:cBhvr>
                                        <p:cTn id="5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P spid="7" grpId="0" autoUpdateAnimBg="0"/>
      <p:bldP spid="10" grpId="0" autoUpdateAnimBg="0"/>
      <p:bldP spid="12" grpId="0" autoUpdateAnimBg="0"/>
      <p:bldP spid="14" grpId="0" autoUpdateAnimBg="0"/>
      <p:bldP spid="16" grpId="0" autoUpdateAnimBg="0"/>
      <p:bldP spid="19" grpId="0"/>
      <p:bldP spid="21" grpId="0" autoUpdateAnimBg="0"/>
      <p:bldP spid="23" grpId="0"/>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lveolus. gas exchange. Pulmonary alveolus. alveoli and capillaries in the lungs.">
            <a:extLst>
              <a:ext uri="{FF2B5EF4-FFF2-40B4-BE49-F238E27FC236}">
                <a16:creationId xmlns:a16="http://schemas.microsoft.com/office/drawing/2014/main" id="{602FBE5E-6BFD-4CFE-845D-AD4E640F3D21}"/>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4754648" y="1902786"/>
            <a:ext cx="4171237" cy="3108175"/>
          </a:xfrm>
          <a:prstGeom prst="rect">
            <a:avLst/>
          </a:prstGeom>
        </p:spPr>
      </p:pic>
      <p:sp>
        <p:nvSpPr>
          <p:cNvPr id="46082" name="Text Box 3"/>
          <p:cNvSpPr txBox="1">
            <a:spLocks noChangeArrowheads="1"/>
          </p:cNvSpPr>
          <p:nvPr/>
        </p:nvSpPr>
        <p:spPr bwMode="auto">
          <a:xfrm>
            <a:off x="0" y="1676053"/>
            <a:ext cx="5562600" cy="1615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altLang="en-US" sz="1800" b="0" dirty="0"/>
              <a:t>Gaseous exchange takes places at the </a:t>
            </a:r>
            <a:r>
              <a:rPr lang="en-GB" altLang="en-US" sz="1800" dirty="0"/>
              <a:t>alveoli</a:t>
            </a:r>
            <a:r>
              <a:rPr lang="en-GB" altLang="en-US" sz="1800" b="0" dirty="0"/>
              <a:t>. </a:t>
            </a:r>
          </a:p>
          <a:p>
            <a:pPr>
              <a:spcBef>
                <a:spcPct val="50000"/>
              </a:spcBef>
              <a:defRPr/>
            </a:pPr>
            <a:r>
              <a:rPr lang="en-GB" sz="1800" b="0" dirty="0"/>
              <a:t>The alveoli are tiny air sacks inside the lungs. </a:t>
            </a:r>
          </a:p>
          <a:p>
            <a:pPr>
              <a:spcBef>
                <a:spcPct val="50000"/>
              </a:spcBef>
              <a:defRPr/>
            </a:pPr>
            <a:r>
              <a:rPr lang="en-GB" sz="1800" b="0" dirty="0"/>
              <a:t>When you breathe in, they fill with air.</a:t>
            </a:r>
          </a:p>
          <a:p>
            <a:pPr eaLnBrk="1" hangingPunct="1">
              <a:spcBef>
                <a:spcPct val="50000"/>
              </a:spcBef>
              <a:defRPr/>
            </a:pPr>
            <a:endParaRPr lang="en-GB" altLang="en-US" sz="1800" b="0" dirty="0"/>
          </a:p>
        </p:txBody>
      </p:sp>
      <p:sp>
        <p:nvSpPr>
          <p:cNvPr id="46085" name="Rectangle 8"/>
          <p:cNvSpPr>
            <a:spLocks noChangeArrowheads="1"/>
          </p:cNvSpPr>
          <p:nvPr/>
        </p:nvSpPr>
        <p:spPr bwMode="auto">
          <a:xfrm>
            <a:off x="51947" y="1083296"/>
            <a:ext cx="493757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dirty="0">
                <a:effectLst>
                  <a:outerShdw blurRad="38100" dist="38100" dir="2700000" algn="tl">
                    <a:srgbClr val="000000">
                      <a:alpha val="43137"/>
                    </a:srgbClr>
                  </a:outerShdw>
                </a:effectLst>
              </a:rPr>
              <a:t>Gaseous exchange at the alveoli</a:t>
            </a:r>
            <a:endParaRPr lang="en-US" altLang="en-US" dirty="0">
              <a:effectLst>
                <a:outerShdw blurRad="38100" dist="38100" dir="2700000" algn="tl">
                  <a:srgbClr val="000000">
                    <a:alpha val="43137"/>
                  </a:srgbClr>
                </a:outerShdw>
              </a:effectLst>
            </a:endParaRPr>
          </a:p>
        </p:txBody>
      </p:sp>
      <p:sp>
        <p:nvSpPr>
          <p:cNvPr id="9" name="Text Box 5"/>
          <p:cNvSpPr txBox="1">
            <a:spLocks noChangeArrowheads="1"/>
          </p:cNvSpPr>
          <p:nvPr/>
        </p:nvSpPr>
        <p:spPr bwMode="auto">
          <a:xfrm>
            <a:off x="0" y="3309590"/>
            <a:ext cx="4876800" cy="1920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30000"/>
              </a:spcBef>
              <a:defRPr/>
            </a:pPr>
            <a:r>
              <a:rPr lang="en-GB" sz="1800" u="sng" dirty="0"/>
              <a:t>The following features assist the process of gaseous exchange:</a:t>
            </a:r>
          </a:p>
          <a:p>
            <a:pPr>
              <a:spcBef>
                <a:spcPct val="30000"/>
              </a:spcBef>
              <a:defRPr/>
            </a:pPr>
            <a:r>
              <a:rPr lang="en-GB" sz="1800" b="0" dirty="0"/>
              <a:t>The alveoli are covered in </a:t>
            </a:r>
            <a:r>
              <a:rPr lang="en-GB" sz="1800" dirty="0">
                <a:effectLst>
                  <a:outerShdw blurRad="38100" dist="38100" dir="2700000" algn="tl">
                    <a:srgbClr val="000000">
                      <a:alpha val="43137"/>
                    </a:srgbClr>
                  </a:outerShdw>
                </a:effectLst>
              </a:rPr>
              <a:t>tiny capillaries </a:t>
            </a:r>
            <a:r>
              <a:rPr lang="en-GB" sz="1800" b="0" dirty="0"/>
              <a:t>(blood vessels).</a:t>
            </a:r>
          </a:p>
          <a:p>
            <a:pPr>
              <a:spcBef>
                <a:spcPct val="30000"/>
              </a:spcBef>
              <a:defRPr/>
            </a:pPr>
            <a:r>
              <a:rPr lang="en-GB" sz="1800" b="0" dirty="0"/>
              <a:t>Gases can pass through the thin walls and travel into the blood stream. </a:t>
            </a:r>
          </a:p>
        </p:txBody>
      </p:sp>
      <p:sp>
        <p:nvSpPr>
          <p:cNvPr id="10" name="Rectangle 9"/>
          <p:cNvSpPr/>
          <p:nvPr/>
        </p:nvSpPr>
        <p:spPr>
          <a:xfrm>
            <a:off x="503547" y="5672281"/>
            <a:ext cx="8172909" cy="276999"/>
          </a:xfrm>
          <a:prstGeom prst="rect">
            <a:avLst/>
          </a:prstGeom>
          <a:solidFill>
            <a:srgbClr val="DA8AAD"/>
          </a:solidFill>
          <a:ln w="38100">
            <a:solidFill>
              <a:schemeClr val="tx1"/>
            </a:solidFill>
          </a:ln>
        </p:spPr>
        <p:style>
          <a:lnRef idx="2">
            <a:schemeClr val="accent1"/>
          </a:lnRef>
          <a:fillRef idx="1">
            <a:schemeClr val="lt1"/>
          </a:fillRef>
          <a:effectRef idx="0">
            <a:schemeClr val="accent1"/>
          </a:effectRef>
          <a:fontRef idx="minor">
            <a:schemeClr val="dk1"/>
          </a:fontRef>
        </p:style>
        <p:txBody>
          <a:bodyPr wrap="square">
            <a:spAutoFit/>
          </a:bodyPr>
          <a:lstStyle/>
          <a:p>
            <a:pPr algn="ctr">
              <a:spcBef>
                <a:spcPct val="30000"/>
              </a:spcBef>
              <a:defRPr/>
            </a:pPr>
            <a:r>
              <a:rPr lang="en-GB" sz="1200" b="1" dirty="0">
                <a:latin typeface="Arial" panose="020B0604020202020204" pitchFamily="34" charset="0"/>
                <a:cs typeface="Arial" panose="020B0604020202020204" pitchFamily="34" charset="0"/>
              </a:rPr>
              <a:t>With training this process of gaseous exchange becomes more efficient and therefore improves </a:t>
            </a:r>
            <a:r>
              <a:rPr lang="en-GB" sz="1200" b="1" dirty="0" smtClean="0">
                <a:latin typeface="Arial" panose="020B0604020202020204" pitchFamily="34" charset="0"/>
                <a:cs typeface="Arial" panose="020B0604020202020204" pitchFamily="34" charset="0"/>
              </a:rPr>
              <a:t>performance </a:t>
            </a:r>
            <a:endParaRPr lang="en-GB" sz="1200" b="1" dirty="0">
              <a:latin typeface="Arial" panose="020B0604020202020204" pitchFamily="34" charset="0"/>
              <a:cs typeface="Arial" panose="020B0604020202020204" pitchFamily="34" charset="0"/>
            </a:endParaRPr>
          </a:p>
        </p:txBody>
      </p:sp>
      <p:sp>
        <p:nvSpPr>
          <p:cNvPr id="11" name="Title 1">
            <a:extLst>
              <a:ext uri="{FF2B5EF4-FFF2-40B4-BE49-F238E27FC236}">
                <a16:creationId xmlns:a16="http://schemas.microsoft.com/office/drawing/2014/main" id="{B1822DCE-E052-466C-9D35-6C1804ECE94D}"/>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Respiratory system</a:t>
            </a:r>
          </a:p>
        </p:txBody>
      </p:sp>
    </p:spTree>
    <p:extLst>
      <p:ext uri="{BB962C8B-B14F-4D97-AF65-F5344CB8AC3E}">
        <p14:creationId xmlns:p14="http://schemas.microsoft.com/office/powerpoint/2010/main" val="17752853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6085"/>
                                        </p:tgtEl>
                                        <p:attrNameLst>
                                          <p:attrName>style.visibility</p:attrName>
                                        </p:attrNameLst>
                                      </p:cBhvr>
                                      <p:to>
                                        <p:strVal val="visible"/>
                                      </p:to>
                                    </p:set>
                                    <p:animEffect transition="in" filter="fade">
                                      <p:cBhvr>
                                        <p:cTn id="7" dur="500"/>
                                        <p:tgtEl>
                                          <p:spTgt spid="46085"/>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6082"/>
                                        </p:tgtEl>
                                        <p:attrNameLst>
                                          <p:attrName>style.visibility</p:attrName>
                                        </p:attrNameLst>
                                      </p:cBhvr>
                                      <p:to>
                                        <p:strVal val="visible"/>
                                      </p:to>
                                    </p:set>
                                    <p:animEffect transition="in" filter="fade">
                                      <p:cBhvr>
                                        <p:cTn id="15" dur="500"/>
                                        <p:tgtEl>
                                          <p:spTgt spid="46082"/>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p:bldP spid="46085" grpId="0"/>
      <p:bldP spid="9" grpId="0"/>
      <p:bldP spid="1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4452" name="Text Box 4"/>
          <p:cNvSpPr txBox="1">
            <a:spLocks noChangeArrowheads="1"/>
          </p:cNvSpPr>
          <p:nvPr/>
        </p:nvSpPr>
        <p:spPr bwMode="auto">
          <a:xfrm>
            <a:off x="42808" y="1555715"/>
            <a:ext cx="528180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eaLnBrk="1" hangingPunct="1">
              <a:spcBef>
                <a:spcPct val="50000"/>
              </a:spcBef>
              <a:defRPr/>
            </a:pPr>
            <a:r>
              <a:rPr lang="en-GB" altLang="en-US" sz="1800" dirty="0"/>
              <a:t>A large blood supply. </a:t>
            </a:r>
            <a:r>
              <a:rPr lang="en-GB" altLang="en-US" sz="1500" b="0" dirty="0"/>
              <a:t>An increased </a:t>
            </a:r>
            <a:r>
              <a:rPr lang="en-GB" altLang="en-US" sz="1500" b="0" dirty="0">
                <a:solidFill>
                  <a:srgbClr val="010000"/>
                </a:solidFill>
              </a:rPr>
              <a:t>red blood cell content increases the amount of oxygen supplied to muscles and other body tissues.</a:t>
            </a:r>
          </a:p>
        </p:txBody>
      </p:sp>
      <p:sp>
        <p:nvSpPr>
          <p:cNvPr id="7" name="Rectangle 8"/>
          <p:cNvSpPr>
            <a:spLocks noChangeArrowheads="1"/>
          </p:cNvSpPr>
          <p:nvPr/>
        </p:nvSpPr>
        <p:spPr bwMode="auto">
          <a:xfrm>
            <a:off x="9963" y="1061541"/>
            <a:ext cx="493757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dirty="0">
                <a:effectLst>
                  <a:outerShdw blurRad="38100" dist="38100" dir="2700000" algn="tl">
                    <a:srgbClr val="000000">
                      <a:alpha val="43137"/>
                    </a:srgbClr>
                  </a:outerShdw>
                </a:effectLst>
              </a:rPr>
              <a:t>Gaseous exchange at the alveoli</a:t>
            </a:r>
            <a:endParaRPr lang="en-US" altLang="en-US" dirty="0">
              <a:effectLst>
                <a:outerShdw blurRad="38100" dist="38100" dir="2700000" algn="tl">
                  <a:srgbClr val="000000">
                    <a:alpha val="43137"/>
                  </a:srgbClr>
                </a:outerShdw>
              </a:effectLst>
            </a:endParaRPr>
          </a:p>
        </p:txBody>
      </p:sp>
      <p:sp>
        <p:nvSpPr>
          <p:cNvPr id="10" name="Rectangle 1"/>
          <p:cNvSpPr>
            <a:spLocks noChangeArrowheads="1"/>
          </p:cNvSpPr>
          <p:nvPr/>
        </p:nvSpPr>
        <p:spPr bwMode="auto">
          <a:xfrm>
            <a:off x="27889" y="2419352"/>
            <a:ext cx="5014913" cy="1338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eaLnBrk="1" hangingPunct="1">
              <a:spcBef>
                <a:spcPct val="50000"/>
              </a:spcBef>
              <a:defRPr/>
            </a:pPr>
            <a:r>
              <a:rPr lang="en-GB" altLang="en-US" sz="1800" b="0" dirty="0">
                <a:solidFill>
                  <a:srgbClr val="010000"/>
                </a:solidFill>
              </a:rPr>
              <a:t>Oxygen combines with the red blood cells to form </a:t>
            </a:r>
            <a:r>
              <a:rPr lang="en-GB" altLang="en-US" sz="1800" i="1" dirty="0">
                <a:solidFill>
                  <a:srgbClr val="FF0000"/>
                </a:solidFill>
                <a:effectLst>
                  <a:outerShdw blurRad="38100" dist="38100" dir="2700000" algn="tl">
                    <a:srgbClr val="000000">
                      <a:alpha val="43137"/>
                    </a:srgbClr>
                  </a:outerShdw>
                </a:effectLst>
              </a:rPr>
              <a:t>oxyhaemoglobin</a:t>
            </a:r>
            <a:r>
              <a:rPr lang="en-GB" altLang="en-US" sz="1800" b="0" dirty="0">
                <a:solidFill>
                  <a:srgbClr val="010000"/>
                </a:solidFill>
              </a:rPr>
              <a:t>. </a:t>
            </a:r>
          </a:p>
          <a:p>
            <a:pPr eaLnBrk="1" hangingPunct="1">
              <a:spcBef>
                <a:spcPct val="50000"/>
              </a:spcBef>
              <a:defRPr/>
            </a:pPr>
            <a:r>
              <a:rPr lang="en-GB" altLang="en-US" sz="1800" b="0" dirty="0">
                <a:solidFill>
                  <a:srgbClr val="010000"/>
                </a:solidFill>
              </a:rPr>
              <a:t>The same haemoglobin also </a:t>
            </a:r>
            <a:r>
              <a:rPr lang="en-GB" sz="1800" b="0" dirty="0"/>
              <a:t>transports carbon dioxide back from the tissues to the lungs.</a:t>
            </a:r>
            <a:endParaRPr lang="en-GB" altLang="en-US" sz="1800" b="0" dirty="0">
              <a:solidFill>
                <a:srgbClr val="010000"/>
              </a:solidFill>
            </a:endParaRPr>
          </a:p>
        </p:txBody>
      </p:sp>
      <p:sp>
        <p:nvSpPr>
          <p:cNvPr id="8" name="Rectangle 2"/>
          <p:cNvSpPr>
            <a:spLocks noChangeArrowheads="1"/>
          </p:cNvSpPr>
          <p:nvPr/>
        </p:nvSpPr>
        <p:spPr bwMode="auto">
          <a:xfrm>
            <a:off x="30956" y="3924985"/>
            <a:ext cx="5105400" cy="1631216"/>
          </a:xfrm>
          <a:prstGeom prst="rect">
            <a:avLst/>
          </a:prstGeom>
          <a:noFill/>
          <a:ln>
            <a:noFill/>
          </a:ln>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57175" indent="-257175">
              <a:spcAft>
                <a:spcPts val="600"/>
              </a:spcAft>
              <a:buFont typeface="Arial" panose="020B0604020202020204" pitchFamily="34" charset="0"/>
              <a:buChar char="•"/>
            </a:pPr>
            <a:r>
              <a:rPr lang="en-GB" altLang="en-US" sz="1500" dirty="0"/>
              <a:t>Capillaries are very near to alveoli, so diffusion distance is very short.</a:t>
            </a:r>
          </a:p>
          <a:p>
            <a:pPr marL="257175" indent="-257175">
              <a:spcAft>
                <a:spcPts val="600"/>
              </a:spcAft>
              <a:buFont typeface="Arial" panose="020B0604020202020204" pitchFamily="34" charset="0"/>
              <a:buChar char="•"/>
            </a:pPr>
            <a:r>
              <a:rPr lang="en-GB" altLang="en-US" sz="1500" dirty="0"/>
              <a:t>Large surface area of alveoli allows diffusion to take place.</a:t>
            </a:r>
          </a:p>
          <a:p>
            <a:pPr marL="257175" indent="-257175">
              <a:spcAft>
                <a:spcPts val="600"/>
              </a:spcAft>
              <a:buFont typeface="Arial" panose="020B0604020202020204" pitchFamily="34" charset="0"/>
              <a:buChar char="•"/>
            </a:pPr>
            <a:r>
              <a:rPr lang="en-US" altLang="en-US" sz="1500" dirty="0"/>
              <a:t>Moist thin walls (one cell thick) of the cells promotes quick diffusion.</a:t>
            </a:r>
          </a:p>
        </p:txBody>
      </p:sp>
      <p:sp>
        <p:nvSpPr>
          <p:cNvPr id="11" name="Title 1">
            <a:extLst>
              <a:ext uri="{FF2B5EF4-FFF2-40B4-BE49-F238E27FC236}">
                <a16:creationId xmlns:a16="http://schemas.microsoft.com/office/drawing/2014/main" id="{7DEC013E-4C41-48D6-B280-1A2C4C834A2E}"/>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Respiratory system</a:t>
            </a:r>
          </a:p>
        </p:txBody>
      </p:sp>
      <p:pic>
        <p:nvPicPr>
          <p:cNvPr id="12" name="Picture 11" descr="Alveolus. gas exchange. Pulmonary alveolus. alveoli and capillaries in the lungs.">
            <a:extLst>
              <a:ext uri="{FF2B5EF4-FFF2-40B4-BE49-F238E27FC236}">
                <a16:creationId xmlns:a16="http://schemas.microsoft.com/office/drawing/2014/main" id="{3ACB5723-9551-487E-BD32-FC13CA8615DC}"/>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4788024" y="1874912"/>
            <a:ext cx="4171237" cy="3108175"/>
          </a:xfrm>
          <a:prstGeom prst="rect">
            <a:avLst/>
          </a:prstGeom>
        </p:spPr>
      </p:pic>
    </p:spTree>
    <p:custDataLst>
      <p:tags r:id="rId1"/>
    </p:custDataLst>
    <p:extLst>
      <p:ext uri="{BB962C8B-B14F-4D97-AF65-F5344CB8AC3E}">
        <p14:creationId xmlns:p14="http://schemas.microsoft.com/office/powerpoint/2010/main" val="208086914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44452"/>
                                        </p:tgtEl>
                                        <p:attrNameLst>
                                          <p:attrName>style.visibility</p:attrName>
                                        </p:attrNameLst>
                                      </p:cBhvr>
                                      <p:to>
                                        <p:strVal val="visible"/>
                                      </p:to>
                                    </p:set>
                                    <p:animEffect transition="in" filter="fade">
                                      <p:cBhvr>
                                        <p:cTn id="15" dur="500"/>
                                        <p:tgtEl>
                                          <p:spTgt spid="74445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4452" grpId="0"/>
      <p:bldP spid="7" grpId="0"/>
      <p:bldP spid="10" grpId="0"/>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1"/>
          <p:cNvSpPr>
            <a:spLocks noChangeArrowheads="1"/>
          </p:cNvSpPr>
          <p:nvPr/>
        </p:nvSpPr>
        <p:spPr bwMode="auto">
          <a:xfrm>
            <a:off x="0" y="1637267"/>
            <a:ext cx="9144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57175" indent="-257175">
              <a:spcBef>
                <a:spcPct val="50000"/>
              </a:spcBef>
              <a:buFont typeface="Arial" panose="020B0604020202020204" pitchFamily="34" charset="0"/>
              <a:buChar char="•"/>
              <a:defRPr/>
            </a:pPr>
            <a:r>
              <a:rPr lang="en-GB" altLang="en-US" sz="1800" b="0" dirty="0"/>
              <a:t>Gases will always move from areas of high concentration to areas of a low concentration.</a:t>
            </a:r>
          </a:p>
        </p:txBody>
      </p:sp>
      <p:sp>
        <p:nvSpPr>
          <p:cNvPr id="20" name="Rectangle 8"/>
          <p:cNvSpPr>
            <a:spLocks noChangeArrowheads="1"/>
          </p:cNvSpPr>
          <p:nvPr/>
        </p:nvSpPr>
        <p:spPr bwMode="auto">
          <a:xfrm>
            <a:off x="24732" y="1102356"/>
            <a:ext cx="493757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dirty="0">
                <a:effectLst>
                  <a:outerShdw blurRad="38100" dist="38100" dir="2700000" algn="tl">
                    <a:srgbClr val="000000">
                      <a:alpha val="43137"/>
                    </a:srgbClr>
                  </a:outerShdw>
                </a:effectLst>
              </a:rPr>
              <a:t>Gaseous exchange at the alveoli</a:t>
            </a:r>
            <a:endParaRPr lang="en-US" altLang="en-US" dirty="0">
              <a:effectLst>
                <a:outerShdw blurRad="38100" dist="38100" dir="2700000" algn="tl">
                  <a:srgbClr val="000000">
                    <a:alpha val="43137"/>
                  </a:srgbClr>
                </a:outerShdw>
              </a:effectLst>
            </a:endParaRPr>
          </a:p>
        </p:txBody>
      </p:sp>
      <p:sp>
        <p:nvSpPr>
          <p:cNvPr id="22" name="Rectangle 21"/>
          <p:cNvSpPr/>
          <p:nvPr/>
        </p:nvSpPr>
        <p:spPr>
          <a:xfrm>
            <a:off x="1115616" y="5487615"/>
            <a:ext cx="7023004" cy="461665"/>
          </a:xfrm>
          <a:prstGeom prst="rect">
            <a:avLst/>
          </a:prstGeom>
          <a:solidFill>
            <a:srgbClr val="DA8AAD"/>
          </a:solidFill>
          <a:ln w="38100">
            <a:solidFill>
              <a:schemeClr val="tx1"/>
            </a:solidFill>
          </a:ln>
        </p:spPr>
        <p:style>
          <a:lnRef idx="2">
            <a:schemeClr val="accent1"/>
          </a:lnRef>
          <a:fillRef idx="1">
            <a:schemeClr val="lt1"/>
          </a:fillRef>
          <a:effectRef idx="0">
            <a:schemeClr val="accent1"/>
          </a:effectRef>
          <a:fontRef idx="minor">
            <a:schemeClr val="dk1"/>
          </a:fontRef>
        </p:style>
        <p:txBody>
          <a:bodyPr wrap="square">
            <a:spAutoFit/>
          </a:bodyPr>
          <a:lstStyle/>
          <a:p>
            <a:pPr eaLnBrk="1" hangingPunct="1">
              <a:defRPr/>
            </a:pPr>
            <a:r>
              <a:rPr lang="en-GB" altLang="en-US" sz="1200" b="1"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Alternatively think of it as….</a:t>
            </a:r>
          </a:p>
          <a:p>
            <a:pPr eaLnBrk="1" hangingPunct="1">
              <a:defRPr/>
            </a:pPr>
            <a:r>
              <a:rPr lang="en-GB" altLang="en-US" sz="1200" b="1" dirty="0">
                <a:latin typeface="Arial" panose="020B0604020202020204" pitchFamily="34" charset="0"/>
                <a:cs typeface="Arial" panose="020B0604020202020204" pitchFamily="34" charset="0"/>
              </a:rPr>
              <a:t>A gas will always move from areas where there is more of it, to areas where there is less of </a:t>
            </a:r>
            <a:r>
              <a:rPr lang="en-GB" altLang="en-US" sz="1200" b="1" dirty="0" smtClean="0">
                <a:latin typeface="Arial" panose="020B0604020202020204" pitchFamily="34" charset="0"/>
                <a:cs typeface="Arial" panose="020B0604020202020204" pitchFamily="34" charset="0"/>
              </a:rPr>
              <a:t>it</a:t>
            </a:r>
            <a:endParaRPr lang="en-GB" altLang="en-US" sz="1200" b="1" dirty="0">
              <a:latin typeface="Arial" panose="020B0604020202020204" pitchFamily="34" charset="0"/>
              <a:cs typeface="Arial" panose="020B0604020202020204" pitchFamily="34" charset="0"/>
            </a:endParaRPr>
          </a:p>
        </p:txBody>
      </p:sp>
      <p:grpSp>
        <p:nvGrpSpPr>
          <p:cNvPr id="12" name="Group 11">
            <a:extLst>
              <a:ext uri="{FF2B5EF4-FFF2-40B4-BE49-F238E27FC236}">
                <a16:creationId xmlns:a16="http://schemas.microsoft.com/office/drawing/2014/main" id="{E82CB846-5CA7-44FA-AD47-641C6D8077C8}"/>
              </a:ext>
            </a:extLst>
          </p:cNvPr>
          <p:cNvGrpSpPr/>
          <p:nvPr/>
        </p:nvGrpSpPr>
        <p:grpSpPr>
          <a:xfrm>
            <a:off x="615353" y="2550639"/>
            <a:ext cx="2842260" cy="2318503"/>
            <a:chOff x="480747" y="1753199"/>
            <a:chExt cx="3903665" cy="3073916"/>
          </a:xfrm>
        </p:grpSpPr>
        <p:grpSp>
          <p:nvGrpSpPr>
            <p:cNvPr id="8" name="Group 7">
              <a:extLst>
                <a:ext uri="{FF2B5EF4-FFF2-40B4-BE49-F238E27FC236}">
                  <a16:creationId xmlns:a16="http://schemas.microsoft.com/office/drawing/2014/main" id="{76073ED7-C72B-4370-B3F9-2A3EABDF136C}"/>
                </a:ext>
              </a:extLst>
            </p:cNvPr>
            <p:cNvGrpSpPr/>
            <p:nvPr/>
          </p:nvGrpSpPr>
          <p:grpSpPr>
            <a:xfrm>
              <a:off x="480747" y="1753199"/>
              <a:ext cx="3903665" cy="3073916"/>
              <a:chOff x="642980" y="1845916"/>
              <a:chExt cx="3903665" cy="3073916"/>
            </a:xfrm>
          </p:grpSpPr>
          <p:grpSp>
            <p:nvGrpSpPr>
              <p:cNvPr id="6" name="Group 5">
                <a:extLst>
                  <a:ext uri="{FF2B5EF4-FFF2-40B4-BE49-F238E27FC236}">
                    <a16:creationId xmlns:a16="http://schemas.microsoft.com/office/drawing/2014/main" id="{65814A0B-9FB1-483F-A04F-F2EC3FA347D9}"/>
                  </a:ext>
                </a:extLst>
              </p:cNvPr>
              <p:cNvGrpSpPr/>
              <p:nvPr/>
            </p:nvGrpSpPr>
            <p:grpSpPr>
              <a:xfrm>
                <a:off x="642980" y="1845916"/>
                <a:ext cx="3903665" cy="3073916"/>
                <a:chOff x="563734" y="1785361"/>
                <a:chExt cx="3903665" cy="3073916"/>
              </a:xfrm>
            </p:grpSpPr>
            <p:grpSp>
              <p:nvGrpSpPr>
                <p:cNvPr id="5" name="Group 4">
                  <a:extLst>
                    <a:ext uri="{FF2B5EF4-FFF2-40B4-BE49-F238E27FC236}">
                      <a16:creationId xmlns:a16="http://schemas.microsoft.com/office/drawing/2014/main" id="{23F34DD8-8679-4D1D-9493-F0CC5661F1F2}"/>
                    </a:ext>
                  </a:extLst>
                </p:cNvPr>
                <p:cNvGrpSpPr/>
                <p:nvPr/>
              </p:nvGrpSpPr>
              <p:grpSpPr>
                <a:xfrm>
                  <a:off x="563734" y="1785361"/>
                  <a:ext cx="3903665" cy="3073916"/>
                  <a:chOff x="632161" y="1799788"/>
                  <a:chExt cx="3903665" cy="3073916"/>
                </a:xfrm>
              </p:grpSpPr>
              <p:sp>
                <p:nvSpPr>
                  <p:cNvPr id="2" name="Rectangle 1">
                    <a:extLst>
                      <a:ext uri="{FF2B5EF4-FFF2-40B4-BE49-F238E27FC236}">
                        <a16:creationId xmlns:a16="http://schemas.microsoft.com/office/drawing/2014/main" id="{8D2B1564-59D0-4CBE-A338-490129C288EA}"/>
                      </a:ext>
                    </a:extLst>
                  </p:cNvPr>
                  <p:cNvSpPr/>
                  <p:nvPr/>
                </p:nvSpPr>
                <p:spPr>
                  <a:xfrm>
                    <a:off x="632161" y="1799788"/>
                    <a:ext cx="1899920" cy="3073915"/>
                  </a:xfrm>
                  <a:prstGeom prst="rect">
                    <a:avLst/>
                  </a:prstGeom>
                  <a:solidFill>
                    <a:srgbClr val="03B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C8FAD6E2-DE68-4556-94DF-284B588A19C5}"/>
                      </a:ext>
                    </a:extLst>
                  </p:cNvPr>
                  <p:cNvSpPr/>
                  <p:nvPr/>
                </p:nvSpPr>
                <p:spPr>
                  <a:xfrm>
                    <a:off x="2635906" y="1799789"/>
                    <a:ext cx="1899920" cy="3073915"/>
                  </a:xfrm>
                  <a:prstGeom prst="rect">
                    <a:avLst/>
                  </a:prstGeom>
                  <a:solidFill>
                    <a:srgbClr val="03B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3" name="Arrow: Right 2">
                    <a:extLst>
                      <a:ext uri="{FF2B5EF4-FFF2-40B4-BE49-F238E27FC236}">
                        <a16:creationId xmlns:a16="http://schemas.microsoft.com/office/drawing/2014/main" id="{B89DC702-31EF-4832-8944-8BF9A974309B}"/>
                      </a:ext>
                    </a:extLst>
                  </p:cNvPr>
                  <p:cNvSpPr/>
                  <p:nvPr/>
                </p:nvSpPr>
                <p:spPr>
                  <a:xfrm>
                    <a:off x="2251053" y="2628474"/>
                    <a:ext cx="826791" cy="27253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4" name="Oval 3">
                    <a:extLst>
                      <a:ext uri="{FF2B5EF4-FFF2-40B4-BE49-F238E27FC236}">
                        <a16:creationId xmlns:a16="http://schemas.microsoft.com/office/drawing/2014/main" id="{A2B5DF1B-768E-4EB7-9AF5-946F1D1D63C8}"/>
                      </a:ext>
                    </a:extLst>
                  </p:cNvPr>
                  <p:cNvSpPr/>
                  <p:nvPr/>
                </p:nvSpPr>
                <p:spPr>
                  <a:xfrm>
                    <a:off x="742849" y="2052233"/>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14" name="Oval 13">
                    <a:extLst>
                      <a:ext uri="{FF2B5EF4-FFF2-40B4-BE49-F238E27FC236}">
                        <a16:creationId xmlns:a16="http://schemas.microsoft.com/office/drawing/2014/main" id="{B0D108C4-4EBB-4518-AE59-5F7F9AB4A551}"/>
                      </a:ext>
                    </a:extLst>
                  </p:cNvPr>
                  <p:cNvSpPr/>
                  <p:nvPr/>
                </p:nvSpPr>
                <p:spPr>
                  <a:xfrm>
                    <a:off x="798003" y="3405361"/>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23" name="Oval 22">
                    <a:extLst>
                      <a:ext uri="{FF2B5EF4-FFF2-40B4-BE49-F238E27FC236}">
                        <a16:creationId xmlns:a16="http://schemas.microsoft.com/office/drawing/2014/main" id="{F88CB8F2-8CB5-4664-BC25-9183D9041970}"/>
                      </a:ext>
                    </a:extLst>
                  </p:cNvPr>
                  <p:cNvSpPr/>
                  <p:nvPr/>
                </p:nvSpPr>
                <p:spPr>
                  <a:xfrm>
                    <a:off x="1459315" y="2082883"/>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24" name="Oval 23">
                    <a:extLst>
                      <a:ext uri="{FF2B5EF4-FFF2-40B4-BE49-F238E27FC236}">
                        <a16:creationId xmlns:a16="http://schemas.microsoft.com/office/drawing/2014/main" id="{DDC572D6-EEE3-4F4F-A1C7-789AEF9A1F18}"/>
                      </a:ext>
                    </a:extLst>
                  </p:cNvPr>
                  <p:cNvSpPr/>
                  <p:nvPr/>
                </p:nvSpPr>
                <p:spPr>
                  <a:xfrm>
                    <a:off x="1337395" y="4412460"/>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25" name="Oval 24">
                    <a:extLst>
                      <a:ext uri="{FF2B5EF4-FFF2-40B4-BE49-F238E27FC236}">
                        <a16:creationId xmlns:a16="http://schemas.microsoft.com/office/drawing/2014/main" id="{30A699EC-9BEE-4A66-8A56-C010E0A8F8E8}"/>
                      </a:ext>
                    </a:extLst>
                  </p:cNvPr>
                  <p:cNvSpPr/>
                  <p:nvPr/>
                </p:nvSpPr>
                <p:spPr>
                  <a:xfrm>
                    <a:off x="2687549" y="3651825"/>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26" name="Oval 25">
                    <a:extLst>
                      <a:ext uri="{FF2B5EF4-FFF2-40B4-BE49-F238E27FC236}">
                        <a16:creationId xmlns:a16="http://schemas.microsoft.com/office/drawing/2014/main" id="{F2520664-6C70-4366-B4DB-F3F34FFC42D5}"/>
                      </a:ext>
                    </a:extLst>
                  </p:cNvPr>
                  <p:cNvSpPr/>
                  <p:nvPr/>
                </p:nvSpPr>
                <p:spPr>
                  <a:xfrm>
                    <a:off x="3806325" y="2052234"/>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27" name="Oval 26">
                    <a:extLst>
                      <a:ext uri="{FF2B5EF4-FFF2-40B4-BE49-F238E27FC236}">
                        <a16:creationId xmlns:a16="http://schemas.microsoft.com/office/drawing/2014/main" id="{4BA13200-363A-43DC-9315-549FACF54239}"/>
                      </a:ext>
                    </a:extLst>
                  </p:cNvPr>
                  <p:cNvSpPr/>
                  <p:nvPr/>
                </p:nvSpPr>
                <p:spPr>
                  <a:xfrm>
                    <a:off x="4150853" y="2943315"/>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28" name="Oval 27">
                    <a:extLst>
                      <a:ext uri="{FF2B5EF4-FFF2-40B4-BE49-F238E27FC236}">
                        <a16:creationId xmlns:a16="http://schemas.microsoft.com/office/drawing/2014/main" id="{DFF59147-5946-4CE6-A7A8-218E8E67C58A}"/>
                      </a:ext>
                    </a:extLst>
                  </p:cNvPr>
                  <p:cNvSpPr/>
                  <p:nvPr/>
                </p:nvSpPr>
                <p:spPr>
                  <a:xfrm>
                    <a:off x="2878880" y="2242317"/>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29" name="Oval 28">
                    <a:extLst>
                      <a:ext uri="{FF2B5EF4-FFF2-40B4-BE49-F238E27FC236}">
                        <a16:creationId xmlns:a16="http://schemas.microsoft.com/office/drawing/2014/main" id="{0A530548-F352-4D31-8F29-69881542A4E6}"/>
                      </a:ext>
                    </a:extLst>
                  </p:cNvPr>
                  <p:cNvSpPr/>
                  <p:nvPr/>
                </p:nvSpPr>
                <p:spPr>
                  <a:xfrm>
                    <a:off x="2720561" y="4453080"/>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30" name="Oval 29">
                    <a:extLst>
                      <a:ext uri="{FF2B5EF4-FFF2-40B4-BE49-F238E27FC236}">
                        <a16:creationId xmlns:a16="http://schemas.microsoft.com/office/drawing/2014/main" id="{794EADDC-04DB-484C-83CD-B9ECF43963E6}"/>
                      </a:ext>
                    </a:extLst>
                  </p:cNvPr>
                  <p:cNvSpPr/>
                  <p:nvPr/>
                </p:nvSpPr>
                <p:spPr>
                  <a:xfrm>
                    <a:off x="3806326" y="4386139"/>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31" name="Oval 30">
                    <a:extLst>
                      <a:ext uri="{FF2B5EF4-FFF2-40B4-BE49-F238E27FC236}">
                        <a16:creationId xmlns:a16="http://schemas.microsoft.com/office/drawing/2014/main" id="{3527CCCB-E19D-46FA-8C53-DCCFF9A58F92}"/>
                      </a:ext>
                    </a:extLst>
                  </p:cNvPr>
                  <p:cNvSpPr/>
                  <p:nvPr/>
                </p:nvSpPr>
                <p:spPr>
                  <a:xfrm>
                    <a:off x="4030586" y="3651824"/>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32" name="Oval 31">
                    <a:extLst>
                      <a:ext uri="{FF2B5EF4-FFF2-40B4-BE49-F238E27FC236}">
                        <a16:creationId xmlns:a16="http://schemas.microsoft.com/office/drawing/2014/main" id="{319896CB-9A8E-4944-BC10-1ED4B232FD31}"/>
                      </a:ext>
                    </a:extLst>
                  </p:cNvPr>
                  <p:cNvSpPr/>
                  <p:nvPr/>
                </p:nvSpPr>
                <p:spPr>
                  <a:xfrm>
                    <a:off x="3635455" y="2739306"/>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35" name="Oval 34">
                    <a:extLst>
                      <a:ext uri="{FF2B5EF4-FFF2-40B4-BE49-F238E27FC236}">
                        <a16:creationId xmlns:a16="http://schemas.microsoft.com/office/drawing/2014/main" id="{1FA7FF2C-C59E-42F8-BB42-FEE4E99BBA2D}"/>
                      </a:ext>
                    </a:extLst>
                  </p:cNvPr>
                  <p:cNvSpPr/>
                  <p:nvPr/>
                </p:nvSpPr>
                <p:spPr>
                  <a:xfrm>
                    <a:off x="2111481" y="2009818"/>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39" name="Oval 38">
                    <a:extLst>
                      <a:ext uri="{FF2B5EF4-FFF2-40B4-BE49-F238E27FC236}">
                        <a16:creationId xmlns:a16="http://schemas.microsoft.com/office/drawing/2014/main" id="{7DF82605-0681-4651-BBF2-B990C735A0B0}"/>
                      </a:ext>
                    </a:extLst>
                  </p:cNvPr>
                  <p:cNvSpPr/>
                  <p:nvPr/>
                </p:nvSpPr>
                <p:spPr>
                  <a:xfrm>
                    <a:off x="2058631" y="4371156"/>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40" name="Oval 39">
                    <a:extLst>
                      <a:ext uri="{FF2B5EF4-FFF2-40B4-BE49-F238E27FC236}">
                        <a16:creationId xmlns:a16="http://schemas.microsoft.com/office/drawing/2014/main" id="{1F70223F-CBD7-4266-A0F6-EF8035C55331}"/>
                      </a:ext>
                    </a:extLst>
                  </p:cNvPr>
                  <p:cNvSpPr/>
                  <p:nvPr/>
                </p:nvSpPr>
                <p:spPr>
                  <a:xfrm>
                    <a:off x="1345236" y="3741700"/>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41" name="Oval 40">
                    <a:extLst>
                      <a:ext uri="{FF2B5EF4-FFF2-40B4-BE49-F238E27FC236}">
                        <a16:creationId xmlns:a16="http://schemas.microsoft.com/office/drawing/2014/main" id="{734DD058-D933-474E-ABBF-7BCD71066500}"/>
                      </a:ext>
                    </a:extLst>
                  </p:cNvPr>
                  <p:cNvSpPr/>
                  <p:nvPr/>
                </p:nvSpPr>
                <p:spPr>
                  <a:xfrm>
                    <a:off x="838370" y="4213695"/>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44" name="Oval 43">
                    <a:extLst>
                      <a:ext uri="{FF2B5EF4-FFF2-40B4-BE49-F238E27FC236}">
                        <a16:creationId xmlns:a16="http://schemas.microsoft.com/office/drawing/2014/main" id="{614107AF-FC10-4E96-BF17-ACAB4AAB7941}"/>
                      </a:ext>
                    </a:extLst>
                  </p:cNvPr>
                  <p:cNvSpPr/>
                  <p:nvPr/>
                </p:nvSpPr>
                <p:spPr>
                  <a:xfrm>
                    <a:off x="873563" y="3786011"/>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46" name="Oval 45">
                    <a:extLst>
                      <a:ext uri="{FF2B5EF4-FFF2-40B4-BE49-F238E27FC236}">
                        <a16:creationId xmlns:a16="http://schemas.microsoft.com/office/drawing/2014/main" id="{F0937579-373C-4989-9488-CF8DB37B380D}"/>
                      </a:ext>
                    </a:extLst>
                  </p:cNvPr>
                  <p:cNvSpPr/>
                  <p:nvPr/>
                </p:nvSpPr>
                <p:spPr>
                  <a:xfrm>
                    <a:off x="1157177" y="3460189"/>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49" name="Oval 48">
                    <a:extLst>
                      <a:ext uri="{FF2B5EF4-FFF2-40B4-BE49-F238E27FC236}">
                        <a16:creationId xmlns:a16="http://schemas.microsoft.com/office/drawing/2014/main" id="{48369844-12B5-4BB5-B762-76B04F093230}"/>
                      </a:ext>
                    </a:extLst>
                  </p:cNvPr>
                  <p:cNvSpPr/>
                  <p:nvPr/>
                </p:nvSpPr>
                <p:spPr>
                  <a:xfrm>
                    <a:off x="767570" y="3054607"/>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50" name="Oval 49">
                    <a:extLst>
                      <a:ext uri="{FF2B5EF4-FFF2-40B4-BE49-F238E27FC236}">
                        <a16:creationId xmlns:a16="http://schemas.microsoft.com/office/drawing/2014/main" id="{EF3A1F26-AB4A-444B-ACE3-A36EB1930492}"/>
                      </a:ext>
                    </a:extLst>
                  </p:cNvPr>
                  <p:cNvSpPr/>
                  <p:nvPr/>
                </p:nvSpPr>
                <p:spPr>
                  <a:xfrm>
                    <a:off x="2058311" y="2896971"/>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51" name="Oval 50">
                    <a:extLst>
                      <a:ext uri="{FF2B5EF4-FFF2-40B4-BE49-F238E27FC236}">
                        <a16:creationId xmlns:a16="http://schemas.microsoft.com/office/drawing/2014/main" id="{550A2D45-F2C0-41CF-9DA9-D614B28197CF}"/>
                      </a:ext>
                    </a:extLst>
                  </p:cNvPr>
                  <p:cNvSpPr/>
                  <p:nvPr/>
                </p:nvSpPr>
                <p:spPr>
                  <a:xfrm>
                    <a:off x="1571320" y="3941849"/>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52" name="Oval 51">
                    <a:extLst>
                      <a:ext uri="{FF2B5EF4-FFF2-40B4-BE49-F238E27FC236}">
                        <a16:creationId xmlns:a16="http://schemas.microsoft.com/office/drawing/2014/main" id="{E010EB15-2DEA-476E-BFFB-C302FE4E72AD}"/>
                      </a:ext>
                    </a:extLst>
                  </p:cNvPr>
                  <p:cNvSpPr/>
                  <p:nvPr/>
                </p:nvSpPr>
                <p:spPr>
                  <a:xfrm>
                    <a:off x="1121223" y="1869044"/>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53" name="Oval 52">
                    <a:extLst>
                      <a:ext uri="{FF2B5EF4-FFF2-40B4-BE49-F238E27FC236}">
                        <a16:creationId xmlns:a16="http://schemas.microsoft.com/office/drawing/2014/main" id="{89FD780F-6907-4103-A007-E316C1559F60}"/>
                      </a:ext>
                    </a:extLst>
                  </p:cNvPr>
                  <p:cNvSpPr/>
                  <p:nvPr/>
                </p:nvSpPr>
                <p:spPr>
                  <a:xfrm>
                    <a:off x="1610163" y="2917300"/>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54" name="Oval 53">
                    <a:extLst>
                      <a:ext uri="{FF2B5EF4-FFF2-40B4-BE49-F238E27FC236}">
                        <a16:creationId xmlns:a16="http://schemas.microsoft.com/office/drawing/2014/main" id="{48FD5B90-A452-4015-AFE9-1A7D674CAFF7}"/>
                      </a:ext>
                    </a:extLst>
                  </p:cNvPr>
                  <p:cNvSpPr/>
                  <p:nvPr/>
                </p:nvSpPr>
                <p:spPr>
                  <a:xfrm>
                    <a:off x="797164" y="4475623"/>
                    <a:ext cx="198563" cy="2649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58" name="Oval 57">
                    <a:extLst>
                      <a:ext uri="{FF2B5EF4-FFF2-40B4-BE49-F238E27FC236}">
                        <a16:creationId xmlns:a16="http://schemas.microsoft.com/office/drawing/2014/main" id="{D053BD02-3B67-49F2-9A0D-6810C0266C7A}"/>
                      </a:ext>
                    </a:extLst>
                  </p:cNvPr>
                  <p:cNvSpPr/>
                  <p:nvPr/>
                </p:nvSpPr>
                <p:spPr>
                  <a:xfrm>
                    <a:off x="2492340" y="1998844"/>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59" name="Arrow: Right 58">
                    <a:extLst>
                      <a:ext uri="{FF2B5EF4-FFF2-40B4-BE49-F238E27FC236}">
                        <a16:creationId xmlns:a16="http://schemas.microsoft.com/office/drawing/2014/main" id="{6FCA7224-C2C7-41E9-9087-9498CE4763AD}"/>
                      </a:ext>
                    </a:extLst>
                  </p:cNvPr>
                  <p:cNvSpPr/>
                  <p:nvPr/>
                </p:nvSpPr>
                <p:spPr>
                  <a:xfrm>
                    <a:off x="2118370" y="4144228"/>
                    <a:ext cx="826791" cy="27253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60" name="Arrow: Right 59">
                    <a:extLst>
                      <a:ext uri="{FF2B5EF4-FFF2-40B4-BE49-F238E27FC236}">
                        <a16:creationId xmlns:a16="http://schemas.microsoft.com/office/drawing/2014/main" id="{0B7834CD-8C5D-4266-BF1F-CCCDFE74DD11}"/>
                      </a:ext>
                    </a:extLst>
                  </p:cNvPr>
                  <p:cNvSpPr/>
                  <p:nvPr/>
                </p:nvSpPr>
                <p:spPr>
                  <a:xfrm>
                    <a:off x="2249702" y="3257137"/>
                    <a:ext cx="826791" cy="27253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grpSp>
            <p:sp>
              <p:nvSpPr>
                <p:cNvPr id="19" name="Oval 18">
                  <a:extLst>
                    <a:ext uri="{FF2B5EF4-FFF2-40B4-BE49-F238E27FC236}">
                      <a16:creationId xmlns:a16="http://schemas.microsoft.com/office/drawing/2014/main" id="{7344D495-B582-4638-8446-BD73D046F8F6}"/>
                    </a:ext>
                  </a:extLst>
                </p:cNvPr>
                <p:cNvSpPr/>
                <p:nvPr/>
              </p:nvSpPr>
              <p:spPr>
                <a:xfrm>
                  <a:off x="1345236" y="2839672"/>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33" name="Oval 32">
                  <a:extLst>
                    <a:ext uri="{FF2B5EF4-FFF2-40B4-BE49-F238E27FC236}">
                      <a16:creationId xmlns:a16="http://schemas.microsoft.com/office/drawing/2014/main" id="{95B40787-977A-4A38-8947-8309A2BC01F2}"/>
                    </a:ext>
                  </a:extLst>
                </p:cNvPr>
                <p:cNvSpPr/>
                <p:nvPr/>
              </p:nvSpPr>
              <p:spPr>
                <a:xfrm>
                  <a:off x="1082483" y="2204351"/>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34" name="Oval 33">
                  <a:extLst>
                    <a:ext uri="{FF2B5EF4-FFF2-40B4-BE49-F238E27FC236}">
                      <a16:creationId xmlns:a16="http://schemas.microsoft.com/office/drawing/2014/main" id="{453CAA6E-DB5D-4F2F-AEDE-6AAADD75811C}"/>
                    </a:ext>
                  </a:extLst>
                </p:cNvPr>
                <p:cNvSpPr/>
                <p:nvPr/>
              </p:nvSpPr>
              <p:spPr>
                <a:xfrm>
                  <a:off x="798003" y="2468874"/>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37" name="Oval 36">
                  <a:extLst>
                    <a:ext uri="{FF2B5EF4-FFF2-40B4-BE49-F238E27FC236}">
                      <a16:creationId xmlns:a16="http://schemas.microsoft.com/office/drawing/2014/main" id="{CD477782-B7DC-4D7A-849E-043FC0811906}"/>
                    </a:ext>
                  </a:extLst>
                </p:cNvPr>
                <p:cNvSpPr/>
                <p:nvPr/>
              </p:nvSpPr>
              <p:spPr>
                <a:xfrm>
                  <a:off x="952226" y="2759940"/>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42" name="Oval 41">
                  <a:extLst>
                    <a:ext uri="{FF2B5EF4-FFF2-40B4-BE49-F238E27FC236}">
                      <a16:creationId xmlns:a16="http://schemas.microsoft.com/office/drawing/2014/main" id="{C168B502-6B3F-485D-B696-F112988EDE80}"/>
                    </a:ext>
                  </a:extLst>
                </p:cNvPr>
                <p:cNvSpPr/>
                <p:nvPr/>
              </p:nvSpPr>
              <p:spPr>
                <a:xfrm>
                  <a:off x="1579125" y="2331808"/>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47" name="Oval 46">
                  <a:extLst>
                    <a:ext uri="{FF2B5EF4-FFF2-40B4-BE49-F238E27FC236}">
                      <a16:creationId xmlns:a16="http://schemas.microsoft.com/office/drawing/2014/main" id="{D3CB6BD1-2D5D-4867-9F7D-97D098B711FC}"/>
                    </a:ext>
                  </a:extLst>
                </p:cNvPr>
                <p:cNvSpPr/>
                <p:nvPr/>
              </p:nvSpPr>
              <p:spPr>
                <a:xfrm>
                  <a:off x="1539683" y="2636963"/>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grpSp>
          <p:sp>
            <p:nvSpPr>
              <p:cNvPr id="55" name="Oval 54">
                <a:extLst>
                  <a:ext uri="{FF2B5EF4-FFF2-40B4-BE49-F238E27FC236}">
                    <a16:creationId xmlns:a16="http://schemas.microsoft.com/office/drawing/2014/main" id="{D5B18A47-33DC-4DE2-84D9-A84849916B23}"/>
                  </a:ext>
                </a:extLst>
              </p:cNvPr>
              <p:cNvSpPr/>
              <p:nvPr/>
            </p:nvSpPr>
            <p:spPr>
              <a:xfrm>
                <a:off x="1671882" y="4272060"/>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56" name="Oval 55">
                <a:extLst>
                  <a:ext uri="{FF2B5EF4-FFF2-40B4-BE49-F238E27FC236}">
                    <a16:creationId xmlns:a16="http://schemas.microsoft.com/office/drawing/2014/main" id="{0DA97714-7DFF-4612-AB51-E713E66D6C1C}"/>
                  </a:ext>
                </a:extLst>
              </p:cNvPr>
              <p:cNvSpPr/>
              <p:nvPr/>
            </p:nvSpPr>
            <p:spPr>
              <a:xfrm>
                <a:off x="1157176" y="4049768"/>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grpSp>
        <p:grpSp>
          <p:nvGrpSpPr>
            <p:cNvPr id="10" name="Group 9">
              <a:extLst>
                <a:ext uri="{FF2B5EF4-FFF2-40B4-BE49-F238E27FC236}">
                  <a16:creationId xmlns:a16="http://schemas.microsoft.com/office/drawing/2014/main" id="{47F71F4C-7DBC-4033-83DA-77FF1B6B8C2D}"/>
                </a:ext>
              </a:extLst>
            </p:cNvPr>
            <p:cNvGrpSpPr/>
            <p:nvPr/>
          </p:nvGrpSpPr>
          <p:grpSpPr>
            <a:xfrm>
              <a:off x="976078" y="1857832"/>
              <a:ext cx="1456502" cy="2277580"/>
              <a:chOff x="1252390" y="1889994"/>
              <a:chExt cx="1456502" cy="2277580"/>
            </a:xfrm>
          </p:grpSpPr>
          <p:sp>
            <p:nvSpPr>
              <p:cNvPr id="15" name="Oval 14">
                <a:extLst>
                  <a:ext uri="{FF2B5EF4-FFF2-40B4-BE49-F238E27FC236}">
                    <a16:creationId xmlns:a16="http://schemas.microsoft.com/office/drawing/2014/main" id="{D5DFA4D6-9A34-495F-B2D0-EC6A695D97A9}"/>
                  </a:ext>
                </a:extLst>
              </p:cNvPr>
              <p:cNvSpPr/>
              <p:nvPr/>
            </p:nvSpPr>
            <p:spPr>
              <a:xfrm>
                <a:off x="1911485" y="2178477"/>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16" name="Oval 15">
                <a:extLst>
                  <a:ext uri="{FF2B5EF4-FFF2-40B4-BE49-F238E27FC236}">
                    <a16:creationId xmlns:a16="http://schemas.microsoft.com/office/drawing/2014/main" id="{CF521894-D77B-4F73-98D7-B0C0DA4909AE}"/>
                  </a:ext>
                </a:extLst>
              </p:cNvPr>
              <p:cNvSpPr/>
              <p:nvPr/>
            </p:nvSpPr>
            <p:spPr>
              <a:xfrm>
                <a:off x="1252390" y="2409549"/>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17" name="Oval 16">
                <a:extLst>
                  <a:ext uri="{FF2B5EF4-FFF2-40B4-BE49-F238E27FC236}">
                    <a16:creationId xmlns:a16="http://schemas.microsoft.com/office/drawing/2014/main" id="{1CA12613-A339-4B4D-8ADB-2A8AA01CF499}"/>
                  </a:ext>
                </a:extLst>
              </p:cNvPr>
              <p:cNvSpPr/>
              <p:nvPr/>
            </p:nvSpPr>
            <p:spPr>
              <a:xfrm>
                <a:off x="1320058" y="3208241"/>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18" name="Oval 17">
                <a:extLst>
                  <a:ext uri="{FF2B5EF4-FFF2-40B4-BE49-F238E27FC236}">
                    <a16:creationId xmlns:a16="http://schemas.microsoft.com/office/drawing/2014/main" id="{1FDD381D-B2D0-476D-9224-87B3EA9F84B2}"/>
                  </a:ext>
                </a:extLst>
              </p:cNvPr>
              <p:cNvSpPr/>
              <p:nvPr/>
            </p:nvSpPr>
            <p:spPr>
              <a:xfrm>
                <a:off x="1963692" y="2648142"/>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21" name="Oval 20">
                <a:extLst>
                  <a:ext uri="{FF2B5EF4-FFF2-40B4-BE49-F238E27FC236}">
                    <a16:creationId xmlns:a16="http://schemas.microsoft.com/office/drawing/2014/main" id="{DC8327A8-FBA6-4DDC-BDCA-1B7CAE22ED6C}"/>
                  </a:ext>
                </a:extLst>
              </p:cNvPr>
              <p:cNvSpPr/>
              <p:nvPr/>
            </p:nvSpPr>
            <p:spPr>
              <a:xfrm>
                <a:off x="2063335" y="3939417"/>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36" name="Oval 35">
                <a:extLst>
                  <a:ext uri="{FF2B5EF4-FFF2-40B4-BE49-F238E27FC236}">
                    <a16:creationId xmlns:a16="http://schemas.microsoft.com/office/drawing/2014/main" id="{89D22741-135C-4CDA-B6FE-3C0A0AF6DAA7}"/>
                  </a:ext>
                </a:extLst>
              </p:cNvPr>
              <p:cNvSpPr/>
              <p:nvPr/>
            </p:nvSpPr>
            <p:spPr>
              <a:xfrm>
                <a:off x="1539683" y="2636963"/>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38" name="Oval 37">
                <a:extLst>
                  <a:ext uri="{FF2B5EF4-FFF2-40B4-BE49-F238E27FC236}">
                    <a16:creationId xmlns:a16="http://schemas.microsoft.com/office/drawing/2014/main" id="{90E2EFA9-8899-4B90-9A6E-0272B141625D}"/>
                  </a:ext>
                </a:extLst>
              </p:cNvPr>
              <p:cNvSpPr/>
              <p:nvPr/>
            </p:nvSpPr>
            <p:spPr>
              <a:xfrm>
                <a:off x="2058632" y="3513543"/>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43" name="Oval 42">
                <a:extLst>
                  <a:ext uri="{FF2B5EF4-FFF2-40B4-BE49-F238E27FC236}">
                    <a16:creationId xmlns:a16="http://schemas.microsoft.com/office/drawing/2014/main" id="{35D14711-A9C8-4712-ACA7-9E5376B7E839}"/>
                  </a:ext>
                </a:extLst>
              </p:cNvPr>
              <p:cNvSpPr/>
              <p:nvPr/>
            </p:nvSpPr>
            <p:spPr>
              <a:xfrm>
                <a:off x="1602816" y="3542769"/>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45" name="Oval 44">
                <a:extLst>
                  <a:ext uri="{FF2B5EF4-FFF2-40B4-BE49-F238E27FC236}">
                    <a16:creationId xmlns:a16="http://schemas.microsoft.com/office/drawing/2014/main" id="{B20C9351-4840-42F1-BF55-7B2DA5AB7067}"/>
                  </a:ext>
                </a:extLst>
              </p:cNvPr>
              <p:cNvSpPr/>
              <p:nvPr/>
            </p:nvSpPr>
            <p:spPr>
              <a:xfrm>
                <a:off x="2221272" y="2484563"/>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48" name="Oval 47">
                <a:extLst>
                  <a:ext uri="{FF2B5EF4-FFF2-40B4-BE49-F238E27FC236}">
                    <a16:creationId xmlns:a16="http://schemas.microsoft.com/office/drawing/2014/main" id="{03196EE9-D070-4BB1-ABAF-EE0AA669208A}"/>
                  </a:ext>
                </a:extLst>
              </p:cNvPr>
              <p:cNvSpPr/>
              <p:nvPr/>
            </p:nvSpPr>
            <p:spPr>
              <a:xfrm>
                <a:off x="1754388" y="1889994"/>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sp>
            <p:nvSpPr>
              <p:cNvPr id="57" name="Oval 56">
                <a:extLst>
                  <a:ext uri="{FF2B5EF4-FFF2-40B4-BE49-F238E27FC236}">
                    <a16:creationId xmlns:a16="http://schemas.microsoft.com/office/drawing/2014/main" id="{E53F71B7-3B26-44DA-9907-EF62D819E1C6}"/>
                  </a:ext>
                </a:extLst>
              </p:cNvPr>
              <p:cNvSpPr/>
              <p:nvPr/>
            </p:nvSpPr>
            <p:spPr>
              <a:xfrm>
                <a:off x="2480735" y="2879300"/>
                <a:ext cx="228157" cy="2281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latin typeface="Arial" panose="020B0604020202020204" pitchFamily="34" charset="0"/>
                  <a:cs typeface="Arial" panose="020B0604020202020204" pitchFamily="34" charset="0"/>
                </a:endParaRPr>
              </a:p>
            </p:txBody>
          </p:sp>
        </p:grpSp>
      </p:grpSp>
      <p:sp>
        <p:nvSpPr>
          <p:cNvPr id="61" name="Title 1">
            <a:extLst>
              <a:ext uri="{FF2B5EF4-FFF2-40B4-BE49-F238E27FC236}">
                <a16:creationId xmlns:a16="http://schemas.microsoft.com/office/drawing/2014/main" id="{71D51821-0AE2-49BF-897F-6FDE119F6442}"/>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Respiratory system</a:t>
            </a:r>
          </a:p>
        </p:txBody>
      </p:sp>
      <p:pic>
        <p:nvPicPr>
          <p:cNvPr id="62" name="Picture 61" descr="GAS EXCHANGE WITHIN ALVEOLI">
            <a:extLst>
              <a:ext uri="{FF2B5EF4-FFF2-40B4-BE49-F238E27FC236}">
                <a16:creationId xmlns:a16="http://schemas.microsoft.com/office/drawing/2014/main" id="{02D3CFFE-1737-4EB7-A3C8-D7731629F06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4067615" y="2118574"/>
            <a:ext cx="4177226" cy="3326650"/>
          </a:xfrm>
          <a:prstGeom prst="rect">
            <a:avLst/>
          </a:prstGeom>
        </p:spPr>
      </p:pic>
    </p:spTree>
    <p:extLst>
      <p:ext uri="{BB962C8B-B14F-4D97-AF65-F5344CB8AC3E}">
        <p14:creationId xmlns:p14="http://schemas.microsoft.com/office/powerpoint/2010/main" val="384450462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9939"/>
                                        </p:tgtEl>
                                        <p:attrNameLst>
                                          <p:attrName>style.visibility</p:attrName>
                                        </p:attrNameLst>
                                      </p:cBhvr>
                                      <p:to>
                                        <p:strVal val="visible"/>
                                      </p:to>
                                    </p:set>
                                    <p:animEffect transition="in" filter="fade">
                                      <p:cBhvr>
                                        <p:cTn id="12" dur="500"/>
                                        <p:tgtEl>
                                          <p:spTgt spid="39939"/>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p:bldP spid="20" grpId="0"/>
      <p:bldP spid="2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Inspiration and Expiration anatomical vector illustration diagram, educational medical scheme with lungs, diaphragm, rib cage and trachea.">
            <a:extLst>
              <a:ext uri="{FF2B5EF4-FFF2-40B4-BE49-F238E27FC236}">
                <a16:creationId xmlns:a16="http://schemas.microsoft.com/office/drawing/2014/main" id="{B63CC290-5395-4067-AC39-CF28BAC05E02}"/>
              </a:ext>
            </a:extLst>
          </p:cNvPr>
          <p:cNvPicPr/>
          <p:nvPr/>
        </p:nvPicPr>
        <p:blipFill rotWithShape="1">
          <a:blip r:embed="rId2" cstate="print">
            <a:extLst>
              <a:ext uri="{28A0092B-C50C-407E-A947-70E740481C1C}">
                <a14:useLocalDpi xmlns:a14="http://schemas.microsoft.com/office/drawing/2010/main" val="0"/>
              </a:ext>
            </a:extLst>
          </a:blip>
          <a:srcRect l="3684" r="2988"/>
          <a:stretch/>
        </p:blipFill>
        <p:spPr>
          <a:xfrm>
            <a:off x="3419871" y="1505978"/>
            <a:ext cx="5616625" cy="4515310"/>
          </a:xfrm>
          <a:prstGeom prst="rect">
            <a:avLst/>
          </a:prstGeom>
        </p:spPr>
      </p:pic>
      <p:sp>
        <p:nvSpPr>
          <p:cNvPr id="772099" name="Text Box 3"/>
          <p:cNvSpPr txBox="1">
            <a:spLocks noChangeArrowheads="1"/>
          </p:cNvSpPr>
          <p:nvPr/>
        </p:nvSpPr>
        <p:spPr bwMode="auto">
          <a:xfrm>
            <a:off x="76279" y="1355937"/>
            <a:ext cx="6115050" cy="300082"/>
          </a:xfrm>
          <a:prstGeom prst="rect">
            <a:avLst/>
          </a:prstGeom>
          <a:noFill/>
          <a:ln w="9525">
            <a:noFill/>
            <a:miter lim="800000"/>
            <a:headEnd/>
            <a:tailEnd/>
          </a:ln>
          <a:effectLst/>
        </p:spPr>
        <p:txBody>
          <a:bodyPr>
            <a:spAutoFit/>
          </a:bodyPr>
          <a:lstStyle/>
          <a:p>
            <a:pPr eaLnBrk="1" hangingPunct="1">
              <a:spcBef>
                <a:spcPct val="50000"/>
              </a:spcBef>
              <a:defRPr/>
            </a:pPr>
            <a:r>
              <a:rPr lang="en-GB" sz="1350" dirty="0">
                <a:latin typeface="Arial" panose="020B0604020202020204" pitchFamily="34" charset="0"/>
                <a:cs typeface="Arial" panose="020B0604020202020204" pitchFamily="34" charset="0"/>
              </a:rPr>
              <a:t>Breathing is the first stage in supplying oxygen to our body cells.</a:t>
            </a:r>
          </a:p>
        </p:txBody>
      </p:sp>
      <p:sp>
        <p:nvSpPr>
          <p:cNvPr id="772100" name="Text Box 4"/>
          <p:cNvSpPr txBox="1">
            <a:spLocks noChangeArrowheads="1"/>
          </p:cNvSpPr>
          <p:nvPr/>
        </p:nvSpPr>
        <p:spPr bwMode="auto">
          <a:xfrm>
            <a:off x="76279" y="1783780"/>
            <a:ext cx="50399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eaLnBrk="1" hangingPunct="1">
              <a:spcBef>
                <a:spcPct val="50000"/>
              </a:spcBef>
              <a:defRPr/>
            </a:pPr>
            <a:r>
              <a:rPr lang="en-GB" sz="1800" u="sng" dirty="0">
                <a:solidFill>
                  <a:srgbClr val="FF0000"/>
                </a:solidFill>
              </a:rPr>
              <a:t>When breathing in (inspiration):</a:t>
            </a:r>
          </a:p>
        </p:txBody>
      </p:sp>
      <p:sp>
        <p:nvSpPr>
          <p:cNvPr id="4" name="Freeform: Shape 3">
            <a:extLst>
              <a:ext uri="{FF2B5EF4-FFF2-40B4-BE49-F238E27FC236}">
                <a16:creationId xmlns:a16="http://schemas.microsoft.com/office/drawing/2014/main" id="{199E8B32-DC0F-44EC-A3EA-ED79829F317E}"/>
              </a:ext>
            </a:extLst>
          </p:cNvPr>
          <p:cNvSpPr/>
          <p:nvPr/>
        </p:nvSpPr>
        <p:spPr>
          <a:xfrm>
            <a:off x="113791" y="2204864"/>
            <a:ext cx="3234073" cy="816127"/>
          </a:xfrm>
          <a:custGeom>
            <a:avLst/>
            <a:gdLst>
              <a:gd name="connsiteX0" fmla="*/ 0 w 4755423"/>
              <a:gd name="connsiteY0" fmla="*/ 83930 h 839297"/>
              <a:gd name="connsiteX1" fmla="*/ 83930 w 4755423"/>
              <a:gd name="connsiteY1" fmla="*/ 0 h 839297"/>
              <a:gd name="connsiteX2" fmla="*/ 4671493 w 4755423"/>
              <a:gd name="connsiteY2" fmla="*/ 0 h 839297"/>
              <a:gd name="connsiteX3" fmla="*/ 4755423 w 4755423"/>
              <a:gd name="connsiteY3" fmla="*/ 83930 h 839297"/>
              <a:gd name="connsiteX4" fmla="*/ 4755423 w 4755423"/>
              <a:gd name="connsiteY4" fmla="*/ 755367 h 839297"/>
              <a:gd name="connsiteX5" fmla="*/ 4671493 w 4755423"/>
              <a:gd name="connsiteY5" fmla="*/ 839297 h 839297"/>
              <a:gd name="connsiteX6" fmla="*/ 83930 w 4755423"/>
              <a:gd name="connsiteY6" fmla="*/ 839297 h 839297"/>
              <a:gd name="connsiteX7" fmla="*/ 0 w 4755423"/>
              <a:gd name="connsiteY7" fmla="*/ 755367 h 839297"/>
              <a:gd name="connsiteX8" fmla="*/ 0 w 4755423"/>
              <a:gd name="connsiteY8" fmla="*/ 83930 h 839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55423" h="839297">
                <a:moveTo>
                  <a:pt x="0" y="83930"/>
                </a:moveTo>
                <a:cubicBezTo>
                  <a:pt x="0" y="37577"/>
                  <a:pt x="37577" y="0"/>
                  <a:pt x="83930" y="0"/>
                </a:cubicBezTo>
                <a:lnTo>
                  <a:pt x="4671493" y="0"/>
                </a:lnTo>
                <a:cubicBezTo>
                  <a:pt x="4717846" y="0"/>
                  <a:pt x="4755423" y="37577"/>
                  <a:pt x="4755423" y="83930"/>
                </a:cubicBezTo>
                <a:lnTo>
                  <a:pt x="4755423" y="755367"/>
                </a:lnTo>
                <a:cubicBezTo>
                  <a:pt x="4755423" y="801720"/>
                  <a:pt x="4717846" y="839297"/>
                  <a:pt x="4671493" y="839297"/>
                </a:cubicBezTo>
                <a:lnTo>
                  <a:pt x="83930" y="839297"/>
                </a:lnTo>
                <a:cubicBezTo>
                  <a:pt x="37577" y="839297"/>
                  <a:pt x="0" y="801720"/>
                  <a:pt x="0" y="755367"/>
                </a:cubicBezTo>
                <a:lnTo>
                  <a:pt x="0" y="83930"/>
                </a:lnTo>
                <a:close/>
              </a:path>
            </a:pathLst>
          </a:custGeom>
          <a:solidFill>
            <a:srgbClr val="B71E4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5584" tIns="55584" rIns="180000" bIns="55584" numCol="1" spcCol="1270" anchor="ctr" anchorCtr="0">
            <a:noAutofit/>
          </a:bodyPr>
          <a:lstStyle/>
          <a:p>
            <a:pPr defTabSz="433388">
              <a:lnSpc>
                <a:spcPct val="90000"/>
              </a:lnSpc>
              <a:spcBef>
                <a:spcPct val="0"/>
              </a:spcBef>
              <a:spcAft>
                <a:spcPct val="35000"/>
              </a:spcAft>
            </a:pPr>
            <a:r>
              <a:rPr lang="en-GB" sz="1350" dirty="0">
                <a:latin typeface="Arial" panose="020B0604020202020204" pitchFamily="34" charset="0"/>
                <a:cs typeface="Arial" panose="020B0604020202020204" pitchFamily="34" charset="0"/>
              </a:rPr>
              <a:t>The intercostal muscles contract, lifting the ribs upwards and outwards causing the chest to expand.</a:t>
            </a:r>
          </a:p>
        </p:txBody>
      </p:sp>
      <p:sp>
        <p:nvSpPr>
          <p:cNvPr id="5" name="Freeform: Shape 4">
            <a:extLst>
              <a:ext uri="{FF2B5EF4-FFF2-40B4-BE49-F238E27FC236}">
                <a16:creationId xmlns:a16="http://schemas.microsoft.com/office/drawing/2014/main" id="{B7581E11-0075-420D-BB0F-0EBF8D027240}"/>
              </a:ext>
            </a:extLst>
          </p:cNvPr>
          <p:cNvSpPr/>
          <p:nvPr/>
        </p:nvSpPr>
        <p:spPr>
          <a:xfrm>
            <a:off x="113791" y="3116929"/>
            <a:ext cx="3234073" cy="816127"/>
          </a:xfrm>
          <a:custGeom>
            <a:avLst/>
            <a:gdLst>
              <a:gd name="connsiteX0" fmla="*/ 0 w 4755423"/>
              <a:gd name="connsiteY0" fmla="*/ 83930 h 839297"/>
              <a:gd name="connsiteX1" fmla="*/ 83930 w 4755423"/>
              <a:gd name="connsiteY1" fmla="*/ 0 h 839297"/>
              <a:gd name="connsiteX2" fmla="*/ 4671493 w 4755423"/>
              <a:gd name="connsiteY2" fmla="*/ 0 h 839297"/>
              <a:gd name="connsiteX3" fmla="*/ 4755423 w 4755423"/>
              <a:gd name="connsiteY3" fmla="*/ 83930 h 839297"/>
              <a:gd name="connsiteX4" fmla="*/ 4755423 w 4755423"/>
              <a:gd name="connsiteY4" fmla="*/ 755367 h 839297"/>
              <a:gd name="connsiteX5" fmla="*/ 4671493 w 4755423"/>
              <a:gd name="connsiteY5" fmla="*/ 839297 h 839297"/>
              <a:gd name="connsiteX6" fmla="*/ 83930 w 4755423"/>
              <a:gd name="connsiteY6" fmla="*/ 839297 h 839297"/>
              <a:gd name="connsiteX7" fmla="*/ 0 w 4755423"/>
              <a:gd name="connsiteY7" fmla="*/ 755367 h 839297"/>
              <a:gd name="connsiteX8" fmla="*/ 0 w 4755423"/>
              <a:gd name="connsiteY8" fmla="*/ 83930 h 839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55423" h="839297">
                <a:moveTo>
                  <a:pt x="0" y="83930"/>
                </a:moveTo>
                <a:cubicBezTo>
                  <a:pt x="0" y="37577"/>
                  <a:pt x="37577" y="0"/>
                  <a:pt x="83930" y="0"/>
                </a:cubicBezTo>
                <a:lnTo>
                  <a:pt x="4671493" y="0"/>
                </a:lnTo>
                <a:cubicBezTo>
                  <a:pt x="4717846" y="0"/>
                  <a:pt x="4755423" y="37577"/>
                  <a:pt x="4755423" y="83930"/>
                </a:cubicBezTo>
                <a:lnTo>
                  <a:pt x="4755423" y="755367"/>
                </a:lnTo>
                <a:cubicBezTo>
                  <a:pt x="4755423" y="801720"/>
                  <a:pt x="4717846" y="839297"/>
                  <a:pt x="4671493" y="839297"/>
                </a:cubicBezTo>
                <a:lnTo>
                  <a:pt x="83930" y="839297"/>
                </a:lnTo>
                <a:cubicBezTo>
                  <a:pt x="37577" y="839297"/>
                  <a:pt x="0" y="801720"/>
                  <a:pt x="0" y="755367"/>
                </a:cubicBezTo>
                <a:lnTo>
                  <a:pt x="0" y="83930"/>
                </a:lnTo>
                <a:close/>
              </a:path>
            </a:pathLst>
          </a:custGeom>
          <a:solidFill>
            <a:srgbClr val="B71E4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5584" tIns="55584" rIns="180000" bIns="55584" numCol="1" spcCol="1270" anchor="ctr" anchorCtr="0">
            <a:noAutofit/>
          </a:bodyPr>
          <a:lstStyle/>
          <a:p>
            <a:pPr defTabSz="433388">
              <a:lnSpc>
                <a:spcPct val="90000"/>
              </a:lnSpc>
              <a:spcBef>
                <a:spcPct val="0"/>
              </a:spcBef>
              <a:spcAft>
                <a:spcPct val="35000"/>
              </a:spcAft>
            </a:pPr>
            <a:r>
              <a:rPr lang="en-GB" sz="1350" dirty="0">
                <a:latin typeface="Arial" panose="020B0604020202020204" pitchFamily="34" charset="0"/>
                <a:cs typeface="Arial" panose="020B0604020202020204" pitchFamily="34" charset="0"/>
              </a:rPr>
              <a:t>The diaphragm contracts. It pulls down and flattens out the floor of the rib cage. </a:t>
            </a:r>
          </a:p>
        </p:txBody>
      </p:sp>
      <p:sp>
        <p:nvSpPr>
          <p:cNvPr id="21" name="Freeform: Shape 20">
            <a:extLst>
              <a:ext uri="{FF2B5EF4-FFF2-40B4-BE49-F238E27FC236}">
                <a16:creationId xmlns:a16="http://schemas.microsoft.com/office/drawing/2014/main" id="{E4EB6A46-44C3-4D10-BC8A-6329978EE232}"/>
              </a:ext>
            </a:extLst>
          </p:cNvPr>
          <p:cNvSpPr/>
          <p:nvPr/>
        </p:nvSpPr>
        <p:spPr>
          <a:xfrm>
            <a:off x="113791" y="4005065"/>
            <a:ext cx="3234073" cy="720080"/>
          </a:xfrm>
          <a:custGeom>
            <a:avLst/>
            <a:gdLst>
              <a:gd name="connsiteX0" fmla="*/ 0 w 4755423"/>
              <a:gd name="connsiteY0" fmla="*/ 83930 h 839297"/>
              <a:gd name="connsiteX1" fmla="*/ 83930 w 4755423"/>
              <a:gd name="connsiteY1" fmla="*/ 0 h 839297"/>
              <a:gd name="connsiteX2" fmla="*/ 4671493 w 4755423"/>
              <a:gd name="connsiteY2" fmla="*/ 0 h 839297"/>
              <a:gd name="connsiteX3" fmla="*/ 4755423 w 4755423"/>
              <a:gd name="connsiteY3" fmla="*/ 83930 h 839297"/>
              <a:gd name="connsiteX4" fmla="*/ 4755423 w 4755423"/>
              <a:gd name="connsiteY4" fmla="*/ 755367 h 839297"/>
              <a:gd name="connsiteX5" fmla="*/ 4671493 w 4755423"/>
              <a:gd name="connsiteY5" fmla="*/ 839297 h 839297"/>
              <a:gd name="connsiteX6" fmla="*/ 83930 w 4755423"/>
              <a:gd name="connsiteY6" fmla="*/ 839297 h 839297"/>
              <a:gd name="connsiteX7" fmla="*/ 0 w 4755423"/>
              <a:gd name="connsiteY7" fmla="*/ 755367 h 839297"/>
              <a:gd name="connsiteX8" fmla="*/ 0 w 4755423"/>
              <a:gd name="connsiteY8" fmla="*/ 83930 h 839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55423" h="839297">
                <a:moveTo>
                  <a:pt x="0" y="83930"/>
                </a:moveTo>
                <a:cubicBezTo>
                  <a:pt x="0" y="37577"/>
                  <a:pt x="37577" y="0"/>
                  <a:pt x="83930" y="0"/>
                </a:cubicBezTo>
                <a:lnTo>
                  <a:pt x="4671493" y="0"/>
                </a:lnTo>
                <a:cubicBezTo>
                  <a:pt x="4717846" y="0"/>
                  <a:pt x="4755423" y="37577"/>
                  <a:pt x="4755423" y="83930"/>
                </a:cubicBezTo>
                <a:lnTo>
                  <a:pt x="4755423" y="755367"/>
                </a:lnTo>
                <a:cubicBezTo>
                  <a:pt x="4755423" y="801720"/>
                  <a:pt x="4717846" y="839297"/>
                  <a:pt x="4671493" y="839297"/>
                </a:cubicBezTo>
                <a:lnTo>
                  <a:pt x="83930" y="839297"/>
                </a:lnTo>
                <a:cubicBezTo>
                  <a:pt x="37577" y="839297"/>
                  <a:pt x="0" y="801720"/>
                  <a:pt x="0" y="755367"/>
                </a:cubicBezTo>
                <a:lnTo>
                  <a:pt x="0" y="83930"/>
                </a:lnTo>
                <a:close/>
              </a:path>
            </a:pathLst>
          </a:custGeom>
          <a:solidFill>
            <a:srgbClr val="B71E4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5584" tIns="55584" rIns="180000" bIns="55584" numCol="1" spcCol="1270" anchor="ctr" anchorCtr="0">
            <a:noAutofit/>
          </a:bodyPr>
          <a:lstStyle/>
          <a:p>
            <a:pPr defTabSz="433388">
              <a:lnSpc>
                <a:spcPct val="90000"/>
              </a:lnSpc>
              <a:spcBef>
                <a:spcPct val="0"/>
              </a:spcBef>
              <a:spcAft>
                <a:spcPct val="35000"/>
              </a:spcAft>
            </a:pPr>
            <a:r>
              <a:rPr lang="en-GB" sz="1350" dirty="0">
                <a:latin typeface="Arial" panose="020B0604020202020204" pitchFamily="34" charset="0"/>
                <a:cs typeface="Arial" panose="020B0604020202020204" pitchFamily="34" charset="0"/>
              </a:rPr>
              <a:t>The lungs increase in size as the chest expands.</a:t>
            </a:r>
          </a:p>
        </p:txBody>
      </p:sp>
      <p:sp>
        <p:nvSpPr>
          <p:cNvPr id="22" name="Freeform: Shape 21">
            <a:extLst>
              <a:ext uri="{FF2B5EF4-FFF2-40B4-BE49-F238E27FC236}">
                <a16:creationId xmlns:a16="http://schemas.microsoft.com/office/drawing/2014/main" id="{15D60E5B-42F9-4290-986C-105C9385C9E8}"/>
              </a:ext>
            </a:extLst>
          </p:cNvPr>
          <p:cNvSpPr/>
          <p:nvPr/>
        </p:nvSpPr>
        <p:spPr>
          <a:xfrm>
            <a:off x="76279" y="4797152"/>
            <a:ext cx="3234073" cy="1008112"/>
          </a:xfrm>
          <a:custGeom>
            <a:avLst/>
            <a:gdLst>
              <a:gd name="connsiteX0" fmla="*/ 0 w 4755423"/>
              <a:gd name="connsiteY0" fmla="*/ 83930 h 839297"/>
              <a:gd name="connsiteX1" fmla="*/ 83930 w 4755423"/>
              <a:gd name="connsiteY1" fmla="*/ 0 h 839297"/>
              <a:gd name="connsiteX2" fmla="*/ 4671493 w 4755423"/>
              <a:gd name="connsiteY2" fmla="*/ 0 h 839297"/>
              <a:gd name="connsiteX3" fmla="*/ 4755423 w 4755423"/>
              <a:gd name="connsiteY3" fmla="*/ 83930 h 839297"/>
              <a:gd name="connsiteX4" fmla="*/ 4755423 w 4755423"/>
              <a:gd name="connsiteY4" fmla="*/ 755367 h 839297"/>
              <a:gd name="connsiteX5" fmla="*/ 4671493 w 4755423"/>
              <a:gd name="connsiteY5" fmla="*/ 839297 h 839297"/>
              <a:gd name="connsiteX6" fmla="*/ 83930 w 4755423"/>
              <a:gd name="connsiteY6" fmla="*/ 839297 h 839297"/>
              <a:gd name="connsiteX7" fmla="*/ 0 w 4755423"/>
              <a:gd name="connsiteY7" fmla="*/ 755367 h 839297"/>
              <a:gd name="connsiteX8" fmla="*/ 0 w 4755423"/>
              <a:gd name="connsiteY8" fmla="*/ 83930 h 839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55423" h="839297">
                <a:moveTo>
                  <a:pt x="0" y="83930"/>
                </a:moveTo>
                <a:cubicBezTo>
                  <a:pt x="0" y="37577"/>
                  <a:pt x="37577" y="0"/>
                  <a:pt x="83930" y="0"/>
                </a:cubicBezTo>
                <a:lnTo>
                  <a:pt x="4671493" y="0"/>
                </a:lnTo>
                <a:cubicBezTo>
                  <a:pt x="4717846" y="0"/>
                  <a:pt x="4755423" y="37577"/>
                  <a:pt x="4755423" y="83930"/>
                </a:cubicBezTo>
                <a:lnTo>
                  <a:pt x="4755423" y="755367"/>
                </a:lnTo>
                <a:cubicBezTo>
                  <a:pt x="4755423" y="801720"/>
                  <a:pt x="4717846" y="839297"/>
                  <a:pt x="4671493" y="839297"/>
                </a:cubicBezTo>
                <a:lnTo>
                  <a:pt x="83930" y="839297"/>
                </a:lnTo>
                <a:cubicBezTo>
                  <a:pt x="37577" y="839297"/>
                  <a:pt x="0" y="801720"/>
                  <a:pt x="0" y="755367"/>
                </a:cubicBezTo>
                <a:lnTo>
                  <a:pt x="0" y="83930"/>
                </a:lnTo>
                <a:close/>
              </a:path>
            </a:pathLst>
          </a:custGeom>
          <a:solidFill>
            <a:srgbClr val="B71E4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5584" tIns="55584" rIns="180000" bIns="55584" numCol="1" spcCol="1270" anchor="t" anchorCtr="0">
            <a:noAutofit/>
          </a:bodyPr>
          <a:lstStyle/>
          <a:p>
            <a:pPr defTabSz="433388">
              <a:lnSpc>
                <a:spcPct val="90000"/>
              </a:lnSpc>
              <a:spcBef>
                <a:spcPct val="0"/>
              </a:spcBef>
              <a:spcAft>
                <a:spcPct val="35000"/>
              </a:spcAft>
            </a:pPr>
            <a:r>
              <a:rPr lang="en-GB" sz="1350" dirty="0">
                <a:latin typeface="Arial" panose="020B0604020202020204" pitchFamily="34" charset="0"/>
                <a:cs typeface="Arial" panose="020B0604020202020204" pitchFamily="34" charset="0"/>
              </a:rPr>
              <a:t>The pressure inside our lungs falls as they expand. The </a:t>
            </a:r>
            <a:r>
              <a:rPr lang="en-GB" sz="1350" dirty="0" smtClean="0">
                <a:latin typeface="Arial" panose="020B0604020202020204" pitchFamily="34" charset="0"/>
                <a:cs typeface="Arial" panose="020B0604020202020204" pitchFamily="34" charset="0"/>
              </a:rPr>
              <a:t>higher higher </a:t>
            </a:r>
            <a:r>
              <a:rPr lang="en-GB" sz="1350" dirty="0">
                <a:latin typeface="Arial" panose="020B0604020202020204" pitchFamily="34" charset="0"/>
                <a:cs typeface="Arial" panose="020B0604020202020204" pitchFamily="34" charset="0"/>
              </a:rPr>
              <a:t>pressure of air outside means air is now sucked into the lungs through the nose and mouth.</a:t>
            </a:r>
          </a:p>
        </p:txBody>
      </p:sp>
      <p:sp>
        <p:nvSpPr>
          <p:cNvPr id="6" name="Rectangle 10"/>
          <p:cNvSpPr>
            <a:spLocks noChangeArrowheads="1"/>
          </p:cNvSpPr>
          <p:nvPr/>
        </p:nvSpPr>
        <p:spPr bwMode="auto">
          <a:xfrm>
            <a:off x="0" y="916387"/>
            <a:ext cx="42691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dirty="0">
                <a:effectLst>
                  <a:outerShdw blurRad="38100" dist="38100" dir="2700000" algn="tl">
                    <a:srgbClr val="000000">
                      <a:alpha val="43137"/>
                    </a:srgbClr>
                  </a:outerShdw>
                </a:effectLst>
              </a:rPr>
              <a:t>The mechanics of breathing</a:t>
            </a:r>
          </a:p>
        </p:txBody>
      </p:sp>
      <p:sp>
        <p:nvSpPr>
          <p:cNvPr id="11" name="Title 1">
            <a:extLst>
              <a:ext uri="{FF2B5EF4-FFF2-40B4-BE49-F238E27FC236}">
                <a16:creationId xmlns:a16="http://schemas.microsoft.com/office/drawing/2014/main" id="{EFE3BA57-4FC7-490F-B1E2-3C495A1CF9DE}"/>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Respiratory system</a:t>
            </a:r>
          </a:p>
        </p:txBody>
      </p:sp>
    </p:spTree>
    <p:extLst>
      <p:ext uri="{BB962C8B-B14F-4D97-AF65-F5344CB8AC3E}">
        <p14:creationId xmlns:p14="http://schemas.microsoft.com/office/powerpoint/2010/main" val="362618120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9"/>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72099"/>
                                        </p:tgtEl>
                                        <p:attrNameLst>
                                          <p:attrName>style.visibility</p:attrName>
                                        </p:attrNameLst>
                                      </p:cBhvr>
                                      <p:to>
                                        <p:strVal val="visible"/>
                                      </p:to>
                                    </p:set>
                                    <p:animEffect transition="in" filter="fade">
                                      <p:cBhvr>
                                        <p:cTn id="15" dur="500"/>
                                        <p:tgtEl>
                                          <p:spTgt spid="77209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72100"/>
                                        </p:tgtEl>
                                        <p:attrNameLst>
                                          <p:attrName>style.visibility</p:attrName>
                                        </p:attrNameLst>
                                      </p:cBhvr>
                                      <p:to>
                                        <p:strVal val="visible"/>
                                      </p:to>
                                    </p:set>
                                    <p:animEffect transition="in" filter="fade">
                                      <p:cBhvr>
                                        <p:cTn id="20" dur="500"/>
                                        <p:tgtEl>
                                          <p:spTgt spid="772100"/>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1"/>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2099" grpId="0"/>
      <p:bldP spid="772100" grpId="0"/>
      <p:bldP spid="4" grpId="0" animBg="1"/>
      <p:bldP spid="5" grpId="0" animBg="1"/>
      <p:bldP spid="21" grpId="0" animBg="1"/>
      <p:bldP spid="22" grpId="0" animBg="1"/>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Inspiration and Expiration anatomical vector illustration diagram, educational medical scheme with lungs, diaphragm, rib cage and trachea.">
            <a:extLst>
              <a:ext uri="{FF2B5EF4-FFF2-40B4-BE49-F238E27FC236}">
                <a16:creationId xmlns:a16="http://schemas.microsoft.com/office/drawing/2014/main" id="{501D7C47-B5D6-42DB-922C-30DBE9B1823D}"/>
              </a:ext>
            </a:extLst>
          </p:cNvPr>
          <p:cNvPicPr/>
          <p:nvPr/>
        </p:nvPicPr>
        <p:blipFill rotWithShape="1">
          <a:blip r:embed="rId2" cstate="print">
            <a:extLst>
              <a:ext uri="{28A0092B-C50C-407E-A947-70E740481C1C}">
                <a14:useLocalDpi xmlns:a14="http://schemas.microsoft.com/office/drawing/2010/main" val="0"/>
              </a:ext>
            </a:extLst>
          </a:blip>
          <a:srcRect l="3950" t="2867" r="4965"/>
          <a:stretch/>
        </p:blipFill>
        <p:spPr>
          <a:xfrm>
            <a:off x="3995937" y="1484784"/>
            <a:ext cx="5116342" cy="4392488"/>
          </a:xfrm>
          <a:prstGeom prst="rect">
            <a:avLst/>
          </a:prstGeom>
        </p:spPr>
      </p:pic>
      <p:sp>
        <p:nvSpPr>
          <p:cNvPr id="772100" name="Text Box 4"/>
          <p:cNvSpPr txBox="1">
            <a:spLocks noChangeArrowheads="1"/>
          </p:cNvSpPr>
          <p:nvPr/>
        </p:nvSpPr>
        <p:spPr bwMode="auto">
          <a:xfrm>
            <a:off x="113790" y="1720454"/>
            <a:ext cx="50399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eaLnBrk="1" hangingPunct="1">
              <a:spcBef>
                <a:spcPct val="50000"/>
              </a:spcBef>
              <a:defRPr/>
            </a:pPr>
            <a:r>
              <a:rPr lang="en-GB" sz="1800" u="sng" dirty="0">
                <a:solidFill>
                  <a:srgbClr val="FF0000"/>
                </a:solidFill>
              </a:rPr>
              <a:t>When breathing out (expiration):</a:t>
            </a:r>
          </a:p>
        </p:txBody>
      </p:sp>
      <p:sp>
        <p:nvSpPr>
          <p:cNvPr id="4" name="Freeform: Shape 3">
            <a:extLst>
              <a:ext uri="{FF2B5EF4-FFF2-40B4-BE49-F238E27FC236}">
                <a16:creationId xmlns:a16="http://schemas.microsoft.com/office/drawing/2014/main" id="{4778418E-A1E1-4850-9FEC-D1273EF17591}"/>
              </a:ext>
            </a:extLst>
          </p:cNvPr>
          <p:cNvSpPr/>
          <p:nvPr/>
        </p:nvSpPr>
        <p:spPr>
          <a:xfrm>
            <a:off x="96766" y="2190681"/>
            <a:ext cx="3755154" cy="788714"/>
          </a:xfrm>
          <a:custGeom>
            <a:avLst/>
            <a:gdLst>
              <a:gd name="connsiteX0" fmla="*/ 0 w 6198144"/>
              <a:gd name="connsiteY0" fmla="*/ 84450 h 844498"/>
              <a:gd name="connsiteX1" fmla="*/ 84450 w 6198144"/>
              <a:gd name="connsiteY1" fmla="*/ 0 h 844498"/>
              <a:gd name="connsiteX2" fmla="*/ 6113694 w 6198144"/>
              <a:gd name="connsiteY2" fmla="*/ 0 h 844498"/>
              <a:gd name="connsiteX3" fmla="*/ 6198144 w 6198144"/>
              <a:gd name="connsiteY3" fmla="*/ 84450 h 844498"/>
              <a:gd name="connsiteX4" fmla="*/ 6198144 w 6198144"/>
              <a:gd name="connsiteY4" fmla="*/ 760048 h 844498"/>
              <a:gd name="connsiteX5" fmla="*/ 6113694 w 6198144"/>
              <a:gd name="connsiteY5" fmla="*/ 844498 h 844498"/>
              <a:gd name="connsiteX6" fmla="*/ 84450 w 6198144"/>
              <a:gd name="connsiteY6" fmla="*/ 844498 h 844498"/>
              <a:gd name="connsiteX7" fmla="*/ 0 w 6198144"/>
              <a:gd name="connsiteY7" fmla="*/ 760048 h 844498"/>
              <a:gd name="connsiteX8" fmla="*/ 0 w 6198144"/>
              <a:gd name="connsiteY8" fmla="*/ 84450 h 844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98144" h="844498">
                <a:moveTo>
                  <a:pt x="0" y="84450"/>
                </a:moveTo>
                <a:cubicBezTo>
                  <a:pt x="0" y="37810"/>
                  <a:pt x="37810" y="0"/>
                  <a:pt x="84450" y="0"/>
                </a:cubicBezTo>
                <a:lnTo>
                  <a:pt x="6113694" y="0"/>
                </a:lnTo>
                <a:cubicBezTo>
                  <a:pt x="6160334" y="0"/>
                  <a:pt x="6198144" y="37810"/>
                  <a:pt x="6198144" y="84450"/>
                </a:cubicBezTo>
                <a:lnTo>
                  <a:pt x="6198144" y="760048"/>
                </a:lnTo>
                <a:cubicBezTo>
                  <a:pt x="6198144" y="806688"/>
                  <a:pt x="6160334" y="844498"/>
                  <a:pt x="6113694" y="844498"/>
                </a:cubicBezTo>
                <a:lnTo>
                  <a:pt x="84450" y="844498"/>
                </a:lnTo>
                <a:cubicBezTo>
                  <a:pt x="37810" y="844498"/>
                  <a:pt x="0" y="806688"/>
                  <a:pt x="0" y="760048"/>
                </a:cubicBezTo>
                <a:lnTo>
                  <a:pt x="0" y="84450"/>
                </a:lnTo>
                <a:close/>
              </a:path>
            </a:pathLst>
          </a:custGeom>
          <a:solidFill>
            <a:srgbClr val="B71E4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4271" tIns="64271" rIns="180000" bIns="64271" numCol="1" spcCol="1270" anchor="ctr" anchorCtr="0">
            <a:noAutofit/>
          </a:bodyPr>
          <a:lstStyle/>
          <a:p>
            <a:pPr defTabSz="533400">
              <a:lnSpc>
                <a:spcPct val="90000"/>
              </a:lnSpc>
              <a:spcBef>
                <a:spcPct val="0"/>
              </a:spcBef>
              <a:spcAft>
                <a:spcPct val="35000"/>
              </a:spcAft>
            </a:pPr>
            <a:r>
              <a:rPr lang="en-GB" sz="1350" dirty="0">
                <a:latin typeface="Arial" panose="020B0604020202020204" pitchFamily="34" charset="0"/>
                <a:cs typeface="Arial" panose="020B0604020202020204" pitchFamily="34" charset="0"/>
              </a:rPr>
              <a:t>The intercostal muscles relax. The ribs move downwards and inwards under their own weight. The cheat gets smaller.</a:t>
            </a:r>
          </a:p>
        </p:txBody>
      </p:sp>
      <p:sp>
        <p:nvSpPr>
          <p:cNvPr id="5" name="Freeform: Shape 4">
            <a:extLst>
              <a:ext uri="{FF2B5EF4-FFF2-40B4-BE49-F238E27FC236}">
                <a16:creationId xmlns:a16="http://schemas.microsoft.com/office/drawing/2014/main" id="{E09C0B7E-60AB-4F1C-8DF0-A36306D0D056}"/>
              </a:ext>
            </a:extLst>
          </p:cNvPr>
          <p:cNvSpPr/>
          <p:nvPr/>
        </p:nvSpPr>
        <p:spPr>
          <a:xfrm>
            <a:off x="96766" y="3068960"/>
            <a:ext cx="3755154" cy="657790"/>
          </a:xfrm>
          <a:custGeom>
            <a:avLst/>
            <a:gdLst>
              <a:gd name="connsiteX0" fmla="*/ 0 w 6198144"/>
              <a:gd name="connsiteY0" fmla="*/ 84450 h 844498"/>
              <a:gd name="connsiteX1" fmla="*/ 84450 w 6198144"/>
              <a:gd name="connsiteY1" fmla="*/ 0 h 844498"/>
              <a:gd name="connsiteX2" fmla="*/ 6113694 w 6198144"/>
              <a:gd name="connsiteY2" fmla="*/ 0 h 844498"/>
              <a:gd name="connsiteX3" fmla="*/ 6198144 w 6198144"/>
              <a:gd name="connsiteY3" fmla="*/ 84450 h 844498"/>
              <a:gd name="connsiteX4" fmla="*/ 6198144 w 6198144"/>
              <a:gd name="connsiteY4" fmla="*/ 760048 h 844498"/>
              <a:gd name="connsiteX5" fmla="*/ 6113694 w 6198144"/>
              <a:gd name="connsiteY5" fmla="*/ 844498 h 844498"/>
              <a:gd name="connsiteX6" fmla="*/ 84450 w 6198144"/>
              <a:gd name="connsiteY6" fmla="*/ 844498 h 844498"/>
              <a:gd name="connsiteX7" fmla="*/ 0 w 6198144"/>
              <a:gd name="connsiteY7" fmla="*/ 760048 h 844498"/>
              <a:gd name="connsiteX8" fmla="*/ 0 w 6198144"/>
              <a:gd name="connsiteY8" fmla="*/ 84450 h 844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98144" h="844498">
                <a:moveTo>
                  <a:pt x="0" y="84450"/>
                </a:moveTo>
                <a:cubicBezTo>
                  <a:pt x="0" y="37810"/>
                  <a:pt x="37810" y="0"/>
                  <a:pt x="84450" y="0"/>
                </a:cubicBezTo>
                <a:lnTo>
                  <a:pt x="6113694" y="0"/>
                </a:lnTo>
                <a:cubicBezTo>
                  <a:pt x="6160334" y="0"/>
                  <a:pt x="6198144" y="37810"/>
                  <a:pt x="6198144" y="84450"/>
                </a:cubicBezTo>
                <a:lnTo>
                  <a:pt x="6198144" y="760048"/>
                </a:lnTo>
                <a:cubicBezTo>
                  <a:pt x="6198144" y="806688"/>
                  <a:pt x="6160334" y="844498"/>
                  <a:pt x="6113694" y="844498"/>
                </a:cubicBezTo>
                <a:lnTo>
                  <a:pt x="84450" y="844498"/>
                </a:lnTo>
                <a:cubicBezTo>
                  <a:pt x="37810" y="844498"/>
                  <a:pt x="0" y="806688"/>
                  <a:pt x="0" y="760048"/>
                </a:cubicBezTo>
                <a:lnTo>
                  <a:pt x="0" y="84450"/>
                </a:lnTo>
                <a:close/>
              </a:path>
            </a:pathLst>
          </a:custGeom>
          <a:solidFill>
            <a:srgbClr val="B71E4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4271" tIns="64271" rIns="180000" bIns="64271" numCol="1" spcCol="1270" anchor="ctr" anchorCtr="0">
            <a:noAutofit/>
          </a:bodyPr>
          <a:lstStyle/>
          <a:p>
            <a:pPr defTabSz="533400">
              <a:lnSpc>
                <a:spcPct val="90000"/>
              </a:lnSpc>
              <a:spcBef>
                <a:spcPct val="0"/>
              </a:spcBef>
              <a:spcAft>
                <a:spcPct val="35000"/>
              </a:spcAft>
            </a:pPr>
            <a:r>
              <a:rPr lang="en-GB" sz="1350" dirty="0">
                <a:latin typeface="Arial" panose="020B0604020202020204" pitchFamily="34" charset="0"/>
                <a:cs typeface="Arial" panose="020B0604020202020204" pitchFamily="34" charset="0"/>
              </a:rPr>
              <a:t>The diaphragm relaxes. It is pushed back into a domed position by the organs underneath it. </a:t>
            </a:r>
          </a:p>
        </p:txBody>
      </p:sp>
      <p:sp>
        <p:nvSpPr>
          <p:cNvPr id="22" name="Freeform: Shape 21">
            <a:extLst>
              <a:ext uri="{FF2B5EF4-FFF2-40B4-BE49-F238E27FC236}">
                <a16:creationId xmlns:a16="http://schemas.microsoft.com/office/drawing/2014/main" id="{464BBE74-6B6A-47B3-8014-1428CC392813}"/>
              </a:ext>
            </a:extLst>
          </p:cNvPr>
          <p:cNvSpPr/>
          <p:nvPr/>
        </p:nvSpPr>
        <p:spPr>
          <a:xfrm>
            <a:off x="96766" y="3861048"/>
            <a:ext cx="3755154" cy="788714"/>
          </a:xfrm>
          <a:custGeom>
            <a:avLst/>
            <a:gdLst>
              <a:gd name="connsiteX0" fmla="*/ 0 w 6198144"/>
              <a:gd name="connsiteY0" fmla="*/ 84450 h 844498"/>
              <a:gd name="connsiteX1" fmla="*/ 84450 w 6198144"/>
              <a:gd name="connsiteY1" fmla="*/ 0 h 844498"/>
              <a:gd name="connsiteX2" fmla="*/ 6113694 w 6198144"/>
              <a:gd name="connsiteY2" fmla="*/ 0 h 844498"/>
              <a:gd name="connsiteX3" fmla="*/ 6198144 w 6198144"/>
              <a:gd name="connsiteY3" fmla="*/ 84450 h 844498"/>
              <a:gd name="connsiteX4" fmla="*/ 6198144 w 6198144"/>
              <a:gd name="connsiteY4" fmla="*/ 760048 h 844498"/>
              <a:gd name="connsiteX5" fmla="*/ 6113694 w 6198144"/>
              <a:gd name="connsiteY5" fmla="*/ 844498 h 844498"/>
              <a:gd name="connsiteX6" fmla="*/ 84450 w 6198144"/>
              <a:gd name="connsiteY6" fmla="*/ 844498 h 844498"/>
              <a:gd name="connsiteX7" fmla="*/ 0 w 6198144"/>
              <a:gd name="connsiteY7" fmla="*/ 760048 h 844498"/>
              <a:gd name="connsiteX8" fmla="*/ 0 w 6198144"/>
              <a:gd name="connsiteY8" fmla="*/ 84450 h 844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98144" h="844498">
                <a:moveTo>
                  <a:pt x="0" y="84450"/>
                </a:moveTo>
                <a:cubicBezTo>
                  <a:pt x="0" y="37810"/>
                  <a:pt x="37810" y="0"/>
                  <a:pt x="84450" y="0"/>
                </a:cubicBezTo>
                <a:lnTo>
                  <a:pt x="6113694" y="0"/>
                </a:lnTo>
                <a:cubicBezTo>
                  <a:pt x="6160334" y="0"/>
                  <a:pt x="6198144" y="37810"/>
                  <a:pt x="6198144" y="84450"/>
                </a:cubicBezTo>
                <a:lnTo>
                  <a:pt x="6198144" y="760048"/>
                </a:lnTo>
                <a:cubicBezTo>
                  <a:pt x="6198144" y="806688"/>
                  <a:pt x="6160334" y="844498"/>
                  <a:pt x="6113694" y="844498"/>
                </a:cubicBezTo>
                <a:lnTo>
                  <a:pt x="84450" y="844498"/>
                </a:lnTo>
                <a:cubicBezTo>
                  <a:pt x="37810" y="844498"/>
                  <a:pt x="0" y="806688"/>
                  <a:pt x="0" y="760048"/>
                </a:cubicBezTo>
                <a:lnTo>
                  <a:pt x="0" y="84450"/>
                </a:lnTo>
                <a:close/>
              </a:path>
            </a:pathLst>
          </a:custGeom>
          <a:solidFill>
            <a:srgbClr val="B71E4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4271" tIns="64271" rIns="180000" bIns="64271" numCol="1" spcCol="1270" anchor="ctr" anchorCtr="0">
            <a:noAutofit/>
          </a:bodyPr>
          <a:lstStyle/>
          <a:p>
            <a:pPr defTabSz="533400">
              <a:lnSpc>
                <a:spcPct val="90000"/>
              </a:lnSpc>
              <a:spcBef>
                <a:spcPct val="0"/>
              </a:spcBef>
              <a:spcAft>
                <a:spcPct val="35000"/>
              </a:spcAft>
            </a:pPr>
            <a:r>
              <a:rPr lang="en-GB" sz="1350" dirty="0">
                <a:latin typeface="Arial" panose="020B0604020202020204" pitchFamily="34" charset="0"/>
                <a:cs typeface="Arial" panose="020B0604020202020204" pitchFamily="34" charset="0"/>
              </a:rPr>
              <a:t>The lungs decrease in size as the chest gets smaller. They are squeezed by the ribs and diaphragm. </a:t>
            </a:r>
          </a:p>
        </p:txBody>
      </p:sp>
      <p:sp>
        <p:nvSpPr>
          <p:cNvPr id="23" name="Freeform: Shape 22">
            <a:extLst>
              <a:ext uri="{FF2B5EF4-FFF2-40B4-BE49-F238E27FC236}">
                <a16:creationId xmlns:a16="http://schemas.microsoft.com/office/drawing/2014/main" id="{51FE9594-7D89-4B9B-A1D7-6FCDBFC2D7B0}"/>
              </a:ext>
            </a:extLst>
          </p:cNvPr>
          <p:cNvSpPr/>
          <p:nvPr/>
        </p:nvSpPr>
        <p:spPr>
          <a:xfrm>
            <a:off x="96766" y="4797152"/>
            <a:ext cx="3755154" cy="936104"/>
          </a:xfrm>
          <a:custGeom>
            <a:avLst/>
            <a:gdLst>
              <a:gd name="connsiteX0" fmla="*/ 0 w 6198144"/>
              <a:gd name="connsiteY0" fmla="*/ 84450 h 844498"/>
              <a:gd name="connsiteX1" fmla="*/ 84450 w 6198144"/>
              <a:gd name="connsiteY1" fmla="*/ 0 h 844498"/>
              <a:gd name="connsiteX2" fmla="*/ 6113694 w 6198144"/>
              <a:gd name="connsiteY2" fmla="*/ 0 h 844498"/>
              <a:gd name="connsiteX3" fmla="*/ 6198144 w 6198144"/>
              <a:gd name="connsiteY3" fmla="*/ 84450 h 844498"/>
              <a:gd name="connsiteX4" fmla="*/ 6198144 w 6198144"/>
              <a:gd name="connsiteY4" fmla="*/ 760048 h 844498"/>
              <a:gd name="connsiteX5" fmla="*/ 6113694 w 6198144"/>
              <a:gd name="connsiteY5" fmla="*/ 844498 h 844498"/>
              <a:gd name="connsiteX6" fmla="*/ 84450 w 6198144"/>
              <a:gd name="connsiteY6" fmla="*/ 844498 h 844498"/>
              <a:gd name="connsiteX7" fmla="*/ 0 w 6198144"/>
              <a:gd name="connsiteY7" fmla="*/ 760048 h 844498"/>
              <a:gd name="connsiteX8" fmla="*/ 0 w 6198144"/>
              <a:gd name="connsiteY8" fmla="*/ 84450 h 844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98144" h="844498">
                <a:moveTo>
                  <a:pt x="0" y="84450"/>
                </a:moveTo>
                <a:cubicBezTo>
                  <a:pt x="0" y="37810"/>
                  <a:pt x="37810" y="0"/>
                  <a:pt x="84450" y="0"/>
                </a:cubicBezTo>
                <a:lnTo>
                  <a:pt x="6113694" y="0"/>
                </a:lnTo>
                <a:cubicBezTo>
                  <a:pt x="6160334" y="0"/>
                  <a:pt x="6198144" y="37810"/>
                  <a:pt x="6198144" y="84450"/>
                </a:cubicBezTo>
                <a:lnTo>
                  <a:pt x="6198144" y="760048"/>
                </a:lnTo>
                <a:cubicBezTo>
                  <a:pt x="6198144" y="806688"/>
                  <a:pt x="6160334" y="844498"/>
                  <a:pt x="6113694" y="844498"/>
                </a:cubicBezTo>
                <a:lnTo>
                  <a:pt x="84450" y="844498"/>
                </a:lnTo>
                <a:cubicBezTo>
                  <a:pt x="37810" y="844498"/>
                  <a:pt x="0" y="806688"/>
                  <a:pt x="0" y="760048"/>
                </a:cubicBezTo>
                <a:lnTo>
                  <a:pt x="0" y="84450"/>
                </a:lnTo>
                <a:close/>
              </a:path>
            </a:pathLst>
          </a:custGeom>
          <a:solidFill>
            <a:srgbClr val="B71E4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4271" tIns="64271" rIns="180000" bIns="64271" numCol="1" spcCol="1270" anchor="ctr" anchorCtr="0">
            <a:noAutofit/>
          </a:bodyPr>
          <a:lstStyle/>
          <a:p>
            <a:pPr defTabSz="533400">
              <a:lnSpc>
                <a:spcPct val="90000"/>
              </a:lnSpc>
              <a:spcBef>
                <a:spcPct val="0"/>
              </a:spcBef>
              <a:spcAft>
                <a:spcPct val="35000"/>
              </a:spcAft>
            </a:pPr>
            <a:r>
              <a:rPr lang="en-GB" sz="1350" dirty="0">
                <a:latin typeface="Arial" panose="020B0604020202020204" pitchFamily="34" charset="0"/>
                <a:cs typeface="Arial" panose="020B0604020202020204" pitchFamily="34" charset="0"/>
              </a:rPr>
              <a:t>The pressure inside the lungs increases as they get smaller. The air pressure outside is now lower than in our lungs. Air is forced out of the lungs through the nose and mouth.</a:t>
            </a:r>
          </a:p>
        </p:txBody>
      </p:sp>
      <p:sp>
        <p:nvSpPr>
          <p:cNvPr id="7" name="Rectangle 10"/>
          <p:cNvSpPr>
            <a:spLocks noChangeArrowheads="1"/>
          </p:cNvSpPr>
          <p:nvPr/>
        </p:nvSpPr>
        <p:spPr bwMode="auto">
          <a:xfrm>
            <a:off x="0" y="974888"/>
            <a:ext cx="42691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dirty="0">
                <a:effectLst>
                  <a:outerShdw blurRad="38100" dist="38100" dir="2700000" algn="tl">
                    <a:srgbClr val="000000">
                      <a:alpha val="43137"/>
                    </a:srgbClr>
                  </a:outerShdw>
                </a:effectLst>
              </a:rPr>
              <a:t>The mechanics of breathing</a:t>
            </a:r>
          </a:p>
        </p:txBody>
      </p:sp>
      <p:sp>
        <p:nvSpPr>
          <p:cNvPr id="10" name="Title 1">
            <a:extLst>
              <a:ext uri="{FF2B5EF4-FFF2-40B4-BE49-F238E27FC236}">
                <a16:creationId xmlns:a16="http://schemas.microsoft.com/office/drawing/2014/main" id="{32112559-2784-4AC4-9996-D2624F722E3E}"/>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Respiratory system</a:t>
            </a:r>
          </a:p>
        </p:txBody>
      </p:sp>
    </p:spTree>
    <p:extLst>
      <p:ext uri="{BB962C8B-B14F-4D97-AF65-F5344CB8AC3E}">
        <p14:creationId xmlns:p14="http://schemas.microsoft.com/office/powerpoint/2010/main" val="425611880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9"/>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72100"/>
                                        </p:tgtEl>
                                        <p:attrNameLst>
                                          <p:attrName>style.visibility</p:attrName>
                                        </p:attrNameLst>
                                      </p:cBhvr>
                                      <p:to>
                                        <p:strVal val="visible"/>
                                      </p:to>
                                    </p:set>
                                    <p:animEffect transition="in" filter="fade">
                                      <p:cBhvr>
                                        <p:cTn id="15" dur="500"/>
                                        <p:tgtEl>
                                          <p:spTgt spid="772100"/>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22"/>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2100" grpId="0"/>
      <p:bldP spid="4" grpId="0" animBg="1"/>
      <p:bldP spid="5" grpId="0" animBg="1"/>
      <p:bldP spid="22" grpId="0" animBg="1"/>
      <p:bldP spid="23" grpId="0" animBg="1"/>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VO2 max test. Sportswoman with mask running on treadmill. Female athlete in sports science lab measuring her VO2 max.">
            <a:extLst>
              <a:ext uri="{FF2B5EF4-FFF2-40B4-BE49-F238E27FC236}">
                <a16:creationId xmlns:a16="http://schemas.microsoft.com/office/drawing/2014/main" id="{C9BFCE23-D80B-4753-AFF0-146428319295}"/>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5572268" y="1066751"/>
            <a:ext cx="3467100" cy="2303145"/>
          </a:xfrm>
          <a:prstGeom prst="rect">
            <a:avLst/>
          </a:prstGeom>
        </p:spPr>
      </p:pic>
      <p:sp>
        <p:nvSpPr>
          <p:cNvPr id="5" name="Rectangle 4"/>
          <p:cNvSpPr/>
          <p:nvPr/>
        </p:nvSpPr>
        <p:spPr>
          <a:xfrm>
            <a:off x="101395" y="1320271"/>
            <a:ext cx="5143793" cy="507831"/>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defRPr/>
            </a:pPr>
            <a:r>
              <a:rPr lang="en-GB" sz="1350" dirty="0">
                <a:latin typeface="Arial" panose="020B0604020202020204" pitchFamily="34" charset="0"/>
                <a:cs typeface="Arial" panose="020B0604020202020204" pitchFamily="34" charset="0"/>
              </a:rPr>
              <a:t>The volume of air inspired or expired per breath. </a:t>
            </a:r>
          </a:p>
          <a:p>
            <a:pPr>
              <a:defRPr/>
            </a:pPr>
            <a:r>
              <a:rPr lang="en-GB" sz="1350" dirty="0">
                <a:latin typeface="Arial" panose="020B0604020202020204" pitchFamily="34" charset="0"/>
                <a:cs typeface="Arial" panose="020B0604020202020204" pitchFamily="34" charset="0"/>
              </a:rPr>
              <a:t>This increases during exercise.</a:t>
            </a:r>
          </a:p>
        </p:txBody>
      </p:sp>
      <p:sp>
        <p:nvSpPr>
          <p:cNvPr id="31748" name="Rectangle 5"/>
          <p:cNvSpPr>
            <a:spLocks noChangeArrowheads="1"/>
          </p:cNvSpPr>
          <p:nvPr/>
        </p:nvSpPr>
        <p:spPr bwMode="auto">
          <a:xfrm>
            <a:off x="101395" y="835918"/>
            <a:ext cx="206864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dirty="0">
                <a:solidFill>
                  <a:srgbClr val="0000FF"/>
                </a:solidFill>
              </a:rPr>
              <a:t>Tidal Volume</a:t>
            </a:r>
          </a:p>
        </p:txBody>
      </p:sp>
      <p:sp>
        <p:nvSpPr>
          <p:cNvPr id="31749" name="Rectangle 6"/>
          <p:cNvSpPr>
            <a:spLocks noChangeArrowheads="1"/>
          </p:cNvSpPr>
          <p:nvPr/>
        </p:nvSpPr>
        <p:spPr bwMode="auto">
          <a:xfrm>
            <a:off x="76279" y="1888531"/>
            <a:ext cx="24593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dirty="0">
                <a:solidFill>
                  <a:srgbClr val="0000FF"/>
                </a:solidFill>
              </a:rPr>
              <a:t>Breathing Rate </a:t>
            </a:r>
          </a:p>
        </p:txBody>
      </p:sp>
      <p:sp>
        <p:nvSpPr>
          <p:cNvPr id="8" name="Rectangle 7"/>
          <p:cNvSpPr/>
          <p:nvPr/>
        </p:nvSpPr>
        <p:spPr>
          <a:xfrm>
            <a:off x="74027" y="2317089"/>
            <a:ext cx="5334701" cy="715581"/>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defRPr/>
            </a:pPr>
            <a:r>
              <a:rPr lang="en-GB" sz="1350" dirty="0">
                <a:latin typeface="Arial" panose="020B0604020202020204" pitchFamily="34" charset="0"/>
                <a:cs typeface="Arial" panose="020B0604020202020204" pitchFamily="34" charset="0"/>
              </a:rPr>
              <a:t>The number of breaths per minute.</a:t>
            </a:r>
          </a:p>
          <a:p>
            <a:pPr>
              <a:defRPr/>
            </a:pPr>
            <a:r>
              <a:rPr lang="en-GB" sz="1350" dirty="0">
                <a:latin typeface="Arial" panose="020B0604020202020204" pitchFamily="34" charset="0"/>
                <a:cs typeface="Arial" panose="020B0604020202020204" pitchFamily="34" charset="0"/>
              </a:rPr>
              <a:t>The typical respiratory rate for a healthy adult at rest is 12-20 breaths per minute. </a:t>
            </a:r>
          </a:p>
        </p:txBody>
      </p:sp>
      <p:sp>
        <p:nvSpPr>
          <p:cNvPr id="10" name="Rectangle 6"/>
          <p:cNvSpPr>
            <a:spLocks noChangeArrowheads="1"/>
          </p:cNvSpPr>
          <p:nvPr/>
        </p:nvSpPr>
        <p:spPr bwMode="auto">
          <a:xfrm>
            <a:off x="74027" y="3104899"/>
            <a:ext cx="28142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dirty="0">
                <a:solidFill>
                  <a:srgbClr val="0000FF"/>
                </a:solidFill>
              </a:rPr>
              <a:t>Minute Ventilation</a:t>
            </a:r>
          </a:p>
        </p:txBody>
      </p:sp>
      <p:sp>
        <p:nvSpPr>
          <p:cNvPr id="11" name="Rectangle 10"/>
          <p:cNvSpPr/>
          <p:nvPr/>
        </p:nvSpPr>
        <p:spPr>
          <a:xfrm>
            <a:off x="87848" y="3553889"/>
            <a:ext cx="5787985" cy="792525"/>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defRPr/>
            </a:pPr>
            <a:r>
              <a:rPr lang="en-GB" sz="1350" dirty="0">
                <a:latin typeface="Arial" panose="020B0604020202020204" pitchFamily="34" charset="0"/>
                <a:cs typeface="Arial" panose="020B0604020202020204" pitchFamily="34" charset="0"/>
              </a:rPr>
              <a:t>The minute ventilation is the amount of air a person breaths in a minute. </a:t>
            </a:r>
          </a:p>
          <a:p>
            <a:pPr>
              <a:defRPr/>
            </a:pPr>
            <a:r>
              <a:rPr lang="en-GB" sz="1350" dirty="0">
                <a:latin typeface="Arial" panose="020B0604020202020204" pitchFamily="34" charset="0"/>
                <a:cs typeface="Arial" panose="020B0604020202020204" pitchFamily="34" charset="0"/>
              </a:rPr>
              <a:t>This is calculated using the following equation:</a:t>
            </a:r>
          </a:p>
          <a:p>
            <a:pPr lvl="1">
              <a:spcBef>
                <a:spcPts val="600"/>
              </a:spcBef>
              <a:defRPr/>
            </a:pPr>
            <a:r>
              <a:rPr lang="en-GB" sz="1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Minute ventilation = Tidal Volume x Respiratory Rate.</a:t>
            </a:r>
          </a:p>
        </p:txBody>
      </p:sp>
      <p:sp>
        <p:nvSpPr>
          <p:cNvPr id="3" name="Freeform: Shape 2">
            <a:extLst>
              <a:ext uri="{FF2B5EF4-FFF2-40B4-BE49-F238E27FC236}">
                <a16:creationId xmlns:a16="http://schemas.microsoft.com/office/drawing/2014/main" id="{D108A794-8E05-4552-9D22-8AC3002D0BE2}"/>
              </a:ext>
            </a:extLst>
          </p:cNvPr>
          <p:cNvSpPr/>
          <p:nvPr/>
        </p:nvSpPr>
        <p:spPr>
          <a:xfrm>
            <a:off x="4972896" y="4831820"/>
            <a:ext cx="3631551" cy="851788"/>
          </a:xfrm>
          <a:custGeom>
            <a:avLst/>
            <a:gdLst>
              <a:gd name="connsiteX0" fmla="*/ 0 w 4344720"/>
              <a:gd name="connsiteY0" fmla="*/ 0 h 1135715"/>
              <a:gd name="connsiteX1" fmla="*/ 3776863 w 4344720"/>
              <a:gd name="connsiteY1" fmla="*/ 0 h 1135715"/>
              <a:gd name="connsiteX2" fmla="*/ 4344720 w 4344720"/>
              <a:gd name="connsiteY2" fmla="*/ 567858 h 1135715"/>
              <a:gd name="connsiteX3" fmla="*/ 3776863 w 4344720"/>
              <a:gd name="connsiteY3" fmla="*/ 1135715 h 1135715"/>
              <a:gd name="connsiteX4" fmla="*/ 0 w 4344720"/>
              <a:gd name="connsiteY4" fmla="*/ 1135715 h 1135715"/>
              <a:gd name="connsiteX5" fmla="*/ 0 w 4344720"/>
              <a:gd name="connsiteY5" fmla="*/ 0 h 1135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44720" h="1135715">
                <a:moveTo>
                  <a:pt x="4344720" y="1135714"/>
                </a:moveTo>
                <a:lnTo>
                  <a:pt x="567857" y="1135714"/>
                </a:lnTo>
                <a:lnTo>
                  <a:pt x="0" y="567857"/>
                </a:lnTo>
                <a:lnTo>
                  <a:pt x="567857" y="1"/>
                </a:lnTo>
                <a:lnTo>
                  <a:pt x="4344720" y="1"/>
                </a:lnTo>
                <a:lnTo>
                  <a:pt x="4344720" y="1135714"/>
                </a:lnTo>
                <a:close/>
              </a:path>
            </a:pathLst>
          </a:custGeom>
          <a:solidFill>
            <a:srgbClr val="B71E4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88561" tIns="57151" rIns="106680" bIns="57151" numCol="1" spcCol="1270" anchor="ctr" anchorCtr="0">
            <a:noAutofit/>
          </a:bodyPr>
          <a:lstStyle/>
          <a:p>
            <a:pPr defTabSz="666750">
              <a:lnSpc>
                <a:spcPct val="90000"/>
              </a:lnSpc>
              <a:spcBef>
                <a:spcPct val="0"/>
              </a:spcBef>
              <a:spcAft>
                <a:spcPct val="35000"/>
              </a:spcAft>
            </a:pPr>
            <a:r>
              <a:rPr lang="en-GB" sz="1500" dirty="0">
                <a:latin typeface="Arial" panose="020B0604020202020204" pitchFamily="34" charset="0"/>
                <a:cs typeface="Arial" panose="020B0604020202020204" pitchFamily="34" charset="0"/>
              </a:rPr>
              <a:t>Tidal volume:</a:t>
            </a:r>
          </a:p>
          <a:p>
            <a:pPr defTabSz="666750">
              <a:lnSpc>
                <a:spcPct val="90000"/>
              </a:lnSpc>
              <a:spcBef>
                <a:spcPct val="0"/>
              </a:spcBef>
              <a:spcAft>
                <a:spcPct val="35000"/>
              </a:spcAft>
            </a:pPr>
            <a:r>
              <a:rPr lang="en-GB" sz="1500" dirty="0">
                <a:latin typeface="Arial" panose="020B0604020202020204" pitchFamily="34" charset="0"/>
                <a:cs typeface="Arial" panose="020B0604020202020204" pitchFamily="34" charset="0"/>
              </a:rPr>
              <a:t>This is the amount you breathe in and out in one normal breath.</a:t>
            </a:r>
          </a:p>
        </p:txBody>
      </p:sp>
      <p:graphicFrame>
        <p:nvGraphicFramePr>
          <p:cNvPr id="13" name="Table 12"/>
          <p:cNvGraphicFramePr>
            <a:graphicFrameLocks noGrp="1"/>
          </p:cNvGraphicFramePr>
          <p:nvPr>
            <p:extLst>
              <p:ext uri="{D42A27DB-BD31-4B8C-83A1-F6EECF244321}">
                <p14:modId xmlns:p14="http://schemas.microsoft.com/office/powerpoint/2010/main" val="2072155878"/>
              </p:ext>
            </p:extLst>
          </p:nvPr>
        </p:nvGraphicFramePr>
        <p:xfrm>
          <a:off x="251690" y="5273031"/>
          <a:ext cx="4536334" cy="716356"/>
        </p:xfrm>
        <a:graphic>
          <a:graphicData uri="http://schemas.openxmlformats.org/drawingml/2006/table">
            <a:tbl>
              <a:tblPr firstRow="1" bandRow="1">
                <a:tableStyleId>{21E4AEA4-8DFA-4A89-87EB-49C32662AFE0}</a:tableStyleId>
              </a:tblPr>
              <a:tblGrid>
                <a:gridCol w="647902">
                  <a:extLst>
                    <a:ext uri="{9D8B030D-6E8A-4147-A177-3AD203B41FA5}">
                      <a16:colId xmlns:a16="http://schemas.microsoft.com/office/drawing/2014/main" val="20000"/>
                    </a:ext>
                  </a:extLst>
                </a:gridCol>
                <a:gridCol w="1656184">
                  <a:extLst>
                    <a:ext uri="{9D8B030D-6E8A-4147-A177-3AD203B41FA5}">
                      <a16:colId xmlns:a16="http://schemas.microsoft.com/office/drawing/2014/main" val="20001"/>
                    </a:ext>
                  </a:extLst>
                </a:gridCol>
                <a:gridCol w="2232248">
                  <a:extLst>
                    <a:ext uri="{9D8B030D-6E8A-4147-A177-3AD203B41FA5}">
                      <a16:colId xmlns:a16="http://schemas.microsoft.com/office/drawing/2014/main" val="20002"/>
                    </a:ext>
                  </a:extLst>
                </a:gridCol>
              </a:tblGrid>
              <a:tr h="434378">
                <a:tc>
                  <a:txBody>
                    <a:bodyPr/>
                    <a:lstStyle/>
                    <a:p>
                      <a:r>
                        <a:rPr lang="en-GB" sz="1200" b="0" dirty="0"/>
                        <a:t>Name</a:t>
                      </a:r>
                    </a:p>
                  </a:txBody>
                  <a:tcPr marL="68572" marR="68572" marT="34309" marB="34309"/>
                </a:tc>
                <a:tc>
                  <a:txBody>
                    <a:bodyPr/>
                    <a:lstStyle/>
                    <a:p>
                      <a:r>
                        <a:rPr lang="en-GB" sz="1200" b="0" dirty="0"/>
                        <a:t>Tidal volume at rest (ml)</a:t>
                      </a:r>
                    </a:p>
                  </a:txBody>
                  <a:tcPr marL="68572" marR="68572" marT="34309" marB="34309"/>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t>Tidal volume during </a:t>
                      </a:r>
                      <a:r>
                        <a:rPr lang="en-GB" sz="1200" b="0" dirty="0" smtClean="0"/>
                        <a:t>exercise</a:t>
                      </a:r>
                      <a:r>
                        <a:rPr lang="en-GB" sz="1200" b="0" baseline="0" dirty="0" smtClean="0"/>
                        <a:t> (</a:t>
                      </a:r>
                      <a:r>
                        <a:rPr lang="en-GB" sz="1200" b="0" dirty="0" smtClean="0"/>
                        <a:t>ml</a:t>
                      </a:r>
                      <a:r>
                        <a:rPr lang="en-GB" sz="1200" b="0" dirty="0"/>
                        <a:t>)</a:t>
                      </a:r>
                    </a:p>
                  </a:txBody>
                  <a:tcPr marL="68572" marR="68572" marT="34309" marB="34309"/>
                </a:tc>
                <a:extLst>
                  <a:ext uri="{0D108BD9-81ED-4DB2-BD59-A6C34878D82A}">
                    <a16:rowId xmlns:a16="http://schemas.microsoft.com/office/drawing/2014/main" val="10000"/>
                  </a:ext>
                </a:extLst>
              </a:tr>
              <a:tr h="274358">
                <a:tc>
                  <a:txBody>
                    <a:bodyPr/>
                    <a:lstStyle/>
                    <a:p>
                      <a:pPr algn="ctr"/>
                      <a:r>
                        <a:rPr lang="en-GB" sz="1400" b="0" dirty="0"/>
                        <a:t>James</a:t>
                      </a:r>
                    </a:p>
                  </a:txBody>
                  <a:tcPr marL="68572" marR="68572" marT="34309" marB="34309"/>
                </a:tc>
                <a:tc>
                  <a:txBody>
                    <a:bodyPr/>
                    <a:lstStyle/>
                    <a:p>
                      <a:pPr algn="ctr"/>
                      <a:r>
                        <a:rPr lang="en-GB" sz="1400" b="0" dirty="0"/>
                        <a:t>500</a:t>
                      </a:r>
                    </a:p>
                  </a:txBody>
                  <a:tcPr marL="68572" marR="68572" marT="34309" marB="34309"/>
                </a:tc>
                <a:tc>
                  <a:txBody>
                    <a:bodyPr/>
                    <a:lstStyle/>
                    <a:p>
                      <a:pPr algn="ctr"/>
                      <a:r>
                        <a:rPr lang="en-GB" sz="1400" b="0" dirty="0"/>
                        <a:t>3500</a:t>
                      </a:r>
                    </a:p>
                  </a:txBody>
                  <a:tcPr marL="68572" marR="68572" marT="34309" marB="34309"/>
                </a:tc>
                <a:extLst>
                  <a:ext uri="{0D108BD9-81ED-4DB2-BD59-A6C34878D82A}">
                    <a16:rowId xmlns:a16="http://schemas.microsoft.com/office/drawing/2014/main" val="10001"/>
                  </a:ext>
                </a:extLst>
              </a:tr>
            </a:tbl>
          </a:graphicData>
        </a:graphic>
      </p:graphicFrame>
      <p:sp>
        <p:nvSpPr>
          <p:cNvPr id="14" name="Rectangle 2"/>
          <p:cNvSpPr>
            <a:spLocks noChangeArrowheads="1"/>
          </p:cNvSpPr>
          <p:nvPr/>
        </p:nvSpPr>
        <p:spPr bwMode="auto">
          <a:xfrm>
            <a:off x="251519" y="4530407"/>
            <a:ext cx="4536505" cy="784830"/>
          </a:xfrm>
          <a:prstGeom prst="rect">
            <a:avLst/>
          </a:prstGeom>
          <a:solidFill>
            <a:srgbClr val="FFFF00"/>
          </a:solidFill>
          <a:ln>
            <a:noFill/>
          </a:ln>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US" sz="1500" dirty="0"/>
              <a:t>TASK:</a:t>
            </a:r>
          </a:p>
          <a:p>
            <a:r>
              <a:rPr lang="en-GB" altLang="en-US" sz="1500" dirty="0"/>
              <a:t>Look at the two tidal volume readings below. </a:t>
            </a:r>
          </a:p>
          <a:p>
            <a:r>
              <a:rPr lang="en-GB" altLang="en-US" sz="1500" dirty="0"/>
              <a:t>What changes have taken place and why?</a:t>
            </a:r>
          </a:p>
        </p:txBody>
      </p:sp>
      <p:sp>
        <p:nvSpPr>
          <p:cNvPr id="15" name="Title 1">
            <a:extLst>
              <a:ext uri="{FF2B5EF4-FFF2-40B4-BE49-F238E27FC236}">
                <a16:creationId xmlns:a16="http://schemas.microsoft.com/office/drawing/2014/main" id="{AEE9DB24-DC83-42B2-9300-B988196F9ED3}"/>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Respiratory system</a:t>
            </a:r>
          </a:p>
        </p:txBody>
      </p:sp>
    </p:spTree>
    <p:custDataLst>
      <p:tags r:id="rId1"/>
    </p:custDataLst>
    <p:extLst>
      <p:ext uri="{BB962C8B-B14F-4D97-AF65-F5344CB8AC3E}">
        <p14:creationId xmlns:p14="http://schemas.microsoft.com/office/powerpoint/2010/main" val="428936054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748"/>
                                        </p:tgtEl>
                                        <p:attrNameLst>
                                          <p:attrName>style.visibility</p:attrName>
                                        </p:attrNameLst>
                                      </p:cBhvr>
                                      <p:to>
                                        <p:strVal val="visible"/>
                                      </p:to>
                                    </p:set>
                                    <p:animEffect transition="in" filter="fade">
                                      <p:cBhvr>
                                        <p:cTn id="7" dur="500"/>
                                        <p:tgtEl>
                                          <p:spTgt spid="3174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1749"/>
                                        </p:tgtEl>
                                        <p:attrNameLst>
                                          <p:attrName>style.visibility</p:attrName>
                                        </p:attrNameLst>
                                      </p:cBhvr>
                                      <p:to>
                                        <p:strVal val="visible"/>
                                      </p:to>
                                    </p:set>
                                    <p:animEffect transition="in" filter="fade">
                                      <p:cBhvr>
                                        <p:cTn id="16" dur="500"/>
                                        <p:tgtEl>
                                          <p:spTgt spid="31749"/>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31" presetClass="entr" presetSubtype="0" fill="hold" grpId="0" nodeType="click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p:cTn id="42" dur="1000" fill="hold"/>
                                        <p:tgtEl>
                                          <p:spTgt spid="3"/>
                                        </p:tgtEl>
                                        <p:attrNameLst>
                                          <p:attrName>ppt_w</p:attrName>
                                        </p:attrNameLst>
                                      </p:cBhvr>
                                      <p:tavLst>
                                        <p:tav tm="0">
                                          <p:val>
                                            <p:fltVal val="0"/>
                                          </p:val>
                                        </p:tav>
                                        <p:tav tm="100000">
                                          <p:val>
                                            <p:strVal val="#ppt_w"/>
                                          </p:val>
                                        </p:tav>
                                      </p:tavLst>
                                    </p:anim>
                                    <p:anim calcmode="lin" valueType="num">
                                      <p:cBhvr>
                                        <p:cTn id="43" dur="1000" fill="hold"/>
                                        <p:tgtEl>
                                          <p:spTgt spid="3"/>
                                        </p:tgtEl>
                                        <p:attrNameLst>
                                          <p:attrName>ppt_h</p:attrName>
                                        </p:attrNameLst>
                                      </p:cBhvr>
                                      <p:tavLst>
                                        <p:tav tm="0">
                                          <p:val>
                                            <p:fltVal val="0"/>
                                          </p:val>
                                        </p:tav>
                                        <p:tav tm="100000">
                                          <p:val>
                                            <p:strVal val="#ppt_h"/>
                                          </p:val>
                                        </p:tav>
                                      </p:tavLst>
                                    </p:anim>
                                    <p:anim calcmode="lin" valueType="num">
                                      <p:cBhvr>
                                        <p:cTn id="44" dur="1000" fill="hold"/>
                                        <p:tgtEl>
                                          <p:spTgt spid="3"/>
                                        </p:tgtEl>
                                        <p:attrNameLst>
                                          <p:attrName>style.rotation</p:attrName>
                                        </p:attrNameLst>
                                      </p:cBhvr>
                                      <p:tavLst>
                                        <p:tav tm="0">
                                          <p:val>
                                            <p:fltVal val="90"/>
                                          </p:val>
                                        </p:tav>
                                        <p:tav tm="100000">
                                          <p:val>
                                            <p:fltVal val="0"/>
                                          </p:val>
                                        </p:tav>
                                      </p:tavLst>
                                    </p:anim>
                                    <p:animEffect transition="in" filter="fade">
                                      <p:cBhvr>
                                        <p:cTn id="45"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1748" grpId="0"/>
      <p:bldP spid="31749" grpId="0"/>
      <p:bldP spid="8" grpId="0"/>
      <p:bldP spid="10" grpId="0"/>
      <p:bldP spid="11" grpId="0" animBg="1"/>
      <p:bldP spid="3" grpId="0" animBg="1"/>
      <p:bldP spid="1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Text Box 3"/>
          <p:cNvSpPr txBox="1">
            <a:spLocks noChangeArrowheads="1"/>
          </p:cNvSpPr>
          <p:nvPr/>
        </p:nvSpPr>
        <p:spPr bwMode="auto">
          <a:xfrm>
            <a:off x="111750" y="2793528"/>
            <a:ext cx="6293644" cy="128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30000"/>
              </a:spcBef>
              <a:defRPr/>
            </a:pPr>
            <a:r>
              <a:rPr lang="en-GB" sz="1800" b="0" dirty="0"/>
              <a:t>Exercise causes an increase in breathing rate and depth of breathing. </a:t>
            </a:r>
          </a:p>
          <a:p>
            <a:pPr>
              <a:spcBef>
                <a:spcPct val="30000"/>
              </a:spcBef>
              <a:defRPr/>
            </a:pPr>
            <a:r>
              <a:rPr lang="en-GB" sz="1800" b="0" dirty="0"/>
              <a:t>This is due to a greater need for oxygen in the body and removal of carbon dioxide. .</a:t>
            </a:r>
          </a:p>
        </p:txBody>
      </p:sp>
      <p:graphicFrame>
        <p:nvGraphicFramePr>
          <p:cNvPr id="6" name="Table 5"/>
          <p:cNvGraphicFramePr>
            <a:graphicFrameLocks noGrp="1"/>
          </p:cNvGraphicFramePr>
          <p:nvPr>
            <p:extLst>
              <p:ext uri="{D42A27DB-BD31-4B8C-83A1-F6EECF244321}">
                <p14:modId xmlns:p14="http://schemas.microsoft.com/office/powerpoint/2010/main" val="3314172770"/>
              </p:ext>
            </p:extLst>
          </p:nvPr>
        </p:nvGraphicFramePr>
        <p:xfrm>
          <a:off x="111750" y="1803799"/>
          <a:ext cx="5264943" cy="869156"/>
        </p:xfrm>
        <a:graphic>
          <a:graphicData uri="http://schemas.openxmlformats.org/drawingml/2006/table">
            <a:tbl>
              <a:tblPr firstRow="1" bandRow="1">
                <a:tableStyleId>{21E4AEA4-8DFA-4A89-87EB-49C32662AFE0}</a:tableStyleId>
              </a:tblPr>
              <a:tblGrid>
                <a:gridCol w="1754981">
                  <a:extLst>
                    <a:ext uri="{9D8B030D-6E8A-4147-A177-3AD203B41FA5}">
                      <a16:colId xmlns:a16="http://schemas.microsoft.com/office/drawing/2014/main" val="20000"/>
                    </a:ext>
                  </a:extLst>
                </a:gridCol>
                <a:gridCol w="1754981">
                  <a:extLst>
                    <a:ext uri="{9D8B030D-6E8A-4147-A177-3AD203B41FA5}">
                      <a16:colId xmlns:a16="http://schemas.microsoft.com/office/drawing/2014/main" val="20001"/>
                    </a:ext>
                  </a:extLst>
                </a:gridCol>
                <a:gridCol w="1754981">
                  <a:extLst>
                    <a:ext uri="{9D8B030D-6E8A-4147-A177-3AD203B41FA5}">
                      <a16:colId xmlns:a16="http://schemas.microsoft.com/office/drawing/2014/main" val="20002"/>
                    </a:ext>
                  </a:extLst>
                </a:gridCol>
              </a:tblGrid>
              <a:tr h="526068">
                <a:tc>
                  <a:txBody>
                    <a:bodyPr/>
                    <a:lstStyle/>
                    <a:p>
                      <a:r>
                        <a:rPr lang="en-GB" sz="1500" b="0" dirty="0"/>
                        <a:t>Name</a:t>
                      </a:r>
                    </a:p>
                  </a:txBody>
                  <a:tcPr marL="68572" marR="68572" marT="34309" marB="34309"/>
                </a:tc>
                <a:tc>
                  <a:txBody>
                    <a:bodyPr/>
                    <a:lstStyle/>
                    <a:p>
                      <a:r>
                        <a:rPr lang="en-GB" sz="1500" b="0" dirty="0"/>
                        <a:t>Tidal volume at rest (ml)</a:t>
                      </a:r>
                    </a:p>
                  </a:txBody>
                  <a:tcPr marL="68572" marR="68572" marT="34309" marB="34309"/>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500" b="0" dirty="0"/>
                        <a:t>Tidal volume during exercise (ml)</a:t>
                      </a:r>
                    </a:p>
                  </a:txBody>
                  <a:tcPr marL="68572" marR="68572" marT="34309" marB="34309"/>
                </a:tc>
                <a:extLst>
                  <a:ext uri="{0D108BD9-81ED-4DB2-BD59-A6C34878D82A}">
                    <a16:rowId xmlns:a16="http://schemas.microsoft.com/office/drawing/2014/main" val="10000"/>
                  </a:ext>
                </a:extLst>
              </a:tr>
              <a:tr h="343088">
                <a:tc>
                  <a:txBody>
                    <a:bodyPr/>
                    <a:lstStyle/>
                    <a:p>
                      <a:r>
                        <a:rPr lang="en-GB" sz="1800" b="0" dirty="0"/>
                        <a:t>James</a:t>
                      </a:r>
                    </a:p>
                  </a:txBody>
                  <a:tcPr marL="68572" marR="68572" marT="34309" marB="34309"/>
                </a:tc>
                <a:tc>
                  <a:txBody>
                    <a:bodyPr/>
                    <a:lstStyle/>
                    <a:p>
                      <a:r>
                        <a:rPr lang="en-GB" sz="1800" b="0" dirty="0"/>
                        <a:t>500</a:t>
                      </a:r>
                    </a:p>
                  </a:txBody>
                  <a:tcPr marL="68572" marR="68572" marT="34309" marB="34309"/>
                </a:tc>
                <a:tc>
                  <a:txBody>
                    <a:bodyPr/>
                    <a:lstStyle/>
                    <a:p>
                      <a:r>
                        <a:rPr lang="en-GB" sz="1800" b="0" dirty="0"/>
                        <a:t>3500</a:t>
                      </a:r>
                    </a:p>
                  </a:txBody>
                  <a:tcPr marL="68572" marR="68572" marT="34309" marB="34309"/>
                </a:tc>
                <a:extLst>
                  <a:ext uri="{0D108BD9-81ED-4DB2-BD59-A6C34878D82A}">
                    <a16:rowId xmlns:a16="http://schemas.microsoft.com/office/drawing/2014/main" val="10001"/>
                  </a:ext>
                </a:extLst>
              </a:tr>
            </a:tbl>
          </a:graphicData>
        </a:graphic>
      </p:graphicFrame>
      <p:sp>
        <p:nvSpPr>
          <p:cNvPr id="7" name="Rectangle 9"/>
          <p:cNvSpPr>
            <a:spLocks noChangeArrowheads="1"/>
          </p:cNvSpPr>
          <p:nvPr/>
        </p:nvSpPr>
        <p:spPr bwMode="auto">
          <a:xfrm>
            <a:off x="50347" y="1075402"/>
            <a:ext cx="490551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dirty="0">
                <a:solidFill>
                  <a:srgbClr val="0000FF"/>
                </a:solidFill>
              </a:rPr>
              <a:t>Breathing volumes and exercise</a:t>
            </a:r>
            <a:endParaRPr lang="en-US" dirty="0">
              <a:solidFill>
                <a:srgbClr val="0000FF"/>
              </a:solidFill>
            </a:endParaRPr>
          </a:p>
        </p:txBody>
      </p:sp>
      <p:sp>
        <p:nvSpPr>
          <p:cNvPr id="2" name="Rectangle 1"/>
          <p:cNvSpPr/>
          <p:nvPr/>
        </p:nvSpPr>
        <p:spPr>
          <a:xfrm>
            <a:off x="2452756" y="4961165"/>
            <a:ext cx="3596136" cy="738664"/>
          </a:xfrm>
          <a:prstGeom prst="rect">
            <a:avLst/>
          </a:prstGeom>
          <a:solidFill>
            <a:srgbClr val="DA8AAD"/>
          </a:solidFill>
          <a:ln>
            <a:solidFill>
              <a:schemeClr val="tx1"/>
            </a:solidFill>
          </a:ln>
        </p:spPr>
        <p:txBody>
          <a:bodyPr wrap="square">
            <a:spAutoFit/>
          </a:bodyPr>
          <a:lstStyle/>
          <a:p>
            <a:pPr algn="ctr"/>
            <a:r>
              <a:rPr lang="en-GB" sz="2100" b="1" dirty="0">
                <a:latin typeface="Arial" panose="020B0604020202020204" pitchFamily="34" charset="0"/>
                <a:cs typeface="Arial" panose="020B0604020202020204" pitchFamily="34" charset="0"/>
              </a:rPr>
              <a:t>At rest = 0.5L</a:t>
            </a:r>
          </a:p>
          <a:p>
            <a:pPr algn="ctr"/>
            <a:r>
              <a:rPr lang="en-GB" sz="2100" b="1" dirty="0">
                <a:latin typeface="Arial" panose="020B0604020202020204" pitchFamily="34" charset="0"/>
                <a:cs typeface="Arial" panose="020B0604020202020204" pitchFamily="34" charset="0"/>
              </a:rPr>
              <a:t>During jogging = 3L</a:t>
            </a:r>
          </a:p>
        </p:txBody>
      </p:sp>
      <p:sp>
        <p:nvSpPr>
          <p:cNvPr id="9" name="Title 1">
            <a:extLst>
              <a:ext uri="{FF2B5EF4-FFF2-40B4-BE49-F238E27FC236}">
                <a16:creationId xmlns:a16="http://schemas.microsoft.com/office/drawing/2014/main" id="{DD2E03B7-3FEA-4EDB-91C9-A12BF112A419}"/>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Respiratory system</a:t>
            </a:r>
          </a:p>
        </p:txBody>
      </p:sp>
      <p:sp>
        <p:nvSpPr>
          <p:cNvPr id="8" name="Text Box 3">
            <a:extLst>
              <a:ext uri="{FF2B5EF4-FFF2-40B4-BE49-F238E27FC236}">
                <a16:creationId xmlns:a16="http://schemas.microsoft.com/office/drawing/2014/main" id="{F8395FCE-BCB7-40F5-9BBF-58FA5A9E9878}"/>
              </a:ext>
            </a:extLst>
          </p:cNvPr>
          <p:cNvSpPr txBox="1">
            <a:spLocks noChangeArrowheads="1"/>
          </p:cNvSpPr>
          <p:nvPr/>
        </p:nvSpPr>
        <p:spPr bwMode="auto">
          <a:xfrm>
            <a:off x="113637" y="4237509"/>
            <a:ext cx="629364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30000"/>
              </a:spcBef>
              <a:defRPr/>
            </a:pPr>
            <a:r>
              <a:rPr lang="en-GB" sz="1800" dirty="0"/>
              <a:t>Tidal volume </a:t>
            </a:r>
            <a:r>
              <a:rPr lang="en-GB" sz="1800" b="0" dirty="0"/>
              <a:t>can increase up to 5-9 times during exercise.</a:t>
            </a:r>
          </a:p>
        </p:txBody>
      </p:sp>
    </p:spTree>
    <p:extLst>
      <p:ext uri="{BB962C8B-B14F-4D97-AF65-F5344CB8AC3E}">
        <p14:creationId xmlns:p14="http://schemas.microsoft.com/office/powerpoint/2010/main" val="114013069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8371"/>
                                        </p:tgtEl>
                                        <p:attrNameLst>
                                          <p:attrName>style.visibility</p:attrName>
                                        </p:attrNameLst>
                                      </p:cBhvr>
                                      <p:to>
                                        <p:strVal val="visible"/>
                                      </p:to>
                                    </p:set>
                                    <p:animEffect transition="in" filter="fade">
                                      <p:cBhvr>
                                        <p:cTn id="17" dur="500"/>
                                        <p:tgtEl>
                                          <p:spTgt spid="58371"/>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1000"/>
                                        <p:tgtEl>
                                          <p:spTgt spid="2"/>
                                        </p:tgtEl>
                                      </p:cBhvr>
                                    </p:animEffect>
                                    <p:anim calcmode="lin" valueType="num">
                                      <p:cBhvr>
                                        <p:cTn id="27" dur="1000" fill="hold"/>
                                        <p:tgtEl>
                                          <p:spTgt spid="2"/>
                                        </p:tgtEl>
                                        <p:attrNameLst>
                                          <p:attrName>ppt_x</p:attrName>
                                        </p:attrNameLst>
                                      </p:cBhvr>
                                      <p:tavLst>
                                        <p:tav tm="0">
                                          <p:val>
                                            <p:strVal val="#ppt_x"/>
                                          </p:val>
                                        </p:tav>
                                        <p:tav tm="100000">
                                          <p:val>
                                            <p:strVal val="#ppt_x"/>
                                          </p:val>
                                        </p:tav>
                                      </p:tavLst>
                                    </p:anim>
                                    <p:anim calcmode="lin" valueType="num">
                                      <p:cBhvr>
                                        <p:cTn id="28"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1" grpId="0"/>
      <p:bldP spid="7" grpId="0"/>
      <p:bldP spid="2" grpId="0" animBg="1"/>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0"/>
          <p:cNvSpPr>
            <a:spLocks noChangeArrowheads="1"/>
          </p:cNvSpPr>
          <p:nvPr/>
        </p:nvSpPr>
        <p:spPr bwMode="auto">
          <a:xfrm>
            <a:off x="41738" y="904116"/>
            <a:ext cx="600196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dirty="0">
                <a:effectLst>
                  <a:outerShdw blurRad="38100" dist="38100" dir="2700000" algn="tl">
                    <a:srgbClr val="000000">
                      <a:alpha val="43137"/>
                    </a:srgbClr>
                  </a:outerShdw>
                </a:effectLst>
              </a:rPr>
              <a:t>Cardiovascular and respiratory System </a:t>
            </a:r>
          </a:p>
        </p:txBody>
      </p:sp>
      <p:sp>
        <p:nvSpPr>
          <p:cNvPr id="7" name="Text Box 3"/>
          <p:cNvSpPr txBox="1">
            <a:spLocks noChangeArrowheads="1"/>
          </p:cNvSpPr>
          <p:nvPr/>
        </p:nvSpPr>
        <p:spPr bwMode="auto">
          <a:xfrm>
            <a:off x="17498" y="1365781"/>
            <a:ext cx="914400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altLang="en-US" sz="1800" b="0" dirty="0"/>
              <a:t>Responses by the respiratory and cardiovascular system do not work in isolation. </a:t>
            </a:r>
          </a:p>
          <a:p>
            <a:pPr>
              <a:spcBef>
                <a:spcPct val="50000"/>
              </a:spcBef>
              <a:defRPr/>
            </a:pPr>
            <a:r>
              <a:rPr lang="en-GB" altLang="en-US" sz="1800" b="0" dirty="0"/>
              <a:t>The demands of exercise cause changes in both systems and one cannot work without the other. </a:t>
            </a:r>
            <a:endParaRPr lang="en-GB" sz="1800" b="0" dirty="0"/>
          </a:p>
          <a:p>
            <a:pPr eaLnBrk="1" hangingPunct="1">
              <a:spcBef>
                <a:spcPct val="50000"/>
              </a:spcBef>
              <a:defRPr/>
            </a:pPr>
            <a:endParaRPr lang="en-GB" altLang="en-US" sz="1800" b="0" dirty="0"/>
          </a:p>
        </p:txBody>
      </p:sp>
      <p:sp>
        <p:nvSpPr>
          <p:cNvPr id="8" name="Text Box 3"/>
          <p:cNvSpPr txBox="1">
            <a:spLocks noChangeArrowheads="1"/>
          </p:cNvSpPr>
          <p:nvPr/>
        </p:nvSpPr>
        <p:spPr bwMode="auto">
          <a:xfrm>
            <a:off x="251520" y="2645629"/>
            <a:ext cx="8640960" cy="584775"/>
          </a:xfrm>
          <a:prstGeom prst="rect">
            <a:avLst/>
          </a:prstGeom>
          <a:solidFill>
            <a:srgbClr val="DA8AAD"/>
          </a:solidFill>
          <a:ln w="38100">
            <a:solidFill>
              <a:schemeClr val="tx1"/>
            </a:solidFill>
          </a:ln>
          <a:extLst/>
        </p:spPr>
        <p:style>
          <a:lnRef idx="2">
            <a:schemeClr val="accent1"/>
          </a:lnRef>
          <a:fillRef idx="1">
            <a:schemeClr val="lt1"/>
          </a:fillRef>
          <a:effectRef idx="0">
            <a:schemeClr val="accent1"/>
          </a:effectRef>
          <a:fontRef idx="minor">
            <a:schemeClr val="dk1"/>
          </a:fontRef>
        </p:style>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600" b="0" dirty="0"/>
              <a:t>i.e. An increase in breathing rate means more oxygen is inhaled and can only benefit the body if heart rate increases too to pump more blood to working muscles</a:t>
            </a:r>
            <a:r>
              <a:rPr lang="en-GB" sz="1600" b="0" dirty="0" smtClean="0"/>
              <a:t>.</a:t>
            </a:r>
            <a:endParaRPr lang="en-GB" sz="1600" b="0" dirty="0"/>
          </a:p>
        </p:txBody>
      </p:sp>
      <p:sp>
        <p:nvSpPr>
          <p:cNvPr id="12" name="Title 1">
            <a:extLst>
              <a:ext uri="{FF2B5EF4-FFF2-40B4-BE49-F238E27FC236}">
                <a16:creationId xmlns:a16="http://schemas.microsoft.com/office/drawing/2014/main" id="{1D1C8846-34EF-4926-88CB-EF925AC01418}"/>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Structure and function of the Respiratory system</a:t>
            </a:r>
          </a:p>
        </p:txBody>
      </p:sp>
      <p:pic>
        <p:nvPicPr>
          <p:cNvPr id="9" name="Picture 8" descr="Human circulation cardiovascular system with heart anatomy from a healthy body on a black glowing background as a medical health care symbol of an inner vascular organ as a medical chart.">
            <a:extLst>
              <a:ext uri="{FF2B5EF4-FFF2-40B4-BE49-F238E27FC236}">
                <a16:creationId xmlns:a16="http://schemas.microsoft.com/office/drawing/2014/main" id="{613989DF-404A-4007-8065-66640973FF9B}"/>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971601" y="3304774"/>
            <a:ext cx="3141842" cy="2600159"/>
          </a:xfrm>
          <a:prstGeom prst="rect">
            <a:avLst/>
          </a:prstGeom>
        </p:spPr>
      </p:pic>
      <p:pic>
        <p:nvPicPr>
          <p:cNvPr id="13" name="Picture 12" descr="3D illustration of Lungs - Part of Human Organic.">
            <a:extLst>
              <a:ext uri="{FF2B5EF4-FFF2-40B4-BE49-F238E27FC236}">
                <a16:creationId xmlns:a16="http://schemas.microsoft.com/office/drawing/2014/main" id="{FB7C143A-3864-4AA2-BD89-7E8D26A5837D}"/>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4716016" y="3304774"/>
            <a:ext cx="3384376" cy="2600159"/>
          </a:xfrm>
          <a:prstGeom prst="rect">
            <a:avLst/>
          </a:prstGeom>
        </p:spPr>
      </p:pic>
    </p:spTree>
    <p:extLst>
      <p:ext uri="{BB962C8B-B14F-4D97-AF65-F5344CB8AC3E}">
        <p14:creationId xmlns:p14="http://schemas.microsoft.com/office/powerpoint/2010/main" val="22582860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par>
                          <p:cTn id="11" fill="hold">
                            <p:stCondLst>
                              <p:cond delay="500"/>
                            </p:stCondLst>
                            <p:childTnLst>
                              <p:par>
                                <p:cTn id="12" presetID="1" presetClass="entr" presetSubtype="0" fill="hold" nodeType="afterEffect">
                                  <p:stCondLst>
                                    <p:cond delay="0"/>
                                  </p:stCondLst>
                                  <p:childTnLst>
                                    <p:set>
                                      <p:cBhvr>
                                        <p:cTn id="13" dur="1" fill="hold">
                                          <p:stCondLst>
                                            <p:cond delay="0"/>
                                          </p:stCondLst>
                                        </p:cTn>
                                        <p:tgtEl>
                                          <p:spTgt spid="13"/>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1"/>
          </p:nvPr>
        </p:nvSpPr>
        <p:spPr>
          <a:xfrm>
            <a:off x="3657600" y="1274041"/>
            <a:ext cx="5397042" cy="2418173"/>
          </a:xfrm>
        </p:spPr>
        <p:style>
          <a:lnRef idx="1">
            <a:schemeClr val="dk1"/>
          </a:lnRef>
          <a:fillRef idx="2">
            <a:schemeClr val="dk1"/>
          </a:fillRef>
          <a:effectRef idx="1">
            <a:schemeClr val="dk1"/>
          </a:effectRef>
          <a:fontRef idx="minor">
            <a:schemeClr val="dk1"/>
          </a:fontRef>
        </p:style>
        <p:txBody>
          <a:bodyPr>
            <a:normAutofit/>
          </a:bodyPr>
          <a:lstStyle/>
          <a:p>
            <a:pPr algn="l">
              <a:spcBef>
                <a:spcPts val="1000"/>
              </a:spcBef>
            </a:pPr>
            <a:r>
              <a:rPr lang="en-US" sz="1800" cap="all" dirty="0">
                <a:solidFill>
                  <a:schemeClr val="tx1"/>
                </a:solidFill>
                <a:latin typeface="Arial" panose="020B0604020202020204" pitchFamily="34" charset="0"/>
                <a:cs typeface="Arial" panose="020B0604020202020204" pitchFamily="34" charset="0"/>
              </a:rPr>
              <a:t>By the end of this topic you should  …</a:t>
            </a:r>
            <a:endParaRPr lang="pl-PL" sz="1800" cap="all" dirty="0">
              <a:solidFill>
                <a:schemeClr val="tx1"/>
              </a:solidFill>
              <a:latin typeface="Arial" panose="020B0604020202020204" pitchFamily="34" charset="0"/>
              <a:cs typeface="Arial" panose="020B0604020202020204" pitchFamily="34" charset="0"/>
            </a:endParaRPr>
          </a:p>
          <a:p>
            <a:pPr marL="214313" indent="-214313" algn="l">
              <a:lnSpc>
                <a:spcPct val="120000"/>
              </a:lnSpc>
              <a:spcBef>
                <a:spcPts val="1000"/>
              </a:spcBef>
              <a:buFont typeface="Arial" panose="020B0604020202020204" pitchFamily="34" charset="0"/>
              <a:buChar char="•"/>
            </a:pPr>
            <a:r>
              <a:rPr lang="en-GB" sz="1400" b="1" dirty="0" smtClean="0">
                <a:solidFill>
                  <a:schemeClr val="tx1"/>
                </a:solidFill>
                <a:latin typeface="Arial" panose="020B0604020202020204" pitchFamily="34" charset="0"/>
                <a:cs typeface="Arial" panose="020B0604020202020204" pitchFamily="34" charset="0"/>
              </a:rPr>
              <a:t>Know </a:t>
            </a:r>
            <a:r>
              <a:rPr lang="en-GB" sz="1400" b="1" dirty="0">
                <a:solidFill>
                  <a:schemeClr val="tx1"/>
                </a:solidFill>
                <a:latin typeface="Arial" panose="020B0604020202020204" pitchFamily="34" charset="0"/>
                <a:cs typeface="Arial" panose="020B0604020202020204" pitchFamily="34" charset="0"/>
              </a:rPr>
              <a:t>the definitions of:</a:t>
            </a:r>
          </a:p>
          <a:p>
            <a:pPr marL="557213" lvl="1" indent="-214313" algn="l">
              <a:spcBef>
                <a:spcPts val="1000"/>
              </a:spcBef>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Aerobic Exercise</a:t>
            </a:r>
          </a:p>
          <a:p>
            <a:pPr marL="557213" lvl="1" indent="-214313" algn="l">
              <a:spcBef>
                <a:spcPts val="1000"/>
              </a:spcBef>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Anaerobic </a:t>
            </a:r>
            <a:r>
              <a:rPr lang="en-GB" sz="1200" dirty="0" smtClean="0">
                <a:solidFill>
                  <a:schemeClr val="tx1"/>
                </a:solidFill>
                <a:latin typeface="Arial" panose="020B0604020202020204" pitchFamily="34" charset="0"/>
                <a:cs typeface="Arial" panose="020B0604020202020204" pitchFamily="34" charset="0"/>
              </a:rPr>
              <a:t>Exercise</a:t>
            </a:r>
          </a:p>
          <a:p>
            <a:pPr marL="342900" lvl="1" algn="l">
              <a:spcBef>
                <a:spcPts val="1000"/>
              </a:spcBef>
            </a:pPr>
            <a:endParaRPr lang="en-GB" sz="1125" b="1" i="1" dirty="0">
              <a:solidFill>
                <a:schemeClr val="tx1"/>
              </a:solidFill>
              <a:latin typeface="Arial" panose="020B0604020202020204" pitchFamily="34" charset="0"/>
              <a:cs typeface="Arial" panose="020B0604020202020204" pitchFamily="34" charset="0"/>
            </a:endParaRPr>
          </a:p>
          <a:p>
            <a:pPr marL="214313" indent="-214313" algn="l">
              <a:lnSpc>
                <a:spcPct val="120000"/>
              </a:lnSpc>
              <a:spcBef>
                <a:spcPts val="1000"/>
              </a:spcBef>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Be able to apply practical examples of aerobic and anaerobic activities in relation to intensity and duration. </a:t>
            </a:r>
          </a:p>
          <a:p>
            <a:pPr marL="214313" indent="-214313">
              <a:buFont typeface="Arial" panose="020B0604020202020204" pitchFamily="34" charset="0"/>
              <a:buChar char="•"/>
            </a:pPr>
            <a:endParaRPr lang="en-GB" sz="1200" b="1" i="1" dirty="0">
              <a:solidFill>
                <a:schemeClr val="tx1"/>
              </a:solidFill>
              <a:latin typeface="Arial" panose="020B0604020202020204" pitchFamily="34" charset="0"/>
              <a:cs typeface="Arial" panose="020B0604020202020204" pitchFamily="34" charset="0"/>
            </a:endParaRPr>
          </a:p>
        </p:txBody>
      </p:sp>
      <p:sp>
        <p:nvSpPr>
          <p:cNvPr id="10" name="Title 1">
            <a:extLst>
              <a:ext uri="{FF2B5EF4-FFF2-40B4-BE49-F238E27FC236}">
                <a16:creationId xmlns:a16="http://schemas.microsoft.com/office/drawing/2014/main" id="{6E192A1F-D378-40B6-A618-D87F5643BCC6}"/>
              </a:ext>
            </a:extLst>
          </p:cNvPr>
          <p:cNvSpPr txBox="1">
            <a:spLocks/>
          </p:cNvSpPr>
          <p:nvPr/>
        </p:nvSpPr>
        <p:spPr>
          <a:xfrm>
            <a:off x="332685" y="1281990"/>
            <a:ext cx="3045204" cy="1484507"/>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GB" sz="1600" b="1" cap="all" dirty="0">
                <a:solidFill>
                  <a:srgbClr val="FF0000"/>
                </a:solidFill>
              </a:rPr>
              <a:t>Aerobic and anaerobic exercise</a:t>
            </a:r>
            <a:r>
              <a:rPr lang="en-US" sz="1600" cap="all" dirty="0">
                <a:solidFill>
                  <a:srgbClr val="FF0000"/>
                </a:solidFill>
                <a:effectLst>
                  <a:outerShdw blurRad="38100" dist="38100" dir="2700000" algn="tl">
                    <a:srgbClr val="000000">
                      <a:alpha val="43137"/>
                    </a:srgbClr>
                  </a:outerShdw>
                </a:effectLst>
              </a:rPr>
              <a:t/>
            </a:r>
            <a:br>
              <a:rPr lang="en-US" sz="1600" cap="all" dirty="0">
                <a:solidFill>
                  <a:srgbClr val="FF0000"/>
                </a:solidFill>
                <a:effectLst>
                  <a:outerShdw blurRad="38100" dist="38100" dir="2700000" algn="tl">
                    <a:srgbClr val="000000">
                      <a:alpha val="43137"/>
                    </a:srgbClr>
                  </a:outerShdw>
                </a:effectLst>
              </a:rPr>
            </a:br>
            <a:r>
              <a:rPr lang="en-US" sz="1400" cap="all" dirty="0">
                <a:solidFill>
                  <a:srgbClr val="FF0000"/>
                </a:solidFill>
                <a:effectLst>
                  <a:outerShdw blurRad="38100" dist="38100" dir="2700000" algn="tl">
                    <a:srgbClr val="000000">
                      <a:alpha val="43137"/>
                    </a:srgbClr>
                  </a:outerShdw>
                </a:effectLst>
              </a:rPr>
              <a:t/>
            </a:r>
            <a:br>
              <a:rPr lang="en-US" sz="1400" cap="all" dirty="0">
                <a:solidFill>
                  <a:srgbClr val="FF0000"/>
                </a:solidFill>
                <a:effectLst>
                  <a:outerShdw blurRad="38100" dist="38100" dir="2700000" algn="tl">
                    <a:srgbClr val="000000">
                      <a:alpha val="43137"/>
                    </a:srgbClr>
                  </a:outerShdw>
                </a:effectLst>
              </a:rPr>
            </a:br>
            <a:r>
              <a:rPr lang="en-US" sz="2400" cap="all" dirty="0">
                <a:latin typeface="+mj-lt"/>
                <a:cs typeface="+mj-cs"/>
              </a:rPr>
              <a:t>Learning Outcomes</a:t>
            </a:r>
            <a:endParaRPr lang="en-US" sz="1800" cap="all" dirty="0">
              <a:latin typeface="+mj-lt"/>
              <a:cs typeface="+mj-cs"/>
            </a:endParaRPr>
          </a:p>
        </p:txBody>
      </p:sp>
      <p:pic>
        <p:nvPicPr>
          <p:cNvPr id="11" name="Picture 10" descr="Fitness, sport, training, gym and lifestyle concept - group of women working out with steppers in gym">
            <a:extLst>
              <a:ext uri="{FF2B5EF4-FFF2-40B4-BE49-F238E27FC236}">
                <a16:creationId xmlns:a16="http://schemas.microsoft.com/office/drawing/2014/main" id="{A2AFBAE6-E68D-43F1-8AEE-B915453EEF3E}"/>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77515" y="3692214"/>
            <a:ext cx="3508670" cy="2185058"/>
          </a:xfrm>
          <a:prstGeom prst="rect">
            <a:avLst/>
          </a:prstGeom>
        </p:spPr>
      </p:pic>
      <p:sp>
        <p:nvSpPr>
          <p:cNvPr id="12" name="Title 1">
            <a:extLst>
              <a:ext uri="{FF2B5EF4-FFF2-40B4-BE49-F238E27FC236}">
                <a16:creationId xmlns:a16="http://schemas.microsoft.com/office/drawing/2014/main" id="{3CF70FFE-10CF-4635-B68F-3CA6C7BED975}"/>
              </a:ext>
            </a:extLst>
          </p:cNvPr>
          <p:cNvSpPr txBox="1">
            <a:spLocks/>
          </p:cNvSpPr>
          <p:nvPr/>
        </p:nvSpPr>
        <p:spPr>
          <a:xfrm>
            <a:off x="77515" y="44656"/>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Aerobic &amp; anaerobic Respiration</a:t>
            </a:r>
          </a:p>
        </p:txBody>
      </p:sp>
    </p:spTree>
    <p:extLst>
      <p:ext uri="{BB962C8B-B14F-4D97-AF65-F5344CB8AC3E}">
        <p14:creationId xmlns:p14="http://schemas.microsoft.com/office/powerpoint/2010/main" val="151849747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480" y="743512"/>
            <a:ext cx="7825676" cy="618751"/>
          </a:xfrm>
        </p:spPr>
        <p:txBody>
          <a:bodyPr>
            <a:noAutofit/>
          </a:bodyPr>
          <a:lstStyle/>
          <a:p>
            <a:r>
              <a:rPr lang="en-GB" sz="2800" b="1" dirty="0">
                <a:effectLst>
                  <a:outerShdw blurRad="38100" dist="38100" dir="2700000" algn="tl">
                    <a:srgbClr val="000000">
                      <a:alpha val="43137"/>
                    </a:srgbClr>
                  </a:outerShdw>
                </a:effectLst>
              </a:rPr>
              <a:t>  Aerobic                Vs           Anaerobic</a:t>
            </a:r>
          </a:p>
        </p:txBody>
      </p:sp>
      <p:sp>
        <p:nvSpPr>
          <p:cNvPr id="5" name="Rectangle 4"/>
          <p:cNvSpPr/>
          <p:nvPr/>
        </p:nvSpPr>
        <p:spPr>
          <a:xfrm>
            <a:off x="53427" y="3789382"/>
            <a:ext cx="4267200" cy="1200329"/>
          </a:xfrm>
          <a:prstGeom prst="rect">
            <a:avLst/>
          </a:prstGeom>
        </p:spPr>
        <p:txBody>
          <a:bodyPr wrap="square">
            <a:spAutoFit/>
          </a:bodyPr>
          <a:lstStyle/>
          <a:p>
            <a:r>
              <a:rPr lang="en-GB"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Aerobic Activity </a:t>
            </a:r>
            <a:r>
              <a:rPr lang="en-GB" sz="15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Working </a:t>
            </a:r>
            <a:r>
              <a:rPr lang="en-GB" sz="150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WITH</a:t>
            </a:r>
            <a:r>
              <a:rPr lang="en-GB" sz="15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Oxygen</a:t>
            </a:r>
          </a:p>
          <a:p>
            <a:pPr marL="51435"/>
            <a:r>
              <a:rPr lang="en-GB" sz="1350" dirty="0">
                <a:latin typeface="Arial" panose="020B0604020202020204" pitchFamily="34" charset="0"/>
                <a:cs typeface="Arial" panose="020B0604020202020204" pitchFamily="34" charset="0"/>
              </a:rPr>
              <a:t>When the demand for oxygen does not overwhelm the body and we are able to supply the working muscles with the oxygen needed to release the required energy for the exercise.</a:t>
            </a:r>
          </a:p>
        </p:txBody>
      </p:sp>
      <p:sp>
        <p:nvSpPr>
          <p:cNvPr id="6" name="Rectangle 5"/>
          <p:cNvSpPr/>
          <p:nvPr/>
        </p:nvSpPr>
        <p:spPr>
          <a:xfrm>
            <a:off x="4412631" y="3567872"/>
            <a:ext cx="4699647" cy="2089033"/>
          </a:xfrm>
          <a:prstGeom prst="rect">
            <a:avLst/>
          </a:prstGeom>
        </p:spPr>
        <p:txBody>
          <a:bodyPr wrap="square">
            <a:spAutoFit/>
          </a:bodyPr>
          <a:lstStyle/>
          <a:p>
            <a:r>
              <a:rPr lang="en-GB"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Anaerobic Activity</a:t>
            </a:r>
            <a:r>
              <a:rPr lang="pl-PL"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GB" sz="15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Working </a:t>
            </a:r>
            <a:r>
              <a:rPr lang="en-GB" sz="150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WITHOUT</a:t>
            </a:r>
            <a:r>
              <a:rPr lang="en-GB" sz="15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Oxygen</a:t>
            </a:r>
          </a:p>
          <a:p>
            <a:pPr marL="51435"/>
            <a:r>
              <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Maximal Effort: </a:t>
            </a:r>
            <a:r>
              <a:rPr lang="en-GB" sz="1350" dirty="0">
                <a:latin typeface="Arial" panose="020B0604020202020204" pitchFamily="34" charset="0"/>
                <a:cs typeface="Arial" panose="020B0604020202020204" pitchFamily="34" charset="0"/>
              </a:rPr>
              <a:t>When we work at this rate it is not possible to supply the muscles with oxygen they need to release energy for the exercise, so we work without oxygen </a:t>
            </a:r>
            <a:r>
              <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anaerobically</a:t>
            </a:r>
            <a:r>
              <a:rPr lang="en-GB" sz="1350" dirty="0">
                <a:latin typeface="Arial" panose="020B0604020202020204" pitchFamily="34" charset="0"/>
                <a:cs typeface="Arial" panose="020B0604020202020204" pitchFamily="34" charset="0"/>
              </a:rPr>
              <a:t> and repay the </a:t>
            </a:r>
            <a:r>
              <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OXYGEN DEBT </a:t>
            </a:r>
            <a:r>
              <a:rPr lang="en-GB" sz="1350" dirty="0">
                <a:latin typeface="Arial" panose="020B0604020202020204" pitchFamily="34" charset="0"/>
                <a:cs typeface="Arial" panose="020B0604020202020204" pitchFamily="34" charset="0"/>
              </a:rPr>
              <a:t>once the exercise is complete (Lactic Acid)</a:t>
            </a:r>
            <a:endPar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51435"/>
            <a:endParaRPr lang="en-GB" sz="675"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51435"/>
            <a:r>
              <a:rPr lang="en-GB" sz="1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Example: </a:t>
            </a:r>
            <a:r>
              <a:rPr lang="en-GB" sz="1200" dirty="0">
                <a:latin typeface="Arial" panose="020B0604020202020204" pitchFamily="34" charset="0"/>
                <a:cs typeface="Arial" panose="020B0604020202020204" pitchFamily="34" charset="0"/>
              </a:rPr>
              <a:t>(Short, Sharp, Powerful Movements) e.g. Javelin Throw, Shot Putt, 100m Sprint, etc…</a:t>
            </a:r>
          </a:p>
          <a:p>
            <a:pPr marL="51435"/>
            <a:endParaRPr lang="en-GB" sz="1350" dirty="0">
              <a:latin typeface="Arial" panose="020B0604020202020204" pitchFamily="34" charset="0"/>
              <a:cs typeface="Arial" panose="020B0604020202020204" pitchFamily="34" charset="0"/>
            </a:endParaRPr>
          </a:p>
        </p:txBody>
      </p:sp>
      <p:grpSp>
        <p:nvGrpSpPr>
          <p:cNvPr id="7" name="Group 6">
            <a:extLst>
              <a:ext uri="{FF2B5EF4-FFF2-40B4-BE49-F238E27FC236}">
                <a16:creationId xmlns:a16="http://schemas.microsoft.com/office/drawing/2014/main" id="{EB257363-73DA-4D8D-8AEB-E4DC24125F79}"/>
              </a:ext>
            </a:extLst>
          </p:cNvPr>
          <p:cNvGrpSpPr/>
          <p:nvPr/>
        </p:nvGrpSpPr>
        <p:grpSpPr>
          <a:xfrm>
            <a:off x="114432" y="5373216"/>
            <a:ext cx="4414231" cy="538336"/>
            <a:chOff x="260863" y="5179206"/>
            <a:chExt cx="5175384" cy="782298"/>
          </a:xfrm>
        </p:grpSpPr>
        <p:sp>
          <p:nvSpPr>
            <p:cNvPr id="13" name="Rectangle 2"/>
            <p:cNvSpPr>
              <a:spLocks noChangeArrowheads="1"/>
            </p:cNvSpPr>
            <p:nvPr/>
          </p:nvSpPr>
          <p:spPr bwMode="auto">
            <a:xfrm>
              <a:off x="260863" y="5179206"/>
              <a:ext cx="4886390" cy="782298"/>
            </a:xfrm>
            <a:prstGeom prst="rect">
              <a:avLst/>
            </a:prstGeom>
            <a:ln>
              <a:headEnd/>
              <a:tailEnd/>
            </a:ln>
          </p:spPr>
          <p:style>
            <a:lnRef idx="2">
              <a:schemeClr val="dk1"/>
            </a:lnRef>
            <a:fillRef idx="1">
              <a:schemeClr val="lt1"/>
            </a:fillRef>
            <a:effectRef idx="0">
              <a:schemeClr val="dk1"/>
            </a:effectRef>
            <a:fontRef idx="minor">
              <a:schemeClr val="dk1"/>
            </a:fontRef>
          </p:style>
          <p:txBody>
            <a:bodyPr wrap="none" anchor="ctr"/>
            <a:lstStyle/>
            <a:p>
              <a:pPr>
                <a:defRPr/>
              </a:pPr>
              <a:endParaRPr lang="en-GB" sz="1350" dirty="0">
                <a:latin typeface="Arial" panose="020B0604020202020204" pitchFamily="34" charset="0"/>
                <a:cs typeface="Arial" panose="020B0604020202020204" pitchFamily="34" charset="0"/>
              </a:endParaRPr>
            </a:p>
          </p:txBody>
        </p:sp>
        <p:sp>
          <p:nvSpPr>
            <p:cNvPr id="14" name="Text Box 8"/>
            <p:cNvSpPr txBox="1">
              <a:spLocks noChangeArrowheads="1"/>
            </p:cNvSpPr>
            <p:nvPr/>
          </p:nvSpPr>
          <p:spPr bwMode="auto">
            <a:xfrm>
              <a:off x="292044" y="5370300"/>
              <a:ext cx="1728788" cy="400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350" i="1" dirty="0"/>
                <a:t>glucose</a:t>
              </a:r>
            </a:p>
          </p:txBody>
        </p:sp>
        <p:sp>
          <p:nvSpPr>
            <p:cNvPr id="16" name="Text Box 10"/>
            <p:cNvSpPr txBox="1">
              <a:spLocks noChangeArrowheads="1"/>
            </p:cNvSpPr>
            <p:nvPr/>
          </p:nvSpPr>
          <p:spPr bwMode="auto">
            <a:xfrm>
              <a:off x="1397415" y="5381596"/>
              <a:ext cx="1536637" cy="377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350" i="1" dirty="0"/>
                <a:t>     energy</a:t>
              </a:r>
            </a:p>
          </p:txBody>
        </p:sp>
        <p:sp>
          <p:nvSpPr>
            <p:cNvPr id="17" name="Text Box 11"/>
            <p:cNvSpPr txBox="1">
              <a:spLocks noChangeArrowheads="1"/>
            </p:cNvSpPr>
            <p:nvPr/>
          </p:nvSpPr>
          <p:spPr bwMode="auto">
            <a:xfrm>
              <a:off x="2418854" y="5370300"/>
              <a:ext cx="2071103" cy="400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350" i="1" dirty="0"/>
                <a:t>+ carbon dioxide</a:t>
              </a:r>
            </a:p>
          </p:txBody>
        </p:sp>
        <p:sp>
          <p:nvSpPr>
            <p:cNvPr id="19" name="Text Box 13"/>
            <p:cNvSpPr txBox="1">
              <a:spLocks noChangeArrowheads="1"/>
            </p:cNvSpPr>
            <p:nvPr/>
          </p:nvSpPr>
          <p:spPr bwMode="auto">
            <a:xfrm>
              <a:off x="4116108" y="5370300"/>
              <a:ext cx="1320139" cy="38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350" i="1" dirty="0"/>
                <a:t>+  water</a:t>
              </a:r>
            </a:p>
          </p:txBody>
        </p:sp>
        <p:sp>
          <p:nvSpPr>
            <p:cNvPr id="20" name="AutoShape 14"/>
            <p:cNvSpPr>
              <a:spLocks noChangeArrowheads="1"/>
            </p:cNvSpPr>
            <p:nvPr/>
          </p:nvSpPr>
          <p:spPr bwMode="auto">
            <a:xfrm>
              <a:off x="1205263" y="5462405"/>
              <a:ext cx="433387" cy="215900"/>
            </a:xfrm>
            <a:prstGeom prst="rightArrow">
              <a:avLst>
                <a:gd name="adj1" fmla="val 50000"/>
                <a:gd name="adj2" fmla="val 50184"/>
              </a:avLst>
            </a:prstGeom>
            <a:solidFill>
              <a:srgbClr val="0000FF"/>
            </a:solidFill>
            <a:ln w="9525">
              <a:solidFill>
                <a:schemeClr val="tx1"/>
              </a:solidFill>
              <a:miter lim="800000"/>
              <a:headEnd/>
              <a:tailEnd/>
            </a:ln>
          </p:spPr>
          <p:txBody>
            <a:bodyPr wrap="none" anchor="ct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endParaRPr lang="en-US" altLang="en-US" sz="1350"/>
            </a:p>
          </p:txBody>
        </p:sp>
      </p:grpSp>
      <p:grpSp>
        <p:nvGrpSpPr>
          <p:cNvPr id="8" name="Group 7">
            <a:extLst>
              <a:ext uri="{FF2B5EF4-FFF2-40B4-BE49-F238E27FC236}">
                <a16:creationId xmlns:a16="http://schemas.microsoft.com/office/drawing/2014/main" id="{4EF19B08-BF30-4254-8A59-F0E5DD5EBEA3}"/>
              </a:ext>
            </a:extLst>
          </p:cNvPr>
          <p:cNvGrpSpPr/>
          <p:nvPr/>
        </p:nvGrpSpPr>
        <p:grpSpPr>
          <a:xfrm>
            <a:off x="5328837" y="5507269"/>
            <a:ext cx="3314493" cy="450787"/>
            <a:chOff x="6638302" y="6138019"/>
            <a:chExt cx="4419324" cy="601049"/>
          </a:xfrm>
        </p:grpSpPr>
        <p:grpSp>
          <p:nvGrpSpPr>
            <p:cNvPr id="4" name="Group 3">
              <a:extLst>
                <a:ext uri="{FF2B5EF4-FFF2-40B4-BE49-F238E27FC236}">
                  <a16:creationId xmlns:a16="http://schemas.microsoft.com/office/drawing/2014/main" id="{184201C0-99FE-4E53-9A53-5ADB6B033917}"/>
                </a:ext>
              </a:extLst>
            </p:cNvPr>
            <p:cNvGrpSpPr/>
            <p:nvPr/>
          </p:nvGrpSpPr>
          <p:grpSpPr>
            <a:xfrm>
              <a:off x="6638302" y="6138019"/>
              <a:ext cx="4419324" cy="601049"/>
              <a:chOff x="6638302" y="6138019"/>
              <a:chExt cx="4419324" cy="601049"/>
            </a:xfrm>
          </p:grpSpPr>
          <p:grpSp>
            <p:nvGrpSpPr>
              <p:cNvPr id="3" name="Group 2">
                <a:extLst>
                  <a:ext uri="{FF2B5EF4-FFF2-40B4-BE49-F238E27FC236}">
                    <a16:creationId xmlns:a16="http://schemas.microsoft.com/office/drawing/2014/main" id="{3DEC8F94-232E-49F8-9FB1-3901D1E83233}"/>
                  </a:ext>
                </a:extLst>
              </p:cNvPr>
              <p:cNvGrpSpPr/>
              <p:nvPr/>
            </p:nvGrpSpPr>
            <p:grpSpPr>
              <a:xfrm>
                <a:off x="6638302" y="6138019"/>
                <a:ext cx="4419324" cy="601049"/>
                <a:chOff x="6638302" y="6138019"/>
                <a:chExt cx="4419324" cy="601049"/>
              </a:xfrm>
            </p:grpSpPr>
            <p:sp>
              <p:nvSpPr>
                <p:cNvPr id="21" name="Rectangle 6"/>
                <p:cNvSpPr>
                  <a:spLocks noChangeArrowheads="1"/>
                </p:cNvSpPr>
                <p:nvPr/>
              </p:nvSpPr>
              <p:spPr bwMode="auto">
                <a:xfrm>
                  <a:off x="6638302" y="6138019"/>
                  <a:ext cx="4108591" cy="601049"/>
                </a:xfrm>
                <a:prstGeom prst="rect">
                  <a:avLst/>
                </a:prstGeom>
                <a:ln>
                  <a:headEnd/>
                  <a:tailEnd/>
                </a:ln>
              </p:spPr>
              <p:style>
                <a:lnRef idx="2">
                  <a:schemeClr val="dk1"/>
                </a:lnRef>
                <a:fillRef idx="1">
                  <a:schemeClr val="lt1"/>
                </a:fillRef>
                <a:effectRef idx="0">
                  <a:schemeClr val="dk1"/>
                </a:effectRef>
                <a:fontRef idx="minor">
                  <a:schemeClr val="dk1"/>
                </a:fontRef>
              </p:style>
              <p:txBody>
                <a:bodyPr wrap="none" anchor="ctr"/>
                <a:lstStyle/>
                <a:p>
                  <a:pPr>
                    <a:defRPr/>
                  </a:pPr>
                  <a:endParaRPr lang="en-GB" sz="1050" dirty="0">
                    <a:latin typeface="Arial" panose="020B0604020202020204" pitchFamily="34" charset="0"/>
                    <a:cs typeface="Arial" panose="020B0604020202020204" pitchFamily="34" charset="0"/>
                  </a:endParaRPr>
                </a:p>
              </p:txBody>
            </p:sp>
            <p:sp>
              <p:nvSpPr>
                <p:cNvPr id="25" name="Text Box 10"/>
                <p:cNvSpPr txBox="1">
                  <a:spLocks noChangeArrowheads="1"/>
                </p:cNvSpPr>
                <p:nvPr/>
              </p:nvSpPr>
              <p:spPr bwMode="auto">
                <a:xfrm>
                  <a:off x="9072329" y="6209535"/>
                  <a:ext cx="1985297" cy="414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350" i="1" dirty="0"/>
                    <a:t>+  </a:t>
                  </a:r>
                  <a:r>
                    <a:rPr lang="en-GB" sz="1350" i="1" dirty="0">
                      <a:solidFill>
                        <a:srgbClr val="FF0000"/>
                      </a:solidFill>
                    </a:rPr>
                    <a:t>lactic acid</a:t>
                  </a:r>
                </a:p>
              </p:txBody>
            </p:sp>
          </p:grpSp>
          <p:sp>
            <p:nvSpPr>
              <p:cNvPr id="22" name="Text Box 7"/>
              <p:cNvSpPr txBox="1">
                <a:spLocks noChangeArrowheads="1"/>
              </p:cNvSpPr>
              <p:nvPr/>
            </p:nvSpPr>
            <p:spPr bwMode="auto">
              <a:xfrm>
                <a:off x="6739315" y="6216588"/>
                <a:ext cx="1728787" cy="400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350" i="1" dirty="0"/>
                  <a:t>glucose</a:t>
                </a:r>
              </a:p>
            </p:txBody>
          </p:sp>
          <p:sp>
            <p:nvSpPr>
              <p:cNvPr id="23" name="Text Box 8"/>
              <p:cNvSpPr txBox="1">
                <a:spLocks noChangeArrowheads="1"/>
              </p:cNvSpPr>
              <p:nvPr/>
            </p:nvSpPr>
            <p:spPr bwMode="auto">
              <a:xfrm>
                <a:off x="7900933" y="6216588"/>
                <a:ext cx="1728788" cy="400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350" i="1" dirty="0"/>
                  <a:t>     energy</a:t>
                </a:r>
              </a:p>
            </p:txBody>
          </p:sp>
        </p:grpSp>
        <p:sp>
          <p:nvSpPr>
            <p:cNvPr id="24" name="AutoShape 9"/>
            <p:cNvSpPr>
              <a:spLocks noChangeArrowheads="1"/>
            </p:cNvSpPr>
            <p:nvPr/>
          </p:nvSpPr>
          <p:spPr bwMode="auto">
            <a:xfrm>
              <a:off x="7860769" y="6308694"/>
              <a:ext cx="433387" cy="215900"/>
            </a:xfrm>
            <a:prstGeom prst="rightArrow">
              <a:avLst>
                <a:gd name="adj1" fmla="val 50000"/>
                <a:gd name="adj2" fmla="val 50184"/>
              </a:avLst>
            </a:prstGeom>
            <a:solidFill>
              <a:srgbClr val="0000FF"/>
            </a:solidFill>
            <a:ln w="9525">
              <a:solidFill>
                <a:srgbClr val="000000"/>
              </a:solidFill>
              <a:miter lim="800000"/>
              <a:headEnd/>
              <a:tailEnd/>
            </a:ln>
          </p:spPr>
          <p:txBody>
            <a:bodyPr wrap="none" anchor="ct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endParaRPr lang="en-US" altLang="en-US" sz="1350"/>
            </a:p>
          </p:txBody>
        </p:sp>
      </p:grpSp>
      <p:sp>
        <p:nvSpPr>
          <p:cNvPr id="26" name="Title 1">
            <a:extLst>
              <a:ext uri="{FF2B5EF4-FFF2-40B4-BE49-F238E27FC236}">
                <a16:creationId xmlns:a16="http://schemas.microsoft.com/office/drawing/2014/main" id="{3CF70FFE-10CF-4635-B68F-3CA6C7BED975}"/>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Aerobic &amp; anaerobic Respiration</a:t>
            </a:r>
          </a:p>
        </p:txBody>
      </p:sp>
      <p:pic>
        <p:nvPicPr>
          <p:cNvPr id="28" name="Picture 27" descr="Fitness, sport, training, gym and lifestyle concept - group of women working out with steppers in gym">
            <a:extLst>
              <a:ext uri="{FF2B5EF4-FFF2-40B4-BE49-F238E27FC236}">
                <a16:creationId xmlns:a16="http://schemas.microsoft.com/office/drawing/2014/main" id="{B229003D-9D85-4887-B25A-6C4AEAE1C80F}"/>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53502" y="1454346"/>
            <a:ext cx="3461796" cy="2113050"/>
          </a:xfrm>
          <a:prstGeom prst="rect">
            <a:avLst/>
          </a:prstGeom>
        </p:spPr>
      </p:pic>
      <p:pic>
        <p:nvPicPr>
          <p:cNvPr id="29" name="Picture 28" descr="BARCELONA - JULY 22: Leslie Copeland of Republic of Fiji during Javelin Throw Event of Barcelona Athletics meeting at the Olympic Stadium on July 22, 2011 in Barcelona, Spain">
            <a:extLst>
              <a:ext uri="{FF2B5EF4-FFF2-40B4-BE49-F238E27FC236}">
                <a16:creationId xmlns:a16="http://schemas.microsoft.com/office/drawing/2014/main" id="{558CADFB-2FF5-4EB7-A0DF-AFD949A88E9D}"/>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5196391" y="1441848"/>
            <a:ext cx="3204210" cy="2138045"/>
          </a:xfrm>
          <a:prstGeom prst="rect">
            <a:avLst/>
          </a:prstGeom>
        </p:spPr>
      </p:pic>
    </p:spTree>
    <p:extLst>
      <p:ext uri="{BB962C8B-B14F-4D97-AF65-F5344CB8AC3E}">
        <p14:creationId xmlns:p14="http://schemas.microsoft.com/office/powerpoint/2010/main" val="329664158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par>
                          <p:cTn id="11" fill="hold">
                            <p:stCondLst>
                              <p:cond delay="500"/>
                            </p:stCondLst>
                            <p:childTnLst>
                              <p:par>
                                <p:cTn id="12" presetID="1" presetClass="entr" presetSubtype="0" fill="hold" nodeType="afterEffect">
                                  <p:stCondLst>
                                    <p:cond delay="0"/>
                                  </p:stCondLst>
                                  <p:childTnLst>
                                    <p:set>
                                      <p:cBhvr>
                                        <p:cTn id="13" dur="1" fill="hold">
                                          <p:stCondLst>
                                            <p:cond delay="0"/>
                                          </p:stCondLst>
                                        </p:cTn>
                                        <p:tgtEl>
                                          <p:spTgt spid="29"/>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6"/>
          <p:cNvSpPr>
            <a:spLocks noChangeArrowheads="1"/>
          </p:cNvSpPr>
          <p:nvPr/>
        </p:nvSpPr>
        <p:spPr bwMode="auto">
          <a:xfrm>
            <a:off x="623290" y="5641503"/>
            <a:ext cx="7941978" cy="307777"/>
          </a:xfrm>
          <a:prstGeom prst="rect">
            <a:avLst/>
          </a:prstGeom>
          <a:solidFill>
            <a:srgbClr val="DA8AAD"/>
          </a:solidFill>
          <a:ln w="38100">
            <a:solidFill>
              <a:schemeClr val="tx1"/>
            </a:solidFill>
          </a:ln>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a:r>
              <a:rPr lang="en-GB" altLang="en-US" sz="1400" dirty="0">
                <a:effectLst>
                  <a:outerShdw blurRad="38100" dist="38100" dir="2700000" algn="tl">
                    <a:srgbClr val="000000">
                      <a:alpha val="43137"/>
                    </a:srgbClr>
                  </a:outerShdw>
                </a:effectLst>
              </a:rPr>
              <a:t>TASK: Which respiration system do you think the follow sportspeople mainly use?</a:t>
            </a:r>
            <a:endParaRPr lang="en-US" altLang="en-US" sz="1400" dirty="0">
              <a:effectLst>
                <a:outerShdw blurRad="38100" dist="38100" dir="2700000" algn="tl">
                  <a:srgbClr val="000000">
                    <a:alpha val="43137"/>
                  </a:srgbClr>
                </a:outerShdw>
              </a:effectLst>
            </a:endParaRPr>
          </a:p>
        </p:txBody>
      </p:sp>
      <p:sp>
        <p:nvSpPr>
          <p:cNvPr id="71686" name="Rectangle 15"/>
          <p:cNvSpPr>
            <a:spLocks noChangeArrowheads="1"/>
          </p:cNvSpPr>
          <p:nvPr/>
        </p:nvSpPr>
        <p:spPr bwMode="auto">
          <a:xfrm>
            <a:off x="0" y="927252"/>
            <a:ext cx="51469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US" dirty="0">
                <a:solidFill>
                  <a:srgbClr val="0000FF"/>
                </a:solidFill>
              </a:rPr>
              <a:t>Anaerobic and Aerobic exercise</a:t>
            </a:r>
            <a:endParaRPr lang="en-US" altLang="en-GB" dirty="0">
              <a:solidFill>
                <a:srgbClr val="0000FF"/>
              </a:solidFill>
            </a:endParaRPr>
          </a:p>
        </p:txBody>
      </p:sp>
      <p:sp>
        <p:nvSpPr>
          <p:cNvPr id="12" name="Title 1">
            <a:extLst>
              <a:ext uri="{FF2B5EF4-FFF2-40B4-BE49-F238E27FC236}">
                <a16:creationId xmlns:a16="http://schemas.microsoft.com/office/drawing/2014/main" id="{55E7FB15-CC6E-4EF4-8F62-F4543493B738}"/>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Aerobic &amp; anaerobic Respiration</a:t>
            </a:r>
          </a:p>
        </p:txBody>
      </p:sp>
      <p:pic>
        <p:nvPicPr>
          <p:cNvPr id="11" name="Picture 10" descr="BARCELONA, SPAIN - JULY 27: Mo Farah of Great Britain winning the Men 10000m final during the 20th European Athletics Championships at the Olympic Stadium on July 27, 2010 in Barcelona, Spain">
            <a:extLst>
              <a:ext uri="{FF2B5EF4-FFF2-40B4-BE49-F238E27FC236}">
                <a16:creationId xmlns:a16="http://schemas.microsoft.com/office/drawing/2014/main" id="{3D714728-9A9B-432A-B65D-11C897B12B9C}"/>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76809" y="2211147"/>
            <a:ext cx="1717236" cy="2246471"/>
          </a:xfrm>
          <a:prstGeom prst="rect">
            <a:avLst/>
          </a:prstGeom>
        </p:spPr>
      </p:pic>
      <p:pic>
        <p:nvPicPr>
          <p:cNvPr id="13" name="Picture 12" descr="young professional swimmer in competition swimming pool">
            <a:extLst>
              <a:ext uri="{FF2B5EF4-FFF2-40B4-BE49-F238E27FC236}">
                <a16:creationId xmlns:a16="http://schemas.microsoft.com/office/drawing/2014/main" id="{77DB565E-EF50-4617-8593-57CA87D38466}"/>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2093155" y="1675192"/>
            <a:ext cx="2337880" cy="1547124"/>
          </a:xfrm>
          <a:prstGeom prst="rect">
            <a:avLst/>
          </a:prstGeom>
        </p:spPr>
      </p:pic>
      <p:pic>
        <p:nvPicPr>
          <p:cNvPr id="14" name="Picture 13" descr="KUALA LUMPUR, MALAYSIA - AUGUST 18, 2017 - Netball Athlete during SEA GAMES Kuala Lumpur 2017 at Juara Stadium, Bukit Kiara.">
            <a:extLst>
              <a:ext uri="{FF2B5EF4-FFF2-40B4-BE49-F238E27FC236}">
                <a16:creationId xmlns:a16="http://schemas.microsoft.com/office/drawing/2014/main" id="{52236ACC-D9E3-4972-A354-ABBEA9499588}"/>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2093155" y="3638066"/>
            <a:ext cx="2337880" cy="1754992"/>
          </a:xfrm>
          <a:prstGeom prst="rect">
            <a:avLst/>
          </a:prstGeom>
        </p:spPr>
      </p:pic>
      <p:pic>
        <p:nvPicPr>
          <p:cNvPr id="15" name="Picture 14" descr="Professional tennis player is doing a kick tennis on a tennis court on a sunny summer morning. The is dressed in sportswear.">
            <a:extLst>
              <a:ext uri="{FF2B5EF4-FFF2-40B4-BE49-F238E27FC236}">
                <a16:creationId xmlns:a16="http://schemas.microsoft.com/office/drawing/2014/main" id="{F5D5110F-68D0-4662-87B1-D446AAAEE849}"/>
              </a:ext>
            </a:extLst>
          </p:cNvPr>
          <p:cNvPicPr/>
          <p:nvPr/>
        </p:nvPicPr>
        <p:blipFill>
          <a:blip r:embed="rId6" cstate="print">
            <a:extLst>
              <a:ext uri="{28A0092B-C50C-407E-A947-70E740481C1C}">
                <a14:useLocalDpi xmlns:a14="http://schemas.microsoft.com/office/drawing/2010/main" val="0"/>
              </a:ext>
            </a:extLst>
          </a:blip>
          <a:stretch>
            <a:fillRect/>
          </a:stretch>
        </p:blipFill>
        <p:spPr>
          <a:xfrm>
            <a:off x="4999073" y="999545"/>
            <a:ext cx="1750597" cy="2475362"/>
          </a:xfrm>
          <a:prstGeom prst="rect">
            <a:avLst/>
          </a:prstGeom>
        </p:spPr>
      </p:pic>
      <p:pic>
        <p:nvPicPr>
          <p:cNvPr id="16" name="Picture 15" descr="Young woman working hard in the gym. Fit female athlete lifting weights in health club.">
            <a:extLst>
              <a:ext uri="{FF2B5EF4-FFF2-40B4-BE49-F238E27FC236}">
                <a16:creationId xmlns:a16="http://schemas.microsoft.com/office/drawing/2014/main" id="{5B584F29-5801-4DC4-ADAA-A738C1B0580A}"/>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4606341" y="3638066"/>
            <a:ext cx="2536991" cy="1754992"/>
          </a:xfrm>
          <a:prstGeom prst="rect">
            <a:avLst/>
          </a:prstGeom>
        </p:spPr>
      </p:pic>
      <p:pic>
        <p:nvPicPr>
          <p:cNvPr id="17" name="Picture 16" descr="MOSCOW, RUSSIA - AUGUST 17: Usain Bolt runs at the World Athletics Championships on August 17, 2013 in Moscow">
            <a:extLst>
              <a:ext uri="{FF2B5EF4-FFF2-40B4-BE49-F238E27FC236}">
                <a16:creationId xmlns:a16="http://schemas.microsoft.com/office/drawing/2014/main" id="{F5EA1F27-5ED0-47C4-BE7E-31E50E657A6C}"/>
              </a:ext>
            </a:extLst>
          </p:cNvPr>
          <p:cNvPicPr/>
          <p:nvPr/>
        </p:nvPicPr>
        <p:blipFill>
          <a:blip r:embed="rId8" cstate="print">
            <a:extLst>
              <a:ext uri="{28A0092B-C50C-407E-A947-70E740481C1C}">
                <a14:useLocalDpi xmlns:a14="http://schemas.microsoft.com/office/drawing/2010/main" val="0"/>
              </a:ext>
            </a:extLst>
          </a:blip>
          <a:stretch>
            <a:fillRect/>
          </a:stretch>
        </p:blipFill>
        <p:spPr>
          <a:xfrm>
            <a:off x="7318638" y="2084015"/>
            <a:ext cx="1750597" cy="2500733"/>
          </a:xfrm>
          <a:prstGeom prst="rect">
            <a:avLst/>
          </a:prstGeom>
        </p:spPr>
      </p:pic>
    </p:spTree>
    <p:extLst>
      <p:ext uri="{BB962C8B-B14F-4D97-AF65-F5344CB8AC3E}">
        <p14:creationId xmlns:p14="http://schemas.microsoft.com/office/powerpoint/2010/main" val="10348914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1686"/>
                                        </p:tgtEl>
                                        <p:attrNameLst>
                                          <p:attrName>style.visibility</p:attrName>
                                        </p:attrNameLst>
                                      </p:cBhvr>
                                      <p:to>
                                        <p:strVal val="visible"/>
                                      </p:to>
                                    </p:set>
                                    <p:animEffect transition="in" filter="fade">
                                      <p:cBhvr>
                                        <p:cTn id="7" dur="500"/>
                                        <p:tgtEl>
                                          <p:spTgt spid="7168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1682"/>
                                        </p:tgtEl>
                                        <p:attrNameLst>
                                          <p:attrName>style.visibility</p:attrName>
                                        </p:attrNameLst>
                                      </p:cBhvr>
                                      <p:to>
                                        <p:strVal val="visible"/>
                                      </p:to>
                                    </p:set>
                                    <p:animEffect transition="in" filter="fade">
                                      <p:cBhvr>
                                        <p:cTn id="12" dur="500"/>
                                        <p:tgtEl>
                                          <p:spTgt spid="71682"/>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5"/>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6"/>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2" grpId="0" animBg="1"/>
      <p:bldP spid="7168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587111734"/>
              </p:ext>
            </p:extLst>
          </p:nvPr>
        </p:nvGraphicFramePr>
        <p:xfrm>
          <a:off x="1373915" y="1777853"/>
          <a:ext cx="6156684" cy="39964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3731" name="Rectangle 5"/>
          <p:cNvSpPr>
            <a:spLocks noChangeArrowheads="1"/>
          </p:cNvSpPr>
          <p:nvPr/>
        </p:nvSpPr>
        <p:spPr bwMode="auto">
          <a:xfrm>
            <a:off x="80023" y="954546"/>
            <a:ext cx="24188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GB" dirty="0">
                <a:solidFill>
                  <a:srgbClr val="0000FF"/>
                </a:solidFill>
              </a:rPr>
              <a:t>Extension Task</a:t>
            </a:r>
            <a:endParaRPr lang="en-US" altLang="en-GB" dirty="0">
              <a:solidFill>
                <a:srgbClr val="0000FF"/>
              </a:solidFill>
            </a:endParaRPr>
          </a:p>
        </p:txBody>
      </p:sp>
      <p:sp>
        <p:nvSpPr>
          <p:cNvPr id="6" name="Title 1">
            <a:extLst>
              <a:ext uri="{FF2B5EF4-FFF2-40B4-BE49-F238E27FC236}">
                <a16:creationId xmlns:a16="http://schemas.microsoft.com/office/drawing/2014/main" id="{13AADF20-BA58-4478-98FB-9F325848FA09}"/>
              </a:ext>
            </a:extLst>
          </p:cNvPr>
          <p:cNvSpPr txBox="1">
            <a:spLocks/>
          </p:cNvSpPr>
          <p:nvPr/>
        </p:nvSpPr>
        <p:spPr>
          <a:xfrm>
            <a:off x="76279" y="14137"/>
            <a:ext cx="9036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Aerobic &amp; anaerobic Respiration</a:t>
            </a:r>
          </a:p>
        </p:txBody>
      </p:sp>
    </p:spTree>
    <p:extLst>
      <p:ext uri="{BB962C8B-B14F-4D97-AF65-F5344CB8AC3E}">
        <p14:creationId xmlns:p14="http://schemas.microsoft.com/office/powerpoint/2010/main" val="173351417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fade">
                                      <p:cBhvr>
                                        <p:cTn id="7" dur="500"/>
                                        <p:tgtEl>
                                          <p:spTgt spid="7373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73731"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descr="Title: OCR Resources: the small print - Description: OCR Resources: the small print&#10;OCR’s resources are provided to support the teaching of OCR specifications, but in no way constitute an endorsed teaching method that is required by the Board, and the decision to use them lies with the individual teacher.   Whilst every effort is made to ensure the accuracy of the content, OCR cannot be held responsible for any errors or omissions within these resources. &#10;© OCR 2014 - This resource may be freely copied and distributed, as long as the OCR logo and this message remain intact and OCR is acknowledged as the originator of this work.&#10;&#10;OCR acknowledges the use of the following content:&#10;Maths and English icons: Air0ne/Shutterstock.com"/>
          <p:cNvSpPr>
            <a:spLocks noChangeArrowheads="1"/>
          </p:cNvSpPr>
          <p:nvPr/>
        </p:nvSpPr>
        <p:spPr bwMode="auto">
          <a:xfrm>
            <a:off x="395536" y="2420888"/>
            <a:ext cx="8280920" cy="3456384"/>
          </a:xfrm>
          <a:prstGeom prst="roundRect">
            <a:avLst>
              <a:gd name="adj" fmla="val 16667"/>
            </a:avLst>
          </a:prstGeom>
          <a:solidFill>
            <a:srgbClr val="D8D8D8"/>
          </a:solidFill>
          <a:ln>
            <a:noFill/>
          </a:ln>
          <a:extLst>
            <a:ext uri="{91240B29-F687-4F45-9708-019B960494DF}">
              <a14:hiddenLine xmlns:a14="http://schemas.microsoft.com/office/drawing/2010/main" w="25400">
                <a:solidFill>
                  <a:srgbClr val="000000"/>
                </a:solidFill>
                <a:round/>
                <a:headEnd/>
                <a:tailEnd/>
              </a14:hiddenLine>
            </a:ext>
          </a:extLst>
        </p:spPr>
        <p:txBody>
          <a:bodyPr rot="0" vert="horz" wrap="square" lIns="91440" tIns="45720" rIns="91440" bIns="45720" anchor="t" anchorCtr="0" upright="1">
            <a:noAutofit/>
          </a:bodyPr>
          <a:lstStyle/>
          <a:p>
            <a:pPr>
              <a:lnSpc>
                <a:spcPct val="115000"/>
              </a:lnSpc>
              <a:spcAft>
                <a:spcPts val="0"/>
              </a:spcAft>
            </a:pPr>
            <a:r>
              <a:rPr lang="en-GB" sz="800" b="1" dirty="0">
                <a:solidFill>
                  <a:srgbClr val="000000"/>
                </a:solidFill>
                <a:effectLst/>
                <a:latin typeface="Arial"/>
                <a:ea typeface="Calibri"/>
                <a:cs typeface="Times New Roman"/>
              </a:rPr>
              <a:t>OCR Resources</a:t>
            </a:r>
            <a:r>
              <a:rPr lang="en-GB" sz="800" dirty="0">
                <a:solidFill>
                  <a:srgbClr val="000000"/>
                </a:solidFill>
                <a:effectLst/>
                <a:latin typeface="Arial"/>
                <a:ea typeface="Calibri"/>
                <a:cs typeface="Times New Roman"/>
              </a:rPr>
              <a:t>:</a:t>
            </a:r>
            <a:r>
              <a:rPr lang="en-GB" sz="800" dirty="0">
                <a:solidFill>
                  <a:srgbClr val="000000"/>
                </a:solidFill>
                <a:effectLst/>
                <a:latin typeface="Calibri"/>
                <a:ea typeface="Calibri"/>
                <a:cs typeface="Arial"/>
              </a:rPr>
              <a:t> </a:t>
            </a:r>
            <a:r>
              <a:rPr lang="en-GB" sz="800" i="1" dirty="0">
                <a:solidFill>
                  <a:srgbClr val="000000"/>
                </a:solidFill>
                <a:effectLst/>
                <a:latin typeface="Arial"/>
                <a:ea typeface="Calibri"/>
                <a:cs typeface="Times New Roman"/>
              </a:rPr>
              <a:t>the small print</a:t>
            </a:r>
            <a:r>
              <a:rPr lang="en-GB" sz="800" i="1" dirty="0">
                <a:solidFill>
                  <a:srgbClr val="000000"/>
                </a:solidFill>
                <a:effectLst/>
                <a:latin typeface="Calibri"/>
                <a:ea typeface="Calibri"/>
                <a:cs typeface="Arial"/>
              </a:rPr>
              <a:t/>
            </a:r>
            <a:br>
              <a:rPr lang="en-GB" sz="800" i="1" dirty="0">
                <a:solidFill>
                  <a:srgbClr val="000000"/>
                </a:solidFill>
                <a:effectLst/>
                <a:latin typeface="Calibri"/>
                <a:ea typeface="Calibri"/>
                <a:cs typeface="Arial"/>
              </a:rPr>
            </a:br>
            <a:r>
              <a:rPr lang="en-GB" sz="600" dirty="0">
                <a:solidFill>
                  <a:srgbClr val="000000"/>
                </a:solidFill>
                <a:effectLst/>
                <a:latin typeface="Arial"/>
                <a:ea typeface="Calibri"/>
                <a:cs typeface="Times New Roman"/>
              </a:rPr>
              <a:t>OCR’s </a:t>
            </a:r>
            <a:r>
              <a:rPr lang="en-GB" sz="600" dirty="0">
                <a:solidFill>
                  <a:srgbClr val="000000"/>
                </a:solidFill>
                <a:effectLst/>
                <a:latin typeface="Arial"/>
                <a:ea typeface="Calibri"/>
                <a:cs typeface="Arial"/>
              </a:rPr>
              <a:t>resources</a:t>
            </a:r>
            <a:r>
              <a:rPr lang="en-GB" sz="600" dirty="0">
                <a:solidFill>
                  <a:srgbClr val="000000"/>
                </a:solidFill>
                <a:effectLst/>
                <a:latin typeface="Arial"/>
                <a:ea typeface="Calibri"/>
                <a:cs typeface="Times New Roman"/>
              </a:rPr>
              <a:t> are provided to support the delivery of OCR qualifications, but in no way constitute an endorsed teaching method that is required by the Board, and the decision to use them lies with the individual teacher. Whilst every effort is made to ensure the accuracy of the content, OCR cannot be held responsible for any errors or omissions within these resources. </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 </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Our documents are updated over time. Whilst every effort is made to check all documents, there may be contradictions between published support and the specification, therefore please use the information on the latest specification at all times. Where changes are made to specifications these will be indicated within the document, there will be a new version number indicated, and a summary of the changes. If you do notice a discrepancy between the specification and a resource please contact us at: </a:t>
            </a:r>
            <a:endParaRPr lang="en-GB" sz="1100" dirty="0">
              <a:effectLst/>
              <a:latin typeface="Calibri"/>
              <a:ea typeface="Calibri"/>
              <a:cs typeface="Times New Roman"/>
            </a:endParaRPr>
          </a:p>
          <a:p>
            <a:pPr>
              <a:lnSpc>
                <a:spcPct val="115000"/>
              </a:lnSpc>
              <a:spcAft>
                <a:spcPts val="0"/>
              </a:spcAft>
            </a:pPr>
            <a:r>
              <a:rPr lang="en-GB" sz="600" u="sng" dirty="0">
                <a:solidFill>
                  <a:srgbClr val="0000FF"/>
                </a:solidFill>
                <a:effectLst/>
                <a:latin typeface="Arial"/>
                <a:ea typeface="Calibri"/>
                <a:cs typeface="Times New Roman"/>
                <a:hlinkClick r:id="rId3"/>
              </a:rPr>
              <a:t>resources.feedback@ocr.org.uk</a:t>
            </a:r>
            <a:r>
              <a:rPr lang="en-GB" sz="600" dirty="0">
                <a:solidFill>
                  <a:srgbClr val="000000"/>
                </a:solidFill>
                <a:effectLst/>
                <a:latin typeface="Arial"/>
                <a:ea typeface="Calibri"/>
                <a:cs typeface="Times New Roman"/>
              </a:rPr>
              <a:t>.</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
            </a:r>
            <a:br>
              <a:rPr lang="en-GB" sz="600" dirty="0">
                <a:solidFill>
                  <a:srgbClr val="000000"/>
                </a:solidFill>
                <a:effectLst/>
                <a:latin typeface="Arial"/>
                <a:ea typeface="Calibri"/>
                <a:cs typeface="Times New Roman"/>
              </a:rPr>
            </a:br>
            <a:r>
              <a:rPr lang="en-GB" sz="600" dirty="0">
                <a:solidFill>
                  <a:srgbClr val="000000"/>
                </a:solidFill>
                <a:effectLst/>
                <a:latin typeface="Arial"/>
                <a:ea typeface="Calibri"/>
                <a:cs typeface="Times New Roman"/>
              </a:rPr>
              <a:t>© OCR 2018 - This resource may be freely copied and distributed, as long as the OCR logo and this message remain intact and OCR is acknowledged as the originator of this work</a:t>
            </a:r>
            <a:r>
              <a:rPr lang="en-GB" sz="600" dirty="0">
                <a:effectLst/>
                <a:latin typeface="Arial"/>
                <a:ea typeface="Calibri"/>
                <a:cs typeface="Times New Roman"/>
              </a:rPr>
              <a:t>. OCR acknowledges the use of the following content:</a:t>
            </a: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marR="71755" fontAlgn="ctr">
              <a:lnSpc>
                <a:spcPct val="120000"/>
              </a:lnSpc>
              <a:spcAft>
                <a:spcPts val="0"/>
              </a:spcAft>
            </a:pPr>
            <a:r>
              <a:rPr lang="en-GB" sz="600" dirty="0">
                <a:solidFill>
                  <a:srgbClr val="000000"/>
                </a:solidFill>
                <a:effectLst/>
                <a:latin typeface="Arial"/>
                <a:ea typeface="Calibri"/>
                <a:cs typeface="Times New Roman"/>
              </a:rPr>
              <a:t>Please get in touch if you want to discuss the accessibility of resources we offer to support delivery of our qualifications: </a:t>
            </a:r>
            <a:r>
              <a:rPr lang="en-GB" sz="600" u="sng" dirty="0">
                <a:solidFill>
                  <a:srgbClr val="0000FF"/>
                </a:solidFill>
                <a:effectLst/>
                <a:latin typeface="Arial"/>
                <a:ea typeface="Calibri"/>
                <a:cs typeface="Times New Roman"/>
                <a:hlinkClick r:id="rId4"/>
              </a:rPr>
              <a:t>resources.feedback@ocr.org.uk</a:t>
            </a:r>
            <a:endParaRPr lang="en-GB" sz="1100" dirty="0">
              <a:effectLst/>
              <a:latin typeface="Calibri"/>
              <a:ea typeface="Calibri"/>
              <a:cs typeface="Times New Roman"/>
            </a:endParaRPr>
          </a:p>
        </p:txBody>
      </p:sp>
      <p:graphicFrame>
        <p:nvGraphicFramePr>
          <p:cNvPr id="2" name="Table 1">
            <a:extLst>
              <a:ext uri="{FF2B5EF4-FFF2-40B4-BE49-F238E27FC236}">
                <a16:creationId xmlns:a16="http://schemas.microsoft.com/office/drawing/2014/main" id="{1B430E34-3A2A-44A0-9A1A-541C14A6BA77}"/>
              </a:ext>
            </a:extLst>
          </p:cNvPr>
          <p:cNvGraphicFramePr>
            <a:graphicFrameLocks noGrp="1"/>
          </p:cNvGraphicFramePr>
          <p:nvPr>
            <p:extLst>
              <p:ext uri="{D42A27DB-BD31-4B8C-83A1-F6EECF244321}">
                <p14:modId xmlns:p14="http://schemas.microsoft.com/office/powerpoint/2010/main" val="2752964285"/>
              </p:ext>
            </p:extLst>
          </p:nvPr>
        </p:nvGraphicFramePr>
        <p:xfrm>
          <a:off x="791580" y="3861048"/>
          <a:ext cx="7488832" cy="1773936"/>
        </p:xfrm>
        <a:graphic>
          <a:graphicData uri="http://schemas.openxmlformats.org/drawingml/2006/table">
            <a:tbl>
              <a:tblPr>
                <a:tableStyleId>{5C22544A-7EE6-4342-B048-85BDC9FD1C3A}</a:tableStyleId>
              </a:tblPr>
              <a:tblGrid>
                <a:gridCol w="3721455">
                  <a:extLst>
                    <a:ext uri="{9D8B030D-6E8A-4147-A177-3AD203B41FA5}">
                      <a16:colId xmlns:a16="http://schemas.microsoft.com/office/drawing/2014/main" val="4206808019"/>
                    </a:ext>
                  </a:extLst>
                </a:gridCol>
                <a:gridCol w="3767377">
                  <a:extLst>
                    <a:ext uri="{9D8B030D-6E8A-4147-A177-3AD203B41FA5}">
                      <a16:colId xmlns:a16="http://schemas.microsoft.com/office/drawing/2014/main" val="2631267483"/>
                    </a:ext>
                  </a:extLst>
                </a:gridCol>
              </a:tblGrid>
              <a:tr h="1728192">
                <a:tc>
                  <a:txBody>
                    <a:bodyPr/>
                    <a:lstStyle/>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2, 39 &gt; Human circulation cardiovascular system / </a:t>
                      </a:r>
                      <a:r>
                        <a:rPr lang="en-GB" sz="600" dirty="0" err="1">
                          <a:solidFill>
                            <a:schemeClr val="tx1"/>
                          </a:solidFill>
                          <a:effectLst/>
                          <a:latin typeface="Arial" panose="020B0604020202020204" pitchFamily="34" charset="0"/>
                          <a:ea typeface="Calibri"/>
                          <a:cs typeface="Arial" panose="020B0604020202020204" pitchFamily="34" charset="0"/>
                        </a:rPr>
                        <a:t>Lightspring</a:t>
                      </a:r>
                      <a:r>
                        <a:rPr lang="en-GB" sz="600" dirty="0">
                          <a:solidFill>
                            <a:schemeClr val="tx1"/>
                          </a:solidFill>
                          <a:effectLst/>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3, 6 &gt; Red blood cells / Novi </a:t>
                      </a:r>
                      <a:r>
                        <a:rPr lang="en-GB" sz="600" dirty="0" err="1">
                          <a:solidFill>
                            <a:schemeClr val="tx1"/>
                          </a:solidFill>
                          <a:effectLst/>
                          <a:latin typeface="Arial" panose="020B0604020202020204" pitchFamily="34" charset="0"/>
                          <a:ea typeface="Calibri"/>
                          <a:cs typeface="Arial" panose="020B0604020202020204" pitchFamily="34" charset="0"/>
                        </a:rPr>
                        <a:t>Elysa</a:t>
                      </a:r>
                      <a:r>
                        <a:rPr lang="en-GB" sz="600" dirty="0">
                          <a:solidFill>
                            <a:schemeClr val="tx1"/>
                          </a:solidFill>
                          <a:effectLst/>
                          <a:latin typeface="Arial" panose="020B0604020202020204" pitchFamily="34" charset="0"/>
                          <a:ea typeface="Calibri"/>
                          <a:cs typeface="Arial" panose="020B0604020202020204" pitchFamily="34" charset="0"/>
                        </a:rPr>
                        <a:t> </a:t>
                      </a:r>
                      <a:r>
                        <a:rPr lang="en-GB" sz="600" dirty="0">
                          <a:solidFill>
                            <a:schemeClr val="tx1"/>
                          </a:solidFill>
                          <a:latin typeface="Arial" panose="020B0604020202020204" pitchFamily="34" charset="0"/>
                          <a:ea typeface="Calibri"/>
                          <a:cs typeface="Arial" panose="020B0604020202020204" pitchFamily="34" charset="0"/>
                        </a:rPr>
                        <a:t>/ Shutterstock.com</a:t>
                      </a:r>
                    </a:p>
                    <a:p>
                      <a:pPr marL="171450" indent="-171450">
                        <a:lnSpc>
                          <a:spcPct val="115000"/>
                        </a:lnSpc>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3, 14 &gt; Red Blood Cell Erythrocyte carries oxygen molecules / </a:t>
                      </a:r>
                      <a:r>
                        <a:rPr lang="en-GB" sz="600" dirty="0" err="1">
                          <a:solidFill>
                            <a:schemeClr val="tx1"/>
                          </a:solidFill>
                          <a:effectLst/>
                          <a:latin typeface="Arial" panose="020B0604020202020204" pitchFamily="34" charset="0"/>
                          <a:ea typeface="Calibri"/>
                          <a:cs typeface="Arial" panose="020B0604020202020204" pitchFamily="34" charset="0"/>
                        </a:rPr>
                        <a:t>VasutinSergey</a:t>
                      </a:r>
                      <a:r>
                        <a:rPr lang="en-GB" sz="600" dirty="0">
                          <a:solidFill>
                            <a:schemeClr val="tx1"/>
                          </a:solidFill>
                          <a:effectLst/>
                          <a:latin typeface="Arial" panose="020B0604020202020204" pitchFamily="34" charset="0"/>
                          <a:ea typeface="Calibri"/>
                          <a:cs typeface="Arial" panose="020B0604020202020204" pitchFamily="34" charset="0"/>
                        </a:rPr>
                        <a:t> </a:t>
                      </a:r>
                      <a:r>
                        <a:rPr lang="en-GB" sz="600" dirty="0">
                          <a:solidFill>
                            <a:schemeClr val="tx1"/>
                          </a:solidFill>
                          <a:latin typeface="Arial" panose="020B0604020202020204" pitchFamily="34" charset="0"/>
                          <a:ea typeface="Calibri"/>
                          <a:cs typeface="Arial" panose="020B0604020202020204" pitchFamily="34" charset="0"/>
                        </a:rPr>
                        <a:t>/ Shutterstock.com</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5 &gt; Human heart / </a:t>
                      </a:r>
                      <a:r>
                        <a:rPr lang="en-GB" sz="600" dirty="0" err="1">
                          <a:solidFill>
                            <a:schemeClr val="tx1"/>
                          </a:solidFill>
                          <a:latin typeface="Arial" panose="020B0604020202020204" pitchFamily="34" charset="0"/>
                          <a:ea typeface="Calibri"/>
                          <a:cs typeface="Arial" panose="020B0604020202020204" pitchFamily="34" charset="0"/>
                        </a:rPr>
                        <a:t>deepadesigns</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5 &gt; </a:t>
                      </a:r>
                      <a:r>
                        <a:rPr lang="en-US" sz="600" dirty="0">
                          <a:solidFill>
                            <a:schemeClr val="tx1"/>
                          </a:solidFill>
                          <a:latin typeface="Arial" panose="020B0604020202020204" pitchFamily="34" charset="0"/>
                          <a:ea typeface="Calibri"/>
                          <a:cs typeface="Arial" panose="020B0604020202020204" pitchFamily="34" charset="0"/>
                        </a:rPr>
                        <a:t>Red blood cells in artery</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donfiore</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5 &gt; </a:t>
                      </a:r>
                      <a:r>
                        <a:rPr lang="en-US" sz="600" dirty="0">
                          <a:solidFill>
                            <a:schemeClr val="tx1"/>
                          </a:solidFill>
                          <a:latin typeface="Arial" panose="020B0604020202020204" pitchFamily="34" charset="0"/>
                          <a:ea typeface="Calibri"/>
                          <a:cs typeface="Arial" panose="020B0604020202020204" pitchFamily="34" charset="0"/>
                        </a:rPr>
                        <a:t>Blood vessel with flowing blood cells</a:t>
                      </a:r>
                      <a:r>
                        <a:rPr lang="en-GB" sz="600" dirty="0">
                          <a:solidFill>
                            <a:schemeClr val="tx1"/>
                          </a:solidFill>
                          <a:latin typeface="Arial" panose="020B0604020202020204" pitchFamily="34" charset="0"/>
                          <a:ea typeface="Calibri"/>
                          <a:cs typeface="Arial" panose="020B0604020202020204" pitchFamily="34" charset="0"/>
                        </a:rPr>
                        <a:t> / Kateryna Kon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6 &gt; Anatomical heart / </a:t>
                      </a:r>
                      <a:r>
                        <a:rPr lang="en-GB" sz="600" dirty="0" err="1">
                          <a:solidFill>
                            <a:schemeClr val="tx1"/>
                          </a:solidFill>
                          <a:latin typeface="Arial" panose="020B0604020202020204" pitchFamily="34" charset="0"/>
                          <a:ea typeface="Calibri"/>
                          <a:cs typeface="Arial" panose="020B0604020202020204" pitchFamily="34" charset="0"/>
                        </a:rPr>
                        <a:t>DRogatnev</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6 &gt; </a:t>
                      </a:r>
                      <a:r>
                        <a:rPr lang="en-US" sz="600" dirty="0">
                          <a:solidFill>
                            <a:schemeClr val="tx1"/>
                          </a:solidFill>
                          <a:latin typeface="Arial" panose="020B0604020202020204" pitchFamily="34" charset="0"/>
                          <a:ea typeface="Calibri"/>
                          <a:cs typeface="Arial" panose="020B0604020202020204" pitchFamily="34" charset="0"/>
                        </a:rPr>
                        <a:t>Human body and circulatory system</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metamorworks</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7 &gt; Human circulatory system / </a:t>
                      </a:r>
                      <a:r>
                        <a:rPr lang="en-GB" sz="600" dirty="0" err="1">
                          <a:solidFill>
                            <a:schemeClr val="tx1"/>
                          </a:solidFill>
                          <a:latin typeface="Arial" panose="020B0604020202020204" pitchFamily="34" charset="0"/>
                          <a:ea typeface="Calibri"/>
                          <a:cs typeface="Arial" panose="020B0604020202020204" pitchFamily="34" charset="0"/>
                        </a:rPr>
                        <a:t>Designua</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10 &gt; Capillaries / </a:t>
                      </a:r>
                      <a:r>
                        <a:rPr lang="en-GB" sz="600" dirty="0" err="1">
                          <a:solidFill>
                            <a:schemeClr val="tx1"/>
                          </a:solidFill>
                          <a:latin typeface="Arial" panose="020B0604020202020204" pitchFamily="34" charset="0"/>
                          <a:ea typeface="Calibri"/>
                          <a:cs typeface="Arial" panose="020B0604020202020204" pitchFamily="34" charset="0"/>
                        </a:rPr>
                        <a:t>NelaR</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12 &gt; Artery and vein structure / </a:t>
                      </a:r>
                      <a:r>
                        <a:rPr lang="en-GB" sz="600" dirty="0" err="1">
                          <a:solidFill>
                            <a:schemeClr val="tx1"/>
                          </a:solidFill>
                          <a:latin typeface="Arial" panose="020B0604020202020204" pitchFamily="34" charset="0"/>
                          <a:ea typeface="Calibri"/>
                          <a:cs typeface="Arial" panose="020B0604020202020204" pitchFamily="34" charset="0"/>
                        </a:rPr>
                        <a:t>NoPainNoGain</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13 &gt; Artery and vein / </a:t>
                      </a:r>
                      <a:r>
                        <a:rPr lang="en-GB" sz="600" dirty="0" err="1">
                          <a:solidFill>
                            <a:schemeClr val="tx1"/>
                          </a:solidFill>
                          <a:latin typeface="Arial" panose="020B0604020202020204" pitchFamily="34" charset="0"/>
                          <a:ea typeface="Calibri"/>
                          <a:cs typeface="Arial" panose="020B0604020202020204" pitchFamily="34" charset="0"/>
                        </a:rPr>
                        <a:t>Designua</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18-20 &gt; </a:t>
                      </a:r>
                      <a:r>
                        <a:rPr lang="en-US" sz="600" dirty="0">
                          <a:solidFill>
                            <a:schemeClr val="tx1"/>
                          </a:solidFill>
                          <a:latin typeface="Arial" panose="020B0604020202020204" pitchFamily="34" charset="0"/>
                          <a:ea typeface="Calibri"/>
                          <a:cs typeface="Arial" panose="020B0604020202020204" pitchFamily="34" charset="0"/>
                        </a:rPr>
                        <a:t>Progress of blood through the heart</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Blamb</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21, 22 &gt; </a:t>
                      </a:r>
                      <a:r>
                        <a:rPr lang="en-US" sz="600" dirty="0">
                          <a:solidFill>
                            <a:schemeClr val="tx1"/>
                          </a:solidFill>
                          <a:latin typeface="Arial" panose="020B0604020202020204" pitchFamily="34" charset="0"/>
                          <a:ea typeface="Calibri"/>
                          <a:cs typeface="Arial" panose="020B0604020202020204" pitchFamily="34" charset="0"/>
                        </a:rPr>
                        <a:t>Part of the human heart</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Designua</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23 &gt; </a:t>
                      </a:r>
                      <a:r>
                        <a:rPr lang="en-GB" sz="600" dirty="0">
                          <a:solidFill>
                            <a:schemeClr val="tx1"/>
                          </a:solidFill>
                          <a:latin typeface="Arial" panose="020B0604020202020204" pitchFamily="34" charset="0"/>
                          <a:ea typeface="Calibri"/>
                          <a:cs typeface="Arial" panose="020B0604020202020204" pitchFamily="34" charset="0"/>
                        </a:rPr>
                        <a:t>Cardiac Frequency / Ramona </a:t>
                      </a:r>
                      <a:r>
                        <a:rPr lang="en-GB" sz="600" dirty="0" err="1">
                          <a:solidFill>
                            <a:schemeClr val="tx1"/>
                          </a:solidFill>
                          <a:latin typeface="Arial" panose="020B0604020202020204" pitchFamily="34" charset="0"/>
                          <a:ea typeface="Calibri"/>
                          <a:cs typeface="Arial" panose="020B0604020202020204" pitchFamily="34" charset="0"/>
                        </a:rPr>
                        <a:t>Kaulitzki</a:t>
                      </a:r>
                      <a:r>
                        <a:rPr lang="en-GB" sz="600" dirty="0">
                          <a:solidFill>
                            <a:schemeClr val="tx1"/>
                          </a:solidFill>
                          <a:latin typeface="Arial" panose="020B0604020202020204" pitchFamily="34" charset="0"/>
                          <a:ea typeface="Calibri"/>
                          <a:cs typeface="Arial" panose="020B0604020202020204" pitchFamily="34" charset="0"/>
                        </a:rPr>
                        <a:t> / Shutterstock.com</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24 &gt; </a:t>
                      </a:r>
                      <a:r>
                        <a:rPr lang="en-GB" sz="600" dirty="0">
                          <a:solidFill>
                            <a:schemeClr val="tx1"/>
                          </a:solidFill>
                          <a:latin typeface="Arial" panose="020B0604020202020204" pitchFamily="34" charset="0"/>
                          <a:ea typeface="Calibri"/>
                          <a:cs typeface="Arial" panose="020B0604020202020204" pitchFamily="34" charset="0"/>
                        </a:rPr>
                        <a:t>Doctor taking patient's pulse / </a:t>
                      </a:r>
                      <a:r>
                        <a:rPr lang="en-GB" sz="600" dirty="0" err="1">
                          <a:solidFill>
                            <a:schemeClr val="tx1"/>
                          </a:solidFill>
                          <a:latin typeface="Arial" panose="020B0604020202020204" pitchFamily="34" charset="0"/>
                          <a:ea typeface="Calibri"/>
                          <a:cs typeface="Arial" panose="020B0604020202020204" pitchFamily="34" charset="0"/>
                        </a:rPr>
                        <a:t>iofoto</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29, 39 &gt; </a:t>
                      </a:r>
                      <a:r>
                        <a:rPr lang="en-GB" sz="600" dirty="0">
                          <a:solidFill>
                            <a:schemeClr val="tx1"/>
                          </a:solidFill>
                          <a:latin typeface="Arial" panose="020B0604020202020204" pitchFamily="34" charset="0"/>
                          <a:ea typeface="Calibri"/>
                          <a:cs typeface="Arial" panose="020B0604020202020204" pitchFamily="34" charset="0"/>
                        </a:rPr>
                        <a:t>3D illustration of lungs / MDGRPHCS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30, 31 &gt; </a:t>
                      </a:r>
                      <a:r>
                        <a:rPr lang="en-GB" sz="600" dirty="0">
                          <a:solidFill>
                            <a:schemeClr val="tx1"/>
                          </a:solidFill>
                          <a:latin typeface="Arial" panose="020B0604020202020204" pitchFamily="34" charset="0"/>
                          <a:ea typeface="Calibri"/>
                          <a:cs typeface="Arial" panose="020B0604020202020204" pitchFamily="34" charset="0"/>
                        </a:rPr>
                        <a:t>Respiratory system / </a:t>
                      </a:r>
                      <a:r>
                        <a:rPr lang="en-GB" sz="600" dirty="0" err="1">
                          <a:solidFill>
                            <a:schemeClr val="tx1"/>
                          </a:solidFill>
                          <a:latin typeface="Arial" panose="020B0604020202020204" pitchFamily="34" charset="0"/>
                          <a:ea typeface="Calibri"/>
                          <a:cs typeface="Arial" panose="020B0604020202020204" pitchFamily="34" charset="0"/>
                        </a:rPr>
                        <a:t>Alila</a:t>
                      </a:r>
                      <a:r>
                        <a:rPr lang="en-GB" sz="600" dirty="0">
                          <a:solidFill>
                            <a:schemeClr val="tx1"/>
                          </a:solidFill>
                          <a:latin typeface="Arial" panose="020B0604020202020204" pitchFamily="34" charset="0"/>
                          <a:ea typeface="Calibri"/>
                          <a:cs typeface="Arial" panose="020B0604020202020204" pitchFamily="34" charset="0"/>
                        </a:rPr>
                        <a:t> Medical Media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32, 33 &gt; </a:t>
                      </a:r>
                      <a:r>
                        <a:rPr lang="en-GB" sz="600" dirty="0">
                          <a:solidFill>
                            <a:schemeClr val="tx1"/>
                          </a:solidFill>
                          <a:latin typeface="Arial" panose="020B0604020202020204" pitchFamily="34" charset="0"/>
                          <a:ea typeface="Calibri"/>
                          <a:cs typeface="Arial" panose="020B0604020202020204" pitchFamily="34" charset="0"/>
                        </a:rPr>
                        <a:t>Alveolus gas exchange / </a:t>
                      </a:r>
                      <a:r>
                        <a:rPr lang="en-GB" sz="600" dirty="0" err="1">
                          <a:solidFill>
                            <a:schemeClr val="tx1"/>
                          </a:solidFill>
                          <a:latin typeface="Arial" panose="020B0604020202020204" pitchFamily="34" charset="0"/>
                          <a:ea typeface="Calibri"/>
                          <a:cs typeface="Arial" panose="020B0604020202020204" pitchFamily="34" charset="0"/>
                        </a:rPr>
                        <a:t>Designua</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34 &gt; </a:t>
                      </a:r>
                      <a:r>
                        <a:rPr lang="en-GB" sz="600" dirty="0">
                          <a:solidFill>
                            <a:schemeClr val="tx1"/>
                          </a:solidFill>
                          <a:latin typeface="Arial" panose="020B0604020202020204" pitchFamily="34" charset="0"/>
                          <a:ea typeface="Calibri"/>
                          <a:cs typeface="Arial" panose="020B0604020202020204" pitchFamily="34" charset="0"/>
                        </a:rPr>
                        <a:t>GAS EXCHANGE WITHIN ALVEOLI / </a:t>
                      </a:r>
                      <a:r>
                        <a:rPr lang="en-GB" sz="600" dirty="0" err="1">
                          <a:solidFill>
                            <a:schemeClr val="tx1"/>
                          </a:solidFill>
                          <a:latin typeface="Arial" panose="020B0604020202020204" pitchFamily="34" charset="0"/>
                          <a:ea typeface="Calibri"/>
                          <a:cs typeface="Arial" panose="020B0604020202020204" pitchFamily="34" charset="0"/>
                        </a:rPr>
                        <a:t>Sakurra</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35, 36 &gt; Inspiration and Expiration anatomical diagram / </a:t>
                      </a:r>
                      <a:r>
                        <a:rPr lang="en-GB" sz="600" dirty="0" err="1">
                          <a:solidFill>
                            <a:schemeClr val="tx1"/>
                          </a:solidFill>
                          <a:latin typeface="Arial" panose="020B0604020202020204" pitchFamily="34" charset="0"/>
                          <a:ea typeface="Calibri"/>
                          <a:cs typeface="Arial" panose="020B0604020202020204" pitchFamily="34" charset="0"/>
                        </a:rPr>
                        <a:t>VectorMine</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37 &gt; </a:t>
                      </a:r>
                      <a:r>
                        <a:rPr lang="en-GB" sz="600" dirty="0">
                          <a:solidFill>
                            <a:schemeClr val="tx1"/>
                          </a:solidFill>
                          <a:latin typeface="Arial" panose="020B0604020202020204" pitchFamily="34" charset="0"/>
                          <a:ea typeface="Calibri"/>
                          <a:cs typeface="Arial" panose="020B0604020202020204" pitchFamily="34" charset="0"/>
                        </a:rPr>
                        <a:t>VO2 max test / Jacob Lund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40, 41 &gt; </a:t>
                      </a:r>
                      <a:r>
                        <a:rPr lang="en-US" sz="600" dirty="0">
                          <a:solidFill>
                            <a:schemeClr val="tx1"/>
                          </a:solidFill>
                          <a:latin typeface="Arial" panose="020B0604020202020204" pitchFamily="34" charset="0"/>
                          <a:ea typeface="Calibri"/>
                          <a:cs typeface="Arial" panose="020B0604020202020204" pitchFamily="34" charset="0"/>
                        </a:rPr>
                        <a:t>Fitness sport training gym lifestyle concept</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Syda</a:t>
                      </a:r>
                      <a:r>
                        <a:rPr lang="en-GB" sz="600" dirty="0">
                          <a:solidFill>
                            <a:schemeClr val="tx1"/>
                          </a:solidFill>
                          <a:latin typeface="Arial" panose="020B0604020202020204" pitchFamily="34" charset="0"/>
                          <a:ea typeface="Calibri"/>
                          <a:cs typeface="Arial" panose="020B0604020202020204" pitchFamily="34" charset="0"/>
                        </a:rPr>
                        <a:t> Productions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41 &gt; </a:t>
                      </a:r>
                      <a:r>
                        <a:rPr lang="en-GB" sz="600" dirty="0">
                          <a:solidFill>
                            <a:schemeClr val="tx1"/>
                          </a:solidFill>
                          <a:latin typeface="Arial" panose="020B0604020202020204" pitchFamily="34" charset="0"/>
                          <a:ea typeface="Calibri"/>
                          <a:cs typeface="Arial" panose="020B0604020202020204" pitchFamily="34" charset="0"/>
                        </a:rPr>
                        <a:t>Spear throwing / </a:t>
                      </a:r>
                      <a:r>
                        <a:rPr lang="en-GB" sz="600" dirty="0" err="1">
                          <a:solidFill>
                            <a:schemeClr val="tx1"/>
                          </a:solidFill>
                          <a:latin typeface="Arial" panose="020B0604020202020204" pitchFamily="34" charset="0"/>
                          <a:ea typeface="Calibri"/>
                          <a:cs typeface="Arial" panose="020B0604020202020204" pitchFamily="34" charset="0"/>
                        </a:rPr>
                        <a:t>Maxisport</a:t>
                      </a:r>
                      <a:r>
                        <a:rPr lang="en-GB" sz="600" dirty="0">
                          <a:solidFill>
                            <a:schemeClr val="tx1"/>
                          </a:solidFill>
                          <a:latin typeface="Arial" panose="020B0604020202020204" pitchFamily="34" charset="0"/>
                          <a:ea typeface="Calibri"/>
                          <a:cs typeface="Arial" panose="020B0604020202020204" pitchFamily="34" charset="0"/>
                        </a:rPr>
                        <a:t> / Shutterstock.com / ED</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latin typeface="Arial" panose="020B0604020202020204" pitchFamily="34" charset="0"/>
                          <a:ea typeface="Calibri"/>
                          <a:cs typeface="Arial" panose="020B0604020202020204" pitchFamily="34" charset="0"/>
                        </a:rPr>
                        <a:t>42 &gt; Mo Farah / </a:t>
                      </a:r>
                      <a:r>
                        <a:rPr lang="en-GB" sz="600" dirty="0" err="1">
                          <a:solidFill>
                            <a:schemeClr val="tx1"/>
                          </a:solidFill>
                          <a:latin typeface="Arial" panose="020B0604020202020204" pitchFamily="34" charset="0"/>
                          <a:ea typeface="Calibri"/>
                          <a:cs typeface="Arial" panose="020B0604020202020204" pitchFamily="34" charset="0"/>
                        </a:rPr>
                        <a:t>Maxisport</a:t>
                      </a:r>
                      <a:r>
                        <a:rPr lang="en-GB" sz="600" dirty="0">
                          <a:solidFill>
                            <a:schemeClr val="tx1"/>
                          </a:solidFill>
                          <a:latin typeface="Arial" panose="020B0604020202020204" pitchFamily="34" charset="0"/>
                          <a:ea typeface="Calibri"/>
                          <a:cs typeface="Arial" panose="020B0604020202020204" pitchFamily="34" charset="0"/>
                        </a:rPr>
                        <a:t> / Shutterstock.com / ED</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42</a:t>
                      </a:r>
                      <a:r>
                        <a:rPr lang="en-GB" sz="600" dirty="0">
                          <a:solidFill>
                            <a:schemeClr val="tx1"/>
                          </a:solidFill>
                          <a:effectLst/>
                          <a:latin typeface="Arial" panose="020B0604020202020204" pitchFamily="34" charset="0"/>
                          <a:ea typeface="Calibri"/>
                          <a:cs typeface="Arial" panose="020B0604020202020204" pitchFamily="34" charset="0"/>
                        </a:rPr>
                        <a:t> &gt; </a:t>
                      </a:r>
                      <a:r>
                        <a:rPr lang="en-GB" sz="600" dirty="0">
                          <a:solidFill>
                            <a:schemeClr val="tx1"/>
                          </a:solidFill>
                          <a:latin typeface="Arial" panose="020B0604020202020204" pitchFamily="34" charset="0"/>
                          <a:ea typeface="Calibri"/>
                          <a:cs typeface="Arial" panose="020B0604020202020204" pitchFamily="34" charset="0"/>
                        </a:rPr>
                        <a:t>Young professional swimmer / </a:t>
                      </a:r>
                      <a:r>
                        <a:rPr lang="en-GB" sz="600" dirty="0" err="1">
                          <a:solidFill>
                            <a:schemeClr val="tx1"/>
                          </a:solidFill>
                          <a:latin typeface="Arial" panose="020B0604020202020204" pitchFamily="34" charset="0"/>
                          <a:ea typeface="Calibri"/>
                          <a:cs typeface="Arial" panose="020B0604020202020204" pitchFamily="34" charset="0"/>
                        </a:rPr>
                        <a:t>LightField</a:t>
                      </a:r>
                      <a:r>
                        <a:rPr lang="en-GB" sz="600" dirty="0">
                          <a:solidFill>
                            <a:schemeClr val="tx1"/>
                          </a:solidFill>
                          <a:latin typeface="Arial" panose="020B0604020202020204" pitchFamily="34" charset="0"/>
                          <a:ea typeface="Calibri"/>
                          <a:cs typeface="Arial" panose="020B0604020202020204" pitchFamily="34" charset="0"/>
                        </a:rPr>
                        <a:t> Studios / Shutterstock.com</a:t>
                      </a:r>
                    </a:p>
                    <a:p>
                      <a:pPr marL="171450" indent="-171450">
                        <a:lnSpc>
                          <a:spcPct val="115000"/>
                        </a:lnSpc>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42 &gt; </a:t>
                      </a:r>
                      <a:r>
                        <a:rPr lang="en-US" sz="600" dirty="0">
                          <a:solidFill>
                            <a:schemeClr val="tx1"/>
                          </a:solidFill>
                          <a:latin typeface="Arial" panose="020B0604020202020204" pitchFamily="34" charset="0"/>
                          <a:ea typeface="Calibri"/>
                          <a:cs typeface="Arial" panose="020B0604020202020204" pitchFamily="34" charset="0"/>
                        </a:rPr>
                        <a:t>Netball Athlete during SEA GAMES</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Mohd</a:t>
                      </a:r>
                      <a:r>
                        <a:rPr lang="en-GB" sz="600" dirty="0">
                          <a:solidFill>
                            <a:schemeClr val="tx1"/>
                          </a:solidFill>
                          <a:latin typeface="Arial" panose="020B0604020202020204" pitchFamily="34" charset="0"/>
                          <a:ea typeface="Calibri"/>
                          <a:cs typeface="Arial" panose="020B0604020202020204" pitchFamily="34" charset="0"/>
                        </a:rPr>
                        <a:t> </a:t>
                      </a:r>
                      <a:r>
                        <a:rPr lang="en-GB" sz="600" dirty="0" err="1">
                          <a:solidFill>
                            <a:schemeClr val="tx1"/>
                          </a:solidFill>
                          <a:latin typeface="Arial" panose="020B0604020202020204" pitchFamily="34" charset="0"/>
                          <a:ea typeface="Calibri"/>
                          <a:cs typeface="Arial" panose="020B0604020202020204" pitchFamily="34" charset="0"/>
                        </a:rPr>
                        <a:t>Farizwan</a:t>
                      </a:r>
                      <a:r>
                        <a:rPr lang="en-GB" sz="600" dirty="0">
                          <a:solidFill>
                            <a:schemeClr val="tx1"/>
                          </a:solidFill>
                          <a:latin typeface="Arial" panose="020B0604020202020204" pitchFamily="34" charset="0"/>
                          <a:ea typeface="Calibri"/>
                          <a:cs typeface="Arial" panose="020B0604020202020204" pitchFamily="34" charset="0"/>
                        </a:rPr>
                        <a:t> </a:t>
                      </a:r>
                      <a:r>
                        <a:rPr lang="en-GB" sz="600" dirty="0" err="1">
                          <a:solidFill>
                            <a:schemeClr val="tx1"/>
                          </a:solidFill>
                          <a:latin typeface="Arial" panose="020B0604020202020204" pitchFamily="34" charset="0"/>
                          <a:ea typeface="Calibri"/>
                          <a:cs typeface="Arial" panose="020B0604020202020204" pitchFamily="34" charset="0"/>
                        </a:rPr>
                        <a:t>Hasbullah</a:t>
                      </a:r>
                      <a:r>
                        <a:rPr lang="en-GB" sz="600" dirty="0">
                          <a:solidFill>
                            <a:schemeClr val="tx1"/>
                          </a:solidFill>
                          <a:latin typeface="Arial" panose="020B0604020202020204" pitchFamily="34" charset="0"/>
                          <a:ea typeface="Calibri"/>
                          <a:cs typeface="Arial" panose="020B0604020202020204" pitchFamily="34" charset="0"/>
                        </a:rPr>
                        <a:t> / Shutterstock.com / ED</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42 &gt; Professional tennis player / </a:t>
                      </a:r>
                      <a:r>
                        <a:rPr lang="en-GB" sz="600" dirty="0" err="1">
                          <a:solidFill>
                            <a:schemeClr val="tx1"/>
                          </a:solidFill>
                          <a:latin typeface="Arial" panose="020B0604020202020204" pitchFamily="34" charset="0"/>
                          <a:ea typeface="Calibri"/>
                          <a:cs typeface="Arial" panose="020B0604020202020204" pitchFamily="34" charset="0"/>
                        </a:rPr>
                        <a:t>PabloBenii</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42 &gt; </a:t>
                      </a:r>
                      <a:r>
                        <a:rPr lang="en-US" sz="600" dirty="0">
                          <a:solidFill>
                            <a:schemeClr val="tx1"/>
                          </a:solidFill>
                          <a:latin typeface="Arial" panose="020B0604020202020204" pitchFamily="34" charset="0"/>
                          <a:ea typeface="Calibri"/>
                          <a:cs typeface="Arial" panose="020B0604020202020204" pitchFamily="34" charset="0"/>
                        </a:rPr>
                        <a:t>Young woman working hard in the gym</a:t>
                      </a:r>
                      <a:r>
                        <a:rPr lang="en-GB" sz="600" dirty="0">
                          <a:solidFill>
                            <a:schemeClr val="tx1"/>
                          </a:solidFill>
                          <a:latin typeface="Arial" panose="020B0604020202020204" pitchFamily="34" charset="0"/>
                          <a:ea typeface="Calibri"/>
                          <a:cs typeface="Arial" panose="020B0604020202020204" pitchFamily="34" charset="0"/>
                        </a:rPr>
                        <a:t> / Jacob Lund / Shutterstock.com</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latin typeface="Arial" panose="020B0604020202020204" pitchFamily="34" charset="0"/>
                          <a:ea typeface="Calibri"/>
                          <a:cs typeface="Arial" panose="020B0604020202020204" pitchFamily="34" charset="0"/>
                        </a:rPr>
                        <a:t>42 &gt; </a:t>
                      </a:r>
                      <a:r>
                        <a:rPr lang="en-US" sz="600" dirty="0">
                          <a:solidFill>
                            <a:schemeClr val="tx1"/>
                          </a:solidFill>
                          <a:latin typeface="Arial" panose="020B0604020202020204" pitchFamily="34" charset="0"/>
                          <a:ea typeface="Calibri"/>
                          <a:cs typeface="Arial" panose="020B0604020202020204" pitchFamily="34" charset="0"/>
                        </a:rPr>
                        <a:t>Usain Bolt</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Kaliva</a:t>
                      </a:r>
                      <a:r>
                        <a:rPr lang="en-GB" sz="600" dirty="0">
                          <a:solidFill>
                            <a:schemeClr val="tx1"/>
                          </a:solidFill>
                          <a:latin typeface="Arial" panose="020B0604020202020204" pitchFamily="34" charset="0"/>
                          <a:ea typeface="Calibri"/>
                          <a:cs typeface="Arial" panose="020B0604020202020204" pitchFamily="34" charset="0"/>
                        </a:rPr>
                        <a:t> / Shutterstock.com / ED</a:t>
                      </a:r>
                    </a:p>
                    <a:p>
                      <a:pPr marL="0" indent="0">
                        <a:lnSpc>
                          <a:spcPct val="115000"/>
                        </a:lnSpc>
                        <a:spcAft>
                          <a:spcPts val="0"/>
                        </a:spcAft>
                        <a:buFont typeface="Arial" panose="020B0604020202020204" pitchFamily="34" charset="0"/>
                        <a:buNone/>
                      </a:pPr>
                      <a:endParaRPr lang="en-GB" sz="600" dirty="0">
                        <a:solidFill>
                          <a:schemeClr val="tx1"/>
                        </a:solidFill>
                        <a:latin typeface="Arial" panose="020B0604020202020204" pitchFamily="34" charset="0"/>
                        <a:ea typeface="Calibri"/>
                        <a:cs typeface="Arial" panose="020B060402020202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279705495"/>
                  </a:ext>
                </a:extLst>
              </a:tr>
            </a:tbl>
          </a:graphicData>
        </a:graphic>
      </p:graphicFrame>
    </p:spTree>
    <p:extLst>
      <p:ext uri="{BB962C8B-B14F-4D97-AF65-F5344CB8AC3E}">
        <p14:creationId xmlns:p14="http://schemas.microsoft.com/office/powerpoint/2010/main" val="13736069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34FFDDEA59E7F428F2BD661CB266771" ma:contentTypeVersion="21" ma:contentTypeDescription="Create a new document." ma:contentTypeScope="" ma:versionID="f2dcb2ade5d2d0286c5e82473d16e15d">
  <xsd:schema xmlns:xsd="http://www.w3.org/2001/XMLSchema" xmlns:xs="http://www.w3.org/2001/XMLSchema" xmlns:p="http://schemas.microsoft.com/office/2006/metadata/properties" xmlns:ns2="16a120c9-c7b0-42f6-9715-5d69fcf07967" xmlns:ns3="1ef538be-53bb-4196-bdb8-20647605b748" targetNamespace="http://schemas.microsoft.com/office/2006/metadata/properties" ma:root="true" ma:fieldsID="16be7a937e4043558c755b758384b633" ns2:_="" ns3:_="">
    <xsd:import namespace="16a120c9-c7b0-42f6-9715-5d69fcf07967"/>
    <xsd:import namespace="1ef538be-53bb-4196-bdb8-20647605b748"/>
    <xsd:element name="properties">
      <xsd:complexType>
        <xsd:sequence>
          <xsd:element name="documentManagement">
            <xsd:complexType>
              <xsd:all>
                <xsd:element ref="ns2:md7cb7e931e3455ea9d26685a6e7c5b9" minOccurs="0"/>
                <xsd:element ref="ns2:TaxCatchAll" minOccurs="0"/>
                <xsd:element ref="ns2:mb6e640a282544139d48fde1c8cf512d" minOccurs="0"/>
                <xsd:element ref="ns2:cff5830271fd4f9d9ea1afcd8e244d1b" minOccurs="0"/>
                <xsd:element ref="ns2:g274684d5ef944458a82a63b871e60a3" minOccurs="0"/>
                <xsd:element ref="ns2:PersonalIdentificationData" minOccurs="0"/>
                <xsd:element ref="ns2:KeyStage" minOccurs="0"/>
                <xsd:element ref="ns2:Year" minOccurs="0"/>
                <xsd:element ref="ns2:Lesson" minOccurs="0"/>
                <xsd:element ref="ns2:CustomTags" minOccurs="0"/>
                <xsd:element ref="ns2:CurriculumSubject" minOccurs="0"/>
                <xsd:element ref="ns3:MediaServiceMetadata" minOccurs="0"/>
                <xsd:element ref="ns3:MediaServiceFastMetadata" minOccurs="0"/>
                <xsd:element ref="ns3:MediaServiceObjectDetectorVersions" minOccurs="0"/>
                <xsd:element ref="ns3:MediaServiceSearchProperties"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a120c9-c7b0-42f6-9715-5d69fcf07967" elementFormDefault="qualified">
    <xsd:import namespace="http://schemas.microsoft.com/office/2006/documentManagement/types"/>
    <xsd:import namespace="http://schemas.microsoft.com/office/infopath/2007/PartnerControls"/>
    <xsd:element name="md7cb7e931e3455ea9d26685a6e7c5b9" ma:index="9" nillable="true" ma:taxonomy="true" ma:internalName="md7cb7e931e3455ea9d26685a6e7c5b9" ma:taxonomyFieldName="Topic" ma:displayName="Topic" ma:fieldId="{6d7cb7e9-31e3-455e-a9d2-6685a6e7c5b9}" ma:sspId="d1e1aebe-9980-4bd8-bca9-3cd8b19c1a26" ma:termSetId="9678a892-84f9-4c3c-8756-75b188dbcc79"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18ad1756-1383-48c0-baf0-7c57d82c7e00}" ma:internalName="TaxCatchAll" ma:showField="CatchAllData" ma:web="16a120c9-c7b0-42f6-9715-5d69fcf07967">
      <xsd:complexType>
        <xsd:complexContent>
          <xsd:extension base="dms:MultiChoiceLookup">
            <xsd:sequence>
              <xsd:element name="Value" type="dms:Lookup" maxOccurs="unbounded" minOccurs="0" nillable="true"/>
            </xsd:sequence>
          </xsd:extension>
        </xsd:complexContent>
      </xsd:complexType>
    </xsd:element>
    <xsd:element name="mb6e640a282544139d48fde1c8cf512d" ma:index="12" nillable="true" ma:taxonomy="true" ma:internalName="mb6e640a282544139d48fde1c8cf512d" ma:taxonomyFieldName="Exam_x0020_Board" ma:displayName="Exam Board" ma:fieldId="{6b6e640a-2825-4413-9d48-fde1c8cf512d}" ma:sspId="d1e1aebe-9980-4bd8-bca9-3cd8b19c1a26" ma:termSetId="619b3dc5-ea72-4c2e-8efa-8eba83f422e2" ma:anchorId="00000000-0000-0000-0000-000000000000" ma:open="false" ma:isKeyword="false">
      <xsd:complexType>
        <xsd:sequence>
          <xsd:element ref="pc:Terms" minOccurs="0" maxOccurs="1"/>
        </xsd:sequence>
      </xsd:complexType>
    </xsd:element>
    <xsd:element name="cff5830271fd4f9d9ea1afcd8e244d1b" ma:index="14" nillable="true" ma:taxonomy="true" ma:internalName="cff5830271fd4f9d9ea1afcd8e244d1b" ma:taxonomyFieldName="Week" ma:displayName="Week" ma:fieldId="{cff58302-71fd-4f9d-9ea1-afcd8e244d1b}" ma:sspId="d1e1aebe-9980-4bd8-bca9-3cd8b19c1a26" ma:termSetId="f06ce2b7-dfeb-433c-83e6-2a5dbf15b629" ma:anchorId="00000000-0000-0000-0000-000000000000" ma:open="false" ma:isKeyword="false">
      <xsd:complexType>
        <xsd:sequence>
          <xsd:element ref="pc:Terms" minOccurs="0" maxOccurs="1"/>
        </xsd:sequence>
      </xsd:complexType>
    </xsd:element>
    <xsd:element name="g274684d5ef944458a82a63b871e60a3" ma:index="16" nillable="true" ma:taxonomy="true" ma:internalName="g274684d5ef944458a82a63b871e60a3" ma:taxonomyFieldName="Term" ma:displayName="Term" ma:fieldId="{0274684d-5ef9-4445-8a82-a63b871e60a3}" ma:sspId="d1e1aebe-9980-4bd8-bca9-3cd8b19c1a26" ma:termSetId="05d9f055-0815-4565-bbad-0edf70278ed5" ma:anchorId="00000000-0000-0000-0000-000000000000" ma:open="false" ma:isKeyword="false">
      <xsd:complexType>
        <xsd:sequence>
          <xsd:element ref="pc:Terms" minOccurs="0" maxOccurs="1"/>
        </xsd:sequence>
      </xsd:complexType>
    </xsd:element>
    <xsd:element name="PersonalIdentificationData" ma:index="17" nillable="true" ma:displayName="Personal Identification Data" ma:internalName="Personal_x0020_Identification_x0020_Data">
      <xsd:simpleType>
        <xsd:restriction base="dms:Choice">
          <xsd:enumeration value="No"/>
          <xsd:enumeration value="Yes"/>
        </xsd:restriction>
      </xsd:simpleType>
    </xsd:element>
    <xsd:element name="KeyStage" ma:index="18" nillable="true" ma:displayName="Key Stage" ma:internalName="Key_x0020_Stage">
      <xsd:simpleType>
        <xsd:restriction base="dms:Text"/>
      </xsd:simpleType>
    </xsd:element>
    <xsd:element name="Year" ma:index="19" nillable="true" ma:displayName="Year" ma:internalName="Year">
      <xsd:simpleType>
        <xsd:restriction base="dms:Text"/>
      </xsd:simpleType>
    </xsd:element>
    <xsd:element name="Lesson" ma:index="20" nillable="true" ma:displayName="Lesson" ma:internalName="Lesson">
      <xsd:simpleType>
        <xsd:restriction base="dms:Text"/>
      </xsd:simpleType>
    </xsd:element>
    <xsd:element name="CustomTags" ma:index="21" nillable="true" ma:displayName="Custom Tags" ma:internalName="Custom_x0020_Tags">
      <xsd:simpleType>
        <xsd:restriction base="dms:Text"/>
      </xsd:simpleType>
    </xsd:element>
    <xsd:element name="CurriculumSubject" ma:index="22" nillable="true" ma:displayName="Curriculum Subject" ma:default="P E" ma:internalName="Curriculum_x0020_Subject">
      <xsd:simpleType>
        <xsd:restriction base="dms:Text"/>
      </xsd:simpleType>
    </xsd:element>
    <xsd:element name="SharedWithUsers" ma:index="2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ef538be-53bb-4196-bdb8-20647605b748" elementFormDefault="qualified">
    <xsd:import namespace="http://schemas.microsoft.com/office/2006/documentManagement/types"/>
    <xsd:import namespace="http://schemas.microsoft.com/office/infopath/2007/PartnerControls"/>
    <xsd:element name="MediaServiceMetadata" ma:index="23" nillable="true" ma:displayName="MediaServiceMetadata" ma:hidden="true" ma:internalName="MediaServiceMetadata" ma:readOnly="true">
      <xsd:simpleType>
        <xsd:restriction base="dms:Note"/>
      </xsd:simpleType>
    </xsd:element>
    <xsd:element name="MediaServiceFastMetadata" ma:index="24" nillable="true" ma:displayName="MediaServiceFastMetadata" ma:hidden="true" ma:internalName="MediaServiceFastMetadata" ma:readOnly="true">
      <xsd:simpleType>
        <xsd:restriction base="dms:Note"/>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16a120c9-c7b0-42f6-9715-5d69fcf07967" xsi:nil="true"/>
    <PersonalIdentificationData xmlns="16a120c9-c7b0-42f6-9715-5d69fcf07967" xsi:nil="true"/>
    <g274684d5ef944458a82a63b871e60a3 xmlns="16a120c9-c7b0-42f6-9715-5d69fcf07967">
      <Terms xmlns="http://schemas.microsoft.com/office/infopath/2007/PartnerControls"/>
    </g274684d5ef944458a82a63b871e60a3>
    <cff5830271fd4f9d9ea1afcd8e244d1b xmlns="16a120c9-c7b0-42f6-9715-5d69fcf07967">
      <Terms xmlns="http://schemas.microsoft.com/office/infopath/2007/PartnerControls"/>
    </cff5830271fd4f9d9ea1afcd8e244d1b>
    <KeyStage xmlns="16a120c9-c7b0-42f6-9715-5d69fcf07967" xsi:nil="true"/>
    <CustomTags xmlns="16a120c9-c7b0-42f6-9715-5d69fcf07967" xsi:nil="true"/>
    <CurriculumSubject xmlns="16a120c9-c7b0-42f6-9715-5d69fcf07967">P E</CurriculumSubject>
    <mb6e640a282544139d48fde1c8cf512d xmlns="16a120c9-c7b0-42f6-9715-5d69fcf07967">
      <Terms xmlns="http://schemas.microsoft.com/office/infopath/2007/PartnerControls"/>
    </mb6e640a282544139d48fde1c8cf512d>
    <md7cb7e931e3455ea9d26685a6e7c5b9 xmlns="16a120c9-c7b0-42f6-9715-5d69fcf07967">
      <Terms xmlns="http://schemas.microsoft.com/office/infopath/2007/PartnerControls"/>
    </md7cb7e931e3455ea9d26685a6e7c5b9>
    <Year xmlns="16a120c9-c7b0-42f6-9715-5d69fcf07967" xsi:nil="true"/>
    <Lesson xmlns="16a120c9-c7b0-42f6-9715-5d69fcf07967" xsi:nil="true"/>
  </documentManagement>
</p:properties>
</file>

<file path=customXml/itemProps1.xml><?xml version="1.0" encoding="utf-8"?>
<ds:datastoreItem xmlns:ds="http://schemas.openxmlformats.org/officeDocument/2006/customXml" ds:itemID="{F966CF72-4920-4B0C-A266-EF04454D6E30}"/>
</file>

<file path=customXml/itemProps2.xml><?xml version="1.0" encoding="utf-8"?>
<ds:datastoreItem xmlns:ds="http://schemas.openxmlformats.org/officeDocument/2006/customXml" ds:itemID="{EA21E2CC-0E99-4CCA-B1B8-88F668DFA689}"/>
</file>

<file path=customXml/itemProps3.xml><?xml version="1.0" encoding="utf-8"?>
<ds:datastoreItem xmlns:ds="http://schemas.openxmlformats.org/officeDocument/2006/customXml" ds:itemID="{88EE676A-39B7-4D6E-A7C8-5191F25DA4AD}"/>
</file>

<file path=docProps/app.xml><?xml version="1.0" encoding="utf-8"?>
<Properties xmlns="http://schemas.openxmlformats.org/officeDocument/2006/extended-properties" xmlns:vt="http://schemas.openxmlformats.org/officeDocument/2006/docPropsVTypes">
  <TotalTime>774</TotalTime>
  <Words>3304</Words>
  <Application>Microsoft Office PowerPoint</Application>
  <PresentationFormat>On-screen Show (4:3)</PresentationFormat>
  <Paragraphs>517</Paragraphs>
  <Slides>44</Slides>
  <Notes>23</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44</vt:i4>
      </vt:variant>
    </vt:vector>
  </HeadingPairs>
  <TitlesOfParts>
    <vt:vector size="51" baseType="lpstr">
      <vt:lpstr>Arial</vt:lpstr>
      <vt:lpstr>Calibri</vt:lpstr>
      <vt:lpstr>Comic Sans MS</vt:lpstr>
      <vt:lpstr>Noto Sans Symbols</vt:lpstr>
      <vt:lpstr>Times New Roman</vt:lpstr>
      <vt:lpstr>Office Theme</vt:lpstr>
      <vt:lpstr>Custom Design</vt:lpstr>
      <vt:lpstr>PowerPoint Presentation</vt:lpstr>
      <vt:lpstr>Structure and function of the cardiovascular system  Learning Outcomes</vt:lpstr>
      <vt:lpstr>PowerPoint Presentation</vt:lpstr>
      <vt:lpstr>The cardiovascular system So What do we Know Already?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Aerobic                Vs           Anaerobic</vt:lpstr>
      <vt:lpstr>PowerPoint Presentation</vt:lpstr>
      <vt:lpstr>PowerPoint Presentation</vt:lpstr>
      <vt:lpstr>PowerPoint Presentation</vt:lpstr>
    </vt:vector>
  </TitlesOfParts>
  <Company>Cambridge Assessment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GCSE (9-1) PE - The Cardiovascular and respiratory systems</dc:title>
  <dc:creator>OCR</dc:creator>
  <cp:keywords>GCSE; PE; Topic Presnetation; Cardiovascular and respiratory systems</cp:keywords>
  <cp:lastModifiedBy>J. Levick</cp:lastModifiedBy>
  <cp:revision>112</cp:revision>
  <dcterms:created xsi:type="dcterms:W3CDTF">2018-10-01T14:21:10Z</dcterms:created>
  <dcterms:modified xsi:type="dcterms:W3CDTF">2019-03-25T14:03:11Z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0x010100F34FFDDEA59E7F428F2BD661CB266771</vt:lpwstr>
  </property>
</Properties>
</file>