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27"/>
  </p:notesMasterIdLst>
  <p:sldIdLst>
    <p:sldId id="257" r:id="rId5"/>
    <p:sldId id="263" r:id="rId6"/>
    <p:sldId id="320" r:id="rId7"/>
    <p:sldId id="298" r:id="rId8"/>
    <p:sldId id="299" r:id="rId9"/>
    <p:sldId id="300" r:id="rId10"/>
    <p:sldId id="301" r:id="rId11"/>
    <p:sldId id="302" r:id="rId12"/>
    <p:sldId id="303" r:id="rId13"/>
    <p:sldId id="304" r:id="rId14"/>
    <p:sldId id="305" r:id="rId15"/>
    <p:sldId id="307" r:id="rId16"/>
    <p:sldId id="308" r:id="rId17"/>
    <p:sldId id="318" r:id="rId18"/>
    <p:sldId id="309" r:id="rId19"/>
    <p:sldId id="313" r:id="rId20"/>
    <p:sldId id="314" r:id="rId21"/>
    <p:sldId id="310" r:id="rId22"/>
    <p:sldId id="311" r:id="rId23"/>
    <p:sldId id="317" r:id="rId24"/>
    <p:sldId id="315" r:id="rId25"/>
    <p:sldId id="295" r:id="rId26"/>
  </p:sldIdLst>
  <p:sldSz cx="7559675" cy="1069181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8" userDrawn="1">
          <p15:clr>
            <a:srgbClr val="A4A3A4"/>
          </p15:clr>
        </p15:guide>
        <p15:guide id="2" pos="238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300"/>
    <a:srgbClr val="32495D"/>
    <a:srgbClr val="46AA42"/>
    <a:srgbClr val="4EB64A"/>
    <a:srgbClr val="272361"/>
    <a:srgbClr val="862EA2"/>
    <a:srgbClr val="0D0D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C46ACA-262F-404A-A1E2-D7081FBBA8C3}" v="7" dt="2026-02-05T12:04:38.451"/>
    <p1510:client id="{227ADE36-8B7B-AF5A-734B-8BD95CB6E27C}" v="4" dt="2026-02-06T12:09:38.826"/>
    <p1510:client id="{63623853-2BB4-CB4E-7077-B4277B2E1CF9}" v="5" dt="2026-02-05T12:22:58.861"/>
    <p1510:client id="{757555B0-5FC6-5BE8-5538-C0444CE70C5D}" v="1" dt="2026-02-05T11:48:25.459"/>
    <p1510:client id="{92908142-7189-421F-50AD-5D20BF246CDC}" v="1" dt="2026-02-05T10:17:41.270"/>
    <p1510:client id="{9A34FCC8-521A-4D9F-8DF4-4A3484E0B845}" v="9" dt="2026-02-05T00:34:23.707"/>
    <p1510:client id="{AC5053B4-CAD9-3E95-7473-D06BF883A488}" v="172" dt="2026-02-05T12:17:50.2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3368"/>
        <p:guide pos="2381"/>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Parish" userId="S::cparish@braytonacademy.org.uk::3c03f3d7-cc39-411a-ad51-0377bbc81ffd" providerId="AD" clId="Web-{AC5053B4-CAD9-3E95-7473-D06BF883A488}"/>
    <pc:docChg chg="modSld">
      <pc:chgData name="C Parish" userId="S::cparish@braytonacademy.org.uk::3c03f3d7-cc39-411a-ad51-0377bbc81ffd" providerId="AD" clId="Web-{AC5053B4-CAD9-3E95-7473-D06BF883A488}" dt="2026-02-05T12:17:46.330" v="83" actId="20577"/>
      <pc:docMkLst>
        <pc:docMk/>
      </pc:docMkLst>
      <pc:sldChg chg="modSp">
        <pc:chgData name="C Parish" userId="S::cparish@braytonacademy.org.uk::3c03f3d7-cc39-411a-ad51-0377bbc81ffd" providerId="AD" clId="Web-{AC5053B4-CAD9-3E95-7473-D06BF883A488}" dt="2026-02-05T12:17:46.330" v="83" actId="20577"/>
        <pc:sldMkLst>
          <pc:docMk/>
          <pc:sldMk cId="3623654335" sldId="298"/>
        </pc:sldMkLst>
        <pc:spChg chg="mod">
          <ac:chgData name="C Parish" userId="S::cparish@braytonacademy.org.uk::3c03f3d7-cc39-411a-ad51-0377bbc81ffd" providerId="AD" clId="Web-{AC5053B4-CAD9-3E95-7473-D06BF883A488}" dt="2026-02-05T12:17:46.330" v="83" actId="20577"/>
          <ac:spMkLst>
            <pc:docMk/>
            <pc:sldMk cId="3623654335" sldId="298"/>
            <ac:spMk id="7" creationId="{809A964A-D1FB-FC40-BC87-56A0157844D4}"/>
          </ac:spMkLst>
        </pc:spChg>
      </pc:sldChg>
    </pc:docChg>
  </pc:docChgLst>
  <pc:docChgLst>
    <pc:chgData name="C Parish" userId="S::cparish@braytonacademy.org.uk::3c03f3d7-cc39-411a-ad51-0377bbc81ffd" providerId="AD" clId="Web-{1548DE2E-E1B5-BE61-70D5-97669F066465}"/>
    <pc:docChg chg="modSld">
      <pc:chgData name="C Parish" userId="S::cparish@braytonacademy.org.uk::3c03f3d7-cc39-411a-ad51-0377bbc81ffd" providerId="AD" clId="Web-{1548DE2E-E1B5-BE61-70D5-97669F066465}" dt="2026-01-30T13:22:09.845" v="3" actId="20577"/>
      <pc:docMkLst>
        <pc:docMk/>
      </pc:docMkLst>
      <pc:sldChg chg="delSp modSp">
        <pc:chgData name="C Parish" userId="S::cparish@braytonacademy.org.uk::3c03f3d7-cc39-411a-ad51-0377bbc81ffd" providerId="AD" clId="Web-{1548DE2E-E1B5-BE61-70D5-97669F066465}" dt="2026-01-30T13:22:09.845" v="3" actId="20577"/>
        <pc:sldMkLst>
          <pc:docMk/>
          <pc:sldMk cId="400933618" sldId="263"/>
        </pc:sldMkLst>
        <pc:spChg chg="mod">
          <ac:chgData name="C Parish" userId="S::cparish@braytonacademy.org.uk::3c03f3d7-cc39-411a-ad51-0377bbc81ffd" providerId="AD" clId="Web-{1548DE2E-E1B5-BE61-70D5-97669F066465}" dt="2026-01-30T13:22:09.845" v="3" actId="20577"/>
          <ac:spMkLst>
            <pc:docMk/>
            <pc:sldMk cId="400933618" sldId="263"/>
            <ac:spMk id="3" creationId="{00000000-0000-0000-0000-000000000000}"/>
          </ac:spMkLst>
        </pc:spChg>
      </pc:sldChg>
    </pc:docChg>
  </pc:docChgLst>
  <pc:docChgLst>
    <pc:chgData name="Andrew Houghton" userId="S::ahoughton@braytonacademy.org.uk::f419f6aa-97b1-4ec9-bba2-35cbd65fd8ec" providerId="AD" clId="Web-{92908142-7189-421F-50AD-5D20BF246CDC}"/>
    <pc:docChg chg="modSld">
      <pc:chgData name="Andrew Houghton" userId="S::ahoughton@braytonacademy.org.uk::f419f6aa-97b1-4ec9-bba2-35cbd65fd8ec" providerId="AD" clId="Web-{92908142-7189-421F-50AD-5D20BF246CDC}" dt="2026-02-05T10:17:41.270" v="0" actId="1076"/>
      <pc:docMkLst>
        <pc:docMk/>
      </pc:docMkLst>
      <pc:sldChg chg="modSp">
        <pc:chgData name="Andrew Houghton" userId="S::ahoughton@braytonacademy.org.uk::f419f6aa-97b1-4ec9-bba2-35cbd65fd8ec" providerId="AD" clId="Web-{92908142-7189-421F-50AD-5D20BF246CDC}" dt="2026-02-05T10:17:41.270" v="0" actId="1076"/>
        <pc:sldMkLst>
          <pc:docMk/>
          <pc:sldMk cId="2492491358" sldId="318"/>
        </pc:sldMkLst>
        <pc:graphicFrameChg chg="mod">
          <ac:chgData name="Andrew Houghton" userId="S::ahoughton@braytonacademy.org.uk::f419f6aa-97b1-4ec9-bba2-35cbd65fd8ec" providerId="AD" clId="Web-{92908142-7189-421F-50AD-5D20BF246CDC}" dt="2026-02-05T10:17:41.270" v="0" actId="1076"/>
          <ac:graphicFrameMkLst>
            <pc:docMk/>
            <pc:sldMk cId="2492491358" sldId="318"/>
            <ac:graphicFrameMk id="18" creationId="{05B8CDD3-B151-4605-92FB-F6764B4A6CFD}"/>
          </ac:graphicFrameMkLst>
        </pc:graphicFrameChg>
      </pc:sldChg>
    </pc:docChg>
  </pc:docChgLst>
  <pc:docChgLst>
    <pc:chgData name="C Parish" userId="S::cparish@braytonacademy.org.uk::3c03f3d7-cc39-411a-ad51-0377bbc81ffd" providerId="AD" clId="Web-{227ADE36-8B7B-AF5A-734B-8BD95CB6E27C}"/>
    <pc:docChg chg="modSld">
      <pc:chgData name="C Parish" userId="S::cparish@braytonacademy.org.uk::3c03f3d7-cc39-411a-ad51-0377bbc81ffd" providerId="AD" clId="Web-{227ADE36-8B7B-AF5A-734B-8BD95CB6E27C}" dt="2026-02-06T12:09:38.826" v="2" actId="1076"/>
      <pc:docMkLst>
        <pc:docMk/>
      </pc:docMkLst>
      <pc:sldChg chg="addSp modSp">
        <pc:chgData name="C Parish" userId="S::cparish@braytonacademy.org.uk::3c03f3d7-cc39-411a-ad51-0377bbc81ffd" providerId="AD" clId="Web-{227ADE36-8B7B-AF5A-734B-8BD95CB6E27C}" dt="2026-02-06T12:09:38.826" v="2" actId="1076"/>
        <pc:sldMkLst>
          <pc:docMk/>
          <pc:sldMk cId="288148601" sldId="320"/>
        </pc:sldMkLst>
        <pc:picChg chg="add mod">
          <ac:chgData name="C Parish" userId="S::cparish@braytonacademy.org.uk::3c03f3d7-cc39-411a-ad51-0377bbc81ffd" providerId="AD" clId="Web-{227ADE36-8B7B-AF5A-734B-8BD95CB6E27C}" dt="2026-02-06T12:09:38.826" v="2" actId="1076"/>
          <ac:picMkLst>
            <pc:docMk/>
            <pc:sldMk cId="288148601" sldId="320"/>
            <ac:picMk id="9" creationId="{5DEF9AD6-FA3A-1D00-8808-9ED7E096F8AF}"/>
          </ac:picMkLst>
        </pc:picChg>
      </pc:sldChg>
    </pc:docChg>
  </pc:docChgLst>
  <pc:docChgLst>
    <pc:chgData name="C Parish" userId="S::cparish@braytonacademy.org.uk::3c03f3d7-cc39-411a-ad51-0377bbc81ffd" providerId="AD" clId="Web-{815048F3-EBD0-7288-C3B6-A4E35D71DB3F}"/>
    <pc:docChg chg="modSld">
      <pc:chgData name="C Parish" userId="S::cparish@braytonacademy.org.uk::3c03f3d7-cc39-411a-ad51-0377bbc81ffd" providerId="AD" clId="Web-{815048F3-EBD0-7288-C3B6-A4E35D71DB3F}" dt="2026-01-30T13:23:15.368" v="6" actId="20577"/>
      <pc:docMkLst>
        <pc:docMk/>
      </pc:docMkLst>
      <pc:sldChg chg="modSp">
        <pc:chgData name="C Parish" userId="S::cparish@braytonacademy.org.uk::3c03f3d7-cc39-411a-ad51-0377bbc81ffd" providerId="AD" clId="Web-{815048F3-EBD0-7288-C3B6-A4E35D71DB3F}" dt="2026-01-30T13:23:03.415" v="5" actId="20577"/>
        <pc:sldMkLst>
          <pc:docMk/>
          <pc:sldMk cId="1542052096" sldId="257"/>
        </pc:sldMkLst>
        <pc:spChg chg="mod">
          <ac:chgData name="C Parish" userId="S::cparish@braytonacademy.org.uk::3c03f3d7-cc39-411a-ad51-0377bbc81ffd" providerId="AD" clId="Web-{815048F3-EBD0-7288-C3B6-A4E35D71DB3F}" dt="2026-01-30T13:23:03.415" v="5" actId="20577"/>
          <ac:spMkLst>
            <pc:docMk/>
            <pc:sldMk cId="1542052096" sldId="257"/>
            <ac:spMk id="10" creationId="{00000000-0000-0000-0000-000000000000}"/>
          </ac:spMkLst>
        </pc:spChg>
      </pc:sldChg>
      <pc:sldChg chg="modSp">
        <pc:chgData name="C Parish" userId="S::cparish@braytonacademy.org.uk::3c03f3d7-cc39-411a-ad51-0377bbc81ffd" providerId="AD" clId="Web-{815048F3-EBD0-7288-C3B6-A4E35D71DB3F}" dt="2026-01-30T13:22:35.868" v="1" actId="1076"/>
        <pc:sldMkLst>
          <pc:docMk/>
          <pc:sldMk cId="400933618" sldId="263"/>
        </pc:sldMkLst>
        <pc:spChg chg="mod">
          <ac:chgData name="C Parish" userId="S::cparish@braytonacademy.org.uk::3c03f3d7-cc39-411a-ad51-0377bbc81ffd" providerId="AD" clId="Web-{815048F3-EBD0-7288-C3B6-A4E35D71DB3F}" dt="2026-01-30T13:22:35.868" v="1" actId="1076"/>
          <ac:spMkLst>
            <pc:docMk/>
            <pc:sldMk cId="400933618" sldId="263"/>
            <ac:spMk id="3" creationId="{00000000-0000-0000-0000-000000000000}"/>
          </ac:spMkLst>
        </pc:spChg>
      </pc:sldChg>
      <pc:sldChg chg="modSp">
        <pc:chgData name="C Parish" userId="S::cparish@braytonacademy.org.uk::3c03f3d7-cc39-411a-ad51-0377bbc81ffd" providerId="AD" clId="Web-{815048F3-EBD0-7288-C3B6-A4E35D71DB3F}" dt="2026-01-30T13:23:15.368" v="6" actId="20577"/>
        <pc:sldMkLst>
          <pc:docMk/>
          <pc:sldMk cId="3623654335" sldId="298"/>
        </pc:sldMkLst>
        <pc:spChg chg="mod">
          <ac:chgData name="C Parish" userId="S::cparish@braytonacademy.org.uk::3c03f3d7-cc39-411a-ad51-0377bbc81ffd" providerId="AD" clId="Web-{815048F3-EBD0-7288-C3B6-A4E35D71DB3F}" dt="2026-01-30T13:23:15.368" v="6" actId="20577"/>
          <ac:spMkLst>
            <pc:docMk/>
            <pc:sldMk cId="3623654335" sldId="298"/>
            <ac:spMk id="7" creationId="{809A964A-D1FB-FC40-BC87-56A0157844D4}"/>
          </ac:spMkLst>
        </pc:spChg>
      </pc:sldChg>
    </pc:docChg>
  </pc:docChgLst>
  <pc:docChgLst>
    <pc:chgData name="C Parish" userId="S::cparish@braytonacademy.org.uk::3c03f3d7-cc39-411a-ad51-0377bbc81ffd" providerId="AD" clId="Web-{757555B0-5FC6-5BE8-5538-C0444CE70C5D}"/>
    <pc:docChg chg="addSld modSld">
      <pc:chgData name="C Parish" userId="S::cparish@braytonacademy.org.uk::3c03f3d7-cc39-411a-ad51-0377bbc81ffd" providerId="AD" clId="Web-{757555B0-5FC6-5BE8-5538-C0444CE70C5D}" dt="2026-02-05T11:48:25.459" v="2"/>
      <pc:docMkLst>
        <pc:docMk/>
      </pc:docMkLst>
      <pc:sldChg chg="modSp">
        <pc:chgData name="C Parish" userId="S::cparish@braytonacademy.org.uk::3c03f3d7-cc39-411a-ad51-0377bbc81ffd" providerId="AD" clId="Web-{757555B0-5FC6-5BE8-5538-C0444CE70C5D}" dt="2026-02-05T11:48:12.193" v="1" actId="20577"/>
        <pc:sldMkLst>
          <pc:docMk/>
          <pc:sldMk cId="400933618" sldId="263"/>
        </pc:sldMkLst>
        <pc:spChg chg="mod">
          <ac:chgData name="C Parish" userId="S::cparish@braytonacademy.org.uk::3c03f3d7-cc39-411a-ad51-0377bbc81ffd" providerId="AD" clId="Web-{757555B0-5FC6-5BE8-5538-C0444CE70C5D}" dt="2026-02-05T11:48:12.193" v="1" actId="20577"/>
          <ac:spMkLst>
            <pc:docMk/>
            <pc:sldMk cId="400933618" sldId="263"/>
            <ac:spMk id="3" creationId="{00000000-0000-0000-0000-000000000000}"/>
          </ac:spMkLst>
        </pc:spChg>
      </pc:sldChg>
      <pc:sldChg chg="new">
        <pc:chgData name="C Parish" userId="S::cparish@braytonacademy.org.uk::3c03f3d7-cc39-411a-ad51-0377bbc81ffd" providerId="AD" clId="Web-{757555B0-5FC6-5BE8-5538-C0444CE70C5D}" dt="2026-02-05T11:48:25.459" v="2"/>
        <pc:sldMkLst>
          <pc:docMk/>
          <pc:sldMk cId="722569349" sldId="319"/>
        </pc:sldMkLst>
      </pc:sldChg>
    </pc:docChg>
  </pc:docChgLst>
  <pc:docChgLst>
    <pc:chgData name="C Parish" userId="S::cparish@braytonacademy.org.uk::3c03f3d7-cc39-411a-ad51-0377bbc81ffd" providerId="AD" clId="Web-{63623853-2BB4-CB4E-7077-B4277B2E1CF9}"/>
    <pc:docChg chg="modSld">
      <pc:chgData name="C Parish" userId="S::cparish@braytonacademy.org.uk::3c03f3d7-cc39-411a-ad51-0377bbc81ffd" providerId="AD" clId="Web-{63623853-2BB4-CB4E-7077-B4277B2E1CF9}" dt="2026-02-05T12:22:58.861" v="4" actId="20577"/>
      <pc:docMkLst>
        <pc:docMk/>
      </pc:docMkLst>
      <pc:sldChg chg="modSp">
        <pc:chgData name="C Parish" userId="S::cparish@braytonacademy.org.uk::3c03f3d7-cc39-411a-ad51-0377bbc81ffd" providerId="AD" clId="Web-{63623853-2BB4-CB4E-7077-B4277B2E1CF9}" dt="2026-02-05T12:22:58.861" v="4" actId="20577"/>
        <pc:sldMkLst>
          <pc:docMk/>
          <pc:sldMk cId="3623654335" sldId="298"/>
        </pc:sldMkLst>
        <pc:spChg chg="mod">
          <ac:chgData name="C Parish" userId="S::cparish@braytonacademy.org.uk::3c03f3d7-cc39-411a-ad51-0377bbc81ffd" providerId="AD" clId="Web-{63623853-2BB4-CB4E-7077-B4277B2E1CF9}" dt="2026-02-05T12:22:58.861" v="4" actId="20577"/>
          <ac:spMkLst>
            <pc:docMk/>
            <pc:sldMk cId="3623654335" sldId="298"/>
            <ac:spMk id="5" creationId="{28E6DB35-8FBA-E5AD-167E-5BBF2449DA7D}"/>
          </ac:spMkLst>
        </pc:spChg>
      </pc:sldChg>
    </pc:docChg>
  </pc:docChgLst>
  <pc:docChgLst>
    <pc:chgData name="Andrew Houghton" userId="f419f6aa-97b1-4ec9-bba2-35cbd65fd8ec" providerId="ADAL" clId="{217AD7EB-A695-44B7-B82A-6282DACBBE85}"/>
    <pc:docChg chg="undo custSel addSld modSld">
      <pc:chgData name="Andrew Houghton" userId="f419f6aa-97b1-4ec9-bba2-35cbd65fd8ec" providerId="ADAL" clId="{217AD7EB-A695-44B7-B82A-6282DACBBE85}" dt="2026-02-05T00:36:47.233" v="2115" actId="20577"/>
      <pc:docMkLst>
        <pc:docMk/>
      </pc:docMkLst>
      <pc:sldChg chg="addSp delSp modSp add mod">
        <pc:chgData name="Andrew Houghton" userId="f419f6aa-97b1-4ec9-bba2-35cbd65fd8ec" providerId="ADAL" clId="{217AD7EB-A695-44B7-B82A-6282DACBBE85}" dt="2026-02-05T00:36:47.233" v="2115" actId="20577"/>
        <pc:sldMkLst>
          <pc:docMk/>
          <pc:sldMk cId="2492491358" sldId="318"/>
        </pc:sldMkLst>
        <pc:spChg chg="mod">
          <ac:chgData name="Andrew Houghton" userId="f419f6aa-97b1-4ec9-bba2-35cbd65fd8ec" providerId="ADAL" clId="{217AD7EB-A695-44B7-B82A-6282DACBBE85}" dt="2026-02-05T00:29:47.440" v="1554" actId="1076"/>
          <ac:spMkLst>
            <pc:docMk/>
            <pc:sldMk cId="2492491358" sldId="318"/>
            <ac:spMk id="6" creationId="{9B07243C-A3B7-18D7-9A5C-5F3AFD64DB4F}"/>
          </ac:spMkLst>
        </pc:spChg>
        <pc:spChg chg="mod">
          <ac:chgData name="Andrew Houghton" userId="f419f6aa-97b1-4ec9-bba2-35cbd65fd8ec" providerId="ADAL" clId="{217AD7EB-A695-44B7-B82A-6282DACBBE85}" dt="2026-02-05T00:21:17.370" v="683" actId="20577"/>
          <ac:spMkLst>
            <pc:docMk/>
            <pc:sldMk cId="2492491358" sldId="318"/>
            <ac:spMk id="7" creationId="{70C8D956-DC67-9C35-2684-D1560C6267F4}"/>
          </ac:spMkLst>
        </pc:spChg>
        <pc:spChg chg="mod">
          <ac:chgData name="Andrew Houghton" userId="f419f6aa-97b1-4ec9-bba2-35cbd65fd8ec" providerId="ADAL" clId="{217AD7EB-A695-44B7-B82A-6282DACBBE85}" dt="2026-02-05T00:12:52.947" v="456" actId="20577"/>
          <ac:spMkLst>
            <pc:docMk/>
            <pc:sldMk cId="2492491358" sldId="318"/>
            <ac:spMk id="8" creationId="{971CCCDC-C401-6C1D-D8A6-D4C1AD2395C0}"/>
          </ac:spMkLst>
        </pc:spChg>
        <pc:spChg chg="del">
          <ac:chgData name="Andrew Houghton" userId="f419f6aa-97b1-4ec9-bba2-35cbd65fd8ec" providerId="ADAL" clId="{217AD7EB-A695-44B7-B82A-6282DACBBE85}" dt="2026-02-05T00:15:46.746" v="515" actId="478"/>
          <ac:spMkLst>
            <pc:docMk/>
            <pc:sldMk cId="2492491358" sldId="318"/>
            <ac:spMk id="10" creationId="{17D2D1E3-916F-E153-B9F5-E824557FDFE8}"/>
          </ac:spMkLst>
        </pc:spChg>
        <pc:spChg chg="mod">
          <ac:chgData name="Andrew Houghton" userId="f419f6aa-97b1-4ec9-bba2-35cbd65fd8ec" providerId="ADAL" clId="{217AD7EB-A695-44B7-B82A-6282DACBBE85}" dt="2026-02-05T00:29:42.250" v="1553" actId="20577"/>
          <ac:spMkLst>
            <pc:docMk/>
            <pc:sldMk cId="2492491358" sldId="318"/>
            <ac:spMk id="11" creationId="{224F8D6F-B912-A70B-557D-5B2436DF8B69}"/>
          </ac:spMkLst>
        </pc:spChg>
        <pc:graphicFrameChg chg="mod modGraphic">
          <ac:chgData name="Andrew Houghton" userId="f419f6aa-97b1-4ec9-bba2-35cbd65fd8ec" providerId="ADAL" clId="{217AD7EB-A695-44B7-B82A-6282DACBBE85}" dt="2026-02-05T00:35:27.620" v="1899" actId="20577"/>
          <ac:graphicFrameMkLst>
            <pc:docMk/>
            <pc:sldMk cId="2492491358" sldId="318"/>
            <ac:graphicFrameMk id="9" creationId="{4A5C6D2D-3D80-EE97-D8A1-B0842307000F}"/>
          </ac:graphicFrameMkLst>
        </pc:graphicFrameChg>
        <pc:graphicFrameChg chg="add mod modGraphic">
          <ac:chgData name="Andrew Houghton" userId="f419f6aa-97b1-4ec9-bba2-35cbd65fd8ec" providerId="ADAL" clId="{217AD7EB-A695-44B7-B82A-6282DACBBE85}" dt="2026-02-05T00:36:47.233" v="2115" actId="20577"/>
          <ac:graphicFrameMkLst>
            <pc:docMk/>
            <pc:sldMk cId="2492491358" sldId="318"/>
            <ac:graphicFrameMk id="18" creationId="{05B8CDD3-B151-4605-92FB-F6764B4A6CFD}"/>
          </ac:graphicFrameMkLst>
        </pc:graphicFrameChg>
        <pc:picChg chg="add del mod ord">
          <ac:chgData name="Andrew Houghton" userId="f419f6aa-97b1-4ec9-bba2-35cbd65fd8ec" providerId="ADAL" clId="{217AD7EB-A695-44B7-B82A-6282DACBBE85}" dt="2026-02-05T00:06:11.554" v="193" actId="478"/>
          <ac:picMkLst>
            <pc:docMk/>
            <pc:sldMk cId="2492491358" sldId="318"/>
            <ac:picMk id="2" creationId="{01B2D77F-42C5-0541-7BA0-7DF602A22E8B}"/>
          </ac:picMkLst>
        </pc:picChg>
        <pc:picChg chg="add del mod">
          <ac:chgData name="Andrew Houghton" userId="f419f6aa-97b1-4ec9-bba2-35cbd65fd8ec" providerId="ADAL" clId="{217AD7EB-A695-44B7-B82A-6282DACBBE85}" dt="2026-02-05T00:06:10.820" v="192" actId="478"/>
          <ac:picMkLst>
            <pc:docMk/>
            <pc:sldMk cId="2492491358" sldId="318"/>
            <ac:picMk id="3" creationId="{CFA364AA-F614-F500-E4A2-1CEE3D734C7B}"/>
          </ac:picMkLst>
        </pc:picChg>
        <pc:picChg chg="add del mod">
          <ac:chgData name="Andrew Houghton" userId="f419f6aa-97b1-4ec9-bba2-35cbd65fd8ec" providerId="ADAL" clId="{217AD7EB-A695-44B7-B82A-6282DACBBE85}" dt="2026-02-05T00:06:35.699" v="244" actId="478"/>
          <ac:picMkLst>
            <pc:docMk/>
            <pc:sldMk cId="2492491358" sldId="318"/>
            <ac:picMk id="15" creationId="{275C1F5C-3926-C275-16A3-D2C26289E4D5}"/>
          </ac:picMkLst>
        </pc:picChg>
        <pc:picChg chg="add mod">
          <ac:chgData name="Andrew Houghton" userId="f419f6aa-97b1-4ec9-bba2-35cbd65fd8ec" providerId="ADAL" clId="{217AD7EB-A695-44B7-B82A-6282DACBBE85}" dt="2026-02-05T00:06:39.898" v="278" actId="1037"/>
          <ac:picMkLst>
            <pc:docMk/>
            <pc:sldMk cId="2492491358" sldId="318"/>
            <ac:picMk id="17" creationId="{D50D715C-EB1B-8750-0DCE-C45B26A63593}"/>
          </ac:picMkLst>
        </pc:picChg>
      </pc:sldChg>
    </pc:docChg>
  </pc:docChgLst>
  <pc:docChgLst>
    <pc:chgData name="C Parish" userId="3c03f3d7-cc39-411a-ad51-0377bbc81ffd" providerId="ADAL" clId="{E9DF6F04-006E-4BF6-9EC3-68D913FA9A24}"/>
    <pc:docChg chg="undo custSel addSld delSld modSld">
      <pc:chgData name="C Parish" userId="3c03f3d7-cc39-411a-ad51-0377bbc81ffd" providerId="ADAL" clId="{E9DF6F04-006E-4BF6-9EC3-68D913FA9A24}" dt="2026-02-05T12:05:55.244" v="328" actId="47"/>
      <pc:docMkLst>
        <pc:docMk/>
      </pc:docMkLst>
      <pc:sldChg chg="modSp mod">
        <pc:chgData name="C Parish" userId="3c03f3d7-cc39-411a-ad51-0377bbc81ffd" providerId="ADAL" clId="{E9DF6F04-006E-4BF6-9EC3-68D913FA9A24}" dt="2026-02-05T11:51:22.948" v="52" actId="167"/>
        <pc:sldMkLst>
          <pc:docMk/>
          <pc:sldMk cId="400933618" sldId="263"/>
        </pc:sldMkLst>
        <pc:spChg chg="mod">
          <ac:chgData name="C Parish" userId="3c03f3d7-cc39-411a-ad51-0377bbc81ffd" providerId="ADAL" clId="{E9DF6F04-006E-4BF6-9EC3-68D913FA9A24}" dt="2026-02-05T11:51:04.424" v="50" actId="20577"/>
          <ac:spMkLst>
            <pc:docMk/>
            <pc:sldMk cId="400933618" sldId="263"/>
            <ac:spMk id="3" creationId="{00000000-0000-0000-0000-000000000000}"/>
          </ac:spMkLst>
        </pc:spChg>
        <pc:grpChg chg="ord">
          <ac:chgData name="C Parish" userId="3c03f3d7-cc39-411a-ad51-0377bbc81ffd" providerId="ADAL" clId="{E9DF6F04-006E-4BF6-9EC3-68D913FA9A24}" dt="2026-02-05T11:51:22.948" v="52" actId="167"/>
          <ac:grpSpMkLst>
            <pc:docMk/>
            <pc:sldMk cId="400933618" sldId="263"/>
            <ac:grpSpMk id="6" creationId="{A198ED96-CAF1-7D3E-297F-F8FD32092531}"/>
          </ac:grpSpMkLst>
        </pc:grpChg>
        <pc:picChg chg="ord">
          <ac:chgData name="C Parish" userId="3c03f3d7-cc39-411a-ad51-0377bbc81ffd" providerId="ADAL" clId="{E9DF6F04-006E-4BF6-9EC3-68D913FA9A24}" dt="2026-02-05T11:51:14.192" v="51" actId="167"/>
          <ac:picMkLst>
            <pc:docMk/>
            <pc:sldMk cId="400933618" sldId="263"/>
            <ac:picMk id="7" creationId="{7588E631-855E-2D63-D6B4-B83B2E8013D6}"/>
          </ac:picMkLst>
        </pc:picChg>
      </pc:sldChg>
      <pc:sldChg chg="addSp delSp modSp mod">
        <pc:chgData name="C Parish" userId="3c03f3d7-cc39-411a-ad51-0377bbc81ffd" providerId="ADAL" clId="{E9DF6F04-006E-4BF6-9EC3-68D913FA9A24}" dt="2026-02-05T12:05:48.592" v="327" actId="1076"/>
        <pc:sldMkLst>
          <pc:docMk/>
          <pc:sldMk cId="3623654335" sldId="298"/>
        </pc:sldMkLst>
        <pc:spChg chg="mod">
          <ac:chgData name="C Parish" userId="3c03f3d7-cc39-411a-ad51-0377bbc81ffd" providerId="ADAL" clId="{E9DF6F04-006E-4BF6-9EC3-68D913FA9A24}" dt="2026-02-05T12:05:37.924" v="325" actId="1076"/>
          <ac:spMkLst>
            <pc:docMk/>
            <pc:sldMk cId="3623654335" sldId="298"/>
            <ac:spMk id="3" creationId="{E54B9C2A-C7C6-3D4C-9C4F-233E1DFD8AB7}"/>
          </ac:spMkLst>
        </pc:spChg>
        <pc:spChg chg="mod">
          <ac:chgData name="C Parish" userId="3c03f3d7-cc39-411a-ad51-0377bbc81ffd" providerId="ADAL" clId="{E9DF6F04-006E-4BF6-9EC3-68D913FA9A24}" dt="2026-02-05T12:05:48.592" v="327" actId="1076"/>
          <ac:spMkLst>
            <pc:docMk/>
            <pc:sldMk cId="3623654335" sldId="298"/>
            <ac:spMk id="7" creationId="{809A964A-D1FB-FC40-BC87-56A0157844D4}"/>
          </ac:spMkLst>
        </pc:spChg>
        <pc:spChg chg="mod">
          <ac:chgData name="C Parish" userId="3c03f3d7-cc39-411a-ad51-0377bbc81ffd" providerId="ADAL" clId="{E9DF6F04-006E-4BF6-9EC3-68D913FA9A24}" dt="2026-02-05T12:05:46.200" v="326" actId="1076"/>
          <ac:spMkLst>
            <pc:docMk/>
            <pc:sldMk cId="3623654335" sldId="298"/>
            <ac:spMk id="12" creationId="{9C4A172F-03F7-CDDB-1DCC-2C07E2E85695}"/>
          </ac:spMkLst>
        </pc:spChg>
        <pc:spChg chg="mod">
          <ac:chgData name="C Parish" userId="3c03f3d7-cc39-411a-ad51-0377bbc81ffd" providerId="ADAL" clId="{E9DF6F04-006E-4BF6-9EC3-68D913FA9A24}" dt="2026-02-05T12:05:35.907" v="324" actId="1076"/>
          <ac:spMkLst>
            <pc:docMk/>
            <pc:sldMk cId="3623654335" sldId="298"/>
            <ac:spMk id="13" creationId="{622D10ED-358A-36C5-488F-5B8187EC84C9}"/>
          </ac:spMkLst>
        </pc:spChg>
        <pc:graphicFrameChg chg="add del mod">
          <ac:chgData name="C Parish" userId="3c03f3d7-cc39-411a-ad51-0377bbc81ffd" providerId="ADAL" clId="{E9DF6F04-006E-4BF6-9EC3-68D913FA9A24}" dt="2026-02-05T12:04:07.660" v="301" actId="478"/>
          <ac:graphicFrameMkLst>
            <pc:docMk/>
            <pc:sldMk cId="3623654335" sldId="298"/>
            <ac:graphicFrameMk id="14" creationId="{1030D663-E3C3-B128-4728-879A2DEB7913}"/>
          </ac:graphicFrameMkLst>
        </pc:graphicFrameChg>
        <pc:graphicFrameChg chg="add del mod">
          <ac:chgData name="C Parish" userId="3c03f3d7-cc39-411a-ad51-0377bbc81ffd" providerId="ADAL" clId="{E9DF6F04-006E-4BF6-9EC3-68D913FA9A24}" dt="2026-02-05T12:04:16.283" v="303" actId="478"/>
          <ac:graphicFrameMkLst>
            <pc:docMk/>
            <pc:sldMk cId="3623654335" sldId="298"/>
            <ac:graphicFrameMk id="15" creationId="{4C17DD91-D65F-8E6D-202C-658E2CB26951}"/>
          </ac:graphicFrameMkLst>
        </pc:graphicFrameChg>
      </pc:sldChg>
      <pc:sldChg chg="del">
        <pc:chgData name="C Parish" userId="3c03f3d7-cc39-411a-ad51-0377bbc81ffd" providerId="ADAL" clId="{E9DF6F04-006E-4BF6-9EC3-68D913FA9A24}" dt="2026-02-05T12:05:55.244" v="328" actId="47"/>
        <pc:sldMkLst>
          <pc:docMk/>
          <pc:sldMk cId="2769278126" sldId="316"/>
        </pc:sldMkLst>
      </pc:sldChg>
      <pc:sldChg chg="del">
        <pc:chgData name="C Parish" userId="3c03f3d7-cc39-411a-ad51-0377bbc81ffd" providerId="ADAL" clId="{E9DF6F04-006E-4BF6-9EC3-68D913FA9A24}" dt="2026-02-05T11:48:50.028" v="0" actId="47"/>
        <pc:sldMkLst>
          <pc:docMk/>
          <pc:sldMk cId="722569349" sldId="319"/>
        </pc:sldMkLst>
      </pc:sldChg>
      <pc:sldChg chg="new del">
        <pc:chgData name="C Parish" userId="3c03f3d7-cc39-411a-ad51-0377bbc81ffd" providerId="ADAL" clId="{E9DF6F04-006E-4BF6-9EC3-68D913FA9A24}" dt="2026-02-05T11:49:17.415" v="3" actId="47"/>
        <pc:sldMkLst>
          <pc:docMk/>
          <pc:sldMk cId="3225225922" sldId="319"/>
        </pc:sldMkLst>
      </pc:sldChg>
      <pc:sldChg chg="modSp add mod">
        <pc:chgData name="C Parish" userId="3c03f3d7-cc39-411a-ad51-0377bbc81ffd" providerId="ADAL" clId="{E9DF6F04-006E-4BF6-9EC3-68D913FA9A24}" dt="2026-02-05T11:50:42.736" v="46" actId="113"/>
        <pc:sldMkLst>
          <pc:docMk/>
          <pc:sldMk cId="288148601" sldId="320"/>
        </pc:sldMkLst>
        <pc:spChg chg="mod">
          <ac:chgData name="C Parish" userId="3c03f3d7-cc39-411a-ad51-0377bbc81ffd" providerId="ADAL" clId="{E9DF6F04-006E-4BF6-9EC3-68D913FA9A24}" dt="2026-02-05T11:50:42.736" v="46" actId="113"/>
          <ac:spMkLst>
            <pc:docMk/>
            <pc:sldMk cId="288148601" sldId="320"/>
            <ac:spMk id="3" creationId="{8417C01C-6BFD-ED6C-3782-FD532F006DED}"/>
          </ac:spMkLst>
        </pc:spChg>
        <pc:spChg chg="mod">
          <ac:chgData name="C Parish" userId="3c03f3d7-cc39-411a-ad51-0377bbc81ffd" providerId="ADAL" clId="{E9DF6F04-006E-4BF6-9EC3-68D913FA9A24}" dt="2026-02-05T11:49:40.276" v="38" actId="20577"/>
          <ac:spMkLst>
            <pc:docMk/>
            <pc:sldMk cId="288148601" sldId="320"/>
            <ac:spMk id="8" creationId="{878B959C-02BE-4B46-6DEC-82CA2084FA9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4C394AA-FC05-4C41-BC75-F477DEF8E6F9}" type="datetimeFigureOut">
              <a:rPr lang="en-US" smtClean="0"/>
              <a:t>2/6/2026</a:t>
            </a:fld>
            <a:endParaRPr lang="en-US"/>
          </a:p>
        </p:txBody>
      </p:sp>
      <p:sp>
        <p:nvSpPr>
          <p:cNvPr id="4" name="Slide Image Placeholder 3"/>
          <p:cNvSpPr>
            <a:spLocks noGrp="1" noRot="1" noChangeAspect="1"/>
          </p:cNvSpPr>
          <p:nvPr>
            <p:ph type="sldImg" idx="2"/>
          </p:nvPr>
        </p:nvSpPr>
        <p:spPr>
          <a:xfrm>
            <a:off x="2216150" y="1241425"/>
            <a:ext cx="236537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4344724-FA8A-854B-A2F2-EE92C00B9800}" type="slidenum">
              <a:rPr lang="en-US" smtClean="0"/>
              <a:t>‹#›</a:t>
            </a:fld>
            <a:endParaRPr lang="en-US"/>
          </a:p>
        </p:txBody>
      </p:sp>
    </p:spTree>
    <p:extLst>
      <p:ext uri="{BB962C8B-B14F-4D97-AF65-F5344CB8AC3E}">
        <p14:creationId xmlns:p14="http://schemas.microsoft.com/office/powerpoint/2010/main" val="1096695761"/>
      </p:ext>
    </p:extLst>
  </p:cSld>
  <p:clrMap bg1="lt1" tx1="dk1" bg2="lt2" tx2="dk2" accent1="accent1" accent2="accent2" accent3="accent3" accent4="accent4" accent5="accent5" accent6="accent6" hlink="hlink" folHlink="folHlink"/>
  <p:notesStyle>
    <a:lvl1pPr marL="0" algn="l" defTabSz="1021027" rtl="0" eaLnBrk="1" latinLnBrk="0" hangingPunct="1">
      <a:defRPr sz="1340" kern="1200">
        <a:solidFill>
          <a:schemeClr val="tx1"/>
        </a:solidFill>
        <a:latin typeface="+mn-lt"/>
        <a:ea typeface="+mn-ea"/>
        <a:cs typeface="+mn-cs"/>
      </a:defRPr>
    </a:lvl1pPr>
    <a:lvl2pPr marL="510514" algn="l" defTabSz="1021027" rtl="0" eaLnBrk="1" latinLnBrk="0" hangingPunct="1">
      <a:defRPr sz="1340" kern="1200">
        <a:solidFill>
          <a:schemeClr val="tx1"/>
        </a:solidFill>
        <a:latin typeface="+mn-lt"/>
        <a:ea typeface="+mn-ea"/>
        <a:cs typeface="+mn-cs"/>
      </a:defRPr>
    </a:lvl2pPr>
    <a:lvl3pPr marL="1021027" algn="l" defTabSz="1021027" rtl="0" eaLnBrk="1" latinLnBrk="0" hangingPunct="1">
      <a:defRPr sz="1340" kern="1200">
        <a:solidFill>
          <a:schemeClr val="tx1"/>
        </a:solidFill>
        <a:latin typeface="+mn-lt"/>
        <a:ea typeface="+mn-ea"/>
        <a:cs typeface="+mn-cs"/>
      </a:defRPr>
    </a:lvl3pPr>
    <a:lvl4pPr marL="1531542" algn="l" defTabSz="1021027" rtl="0" eaLnBrk="1" latinLnBrk="0" hangingPunct="1">
      <a:defRPr sz="1340" kern="1200">
        <a:solidFill>
          <a:schemeClr val="tx1"/>
        </a:solidFill>
        <a:latin typeface="+mn-lt"/>
        <a:ea typeface="+mn-ea"/>
        <a:cs typeface="+mn-cs"/>
      </a:defRPr>
    </a:lvl4pPr>
    <a:lvl5pPr marL="2042055" algn="l" defTabSz="1021027" rtl="0" eaLnBrk="1" latinLnBrk="0" hangingPunct="1">
      <a:defRPr sz="1340" kern="1200">
        <a:solidFill>
          <a:schemeClr val="tx1"/>
        </a:solidFill>
        <a:latin typeface="+mn-lt"/>
        <a:ea typeface="+mn-ea"/>
        <a:cs typeface="+mn-cs"/>
      </a:defRPr>
    </a:lvl5pPr>
    <a:lvl6pPr marL="2552568" algn="l" defTabSz="1021027" rtl="0" eaLnBrk="1" latinLnBrk="0" hangingPunct="1">
      <a:defRPr sz="1340" kern="1200">
        <a:solidFill>
          <a:schemeClr val="tx1"/>
        </a:solidFill>
        <a:latin typeface="+mn-lt"/>
        <a:ea typeface="+mn-ea"/>
        <a:cs typeface="+mn-cs"/>
      </a:defRPr>
    </a:lvl6pPr>
    <a:lvl7pPr marL="3063082" algn="l" defTabSz="1021027" rtl="0" eaLnBrk="1" latinLnBrk="0" hangingPunct="1">
      <a:defRPr sz="1340" kern="1200">
        <a:solidFill>
          <a:schemeClr val="tx1"/>
        </a:solidFill>
        <a:latin typeface="+mn-lt"/>
        <a:ea typeface="+mn-ea"/>
        <a:cs typeface="+mn-cs"/>
      </a:defRPr>
    </a:lvl7pPr>
    <a:lvl8pPr marL="3573597" algn="l" defTabSz="1021027" rtl="0" eaLnBrk="1" latinLnBrk="0" hangingPunct="1">
      <a:defRPr sz="1340" kern="1200">
        <a:solidFill>
          <a:schemeClr val="tx1"/>
        </a:solidFill>
        <a:latin typeface="+mn-lt"/>
        <a:ea typeface="+mn-ea"/>
        <a:cs typeface="+mn-cs"/>
      </a:defRPr>
    </a:lvl8pPr>
    <a:lvl9pPr marL="4084110" algn="l" defTabSz="1021027" rtl="0" eaLnBrk="1" latinLnBrk="0" hangingPunct="1">
      <a:defRPr sz="134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689555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003455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00537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19728"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27085"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821953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t>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85655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t>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91161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168671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276641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21405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746821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668233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C764DE79-268F-4C1A-8933-263129D2AF90}" type="datetimeFigureOut">
              <a:rPr lang="en-US" smtClean="0"/>
              <a:t>2/6/2026</a:t>
            </a:fld>
            <a:endParaRPr lang="en-US"/>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330883269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EB6DD0FA-B170-4F49-9CCB-308EFFE4D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4" y="1610474"/>
            <a:ext cx="7650650" cy="5067679"/>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p:nvSpPr>
        <p:spPr>
          <a:xfrm>
            <a:off x="393291" y="7333509"/>
            <a:ext cx="4070908" cy="900220"/>
          </a:xfrm>
          <a:prstGeom prst="roundRect">
            <a:avLst>
              <a:gd name="adj" fmla="val 50000"/>
            </a:avLst>
          </a:prstGeom>
          <a:ln w="28575">
            <a:solidFill>
              <a:schemeClr val="bg1"/>
            </a:solidFill>
          </a:ln>
          <a:effectLst/>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2700" b="1">
                <a:solidFill>
                  <a:srgbClr val="32495D"/>
                </a:solidFill>
              </a:rPr>
              <a:t>Year 10 GCSE prospectus</a:t>
            </a:r>
          </a:p>
          <a:p>
            <a:endParaRPr lang="en-GB" sz="1357" b="1"/>
          </a:p>
          <a:p>
            <a:r>
              <a:rPr lang="en-GB" sz="1900" b="1">
                <a:solidFill>
                  <a:srgbClr val="FDC300"/>
                </a:solidFill>
              </a:rPr>
              <a:t>2026- 2027</a:t>
            </a:r>
            <a:endParaRPr lang="en-GB" sz="1900" b="1">
              <a:solidFill>
                <a:srgbClr val="FDC300"/>
              </a:solidFill>
              <a:ea typeface="Calibri"/>
              <a:cs typeface="Calibri"/>
            </a:endParaRPr>
          </a:p>
          <a:p>
            <a:pPr algn="r"/>
            <a:endParaRPr lang="en-GB" sz="970">
              <a:solidFill>
                <a:srgbClr val="002060"/>
              </a:solidFill>
            </a:endParaRPr>
          </a:p>
          <a:p>
            <a:pPr algn="r"/>
            <a:endParaRPr lang="en-GB" sz="970">
              <a:solidFill>
                <a:srgbClr val="002060"/>
              </a:solidFill>
            </a:endParaRPr>
          </a:p>
          <a:p>
            <a:pPr algn="r"/>
            <a:endParaRPr lang="en-GB" sz="1744"/>
          </a:p>
          <a:p>
            <a:pPr algn="r"/>
            <a:endParaRPr lang="en-GB" sz="1744"/>
          </a:p>
          <a:p>
            <a:pPr algn="r"/>
            <a:endParaRPr lang="en-GB" sz="1744"/>
          </a:p>
          <a:p>
            <a:pPr algn="r"/>
            <a:endParaRPr lang="en-GB" sz="1744"/>
          </a:p>
          <a:p>
            <a:pPr algn="r"/>
            <a:endParaRPr lang="en-GB" sz="1744"/>
          </a:p>
        </p:txBody>
      </p:sp>
      <p:sp>
        <p:nvSpPr>
          <p:cNvPr id="25" name="TextBox 24"/>
          <p:cNvSpPr txBox="1"/>
          <p:nvPr/>
        </p:nvSpPr>
        <p:spPr>
          <a:xfrm>
            <a:off x="7742206" y="2003111"/>
            <a:ext cx="179093" cy="364897"/>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endParaRPr lang="en-US" sz="1744"/>
          </a:p>
        </p:txBody>
      </p:sp>
      <p:sp>
        <p:nvSpPr>
          <p:cNvPr id="30" name="Freeform 29"/>
          <p:cNvSpPr/>
          <p:nvPr/>
        </p:nvSpPr>
        <p:spPr>
          <a:xfrm>
            <a:off x="-66674" y="1"/>
            <a:ext cx="7626349" cy="2368008"/>
          </a:xfrm>
          <a:custGeom>
            <a:avLst/>
            <a:gdLst>
              <a:gd name="connsiteX0" fmla="*/ 6910086 w 6910086"/>
              <a:gd name="connsiteY0" fmla="*/ 0 h 1250066"/>
              <a:gd name="connsiteX1" fmla="*/ 0 w 6910086"/>
              <a:gd name="connsiteY1" fmla="*/ 11575 h 1250066"/>
              <a:gd name="connsiteX2" fmla="*/ 11574 w 6910086"/>
              <a:gd name="connsiteY2" fmla="*/ 1250066 h 1250066"/>
              <a:gd name="connsiteX3" fmla="*/ 6910086 w 6910086"/>
              <a:gd name="connsiteY3" fmla="*/ 648183 h 1250066"/>
              <a:gd name="connsiteX4" fmla="*/ 6910086 w 6910086"/>
              <a:gd name="connsiteY4" fmla="*/ 0 h 12500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10086" h="1250066">
                <a:moveTo>
                  <a:pt x="6910086" y="0"/>
                </a:moveTo>
                <a:lnTo>
                  <a:pt x="0" y="11575"/>
                </a:lnTo>
                <a:lnTo>
                  <a:pt x="11574" y="1250066"/>
                </a:lnTo>
                <a:lnTo>
                  <a:pt x="6910086" y="648183"/>
                </a:lnTo>
                <a:lnTo>
                  <a:pt x="6910086" y="0"/>
                </a:lnTo>
                <a:close/>
              </a:path>
            </a:pathLst>
          </a:cu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US" sz="1744"/>
          </a:p>
        </p:txBody>
      </p:sp>
      <p:sp>
        <p:nvSpPr>
          <p:cNvPr id="32" name="TextBox 31"/>
          <p:cNvSpPr txBox="1"/>
          <p:nvPr/>
        </p:nvSpPr>
        <p:spPr>
          <a:xfrm>
            <a:off x="7904422" y="1572162"/>
            <a:ext cx="179093" cy="364897"/>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endParaRPr lang="en-US" sz="1744"/>
          </a:p>
        </p:txBody>
      </p:sp>
      <p:sp>
        <p:nvSpPr>
          <p:cNvPr id="4" name="Rectangle 3"/>
          <p:cNvSpPr/>
          <p:nvPr/>
        </p:nvSpPr>
        <p:spPr>
          <a:xfrm>
            <a:off x="463964" y="6712778"/>
            <a:ext cx="4070908" cy="775796"/>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4460" b="1">
                <a:ln w="0"/>
                <a:solidFill>
                  <a:srgbClr val="32495D"/>
                </a:solidFill>
              </a:rPr>
              <a:t>Options booklet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692" y="714071"/>
            <a:ext cx="2679362" cy="1019410"/>
          </a:xfrm>
          <a:prstGeom prst="rect">
            <a:avLst/>
          </a:prstGeom>
        </p:spPr>
      </p:pic>
      <p:grpSp>
        <p:nvGrpSpPr>
          <p:cNvPr id="8" name="Group 7">
            <a:extLst>
              <a:ext uri="{FF2B5EF4-FFF2-40B4-BE49-F238E27FC236}">
                <a16:creationId xmlns:a16="http://schemas.microsoft.com/office/drawing/2014/main" id="{67E61D0F-E0D1-DB03-ACD3-8DC365F1C815}"/>
              </a:ext>
            </a:extLst>
          </p:cNvPr>
          <p:cNvGrpSpPr/>
          <p:nvPr/>
        </p:nvGrpSpPr>
        <p:grpSpPr>
          <a:xfrm>
            <a:off x="3459147" y="5802302"/>
            <a:ext cx="3707237" cy="4389718"/>
            <a:chOff x="3618190" y="6077724"/>
            <a:chExt cx="3571399" cy="4175440"/>
          </a:xfrm>
        </p:grpSpPr>
        <p:sp>
          <p:nvSpPr>
            <p:cNvPr id="3" name="Up Arrow 2"/>
            <p:cNvSpPr/>
            <p:nvPr/>
          </p:nvSpPr>
          <p:spPr>
            <a:xfrm>
              <a:off x="4693915" y="6077724"/>
              <a:ext cx="1329738" cy="4175439"/>
            </a:xfrm>
            <a:prstGeom prst="upArrow">
              <a:avLst/>
            </a:prstGeom>
            <a:solidFill>
              <a:srgbClr val="32495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6" name="Up Arrow 15"/>
            <p:cNvSpPr/>
            <p:nvPr/>
          </p:nvSpPr>
          <p:spPr>
            <a:xfrm>
              <a:off x="5316332" y="7001154"/>
              <a:ext cx="1329738" cy="3252007"/>
            </a:xfrm>
            <a:prstGeom prst="upArrow">
              <a:avLst/>
            </a:prstGeom>
            <a:solidFill>
              <a:srgbClr val="FDC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8" name="Up Arrow 17"/>
            <p:cNvSpPr/>
            <p:nvPr/>
          </p:nvSpPr>
          <p:spPr>
            <a:xfrm>
              <a:off x="4152614" y="7862347"/>
              <a:ext cx="1223370" cy="2390817"/>
            </a:xfrm>
            <a:prstGeom prst="upArrow">
              <a:avLst>
                <a:gd name="adj1" fmla="val 50000"/>
                <a:gd name="adj2" fmla="val 64711"/>
              </a:avLst>
            </a:prstGeom>
            <a:solidFill>
              <a:srgbClr val="FDC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7" name="Up Arrow 16"/>
            <p:cNvSpPr/>
            <p:nvPr/>
          </p:nvSpPr>
          <p:spPr>
            <a:xfrm>
              <a:off x="5940324" y="8457227"/>
              <a:ext cx="1249265" cy="1795933"/>
            </a:xfrm>
            <a:prstGeom prst="upArrow">
              <a:avLst/>
            </a:prstGeom>
            <a:solidFill>
              <a:srgbClr val="32495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9" name="Up Arrow 18"/>
            <p:cNvSpPr/>
            <p:nvPr/>
          </p:nvSpPr>
          <p:spPr>
            <a:xfrm>
              <a:off x="3618190" y="9155955"/>
              <a:ext cx="1180462" cy="1097209"/>
            </a:xfrm>
            <a:prstGeom prst="upArrow">
              <a:avLst>
                <a:gd name="adj1" fmla="val 50000"/>
                <a:gd name="adj2" fmla="val 51719"/>
              </a:avLst>
            </a:prstGeom>
            <a:solidFill>
              <a:srgbClr val="32495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
        <p:nvSpPr>
          <p:cNvPr id="28" name="Parallelogram 27"/>
          <p:cNvSpPr/>
          <p:nvPr/>
        </p:nvSpPr>
        <p:spPr>
          <a:xfrm rot="21172609">
            <a:off x="-251441" y="1763375"/>
            <a:ext cx="8018688" cy="431697"/>
          </a:xfrm>
          <a:prstGeom prst="parallelogram">
            <a:avLst>
              <a:gd name="adj" fmla="val 8617"/>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lIns="88649" tIns="44325" rIns="88649" bIns="44325"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1363626" lvl="3" algn="ctr"/>
            <a:endParaRPr lang="en-US" sz="1744">
              <a:cs typeface="Calibri" panose="020F0502020204030204"/>
            </a:endParaRPr>
          </a:p>
        </p:txBody>
      </p:sp>
      <p:sp>
        <p:nvSpPr>
          <p:cNvPr id="2" name="Parallelogram 1">
            <a:extLst>
              <a:ext uri="{FF2B5EF4-FFF2-40B4-BE49-F238E27FC236}">
                <a16:creationId xmlns:a16="http://schemas.microsoft.com/office/drawing/2014/main" id="{58666591-81E2-7968-6CEE-248FACDCD83B}"/>
              </a:ext>
            </a:extLst>
          </p:cNvPr>
          <p:cNvSpPr/>
          <p:nvPr/>
        </p:nvSpPr>
        <p:spPr>
          <a:xfrm rot="21172609">
            <a:off x="-243514" y="2181342"/>
            <a:ext cx="8018752" cy="164763"/>
          </a:xfrm>
          <a:prstGeom prst="parallelogram">
            <a:avLst>
              <a:gd name="adj" fmla="val 8617"/>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US" sz="1744"/>
          </a:p>
        </p:txBody>
      </p:sp>
      <p:pic>
        <p:nvPicPr>
          <p:cNvPr id="5" name="Picture 4" descr="A black background with blue text&#10;&#10;AI-generated content may be incorrect.">
            <a:extLst>
              <a:ext uri="{FF2B5EF4-FFF2-40B4-BE49-F238E27FC236}">
                <a16:creationId xmlns:a16="http://schemas.microsoft.com/office/drawing/2014/main" id="{7C05A192-41D1-A7BA-CE12-A2760A2CB902}"/>
              </a:ext>
            </a:extLst>
          </p:cNvPr>
          <p:cNvPicPr>
            <a:picLocks noChangeAspect="1"/>
          </p:cNvPicPr>
          <p:nvPr/>
        </p:nvPicPr>
        <p:blipFill>
          <a:blip r:embed="rId4"/>
          <a:stretch>
            <a:fillRect/>
          </a:stretch>
        </p:blipFill>
        <p:spPr>
          <a:xfrm>
            <a:off x="461238" y="9430969"/>
            <a:ext cx="2457202" cy="904875"/>
          </a:xfrm>
          <a:prstGeom prst="rect">
            <a:avLst/>
          </a:prstGeom>
        </p:spPr>
      </p:pic>
    </p:spTree>
    <p:extLst>
      <p:ext uri="{BB962C8B-B14F-4D97-AF65-F5344CB8AC3E}">
        <p14:creationId xmlns:p14="http://schemas.microsoft.com/office/powerpoint/2010/main" val="1542052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198ED96-CAF1-7D3E-297F-F8FD32092531}"/>
              </a:ext>
            </a:extLst>
          </p:cNvPr>
          <p:cNvGrpSpPr/>
          <p:nvPr/>
        </p:nvGrpSpPr>
        <p:grpSpPr>
          <a:xfrm>
            <a:off x="-835" y="9533446"/>
            <a:ext cx="7559760" cy="754822"/>
            <a:chOff x="-142874" y="9533446"/>
            <a:chExt cx="7843838" cy="739030"/>
          </a:xfrm>
        </p:grpSpPr>
        <p:sp>
          <p:nvSpPr>
            <p:cNvPr id="2" name="Rectangle 1">
              <a:extLst>
                <a:ext uri="{FF2B5EF4-FFF2-40B4-BE49-F238E27FC236}">
                  <a16:creationId xmlns:a16="http://schemas.microsoft.com/office/drawing/2014/main" id="{9A9E41A0-8AFB-E8E6-EB01-3B1DB7182D02}"/>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A21DE0EC-2B1E-D331-0381-B45BD51DFAC8}"/>
                </a:ext>
              </a:extLst>
            </p:cNvPr>
            <p:cNvSpPr/>
            <p:nvPr/>
          </p:nvSpPr>
          <p:spPr>
            <a:xfrm>
              <a:off x="-142874" y="9533446"/>
              <a:ext cx="7843838" cy="176432"/>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pic>
        <p:nvPicPr>
          <p:cNvPr id="7" name="Picture 6">
            <a:extLst>
              <a:ext uri="{FF2B5EF4-FFF2-40B4-BE49-F238E27FC236}">
                <a16:creationId xmlns:a16="http://schemas.microsoft.com/office/drawing/2014/main" id="{7588E631-855E-2D63-D6B4-B83B2E8013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8448" y="7811779"/>
            <a:ext cx="2454979" cy="2464004"/>
          </a:xfrm>
          <a:prstGeom prst="rect">
            <a:avLst/>
          </a:prstGeom>
        </p:spPr>
      </p:pic>
      <p:sp>
        <p:nvSpPr>
          <p:cNvPr id="3" name="Content Placeholder 2"/>
          <p:cNvSpPr>
            <a:spLocks noGrp="1"/>
          </p:cNvSpPr>
          <p:nvPr>
            <p:ph idx="1"/>
          </p:nvPr>
        </p:nvSpPr>
        <p:spPr>
          <a:xfrm>
            <a:off x="403779" y="1617277"/>
            <a:ext cx="6411480" cy="7465751"/>
          </a:xfrm>
        </p:spPr>
        <p:txBody>
          <a:bodyPr vert="horz" lIns="88649" tIns="44325" rIns="88649" bIns="44325"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indent="0" algn="just">
              <a:lnSpc>
                <a:spcPct val="100000"/>
              </a:lnSpc>
              <a:buNone/>
            </a:pPr>
            <a:r>
              <a:rPr lang="en-GB" sz="1150">
                <a:ea typeface="Calibri"/>
                <a:cs typeface="Calibri" panose="020F0502020204030204"/>
              </a:rPr>
              <a:t>Dear Parents and Carers,</a:t>
            </a:r>
          </a:p>
          <a:p>
            <a:pPr indent="0" algn="just">
              <a:lnSpc>
                <a:spcPct val="100000"/>
              </a:lnSpc>
              <a:buNone/>
            </a:pPr>
            <a:r>
              <a:rPr lang="en-GB" sz="1150">
                <a:ea typeface="Calibri"/>
                <a:cs typeface="Calibri" panose="020F0502020204030204"/>
              </a:rPr>
              <a:t>As we approach the end of Year 9, it is time for our students to make an important decision regarding their GCSE options. I am writing to outline the process for 2026 and explain how we will support your child through this crucial stage.</a:t>
            </a:r>
          </a:p>
          <a:p>
            <a:pPr indent="0" algn="just">
              <a:lnSpc>
                <a:spcPct val="100000"/>
              </a:lnSpc>
              <a:buNone/>
            </a:pPr>
            <a:endParaRPr lang="en-GB" sz="1150">
              <a:ea typeface="Calibri"/>
              <a:cs typeface="Calibri" panose="020F0502020204030204"/>
            </a:endParaRPr>
          </a:p>
          <a:p>
            <a:pPr indent="0" algn="just">
              <a:lnSpc>
                <a:spcPct val="100000"/>
              </a:lnSpc>
              <a:buNone/>
            </a:pPr>
            <a:r>
              <a:rPr lang="en-GB" sz="1150" b="1">
                <a:ea typeface="Calibri"/>
                <a:cs typeface="Calibri" panose="020F0502020204030204"/>
              </a:rPr>
              <a:t>Our New 2025/2026 Pre Option Rotation Model</a:t>
            </a:r>
          </a:p>
          <a:p>
            <a:pPr indent="0" algn="just">
              <a:lnSpc>
                <a:spcPct val="100000"/>
              </a:lnSpc>
              <a:buNone/>
            </a:pPr>
            <a:r>
              <a:rPr lang="en-GB" sz="1150">
                <a:ea typeface="Calibri"/>
                <a:cs typeface="Calibri" panose="020F0502020204030204"/>
              </a:rPr>
              <a:t>This year, we have introduced a Pre Option rotation model which gave students increased exposure to the four subjects they were most interested in pursuing. This was designed to provide early insight into different subject areas and to strengthen the quality of their decision making ensuring their choices are well informed.</a:t>
            </a:r>
          </a:p>
          <a:p>
            <a:pPr indent="0" algn="just">
              <a:lnSpc>
                <a:spcPct val="100000"/>
              </a:lnSpc>
              <a:buNone/>
            </a:pPr>
            <a:r>
              <a:rPr lang="en-GB" sz="1150">
                <a:ea typeface="Calibri"/>
                <a:cs typeface="Calibri" panose="020F0502020204030204"/>
              </a:rPr>
              <a:t>To further enhance this experience, week commencing 23 February 2026 students will now take part in a five week mini rotation, where they will receive targeted information on every available GCSE option. During these sessions, subject leaders will guide students through:</a:t>
            </a:r>
          </a:p>
          <a:p>
            <a:pPr indent="0" algn="just">
              <a:lnSpc>
                <a:spcPct val="100000"/>
              </a:lnSpc>
              <a:buNone/>
            </a:pPr>
            <a:r>
              <a:rPr lang="en-GB" sz="1150">
                <a:ea typeface="Calibri"/>
                <a:cs typeface="Calibri" panose="020F0502020204030204"/>
              </a:rPr>
              <a:t>•	Each subject’s intent and curriculum design</a:t>
            </a:r>
          </a:p>
          <a:p>
            <a:pPr indent="0" algn="just">
              <a:lnSpc>
                <a:spcPct val="100000"/>
              </a:lnSpc>
              <a:buNone/>
            </a:pPr>
            <a:r>
              <a:rPr lang="en-GB" sz="1150">
                <a:ea typeface="Calibri"/>
                <a:cs typeface="Calibri" panose="020F0502020204030204"/>
              </a:rPr>
              <a:t>•	The skills required for success</a:t>
            </a:r>
          </a:p>
          <a:p>
            <a:pPr indent="0" algn="just">
              <a:lnSpc>
                <a:spcPct val="100000"/>
              </a:lnSpc>
              <a:buNone/>
            </a:pPr>
            <a:r>
              <a:rPr lang="en-GB" sz="1150">
                <a:ea typeface="Calibri"/>
                <a:cs typeface="Calibri" panose="020F0502020204030204"/>
              </a:rPr>
              <a:t>•	How the subject will compliment them and support future career progression</a:t>
            </a:r>
          </a:p>
          <a:p>
            <a:pPr indent="0" algn="just">
              <a:lnSpc>
                <a:spcPct val="100000"/>
              </a:lnSpc>
              <a:buNone/>
            </a:pPr>
            <a:r>
              <a:rPr lang="en-GB" sz="1150">
                <a:ea typeface="Calibri"/>
                <a:cs typeface="Calibri" panose="020F0502020204030204"/>
              </a:rPr>
              <a:t>This new initiative aims to ensure students not only understand what each subject involves but also why it may be a strong match for their interests, strengths, and ambitions.</a:t>
            </a:r>
          </a:p>
          <a:p>
            <a:pPr indent="0" algn="just">
              <a:lnSpc>
                <a:spcPct val="100000"/>
              </a:lnSpc>
              <a:buNone/>
            </a:pPr>
            <a:endParaRPr lang="en-GB" sz="1150">
              <a:ea typeface="Calibri"/>
              <a:cs typeface="Calibri" panose="020F0502020204030204"/>
            </a:endParaRPr>
          </a:p>
          <a:p>
            <a:pPr indent="0" algn="just">
              <a:lnSpc>
                <a:spcPct val="100000"/>
              </a:lnSpc>
              <a:buNone/>
            </a:pPr>
            <a:r>
              <a:rPr lang="en-GB" sz="1150" b="1">
                <a:ea typeface="Calibri"/>
                <a:cs typeface="Calibri" panose="020F0502020204030204"/>
              </a:rPr>
              <a:t>Why Are GCSE Options Important?</a:t>
            </a:r>
          </a:p>
          <a:p>
            <a:pPr indent="0" algn="just">
              <a:lnSpc>
                <a:spcPct val="100000"/>
              </a:lnSpc>
              <a:buNone/>
            </a:pPr>
            <a:r>
              <a:rPr lang="en-GB" sz="1150">
                <a:ea typeface="Calibri"/>
                <a:cs typeface="Calibri" panose="020F0502020204030204"/>
              </a:rPr>
              <a:t>Selecting GCSE subjects is a pivotal moment for our students, allowing them to tailor their studies to their passions and future goals. Please consider the following when discussing choices with your child:</a:t>
            </a:r>
          </a:p>
          <a:p>
            <a:pPr indent="0" algn="just">
              <a:lnSpc>
                <a:spcPct val="100000"/>
              </a:lnSpc>
              <a:buNone/>
            </a:pPr>
            <a:r>
              <a:rPr lang="en-GB" sz="1150">
                <a:ea typeface="Calibri"/>
                <a:cs typeface="Calibri" panose="020F0502020204030204"/>
              </a:rPr>
              <a:t>1.	Career Alignment: Encourage your child to reflect on possible future pathways. Which subjects will support those aspirations?</a:t>
            </a:r>
          </a:p>
          <a:p>
            <a:pPr indent="0" algn="just">
              <a:lnSpc>
                <a:spcPct val="100000"/>
              </a:lnSpc>
              <a:buNone/>
            </a:pPr>
            <a:r>
              <a:rPr lang="en-GB" sz="1150">
                <a:ea typeface="Calibri"/>
                <a:cs typeface="Calibri" panose="020F0502020204030204"/>
              </a:rPr>
              <a:t>2.	Subject Enjoyment: Enjoyment fuels motivation, which in turn improves academic performance.</a:t>
            </a:r>
          </a:p>
          <a:p>
            <a:pPr indent="0" algn="just">
              <a:lnSpc>
                <a:spcPct val="100000"/>
              </a:lnSpc>
              <a:buNone/>
            </a:pPr>
            <a:r>
              <a:rPr lang="en-GB" sz="1150">
                <a:ea typeface="Calibri"/>
                <a:cs typeface="Calibri" panose="020F0502020204030204"/>
              </a:rPr>
              <a:t>3.	Complementary Choices: Some subject pairings create broader opportunities for future study or careers.</a:t>
            </a:r>
          </a:p>
          <a:p>
            <a:pPr indent="0" algn="just">
              <a:lnSpc>
                <a:spcPct val="100000"/>
              </a:lnSpc>
              <a:buNone/>
            </a:pPr>
            <a:r>
              <a:rPr lang="en-GB" sz="1150">
                <a:ea typeface="Calibri"/>
                <a:cs typeface="Calibri" panose="020F0502020204030204"/>
              </a:rPr>
              <a:t>4.	Avoiding Common Pitfalls: Students should avoid choosing subjects based on popularity, perceived ease, or external pressure. Well researched choices lead to stronger outcomes.</a:t>
            </a:r>
          </a:p>
          <a:p>
            <a:pPr indent="0" algn="just">
              <a:lnSpc>
                <a:spcPct val="100000"/>
              </a:lnSpc>
              <a:buNone/>
            </a:pPr>
            <a:endParaRPr lang="en-GB" sz="1150" b="1">
              <a:ea typeface="Calibri"/>
              <a:cs typeface="Calibri" panose="020F0502020204030204"/>
            </a:endParaRPr>
          </a:p>
        </p:txBody>
      </p:sp>
      <p:cxnSp>
        <p:nvCxnSpPr>
          <p:cNvPr id="21" name="Straight Connector 20"/>
          <p:cNvCxnSpPr>
            <a:cxnSpLocks/>
          </p:cNvCxnSpPr>
          <p:nvPr/>
        </p:nvCxnSpPr>
        <p:spPr>
          <a:xfrm>
            <a:off x="1684143" y="1366546"/>
            <a:ext cx="4962943"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968412" y="896273"/>
            <a:ext cx="4149275"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Letter to parents and carers</a:t>
            </a:r>
          </a:p>
        </p:txBody>
      </p:sp>
      <p:pic>
        <p:nvPicPr>
          <p:cNvPr id="4" name="Picture 3"/>
          <p:cNvPicPr>
            <a:picLocks noChangeAspect="1"/>
          </p:cNvPicPr>
          <p:nvPr/>
        </p:nvPicPr>
        <p:blipFill>
          <a:blip r:embed="rId3"/>
          <a:stretch>
            <a:fillRect/>
          </a:stretch>
        </p:blipFill>
        <p:spPr>
          <a:xfrm>
            <a:off x="663473" y="543239"/>
            <a:ext cx="1152539" cy="1069793"/>
          </a:xfrm>
          <a:prstGeom prst="rect">
            <a:avLst/>
          </a:prstGeom>
        </p:spPr>
      </p:pic>
    </p:spTree>
    <p:extLst>
      <p:ext uri="{BB962C8B-B14F-4D97-AF65-F5344CB8AC3E}">
        <p14:creationId xmlns:p14="http://schemas.microsoft.com/office/powerpoint/2010/main" val="400933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E2526-8914-DA71-037A-9E18864E2D5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17C01C-6BFD-ED6C-3782-FD532F006DED}"/>
              </a:ext>
            </a:extLst>
          </p:cNvPr>
          <p:cNvSpPr>
            <a:spLocks noGrp="1"/>
          </p:cNvSpPr>
          <p:nvPr>
            <p:ph idx="1"/>
          </p:nvPr>
        </p:nvSpPr>
        <p:spPr>
          <a:xfrm>
            <a:off x="403779" y="1617277"/>
            <a:ext cx="6411480" cy="7465751"/>
          </a:xfrm>
        </p:spPr>
        <p:txBody>
          <a:bodyPr vert="horz" lIns="88649" tIns="44325" rIns="88649" bIns="44325"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indent="0" algn="just">
              <a:lnSpc>
                <a:spcPct val="100000"/>
              </a:lnSpc>
              <a:buNone/>
            </a:pPr>
            <a:endParaRPr lang="en-GB" sz="1150">
              <a:ea typeface="Calibri"/>
              <a:cs typeface="Calibri" panose="020F0502020204030204"/>
            </a:endParaRPr>
          </a:p>
          <a:p>
            <a:pPr indent="0" algn="just">
              <a:lnSpc>
                <a:spcPct val="100000"/>
              </a:lnSpc>
              <a:buNone/>
            </a:pPr>
            <a:r>
              <a:rPr lang="en-GB" sz="1150" b="1">
                <a:ea typeface="Calibri"/>
                <a:cs typeface="Calibri" panose="020F0502020204030204"/>
              </a:rPr>
              <a:t>Our Support Process</a:t>
            </a:r>
          </a:p>
          <a:p>
            <a:pPr indent="0" algn="just">
              <a:lnSpc>
                <a:spcPct val="100000"/>
              </a:lnSpc>
              <a:buNone/>
            </a:pPr>
            <a:r>
              <a:rPr lang="en-GB" sz="1150">
                <a:ea typeface="Calibri"/>
                <a:cs typeface="Calibri" panose="020F0502020204030204"/>
              </a:rPr>
              <a:t>In addition to the rotations, we also aim to support families through the options process, with the following support steps/resources:</a:t>
            </a:r>
          </a:p>
          <a:p>
            <a:pPr indent="0" algn="just">
              <a:lnSpc>
                <a:spcPct val="100000"/>
              </a:lnSpc>
              <a:buNone/>
            </a:pPr>
            <a:r>
              <a:rPr lang="en-GB" sz="1150">
                <a:ea typeface="Calibri"/>
                <a:cs typeface="Calibri" panose="020F0502020204030204"/>
              </a:rPr>
              <a:t>1.	Options Assemblies: Assemblies and tutor time presentations will explain course content, expectations, and links to careers.</a:t>
            </a:r>
          </a:p>
          <a:p>
            <a:pPr indent="0" algn="just">
              <a:lnSpc>
                <a:spcPct val="100000"/>
              </a:lnSpc>
              <a:buNone/>
            </a:pPr>
            <a:r>
              <a:rPr lang="en-GB" sz="1150">
                <a:ea typeface="Calibri"/>
                <a:cs typeface="Calibri" panose="020F0502020204030204"/>
              </a:rPr>
              <a:t>2.	Options Booklet &amp; Promotional Videos: All students have access to the online options booklet and video resources. Please explore these materials together at home via the school website.</a:t>
            </a:r>
          </a:p>
          <a:p>
            <a:pPr indent="0" algn="just">
              <a:lnSpc>
                <a:spcPct val="100000"/>
              </a:lnSpc>
              <a:buNone/>
            </a:pPr>
            <a:r>
              <a:rPr lang="en-GB" sz="1150">
                <a:ea typeface="Calibri"/>
                <a:cs typeface="Calibri" panose="020F0502020204030204"/>
              </a:rPr>
              <a:t>3.	Options Evening: Parents and carers are invited to meet staff on Thursday 26 February 2026, from 4:00pm to 6:00pm. Attendance is optional you only need to come if you require further guidance.</a:t>
            </a:r>
          </a:p>
          <a:p>
            <a:pPr indent="0" algn="just">
              <a:lnSpc>
                <a:spcPct val="100000"/>
              </a:lnSpc>
              <a:buNone/>
            </a:pPr>
            <a:endParaRPr lang="en-GB" sz="1150">
              <a:ea typeface="Calibri"/>
              <a:cs typeface="Calibri" panose="020F0502020204030204"/>
            </a:endParaRPr>
          </a:p>
          <a:p>
            <a:pPr indent="0" algn="just">
              <a:lnSpc>
                <a:spcPct val="100000"/>
              </a:lnSpc>
              <a:buNone/>
            </a:pPr>
            <a:r>
              <a:rPr lang="en-GB" sz="1150" b="1">
                <a:ea typeface="Calibri"/>
                <a:cs typeface="Calibri" panose="020F0502020204030204"/>
              </a:rPr>
              <a:t>Next Steps</a:t>
            </a:r>
          </a:p>
          <a:p>
            <a:pPr indent="0" algn="just">
              <a:lnSpc>
                <a:spcPct val="100000"/>
              </a:lnSpc>
              <a:buNone/>
            </a:pPr>
            <a:r>
              <a:rPr lang="en-GB" sz="1150">
                <a:ea typeface="Calibri"/>
                <a:cs typeface="Calibri" panose="020F0502020204030204"/>
              </a:rPr>
              <a:t>Please use the QR code below to register your interest in attending the Options Evening on 26 February 2026. Registration is not a commitment to attend; it simply helps us prepare appropriately.</a:t>
            </a:r>
          </a:p>
          <a:p>
            <a:pPr indent="0" algn="just">
              <a:lnSpc>
                <a:spcPct val="100000"/>
              </a:lnSpc>
              <a:buNone/>
            </a:pPr>
            <a:r>
              <a:rPr lang="en-GB" sz="1150">
                <a:ea typeface="Calibri"/>
                <a:cs typeface="Calibri" panose="020F0502020204030204"/>
              </a:rPr>
              <a:t>You will receive a second communication during the week commencing 16 March 2026, with instructions on how to submit your child’s final option choices.</a:t>
            </a:r>
          </a:p>
          <a:p>
            <a:pPr indent="0" algn="just">
              <a:lnSpc>
                <a:spcPct val="100000"/>
              </a:lnSpc>
              <a:buNone/>
            </a:pPr>
            <a:r>
              <a:rPr lang="en-GB" sz="1150">
                <a:ea typeface="Calibri"/>
                <a:cs typeface="Calibri" panose="020F0502020204030204"/>
              </a:rPr>
              <a:t>If you have any questions or need further support, please do not hesitate to contact me at cparish@braytonacademy.org.uk.</a:t>
            </a:r>
          </a:p>
          <a:p>
            <a:pPr indent="0" algn="just">
              <a:lnSpc>
                <a:spcPct val="100000"/>
              </a:lnSpc>
              <a:buNone/>
            </a:pPr>
            <a:r>
              <a:rPr lang="en-GB" sz="1150">
                <a:ea typeface="Calibri"/>
                <a:cs typeface="Calibri" panose="020F0502020204030204"/>
              </a:rPr>
              <a:t>Let’s work together to ensure our students make informed, confident decisions that set them on a strong path toward future success.</a:t>
            </a:r>
          </a:p>
          <a:p>
            <a:pPr indent="0" algn="just">
              <a:lnSpc>
                <a:spcPct val="100000"/>
              </a:lnSpc>
              <a:buNone/>
            </a:pPr>
            <a:endParaRPr lang="en-GB" sz="1150">
              <a:ea typeface="Calibri"/>
              <a:cs typeface="Calibri" panose="020F0502020204030204"/>
            </a:endParaRPr>
          </a:p>
          <a:p>
            <a:pPr indent="0" algn="just">
              <a:lnSpc>
                <a:spcPct val="100000"/>
              </a:lnSpc>
              <a:buNone/>
            </a:pPr>
            <a:r>
              <a:rPr lang="en-GB" sz="1150">
                <a:ea typeface="Calibri"/>
                <a:cs typeface="Calibri" panose="020F0502020204030204"/>
              </a:rPr>
              <a:t>Yours sincerely,</a:t>
            </a:r>
          </a:p>
          <a:p>
            <a:pPr indent="0" algn="just">
              <a:lnSpc>
                <a:spcPct val="100000"/>
              </a:lnSpc>
              <a:buNone/>
            </a:pPr>
            <a:r>
              <a:rPr lang="en-GB" sz="1150">
                <a:ea typeface="Calibri"/>
                <a:cs typeface="Calibri" panose="020F0502020204030204"/>
              </a:rPr>
              <a:t>Mr C. Parish</a:t>
            </a:r>
          </a:p>
          <a:p>
            <a:pPr indent="0" algn="just">
              <a:lnSpc>
                <a:spcPct val="100000"/>
              </a:lnSpc>
              <a:buNone/>
            </a:pPr>
            <a:r>
              <a:rPr lang="en-GB" sz="1150">
                <a:ea typeface="Calibri"/>
                <a:cs typeface="Calibri" panose="020F0502020204030204"/>
              </a:rPr>
              <a:t>Assistant Principal</a:t>
            </a:r>
          </a:p>
          <a:p>
            <a:pPr indent="0" algn="just">
              <a:lnSpc>
                <a:spcPct val="100000"/>
              </a:lnSpc>
              <a:buNone/>
            </a:pPr>
            <a:endParaRPr lang="en-GB" sz="1150" b="1">
              <a:ea typeface="Calibri"/>
              <a:cs typeface="Calibri" panose="020F0502020204030204"/>
            </a:endParaRPr>
          </a:p>
        </p:txBody>
      </p:sp>
      <p:cxnSp>
        <p:nvCxnSpPr>
          <p:cNvPr id="21" name="Straight Connector 20">
            <a:extLst>
              <a:ext uri="{FF2B5EF4-FFF2-40B4-BE49-F238E27FC236}">
                <a16:creationId xmlns:a16="http://schemas.microsoft.com/office/drawing/2014/main" id="{9B3E9634-BEED-889B-EF85-234372066CC8}"/>
              </a:ext>
            </a:extLst>
          </p:cNvPr>
          <p:cNvCxnSpPr>
            <a:cxnSpLocks/>
          </p:cNvCxnSpPr>
          <p:nvPr/>
        </p:nvCxnSpPr>
        <p:spPr>
          <a:xfrm>
            <a:off x="1684143" y="1366546"/>
            <a:ext cx="4962943"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878B959C-02BE-4B46-6DEC-82CA2084FA9D}"/>
              </a:ext>
            </a:extLst>
          </p:cNvPr>
          <p:cNvSpPr/>
          <p:nvPr/>
        </p:nvSpPr>
        <p:spPr>
          <a:xfrm>
            <a:off x="1968412" y="896273"/>
            <a:ext cx="4149275"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Letter to parents and carers</a:t>
            </a:r>
          </a:p>
        </p:txBody>
      </p:sp>
      <p:pic>
        <p:nvPicPr>
          <p:cNvPr id="4" name="Picture 3">
            <a:extLst>
              <a:ext uri="{FF2B5EF4-FFF2-40B4-BE49-F238E27FC236}">
                <a16:creationId xmlns:a16="http://schemas.microsoft.com/office/drawing/2014/main" id="{9C736771-3511-3170-3879-6177C9BB90F5}"/>
              </a:ext>
            </a:extLst>
          </p:cNvPr>
          <p:cNvPicPr>
            <a:picLocks noChangeAspect="1"/>
          </p:cNvPicPr>
          <p:nvPr/>
        </p:nvPicPr>
        <p:blipFill>
          <a:blip r:embed="rId2"/>
          <a:stretch>
            <a:fillRect/>
          </a:stretch>
        </p:blipFill>
        <p:spPr>
          <a:xfrm>
            <a:off x="663473" y="543239"/>
            <a:ext cx="1152539" cy="1069793"/>
          </a:xfrm>
          <a:prstGeom prst="rect">
            <a:avLst/>
          </a:prstGeom>
        </p:spPr>
      </p:pic>
      <p:grpSp>
        <p:nvGrpSpPr>
          <p:cNvPr id="6" name="Group 5">
            <a:extLst>
              <a:ext uri="{FF2B5EF4-FFF2-40B4-BE49-F238E27FC236}">
                <a16:creationId xmlns:a16="http://schemas.microsoft.com/office/drawing/2014/main" id="{6A53DB35-64E1-D490-F29A-9E9B126425C1}"/>
              </a:ext>
            </a:extLst>
          </p:cNvPr>
          <p:cNvGrpSpPr/>
          <p:nvPr/>
        </p:nvGrpSpPr>
        <p:grpSpPr>
          <a:xfrm>
            <a:off x="-835" y="9533446"/>
            <a:ext cx="7559760" cy="754822"/>
            <a:chOff x="-142874" y="9533446"/>
            <a:chExt cx="7843838" cy="739030"/>
          </a:xfrm>
        </p:grpSpPr>
        <p:sp>
          <p:nvSpPr>
            <p:cNvPr id="2" name="Rectangle 1">
              <a:extLst>
                <a:ext uri="{FF2B5EF4-FFF2-40B4-BE49-F238E27FC236}">
                  <a16:creationId xmlns:a16="http://schemas.microsoft.com/office/drawing/2014/main" id="{8873366F-B6FF-36DE-28D6-325CF9D32E5F}"/>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0367E12C-B1DC-DFFE-BBAB-A98E01A9F1EC}"/>
                </a:ext>
              </a:extLst>
            </p:cNvPr>
            <p:cNvSpPr/>
            <p:nvPr/>
          </p:nvSpPr>
          <p:spPr>
            <a:xfrm>
              <a:off x="-142874" y="9533446"/>
              <a:ext cx="7843838" cy="176432"/>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pic>
        <p:nvPicPr>
          <p:cNvPr id="7" name="Picture 6">
            <a:extLst>
              <a:ext uri="{FF2B5EF4-FFF2-40B4-BE49-F238E27FC236}">
                <a16:creationId xmlns:a16="http://schemas.microsoft.com/office/drawing/2014/main" id="{D974CEB5-F33E-DB80-DDCE-D7B00D5FBF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8448" y="7811779"/>
            <a:ext cx="2454979" cy="2464004"/>
          </a:xfrm>
          <a:prstGeom prst="rect">
            <a:avLst/>
          </a:prstGeom>
        </p:spPr>
      </p:pic>
      <p:pic>
        <p:nvPicPr>
          <p:cNvPr id="9" name="Picture 8" descr="A qr code on a blue background&#10;&#10;AI-generated content may be incorrect.">
            <a:extLst>
              <a:ext uri="{FF2B5EF4-FFF2-40B4-BE49-F238E27FC236}">
                <a16:creationId xmlns:a16="http://schemas.microsoft.com/office/drawing/2014/main" id="{5DEF9AD6-FA3A-1D00-8808-9ED7E096F8AF}"/>
              </a:ext>
            </a:extLst>
          </p:cNvPr>
          <p:cNvPicPr>
            <a:picLocks noChangeAspect="1"/>
          </p:cNvPicPr>
          <p:nvPr/>
        </p:nvPicPr>
        <p:blipFill>
          <a:blip r:embed="rId4"/>
          <a:stretch>
            <a:fillRect/>
          </a:stretch>
        </p:blipFill>
        <p:spPr>
          <a:xfrm>
            <a:off x="2648964" y="6793522"/>
            <a:ext cx="1946195" cy="2030667"/>
          </a:xfrm>
          <a:prstGeom prst="rect">
            <a:avLst/>
          </a:prstGeom>
        </p:spPr>
      </p:pic>
    </p:spTree>
    <p:extLst>
      <p:ext uri="{BB962C8B-B14F-4D97-AF65-F5344CB8AC3E}">
        <p14:creationId xmlns:p14="http://schemas.microsoft.com/office/powerpoint/2010/main" val="288148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a:cxnSpLocks/>
          </p:cNvCxnSpPr>
          <p:nvPr/>
        </p:nvCxnSpPr>
        <p:spPr>
          <a:xfrm>
            <a:off x="1684143" y="1366546"/>
            <a:ext cx="5106072"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007518" y="865457"/>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Curriculum structure</a:t>
            </a:r>
          </a:p>
        </p:txBody>
      </p:sp>
      <p:pic>
        <p:nvPicPr>
          <p:cNvPr id="4" name="Picture 3"/>
          <p:cNvPicPr>
            <a:picLocks noChangeAspect="1"/>
          </p:cNvPicPr>
          <p:nvPr/>
        </p:nvPicPr>
        <p:blipFill>
          <a:blip r:embed="rId2"/>
          <a:stretch>
            <a:fillRect/>
          </a:stretch>
        </p:blipFill>
        <p:spPr>
          <a:xfrm>
            <a:off x="691043" y="414050"/>
            <a:ext cx="1152539" cy="1069793"/>
          </a:xfrm>
          <a:prstGeom prst="rect">
            <a:avLst/>
          </a:prstGeom>
        </p:spPr>
      </p:pic>
      <p:sp>
        <p:nvSpPr>
          <p:cNvPr id="10" name="TextBox 9">
            <a:extLst>
              <a:ext uri="{FF2B5EF4-FFF2-40B4-BE49-F238E27FC236}">
                <a16:creationId xmlns:a16="http://schemas.microsoft.com/office/drawing/2014/main" id="{8C7306AB-DFD0-A010-C678-522ED53C1E82}"/>
              </a:ext>
            </a:extLst>
          </p:cNvPr>
          <p:cNvSpPr txBox="1"/>
          <p:nvPr/>
        </p:nvSpPr>
        <p:spPr>
          <a:xfrm>
            <a:off x="758762" y="2607805"/>
            <a:ext cx="6031454" cy="364897"/>
          </a:xfrm>
          <a:prstGeom prst="rect">
            <a:avLst/>
          </a:prstGeom>
          <a:noFill/>
        </p:spPr>
        <p:txBody>
          <a:bodyPr wrap="square" lIns="91440" tIns="45720" rIns="91440" bIns="45720"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700" b="1"/>
              <a:t>Core curriculum (compulsory, no selection)</a:t>
            </a:r>
            <a:endParaRPr lang="en-GB" sz="1745" b="1"/>
          </a:p>
        </p:txBody>
      </p:sp>
      <p:sp>
        <p:nvSpPr>
          <p:cNvPr id="11" name="TextBox 10">
            <a:extLst>
              <a:ext uri="{FF2B5EF4-FFF2-40B4-BE49-F238E27FC236}">
                <a16:creationId xmlns:a16="http://schemas.microsoft.com/office/drawing/2014/main" id="{F99A1187-C971-3B1A-1AED-F529AFE7CAB9}"/>
              </a:ext>
            </a:extLst>
          </p:cNvPr>
          <p:cNvSpPr txBox="1"/>
          <p:nvPr/>
        </p:nvSpPr>
        <p:spPr>
          <a:xfrm>
            <a:off x="771075" y="2993747"/>
            <a:ext cx="5896018" cy="1550809"/>
          </a:xfrm>
          <a:prstGeom prst="rect">
            <a:avLst/>
          </a:prstGeom>
          <a:noFill/>
        </p:spPr>
        <p:txBody>
          <a:bodyPr wrap="square" lIns="91440" tIns="45720" rIns="91440" bIns="45720"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163"/>
              <a:t>Students will study towards GCSEs in the following subjects:</a:t>
            </a:r>
          </a:p>
          <a:p>
            <a:pPr marL="165735" indent="-165735">
              <a:buFont typeface="Arial" panose="020B0604020202020204" pitchFamily="34" charset="0"/>
              <a:buChar char="•"/>
            </a:pPr>
            <a:r>
              <a:rPr lang="en-GB" sz="1163"/>
              <a:t>GCSE English Language</a:t>
            </a:r>
            <a:endParaRPr lang="en-GB" sz="1163">
              <a:ea typeface="Calibri" panose="020F0502020204030204"/>
              <a:cs typeface="Calibri" panose="020F0502020204030204"/>
            </a:endParaRPr>
          </a:p>
          <a:p>
            <a:pPr marL="165735" indent="-165735">
              <a:buFont typeface="Arial" panose="020B0604020202020204" pitchFamily="34" charset="0"/>
              <a:buChar char="•"/>
            </a:pPr>
            <a:r>
              <a:rPr lang="en-GB" sz="1163"/>
              <a:t>GCSE English Literature</a:t>
            </a:r>
            <a:endParaRPr lang="en-GB" sz="1163">
              <a:ea typeface="Calibri" panose="020F0502020204030204"/>
              <a:cs typeface="Calibri" panose="020F0502020204030204"/>
            </a:endParaRPr>
          </a:p>
          <a:p>
            <a:pPr marL="165735" indent="-165735">
              <a:buFont typeface="Arial" panose="020B0604020202020204" pitchFamily="34" charset="0"/>
              <a:buChar char="•"/>
            </a:pPr>
            <a:r>
              <a:rPr lang="en-GB" sz="1150"/>
              <a:t>GCSE Mathematics</a:t>
            </a:r>
            <a:endParaRPr lang="en-GB" sz="1163">
              <a:ea typeface="Calibri" panose="020F0502020204030204"/>
              <a:cs typeface="Calibri" panose="020F0502020204030204"/>
            </a:endParaRPr>
          </a:p>
          <a:p>
            <a:pPr marL="165735" indent="-165735">
              <a:buFont typeface="Arial" panose="020B0604020202020204" pitchFamily="34" charset="0"/>
              <a:buChar char="•"/>
            </a:pPr>
            <a:r>
              <a:rPr lang="en-GB" sz="1163"/>
              <a:t>GCSE French</a:t>
            </a:r>
            <a:endParaRPr lang="en-GB" sz="1163">
              <a:ea typeface="Calibri" panose="020F0502020204030204"/>
              <a:cs typeface="Calibri" panose="020F0502020204030204"/>
            </a:endParaRPr>
          </a:p>
          <a:p>
            <a:r>
              <a:rPr lang="en-GB" sz="1150"/>
              <a:t>Additionally either:</a:t>
            </a:r>
            <a:endParaRPr lang="en-GB" sz="1150">
              <a:ea typeface="Calibri"/>
              <a:cs typeface="Calibri"/>
            </a:endParaRPr>
          </a:p>
          <a:p>
            <a:pPr marL="165735" indent="-165735">
              <a:buFont typeface="Arial" panose="020B0604020202020204" pitchFamily="34" charset="0"/>
              <a:buChar char="•"/>
            </a:pPr>
            <a:r>
              <a:rPr lang="en-GB" sz="1150"/>
              <a:t>GCSE Trilogy Science (2 GCSEs) </a:t>
            </a:r>
            <a:r>
              <a:rPr lang="en-GB" sz="1350" b="1"/>
              <a:t>Or </a:t>
            </a:r>
            <a:r>
              <a:rPr lang="en-GB" sz="1150"/>
              <a:t>GCSE Biology, GCSE Chemistry, GCSE Physics</a:t>
            </a:r>
            <a:endParaRPr lang="en-GB" sz="1150">
              <a:ea typeface="Calibri" panose="020F0502020204030204"/>
              <a:cs typeface="Calibri" panose="020F0502020204030204"/>
            </a:endParaRPr>
          </a:p>
          <a:p>
            <a:pPr marL="165735" indent="-165735">
              <a:buFont typeface="Arial" panose="020B0604020202020204" pitchFamily="34" charset="0"/>
              <a:buChar char="•"/>
            </a:pPr>
            <a:endParaRPr lang="en-GB" sz="1163">
              <a:ea typeface="Calibri" panose="020F0502020204030204"/>
              <a:cs typeface="Calibri" panose="020F0502020204030204"/>
            </a:endParaRPr>
          </a:p>
        </p:txBody>
      </p:sp>
      <p:sp>
        <p:nvSpPr>
          <p:cNvPr id="12" name="TextBox 11">
            <a:extLst>
              <a:ext uri="{FF2B5EF4-FFF2-40B4-BE49-F238E27FC236}">
                <a16:creationId xmlns:a16="http://schemas.microsoft.com/office/drawing/2014/main" id="{9C4A172F-03F7-CDDB-1DCC-2C07E2E85695}"/>
              </a:ext>
            </a:extLst>
          </p:cNvPr>
          <p:cNvSpPr txBox="1"/>
          <p:nvPr/>
        </p:nvSpPr>
        <p:spPr>
          <a:xfrm>
            <a:off x="771075" y="5729069"/>
            <a:ext cx="6031454" cy="364897"/>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745" b="1"/>
              <a:t>Optional subjects</a:t>
            </a:r>
          </a:p>
        </p:txBody>
      </p:sp>
      <p:sp>
        <p:nvSpPr>
          <p:cNvPr id="13" name="TextBox 12">
            <a:extLst>
              <a:ext uri="{FF2B5EF4-FFF2-40B4-BE49-F238E27FC236}">
                <a16:creationId xmlns:a16="http://schemas.microsoft.com/office/drawing/2014/main" id="{622D10ED-358A-36C5-488F-5B8187EC84C9}"/>
              </a:ext>
            </a:extLst>
          </p:cNvPr>
          <p:cNvSpPr txBox="1"/>
          <p:nvPr/>
        </p:nvSpPr>
        <p:spPr>
          <a:xfrm>
            <a:off x="771075" y="4768265"/>
            <a:ext cx="5896018" cy="838050"/>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163"/>
              <a:t>Students will study one of the following:</a:t>
            </a:r>
          </a:p>
          <a:p>
            <a:pPr marL="166221" indent="-166221">
              <a:buFont typeface="Arial" panose="020B0604020202020204" pitchFamily="34" charset="0"/>
              <a:buChar char="•"/>
            </a:pPr>
            <a:r>
              <a:rPr lang="en-GB" sz="1163"/>
              <a:t>GCSE Geography </a:t>
            </a:r>
          </a:p>
          <a:p>
            <a:r>
              <a:rPr lang="en-GB" sz="1357" b="1"/>
              <a:t>Or</a:t>
            </a:r>
          </a:p>
          <a:p>
            <a:pPr marL="166221" indent="-166221">
              <a:buFont typeface="Arial" panose="020B0604020202020204" pitchFamily="34" charset="0"/>
              <a:buChar char="•"/>
            </a:pPr>
            <a:r>
              <a:rPr lang="en-GB" sz="1163"/>
              <a:t>GCSE History</a:t>
            </a:r>
          </a:p>
        </p:txBody>
      </p:sp>
      <p:sp>
        <p:nvSpPr>
          <p:cNvPr id="3" name="TextBox 2">
            <a:extLst>
              <a:ext uri="{FF2B5EF4-FFF2-40B4-BE49-F238E27FC236}">
                <a16:creationId xmlns:a16="http://schemas.microsoft.com/office/drawing/2014/main" id="{E54B9C2A-C7C6-3D4C-9C4F-233E1DFD8AB7}"/>
              </a:ext>
            </a:extLst>
          </p:cNvPr>
          <p:cNvSpPr txBox="1"/>
          <p:nvPr/>
        </p:nvSpPr>
        <p:spPr>
          <a:xfrm>
            <a:off x="757146" y="4454445"/>
            <a:ext cx="6031454" cy="364897"/>
          </a:xfrm>
          <a:prstGeom prst="rect">
            <a:avLst/>
          </a:prstGeom>
          <a:noFill/>
        </p:spPr>
        <p:txBody>
          <a:bodyPr wrap="square" lIns="91440" tIns="45720" rIns="91440" bIns="45720"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700" b="1"/>
              <a:t>Guided options (Two-year course)</a:t>
            </a:r>
            <a:endParaRPr lang="en-GB" sz="1745" b="1"/>
          </a:p>
        </p:txBody>
      </p:sp>
      <p:sp>
        <p:nvSpPr>
          <p:cNvPr id="7" name="TextBox 6">
            <a:extLst>
              <a:ext uri="{FF2B5EF4-FFF2-40B4-BE49-F238E27FC236}">
                <a16:creationId xmlns:a16="http://schemas.microsoft.com/office/drawing/2014/main" id="{809A964A-D1FB-FC40-BC87-56A0157844D4}"/>
              </a:ext>
            </a:extLst>
          </p:cNvPr>
          <p:cNvSpPr txBox="1"/>
          <p:nvPr/>
        </p:nvSpPr>
        <p:spPr>
          <a:xfrm>
            <a:off x="771076" y="6096472"/>
            <a:ext cx="6031453" cy="2571923"/>
          </a:xfrm>
          <a:prstGeom prst="rect">
            <a:avLst/>
          </a:prstGeom>
          <a:noFill/>
        </p:spPr>
        <p:txBody>
          <a:bodyPr wrap="square" lIns="91440" tIns="45720" rIns="91440" bIns="4572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150"/>
              <a:t>Year 10 open options:</a:t>
            </a:r>
          </a:p>
          <a:p>
            <a:pPr marL="165735" indent="-165735">
              <a:buFont typeface="Arial" panose="020B0604020202020204" pitchFamily="34" charset="0"/>
              <a:buChar char="•"/>
            </a:pPr>
            <a:r>
              <a:rPr lang="en-GB" sz="1150"/>
              <a:t>GCSE Art and Design</a:t>
            </a:r>
            <a:endParaRPr lang="en-GB" sz="1150">
              <a:ea typeface="Calibri"/>
              <a:cs typeface="Calibri"/>
            </a:endParaRPr>
          </a:p>
          <a:p>
            <a:pPr marL="165735" indent="-165735">
              <a:buFont typeface="Arial" panose="020B0604020202020204" pitchFamily="34" charset="0"/>
              <a:buChar char="•"/>
            </a:pPr>
            <a:r>
              <a:rPr lang="en-GB" sz="1150"/>
              <a:t>GCSE Business Studies</a:t>
            </a:r>
            <a:endParaRPr lang="en-GB" sz="1150">
              <a:ea typeface="Calibri" panose="020F0502020204030204"/>
              <a:cs typeface="Calibri" panose="020F0502020204030204"/>
            </a:endParaRPr>
          </a:p>
          <a:p>
            <a:pPr marL="165735" indent="-165735">
              <a:buFont typeface="Arial" panose="020B0604020202020204" pitchFamily="34" charset="0"/>
              <a:buChar char="•"/>
            </a:pPr>
            <a:r>
              <a:rPr lang="en-GB" sz="1150"/>
              <a:t>GCSE Design and Technology: Materials</a:t>
            </a:r>
            <a:endParaRPr lang="en-GB" sz="1150">
              <a:ea typeface="Calibri" panose="020F0502020204030204"/>
              <a:cs typeface="Calibri" panose="020F0502020204030204"/>
            </a:endParaRPr>
          </a:p>
          <a:p>
            <a:pPr marL="165735" indent="-165735">
              <a:buFont typeface="Arial" panose="020B0604020202020204" pitchFamily="34" charset="0"/>
              <a:buChar char="•"/>
            </a:pPr>
            <a:r>
              <a:rPr lang="en-GB" sz="1150"/>
              <a:t>GCSE Food Preparation and Nutrition</a:t>
            </a:r>
            <a:endParaRPr lang="en-GB" sz="1150">
              <a:ea typeface="Calibri" panose="020F0502020204030204"/>
              <a:cs typeface="Calibri" panose="020F0502020204030204"/>
            </a:endParaRPr>
          </a:p>
          <a:p>
            <a:pPr marL="165735" indent="-165735">
              <a:buFont typeface="Arial" panose="020B0604020202020204" pitchFamily="34" charset="0"/>
              <a:buChar char="•"/>
            </a:pPr>
            <a:r>
              <a:rPr lang="en-GB" sz="1150"/>
              <a:t>GCSE Physical Education</a:t>
            </a:r>
            <a:endParaRPr lang="en-GB" sz="1150">
              <a:ea typeface="Calibri" panose="020F0502020204030204"/>
              <a:cs typeface="Calibri" panose="020F0502020204030204"/>
            </a:endParaRPr>
          </a:p>
          <a:p>
            <a:pPr marL="165735" indent="-165735">
              <a:buFont typeface="Arial" panose="020B0604020202020204" pitchFamily="34" charset="0"/>
              <a:buChar char="•"/>
            </a:pPr>
            <a:r>
              <a:rPr lang="en-GB" sz="1150"/>
              <a:t>GCSE Drama</a:t>
            </a:r>
            <a:endParaRPr lang="en-GB" sz="1150">
              <a:ea typeface="Calibri" panose="020F0502020204030204"/>
              <a:cs typeface="Calibri" panose="020F0502020204030204"/>
            </a:endParaRPr>
          </a:p>
          <a:p>
            <a:pPr marL="165735" indent="-165735">
              <a:buFont typeface="Arial" panose="020B0604020202020204" pitchFamily="34" charset="0"/>
              <a:buChar char="•"/>
            </a:pPr>
            <a:r>
              <a:rPr lang="en-GB" sz="1150"/>
              <a:t>GCSE Religious Studies</a:t>
            </a:r>
            <a:endParaRPr lang="en-GB" sz="1150">
              <a:ea typeface="Calibri" panose="020F0502020204030204"/>
              <a:cs typeface="Calibri" panose="020F0502020204030204"/>
            </a:endParaRPr>
          </a:p>
          <a:p>
            <a:pPr marL="165735" indent="-165735">
              <a:buFont typeface="Arial" panose="020B0604020202020204" pitchFamily="34" charset="0"/>
              <a:buChar char="•"/>
            </a:pPr>
            <a:r>
              <a:rPr lang="en-GB" sz="1150">
                <a:ea typeface="Calibri" panose="020F0502020204030204"/>
                <a:cs typeface="Calibri" panose="020F0502020204030204"/>
              </a:rPr>
              <a:t>GCSE Sociology</a:t>
            </a:r>
          </a:p>
          <a:p>
            <a:pPr marL="165735" indent="-165735">
              <a:buFont typeface="Arial" panose="020B0604020202020204" pitchFamily="34" charset="0"/>
              <a:buChar char="•"/>
            </a:pPr>
            <a:r>
              <a:rPr lang="en-GB" sz="1150">
                <a:ea typeface="Calibri" panose="020F0502020204030204"/>
                <a:cs typeface="Calibri" panose="020F0502020204030204"/>
              </a:rPr>
              <a:t>GCSE Music</a:t>
            </a:r>
          </a:p>
          <a:p>
            <a:pPr marL="165735" indent="-165735">
              <a:buFont typeface="Arial" panose="020B0604020202020204" pitchFamily="34" charset="0"/>
              <a:buChar char="•"/>
            </a:pPr>
            <a:r>
              <a:rPr lang="en-GB" sz="1150">
                <a:ea typeface="Calibri" panose="020F0502020204030204"/>
                <a:cs typeface="Calibri" panose="020F0502020204030204"/>
              </a:rPr>
              <a:t>Cambridge National Creative IMedia</a:t>
            </a:r>
          </a:p>
          <a:p>
            <a:pPr marL="165735" indent="-165735">
              <a:buFont typeface="Arial" panose="020B0604020202020204" pitchFamily="34" charset="0"/>
              <a:buChar char="•"/>
            </a:pPr>
            <a:endParaRPr lang="en-GB" sz="1163"/>
          </a:p>
          <a:p>
            <a:pPr algn="ctr"/>
            <a:r>
              <a:rPr lang="en-GB" sz="1150"/>
              <a:t>In Year 11,  students will select another one-year option for 2027-28. All the above options will be offered again with Creative IMedia being replaced with GCSE Computer science.</a:t>
            </a:r>
            <a:endParaRPr lang="en-GB" sz="1150">
              <a:ea typeface="Calibri"/>
              <a:cs typeface="Calibri"/>
            </a:endParaRPr>
          </a:p>
        </p:txBody>
      </p:sp>
      <p:sp>
        <p:nvSpPr>
          <p:cNvPr id="6" name="Rectangle 5">
            <a:extLst>
              <a:ext uri="{FF2B5EF4-FFF2-40B4-BE49-F238E27FC236}">
                <a16:creationId xmlns:a16="http://schemas.microsoft.com/office/drawing/2014/main" id="{39E3F138-7CB7-8730-A84D-04B772332DF8}"/>
              </a:ext>
            </a:extLst>
          </p:cNvPr>
          <p:cNvSpPr/>
          <p:nvPr/>
        </p:nvSpPr>
        <p:spPr>
          <a:xfrm>
            <a:off x="-835" y="9709878"/>
            <a:ext cx="7559760"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9" name="Rectangle 8">
            <a:extLst>
              <a:ext uri="{FF2B5EF4-FFF2-40B4-BE49-F238E27FC236}">
                <a16:creationId xmlns:a16="http://schemas.microsoft.com/office/drawing/2014/main" id="{4AB4399F-D733-9A8F-5516-08B0B32C2D90}"/>
              </a:ext>
            </a:extLst>
          </p:cNvPr>
          <p:cNvSpPr/>
          <p:nvPr/>
        </p:nvSpPr>
        <p:spPr>
          <a:xfrm>
            <a:off x="-835" y="9643995"/>
            <a:ext cx="7559760" cy="176433"/>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Content Placeholder 2">
            <a:extLst>
              <a:ext uri="{FF2B5EF4-FFF2-40B4-BE49-F238E27FC236}">
                <a16:creationId xmlns:a16="http://schemas.microsoft.com/office/drawing/2014/main" id="{28E6DB35-8FBA-E5AD-167E-5BBF2449DA7D}"/>
              </a:ext>
            </a:extLst>
          </p:cNvPr>
          <p:cNvSpPr>
            <a:spLocks noGrp="1"/>
          </p:cNvSpPr>
          <p:nvPr>
            <p:ph idx="1"/>
          </p:nvPr>
        </p:nvSpPr>
        <p:spPr>
          <a:xfrm>
            <a:off x="773285" y="1604173"/>
            <a:ext cx="5874855" cy="1043259"/>
          </a:xfrm>
        </p:spPr>
        <p:txBody>
          <a:bodyPr vert="horz" lIns="88649" tIns="44325" rIns="88649" bIns="44325"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indent="0" algn="just">
              <a:lnSpc>
                <a:spcPct val="100000"/>
              </a:lnSpc>
              <a:buNone/>
            </a:pPr>
            <a:r>
              <a:rPr lang="en-GB" sz="1150"/>
              <a:t>Students will study three option choices over both Year 10 and Year 11. They will select either Geography or History to study for a two-year option which they will complete in June 2028.  They will then choose one further option subject to over one year and be examined at the end of Year 10.  The One-year option choice will receive 6 lessons a week over the course of the year.  </a:t>
            </a:r>
            <a:endParaRPr lang="en-GB" sz="1150" b="1">
              <a:solidFill>
                <a:srgbClr val="FF0000"/>
              </a:solidFill>
            </a:endParaRPr>
          </a:p>
          <a:p>
            <a:pPr indent="0" algn="just">
              <a:lnSpc>
                <a:spcPct val="100000"/>
              </a:lnSpc>
              <a:buNone/>
            </a:pPr>
            <a:endParaRPr lang="en-GB" sz="1150">
              <a:highlight>
                <a:srgbClr val="FFFF00"/>
              </a:highlight>
            </a:endParaRPr>
          </a:p>
          <a:p>
            <a:pPr indent="0" algn="just">
              <a:lnSpc>
                <a:spcPct val="100000"/>
              </a:lnSpc>
              <a:buNone/>
            </a:pPr>
            <a:endParaRPr lang="en-US" sz="1163">
              <a:highlight>
                <a:srgbClr val="FFFF00"/>
              </a:highlight>
              <a:ea typeface="Calibri" panose="020F0502020204030204"/>
              <a:cs typeface="Calibri" panose="020F0502020204030204"/>
            </a:endParaRPr>
          </a:p>
        </p:txBody>
      </p:sp>
      <p:sp>
        <p:nvSpPr>
          <p:cNvPr id="2" name="TextBox 1">
            <a:extLst>
              <a:ext uri="{FF2B5EF4-FFF2-40B4-BE49-F238E27FC236}">
                <a16:creationId xmlns:a16="http://schemas.microsoft.com/office/drawing/2014/main" id="{F462306B-7BC7-C5FA-446D-BD8B305BC4A4}"/>
              </a:ext>
            </a:extLst>
          </p:cNvPr>
          <p:cNvSpPr txBox="1"/>
          <p:nvPr/>
        </p:nvSpPr>
        <p:spPr>
          <a:xfrm>
            <a:off x="680778" y="8727579"/>
            <a:ext cx="6481010" cy="830997"/>
          </a:xfrm>
          <a:prstGeom prst="rect">
            <a:avLst/>
          </a:prstGeom>
          <a:no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solidFill>
                  <a:srgbClr val="FF0000"/>
                </a:solidFill>
                <a:ea typeface="Calibri"/>
                <a:cs typeface="Calibri"/>
              </a:rPr>
              <a:t>Attention!</a:t>
            </a:r>
          </a:p>
          <a:p>
            <a:pPr algn="ctr"/>
            <a:r>
              <a:rPr lang="en-US" sz="1200">
                <a:solidFill>
                  <a:srgbClr val="FF0000"/>
                </a:solidFill>
                <a:ea typeface="Calibri"/>
                <a:cs typeface="Calibri"/>
              </a:rPr>
              <a:t>During the selection process, students will be required to choose a preferred option and a reserve. Although unlikely, the Academy reserves the right to remove option subjects depending on student uptake and staffing.</a:t>
            </a:r>
          </a:p>
        </p:txBody>
      </p:sp>
    </p:spTree>
    <p:extLst>
      <p:ext uri="{BB962C8B-B14F-4D97-AF65-F5344CB8AC3E}">
        <p14:creationId xmlns:p14="http://schemas.microsoft.com/office/powerpoint/2010/main" val="3623654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a:cxnSpLocks/>
          </p:cNvCxnSpPr>
          <p:nvPr/>
        </p:nvCxnSpPr>
        <p:spPr>
          <a:xfrm>
            <a:off x="2013009" y="1366546"/>
            <a:ext cx="4787904"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092232" y="883436"/>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Core curriculum: English Language</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3082" y="3857613"/>
            <a:ext cx="3504656" cy="2237872"/>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163"/>
              <a:t>All students in Year 10 and 11 study AQA GCSE English Language alongside GCSE English Literature. An overview of the units of assessment  for English Language is below. This course is 100% examination and is assessed at the end of the two-year course. </a:t>
            </a:r>
          </a:p>
          <a:p>
            <a:endParaRPr lang="en-GB" sz="1163"/>
          </a:p>
          <a:p>
            <a:pPr algn="just"/>
            <a:r>
              <a:rPr lang="en-GB" sz="1163"/>
              <a:t>Paper 1 is an exploration in creative reading and writing. Paper 2 is an examination of the writers’ viewpoints and perspectives. The spoken language element is non-examined and includes presenting, responding to questions and feedback, and use of standard English.</a:t>
            </a:r>
          </a:p>
        </p:txBody>
      </p:sp>
      <p:pic>
        <p:nvPicPr>
          <p:cNvPr id="3" name="Picture 10">
            <a:extLst>
              <a:ext uri="{FF2B5EF4-FFF2-40B4-BE49-F238E27FC236}">
                <a16:creationId xmlns:a16="http://schemas.microsoft.com/office/drawing/2014/main" id="{4D5B343D-1DA6-331C-13E7-2D4CF63B36D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97" t="13616" b="44477"/>
          <a:stretch/>
        </p:blipFill>
        <p:spPr bwMode="auto">
          <a:xfrm>
            <a:off x="0" y="1760764"/>
            <a:ext cx="7559675" cy="19809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F08138B-4789-F15C-BCF2-94D6F8EF1CD5}"/>
              </a:ext>
            </a:extLst>
          </p:cNvPr>
          <p:cNvSpPr txBox="1"/>
          <p:nvPr/>
        </p:nvSpPr>
        <p:spPr>
          <a:xfrm>
            <a:off x="823082" y="6062171"/>
            <a:ext cx="3504656" cy="2088681"/>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357" b="1"/>
              <a:t>What will be studied?</a:t>
            </a:r>
          </a:p>
          <a:p>
            <a:pPr algn="just"/>
            <a:r>
              <a:rPr lang="en-GB" sz="1163">
                <a:cs typeface="Calibri"/>
              </a:rPr>
              <a:t>We give students a range of challenging and interesting fiction and non-fiction to read in Year 10 and aim to interleave language reading material with the themes presented in their literature studies where possible. We focus on reading and deconstructing high quality model texts with the aim of students being able to replicate these models in their own writing.</a:t>
            </a:r>
          </a:p>
          <a:p>
            <a:pPr algn="just"/>
            <a:endParaRPr lang="en-GB" sz="1163">
              <a:cs typeface="Calibri"/>
            </a:endParaRPr>
          </a:p>
          <a:p>
            <a:pPr algn="just"/>
            <a:r>
              <a:rPr lang="en-GB" sz="1163">
                <a:cs typeface="Calibri"/>
              </a:rPr>
              <a:t>Themes and topics studied in Year 10 include food, Gothic fiction, dystopian fiction and war.</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406961" y="3857613"/>
            <a:ext cx="2286217" cy="4426578"/>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r>
              <a:rPr lang="en-GB" sz="1357" b="1"/>
              <a:t>Course structure and assessment</a:t>
            </a:r>
          </a:p>
          <a:p>
            <a:endParaRPr lang="en-GB" sz="1163"/>
          </a:p>
          <a:p>
            <a:r>
              <a:rPr lang="en-GB" sz="1163" b="1"/>
              <a:t>English Language (AQA 8700)</a:t>
            </a:r>
          </a:p>
          <a:p>
            <a:endParaRPr lang="en-GB" sz="1163"/>
          </a:p>
          <a:p>
            <a:r>
              <a:rPr lang="en-GB" sz="1163" b="1"/>
              <a:t>Examination (100%)</a:t>
            </a:r>
          </a:p>
          <a:p>
            <a:r>
              <a:rPr lang="en-GB" sz="1163"/>
              <a:t>Paper 1:</a:t>
            </a:r>
          </a:p>
          <a:p>
            <a:pPr marL="166221" indent="-166221">
              <a:buFont typeface="Arial" panose="020B0604020202020204" pitchFamily="34" charset="0"/>
              <a:buChar char="•"/>
            </a:pPr>
            <a:r>
              <a:rPr lang="en-GB" sz="1163"/>
              <a:t>Explorations in Creative Reading and Writing</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1 hour 45 minutes</a:t>
            </a:r>
          </a:p>
          <a:p>
            <a:endParaRPr lang="en-GB" sz="1163"/>
          </a:p>
          <a:p>
            <a:pPr fontAlgn="t"/>
            <a:r>
              <a:rPr lang="en-GB" sz="1163"/>
              <a:t>Paper 2:</a:t>
            </a:r>
          </a:p>
          <a:p>
            <a:pPr marL="166221" indent="-166221" fontAlgn="t">
              <a:buFont typeface="Arial" panose="020B0604020202020204" pitchFamily="34" charset="0"/>
              <a:buChar char="•"/>
            </a:pPr>
            <a:r>
              <a:rPr lang="en-GB" sz="1163"/>
              <a:t>Writers’ Viewpoints and Perspectives</a:t>
            </a:r>
          </a:p>
          <a:p>
            <a:pPr marL="166221" indent="-166221" fontAlgn="t">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1 hour 45 minutes</a:t>
            </a:r>
          </a:p>
          <a:p>
            <a:endParaRPr lang="en-GB" sz="1163"/>
          </a:p>
          <a:p>
            <a:r>
              <a:rPr lang="en-GB" sz="1163" b="1"/>
              <a:t>Non-exam assessment (NEA) (0%)</a:t>
            </a:r>
          </a:p>
          <a:p>
            <a:r>
              <a:rPr lang="en-GB" sz="1163"/>
              <a:t>Component 3:</a:t>
            </a:r>
          </a:p>
          <a:p>
            <a:pPr marL="166221" indent="-166221">
              <a:buFont typeface="Arial" panose="020B0604020202020204" pitchFamily="34" charset="0"/>
              <a:buChar char="•"/>
            </a:pPr>
            <a:r>
              <a:rPr lang="en-GB" sz="1163"/>
              <a:t>Spoken language</a:t>
            </a:r>
          </a:p>
          <a:p>
            <a:pPr marL="166221" indent="-166221">
              <a:buFont typeface="Arial" panose="020B0604020202020204" pitchFamily="34" charset="0"/>
              <a:buChar char="•"/>
            </a:pPr>
            <a:r>
              <a:rPr lang="en-GB" sz="1163"/>
              <a:t>0% of GCSE</a:t>
            </a:r>
          </a:p>
          <a:p>
            <a:pPr marL="166221" indent="-166221">
              <a:buFont typeface="Arial" panose="020B0604020202020204" pitchFamily="34" charset="0"/>
              <a:buChar char="•"/>
            </a:pPr>
            <a:r>
              <a:rPr lang="en-GB" sz="1163"/>
              <a:t>No time limit</a:t>
            </a:r>
          </a:p>
          <a:p>
            <a:endParaRPr lang="en-GB" sz="970">
              <a:solidFill>
                <a:srgbClr val="002060"/>
              </a:solidFill>
            </a:endParaRPr>
          </a:p>
          <a:p>
            <a:endParaRPr lang="en-GB" sz="970">
              <a:solidFill>
                <a:srgbClr val="002060"/>
              </a:solidFill>
            </a:endParaRPr>
          </a:p>
          <a:p>
            <a:endParaRPr lang="en-GB" sz="1744"/>
          </a:p>
          <a:p>
            <a:pPr algn="ctr"/>
            <a:endParaRPr lang="en-GB" sz="1744"/>
          </a:p>
          <a:p>
            <a:pPr algn="ctr"/>
            <a:endParaRPr lang="en-GB" sz="1744"/>
          </a:p>
          <a:p>
            <a:pPr algn="ctr"/>
            <a:endParaRPr lang="en-GB" sz="1744"/>
          </a:p>
          <a:p>
            <a:pPr algn="ctr"/>
            <a:endParaRPr lang="en-GB" sz="1744"/>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1119388929"/>
              </p:ext>
            </p:extLst>
          </p:nvPr>
        </p:nvGraphicFramePr>
        <p:xfrm>
          <a:off x="823082" y="8150852"/>
          <a:ext cx="5851803" cy="1310640"/>
        </p:xfrm>
        <a:graphic>
          <a:graphicData uri="http://schemas.openxmlformats.org/drawingml/2006/table">
            <a:tbl>
              <a:tblPr>
                <a:tableStyleId>{5C22544A-7EE6-4342-B048-85BDC9FD1C3A}</a:tableStyleId>
              </a:tblPr>
              <a:tblGrid>
                <a:gridCol w="5851803">
                  <a:extLst>
                    <a:ext uri="{9D8B030D-6E8A-4147-A177-3AD203B41FA5}">
                      <a16:colId xmlns:a16="http://schemas.microsoft.com/office/drawing/2014/main" val="1628493453"/>
                    </a:ext>
                  </a:extLst>
                </a:gridCol>
              </a:tblGrid>
              <a:tr h="738743">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US" sz="1200">
                          <a:solidFill>
                            <a:schemeClr val="tx1"/>
                          </a:solidFill>
                          <a:effectLst/>
                          <a:latin typeface="Calibri" charset="0"/>
                          <a:ea typeface="Calibri" charset="0"/>
                          <a:cs typeface="Calibri" charset="0"/>
                        </a:rPr>
                        <a:t>GCSE English Language is a requirement for many jobs and Post-16 courses. Post-16 qualifications in English carry a lot of respect and will be valuable for many careers or applications for Higher Education</a:t>
                      </a:r>
                      <a:r>
                        <a:rPr lang="en-US" sz="1200">
                          <a:solidFill>
                            <a:schemeClr val="tx1"/>
                          </a:solidFill>
                          <a:effectLst/>
                          <a:latin typeface="+mn-lt"/>
                          <a:ea typeface="Calibri" charset="0"/>
                          <a:cs typeface="Calibri" charset="0"/>
                        </a:rPr>
                        <a:t>. </a:t>
                      </a:r>
                      <a:r>
                        <a:rPr lang="en-GB" sz="1200" kern="1200">
                          <a:solidFill>
                            <a:schemeClr val="dk1"/>
                          </a:solidFill>
                          <a:effectLst/>
                          <a:latin typeface="+mn-lt"/>
                          <a:ea typeface="+mn-ea"/>
                          <a:cs typeface="+mn-cs"/>
                        </a:rPr>
                        <a:t>A Level English Language is fascinating and covers study of how language develops, language in society and how children acquire language. It is a useful combination with subjects like sociology or psychology. It can lead to studies in education, care, social work and journalism.</a:t>
                      </a:r>
                      <a:endParaRPr lang="en-GB" sz="1200">
                        <a:solidFill>
                          <a:schemeClr val="tx1"/>
                        </a:solidFill>
                        <a:effectLst/>
                        <a:latin typeface="+mn-lt"/>
                        <a:ea typeface="Calibri" charset="0"/>
                        <a:cs typeface="Times New Roman" charset="0"/>
                      </a:endParaRP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3"/>
          <a:stretch>
            <a:fillRect/>
          </a:stretch>
        </p:blipFill>
        <p:spPr>
          <a:xfrm>
            <a:off x="823082" y="572326"/>
            <a:ext cx="1152539" cy="1069793"/>
          </a:xfrm>
          <a:prstGeom prst="rect">
            <a:avLst/>
          </a:prstGeom>
        </p:spPr>
      </p:pic>
      <p:cxnSp>
        <p:nvCxnSpPr>
          <p:cNvPr id="15" name="Straight Connector 14">
            <a:extLst>
              <a:ext uri="{FF2B5EF4-FFF2-40B4-BE49-F238E27FC236}">
                <a16:creationId xmlns:a16="http://schemas.microsoft.com/office/drawing/2014/main" id="{0FF90F69-FEB3-D143-6218-F85BD35F3637}"/>
              </a:ext>
            </a:extLst>
          </p:cNvPr>
          <p:cNvCxnSpPr>
            <a:cxnSpLocks/>
          </p:cNvCxnSpPr>
          <p:nvPr/>
        </p:nvCxnSpPr>
        <p:spPr>
          <a:xfrm>
            <a:off x="4541261" y="4403239"/>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B1BD8553-C744-3AB6-B29E-9CD8CFD4D3CB}"/>
              </a:ext>
            </a:extLst>
          </p:cNvPr>
          <p:cNvGrpSpPr/>
          <p:nvPr/>
        </p:nvGrpSpPr>
        <p:grpSpPr>
          <a:xfrm>
            <a:off x="-835" y="9596584"/>
            <a:ext cx="7559760" cy="754822"/>
            <a:chOff x="-142874" y="9517654"/>
            <a:chExt cx="7843838" cy="754822"/>
          </a:xfrm>
        </p:grpSpPr>
        <p:sp>
          <p:nvSpPr>
            <p:cNvPr id="10" name="Rectangle 9">
              <a:extLst>
                <a:ext uri="{FF2B5EF4-FFF2-40B4-BE49-F238E27FC236}">
                  <a16:creationId xmlns:a16="http://schemas.microsoft.com/office/drawing/2014/main" id="{C1BF0F29-921C-4EDE-EE5A-CC5D78717F77}"/>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2" name="Rectangle 11">
              <a:extLst>
                <a:ext uri="{FF2B5EF4-FFF2-40B4-BE49-F238E27FC236}">
                  <a16:creationId xmlns:a16="http://schemas.microsoft.com/office/drawing/2014/main" id="{13E8D8CA-EAF7-9C54-8F17-61D65801D8DA}"/>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667017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a:cxnSpLocks/>
          </p:cNvCxnSpPr>
          <p:nvPr/>
        </p:nvCxnSpPr>
        <p:spPr>
          <a:xfrm>
            <a:off x="1905000" y="1366546"/>
            <a:ext cx="4895913"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171455" y="869946"/>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Core curriculum: English Literature</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3082" y="3857613"/>
            <a:ext cx="3504656" cy="2058843"/>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163"/>
              <a:t>The aim of the GCSE English Literature course in Year 10 and 11 is to continue to inspire, challenge and motivate every student to read high quality, rigorous texts, no matter what their level of ability.  All students in Year 10 and 11 study GCSE English Literature alongside GCSE English Language. </a:t>
            </a:r>
          </a:p>
          <a:p>
            <a:pPr algn="just"/>
            <a:r>
              <a:rPr lang="en-GB" sz="1163"/>
              <a:t>  </a:t>
            </a:r>
          </a:p>
          <a:p>
            <a:pPr algn="just"/>
            <a:r>
              <a:rPr lang="en-GB" sz="1163"/>
              <a:t>An overview of the units of assessment for AQA GCSE English Literature is detailed below. This course is 100% examination and is assessed at the end of the two-year course. All literature examinations are closed book.  </a:t>
            </a:r>
          </a:p>
        </p:txBody>
      </p:sp>
      <p:sp>
        <p:nvSpPr>
          <p:cNvPr id="6" name="TextBox 5">
            <a:extLst>
              <a:ext uri="{FF2B5EF4-FFF2-40B4-BE49-F238E27FC236}">
                <a16:creationId xmlns:a16="http://schemas.microsoft.com/office/drawing/2014/main" id="{BF08138B-4789-F15C-BCF2-94D6F8EF1CD5}"/>
              </a:ext>
            </a:extLst>
          </p:cNvPr>
          <p:cNvSpPr txBox="1"/>
          <p:nvPr/>
        </p:nvSpPr>
        <p:spPr>
          <a:xfrm>
            <a:off x="841375" y="5904768"/>
            <a:ext cx="3504656" cy="2446741"/>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357" b="1"/>
              <a:t>What will be studied?</a:t>
            </a:r>
          </a:p>
          <a:p>
            <a:pPr algn="just"/>
            <a:r>
              <a:rPr lang="en-GB" sz="1163">
                <a:cs typeface="Calibri"/>
              </a:rPr>
              <a:t>Students at Brayton Academy study four core texts for GCSE English Literature. These are An Inspector Calls, A Christmas Carol, Romeo and Juliet and the Power and Conflict poetry anthology. Each core text is studied over a term in Year 10, with the poetry interspersed in each unit.</a:t>
            </a:r>
          </a:p>
          <a:p>
            <a:pPr algn="just"/>
            <a:endParaRPr lang="en-GB" sz="1163">
              <a:cs typeface="Calibri"/>
            </a:endParaRPr>
          </a:p>
          <a:p>
            <a:pPr algn="just"/>
            <a:r>
              <a:rPr lang="en-GB" sz="1163">
                <a:cs typeface="Calibri"/>
              </a:rPr>
              <a:t>Whilst students are examined on their essay writing skills at the end of the GCSE, assessments in Year 10 often focus on short answer plot and quotation recall in the first instance before moving on to longer essay answers.</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514696" y="3857613"/>
            <a:ext cx="2286217" cy="4558304"/>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r>
              <a:rPr lang="en-GB" sz="1357" b="1"/>
              <a:t>Course structure and assessment</a:t>
            </a:r>
          </a:p>
          <a:p>
            <a:endParaRPr lang="en-GB" sz="1163"/>
          </a:p>
          <a:p>
            <a:r>
              <a:rPr lang="en-GB" sz="1163" b="1"/>
              <a:t>English Literature (AQA 8702)</a:t>
            </a:r>
          </a:p>
          <a:p>
            <a:endParaRPr lang="en-GB" sz="1163" b="1"/>
          </a:p>
          <a:p>
            <a:r>
              <a:rPr lang="en-GB" sz="1163" b="1"/>
              <a:t>Examination (100%)</a:t>
            </a:r>
          </a:p>
          <a:p>
            <a:r>
              <a:rPr lang="en-GB" sz="1163"/>
              <a:t>Paper 1:</a:t>
            </a:r>
          </a:p>
          <a:p>
            <a:pPr marL="166221" indent="-166221">
              <a:buFont typeface="Arial" panose="020B0604020202020204" pitchFamily="34" charset="0"/>
              <a:buChar char="•"/>
            </a:pPr>
            <a:r>
              <a:rPr lang="en-GB" sz="1163"/>
              <a:t>Shakespeare and the 19th Century Novel </a:t>
            </a:r>
          </a:p>
          <a:p>
            <a:pPr marL="166221" indent="-166221">
              <a:buFont typeface="Arial" panose="020B0604020202020204" pitchFamily="34" charset="0"/>
              <a:buChar char="•"/>
            </a:pPr>
            <a:r>
              <a:rPr lang="en-GB" sz="1163"/>
              <a:t>40% of GCSE</a:t>
            </a:r>
          </a:p>
          <a:p>
            <a:pPr marL="166221" indent="-166221">
              <a:buFont typeface="Arial" panose="020B0604020202020204" pitchFamily="34" charset="0"/>
              <a:buChar char="•"/>
            </a:pPr>
            <a:r>
              <a:rPr lang="en-GB" sz="1163"/>
              <a:t>1 hour 45 minutes</a:t>
            </a:r>
          </a:p>
          <a:p>
            <a:endParaRPr lang="en-GB" sz="1163" b="1"/>
          </a:p>
          <a:p>
            <a:endParaRPr lang="en-GB" sz="1163" b="1"/>
          </a:p>
          <a:p>
            <a:r>
              <a:rPr lang="en-GB" sz="1163"/>
              <a:t>Paper 2:</a:t>
            </a:r>
          </a:p>
          <a:p>
            <a:pPr marL="166221" indent="-166221">
              <a:buFont typeface="Arial" panose="020B0604020202020204" pitchFamily="34" charset="0"/>
              <a:buChar char="•"/>
            </a:pPr>
            <a:r>
              <a:rPr lang="en-GB" sz="1163"/>
              <a:t>Modern Texts and Poetry</a:t>
            </a:r>
          </a:p>
          <a:p>
            <a:pPr marL="166221" indent="-166221">
              <a:buFont typeface="Arial" panose="020B0604020202020204" pitchFamily="34" charset="0"/>
              <a:buChar char="•"/>
            </a:pPr>
            <a:r>
              <a:rPr lang="en-GB" sz="1163"/>
              <a:t>60% of GCSE</a:t>
            </a:r>
          </a:p>
          <a:p>
            <a:pPr marL="166221" indent="-166221">
              <a:buFont typeface="Arial" panose="020B0604020202020204" pitchFamily="34" charset="0"/>
              <a:buChar char="•"/>
            </a:pPr>
            <a:r>
              <a:rPr lang="en-GB" sz="1163"/>
              <a:t>2 hours 15 minutes</a:t>
            </a:r>
          </a:p>
          <a:p>
            <a:endParaRPr lang="en-GB" sz="970">
              <a:solidFill>
                <a:srgbClr val="002060"/>
              </a:solidFill>
            </a:endParaRPr>
          </a:p>
          <a:p>
            <a:endParaRPr lang="en-GB" sz="970">
              <a:solidFill>
                <a:srgbClr val="002060"/>
              </a:solidFill>
            </a:endParaRPr>
          </a:p>
          <a:p>
            <a:endParaRPr lang="en-GB" sz="1744"/>
          </a:p>
          <a:p>
            <a:pPr algn="ctr"/>
            <a:endParaRPr lang="en-GB" sz="1744"/>
          </a:p>
          <a:p>
            <a:pPr algn="ctr"/>
            <a:endParaRPr lang="en-GB" sz="1744"/>
          </a:p>
          <a:p>
            <a:pPr algn="ctr"/>
            <a:endParaRPr lang="en-GB" sz="1744"/>
          </a:p>
          <a:p>
            <a:pPr algn="ctr"/>
            <a:endParaRPr lang="en-GB" sz="1744"/>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952077084"/>
              </p:ext>
            </p:extLst>
          </p:nvPr>
        </p:nvGraphicFramePr>
        <p:xfrm>
          <a:off x="823082" y="8319362"/>
          <a:ext cx="5959538" cy="1310640"/>
        </p:xfrm>
        <a:graphic>
          <a:graphicData uri="http://schemas.openxmlformats.org/drawingml/2006/table">
            <a:tbl>
              <a:tblPr>
                <a:tableStyleId>{5C22544A-7EE6-4342-B048-85BDC9FD1C3A}</a:tableStyleId>
              </a:tblPr>
              <a:tblGrid>
                <a:gridCol w="5959538">
                  <a:extLst>
                    <a:ext uri="{9D8B030D-6E8A-4147-A177-3AD203B41FA5}">
                      <a16:colId xmlns:a16="http://schemas.microsoft.com/office/drawing/2014/main" val="1628493453"/>
                    </a:ext>
                  </a:extLst>
                </a:gridCol>
              </a:tblGrid>
              <a:tr h="738743">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GCSE English Literature is a well-respected GCSE when applying for many jobs and Post-16 courses. Post-16 qualifications in English carry a lot of respect and will be valuable for many careers or applications for Higher Education. </a:t>
                      </a:r>
                      <a:r>
                        <a:rPr lang="en-GB" sz="1200" kern="1200">
                          <a:solidFill>
                            <a:schemeClr val="dk1"/>
                          </a:solidFill>
                          <a:effectLst/>
                          <a:latin typeface="+mn-lt"/>
                          <a:ea typeface="+mn-ea"/>
                          <a:cs typeface="+mn-cs"/>
                        </a:rPr>
                        <a:t>A Level English Literature allows students to study texts and genres in greater depth. There are a range of different specifications available in local colleges but all also students to study a literary passion in detail. A Level English Literature pairs well with studies in drama and history.</a:t>
                      </a:r>
                      <a:endParaRPr lang="en-GB" sz="1200">
                        <a:solidFill>
                          <a:schemeClr val="tx1"/>
                        </a:solidFill>
                        <a:effectLst/>
                        <a:latin typeface="Calibri" charset="0"/>
                        <a:ea typeface="Calibri" charset="0"/>
                        <a:cs typeface="Calibri" charset="0"/>
                      </a:endParaRP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752461" y="578229"/>
            <a:ext cx="1152539" cy="1069793"/>
          </a:xfrm>
          <a:prstGeom prst="rect">
            <a:avLst/>
          </a:prstGeom>
        </p:spPr>
      </p:pic>
      <p:pic>
        <p:nvPicPr>
          <p:cNvPr id="10" name="Picture 10">
            <a:extLst>
              <a:ext uri="{FF2B5EF4-FFF2-40B4-BE49-F238E27FC236}">
                <a16:creationId xmlns:a16="http://schemas.microsoft.com/office/drawing/2014/main" id="{9031924D-0FAF-00BD-6CC6-B939FC6D513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9095" r="11614" b="17976"/>
          <a:stretch/>
        </p:blipFill>
        <p:spPr bwMode="auto">
          <a:xfrm>
            <a:off x="0" y="1717007"/>
            <a:ext cx="7559675" cy="2005821"/>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Connector 11">
            <a:extLst>
              <a:ext uri="{FF2B5EF4-FFF2-40B4-BE49-F238E27FC236}">
                <a16:creationId xmlns:a16="http://schemas.microsoft.com/office/drawing/2014/main" id="{D1444E46-7564-4BDC-1324-727EFF2254B5}"/>
              </a:ext>
            </a:extLst>
          </p:cNvPr>
          <p:cNvCxnSpPr>
            <a:cxnSpLocks/>
          </p:cNvCxnSpPr>
          <p:nvPr/>
        </p:nvCxnSpPr>
        <p:spPr>
          <a:xfrm>
            <a:off x="4681698" y="4403239"/>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BF5C1B03-508B-7D06-ED0A-626AC822057A}"/>
              </a:ext>
            </a:extLst>
          </p:cNvPr>
          <p:cNvGrpSpPr/>
          <p:nvPr/>
        </p:nvGrpSpPr>
        <p:grpSpPr>
          <a:xfrm>
            <a:off x="14940" y="9770229"/>
            <a:ext cx="7559760" cy="754822"/>
            <a:chOff x="-142874" y="9517654"/>
            <a:chExt cx="7843838" cy="754822"/>
          </a:xfrm>
        </p:grpSpPr>
        <p:sp>
          <p:nvSpPr>
            <p:cNvPr id="5" name="Rectangle 4">
              <a:extLst>
                <a:ext uri="{FF2B5EF4-FFF2-40B4-BE49-F238E27FC236}">
                  <a16:creationId xmlns:a16="http://schemas.microsoft.com/office/drawing/2014/main" id="{3AA6A567-30C6-5F8A-BFD9-F8AC6A8B7916}"/>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4" name="Rectangle 13">
              <a:extLst>
                <a:ext uri="{FF2B5EF4-FFF2-40B4-BE49-F238E27FC236}">
                  <a16:creationId xmlns:a16="http://schemas.microsoft.com/office/drawing/2014/main" id="{7FF79ABB-C10D-2FE9-FA67-CB2CA1195820}"/>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526986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a:cxnSpLocks/>
          </p:cNvCxnSpPr>
          <p:nvPr/>
        </p:nvCxnSpPr>
        <p:spPr>
          <a:xfrm>
            <a:off x="1905000" y="1366546"/>
            <a:ext cx="4895913"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171455" y="856001"/>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Core curriculum: Mathematics</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3082" y="3786174"/>
            <a:ext cx="3504656" cy="1521753"/>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163"/>
              <a:t>In Year 10 and 11, students build on the Mathematics they have studied in their education so far including work on number, algebra, ratio, proportion, geometry, probability and statistics.</a:t>
            </a:r>
          </a:p>
          <a:p>
            <a:pPr algn="just"/>
            <a:endParaRPr lang="en-GB" sz="1163"/>
          </a:p>
          <a:p>
            <a:pPr algn="just"/>
            <a:r>
              <a:rPr lang="en-GB" sz="1163"/>
              <a:t>All the examinations are taken at the end of Year 11.  Students will take either the Higher or the Foundation tier. </a:t>
            </a:r>
          </a:p>
        </p:txBody>
      </p:sp>
      <p:sp>
        <p:nvSpPr>
          <p:cNvPr id="6" name="TextBox 5">
            <a:extLst>
              <a:ext uri="{FF2B5EF4-FFF2-40B4-BE49-F238E27FC236}">
                <a16:creationId xmlns:a16="http://schemas.microsoft.com/office/drawing/2014/main" id="{BF08138B-4789-F15C-BCF2-94D6F8EF1CD5}"/>
              </a:ext>
            </a:extLst>
          </p:cNvPr>
          <p:cNvSpPr txBox="1"/>
          <p:nvPr/>
        </p:nvSpPr>
        <p:spPr>
          <a:xfrm>
            <a:off x="841375" y="5482678"/>
            <a:ext cx="3504656" cy="2804801"/>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357" b="1"/>
              <a:t>What will be studied?</a:t>
            </a:r>
          </a:p>
          <a:p>
            <a:pPr algn="just"/>
            <a:r>
              <a:rPr lang="en-GB" sz="1163" b="1">
                <a:latin typeface="Calibri" charset="0"/>
                <a:ea typeface="Calibri" charset="0"/>
                <a:cs typeface="Times New Roman" charset="0"/>
              </a:rPr>
              <a:t>Number:</a:t>
            </a:r>
            <a:r>
              <a:rPr lang="en-GB" sz="1163">
                <a:latin typeface="Calibri" charset="0"/>
                <a:ea typeface="Calibri" charset="0"/>
                <a:cs typeface="Times New Roman" charset="0"/>
              </a:rPr>
              <a:t> Arithmetic, fractions, decimals, percentages, use of calculator, properties of numbers and indices. </a:t>
            </a:r>
            <a:r>
              <a:rPr lang="en-GB" sz="1163" b="1">
                <a:latin typeface="Calibri" charset="0"/>
                <a:ea typeface="Calibri" charset="0"/>
                <a:cs typeface="Times New Roman" charset="0"/>
              </a:rPr>
              <a:t>Algebra</a:t>
            </a:r>
            <a:r>
              <a:rPr lang="en-GB" sz="1163">
                <a:latin typeface="Calibri" charset="0"/>
                <a:ea typeface="Calibri" charset="0"/>
                <a:cs typeface="Times New Roman" charset="0"/>
              </a:rPr>
              <a:t>: Algebraic notation, graphs, equations, inequalities, formulae and sequences.</a:t>
            </a:r>
          </a:p>
          <a:p>
            <a:pPr algn="just"/>
            <a:r>
              <a:rPr lang="en-GB" sz="1163" b="1">
                <a:latin typeface="Calibri" charset="0"/>
                <a:ea typeface="Calibri" charset="0"/>
                <a:cs typeface="Times New Roman" charset="0"/>
              </a:rPr>
              <a:t>Ratio, Proportion and Rates of Change</a:t>
            </a:r>
            <a:r>
              <a:rPr lang="en-GB" sz="1163">
                <a:latin typeface="Calibri" charset="0"/>
                <a:ea typeface="Calibri" charset="0"/>
                <a:cs typeface="Times New Roman" charset="0"/>
              </a:rPr>
              <a:t>: Applying percentages, using ratio and proportion, work with compound measures. </a:t>
            </a:r>
          </a:p>
          <a:p>
            <a:pPr algn="just"/>
            <a:r>
              <a:rPr lang="en-GB" sz="1163" b="1">
                <a:latin typeface="Calibri" charset="0"/>
                <a:ea typeface="Calibri" charset="0"/>
                <a:cs typeface="Times New Roman" charset="0"/>
              </a:rPr>
              <a:t>Geometry and Measures</a:t>
            </a:r>
            <a:r>
              <a:rPr lang="en-GB" sz="1163">
                <a:latin typeface="Calibri" charset="0"/>
                <a:ea typeface="Calibri" charset="0"/>
                <a:cs typeface="Times New Roman" charset="0"/>
              </a:rPr>
              <a:t>: Properties of shapes, angles, symmetry, circles, area, volume, trigonometry, constructions and transformations. </a:t>
            </a:r>
          </a:p>
          <a:p>
            <a:pPr algn="just"/>
            <a:r>
              <a:rPr lang="en-GB" sz="1163" b="1">
                <a:latin typeface="Calibri" charset="0"/>
                <a:ea typeface="Calibri" charset="0"/>
                <a:cs typeface="Times New Roman" charset="0"/>
              </a:rPr>
              <a:t>Statistics: </a:t>
            </a:r>
            <a:r>
              <a:rPr lang="en-GB" sz="1163">
                <a:latin typeface="Calibri" charset="0"/>
                <a:ea typeface="Calibri" charset="0"/>
                <a:cs typeface="Times New Roman" charset="0"/>
              </a:rPr>
              <a:t>Collecting, representing, analysing and interpreting data. </a:t>
            </a:r>
          </a:p>
          <a:p>
            <a:pPr algn="just"/>
            <a:r>
              <a:rPr lang="en-GB" sz="1163" b="1">
                <a:latin typeface="Calibri" charset="0"/>
                <a:ea typeface="Calibri" charset="0"/>
                <a:cs typeface="Times New Roman" charset="0"/>
              </a:rPr>
              <a:t>Probability</a:t>
            </a:r>
            <a:r>
              <a:rPr lang="en-GB" sz="1163">
                <a:latin typeface="Calibri" charset="0"/>
                <a:ea typeface="Calibri" charset="0"/>
                <a:cs typeface="Times New Roman" charset="0"/>
              </a:rPr>
              <a:t>: Theoretical probability, relative frequency and experiments.</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514696" y="3793582"/>
            <a:ext cx="2286217" cy="3995706"/>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r>
              <a:rPr lang="en-GB" sz="1357" b="1"/>
              <a:t>Course structure and assessment</a:t>
            </a:r>
          </a:p>
          <a:p>
            <a:endParaRPr lang="en-GB" sz="1163"/>
          </a:p>
          <a:p>
            <a:r>
              <a:rPr lang="en-GB" sz="1163" b="1"/>
              <a:t>Mathematics (Edexcel 1MA1)</a:t>
            </a:r>
          </a:p>
          <a:p>
            <a:endParaRPr lang="en-GB" sz="1163"/>
          </a:p>
          <a:p>
            <a:r>
              <a:rPr lang="en-GB" sz="1163" b="1"/>
              <a:t>Examination (100%)</a:t>
            </a:r>
          </a:p>
          <a:p>
            <a:r>
              <a:rPr lang="en-GB" sz="1163"/>
              <a:t>Paper 1:</a:t>
            </a:r>
          </a:p>
          <a:p>
            <a:pPr marL="166221" indent="-166221">
              <a:buFont typeface="Arial" panose="020B0604020202020204" pitchFamily="34" charset="0"/>
              <a:buChar char="•"/>
            </a:pPr>
            <a:r>
              <a:rPr lang="en-GB" sz="1163"/>
              <a:t>Non-calculator exam </a:t>
            </a:r>
          </a:p>
          <a:p>
            <a:pPr marL="166221" indent="-166221">
              <a:buFont typeface="Arial" panose="020B0604020202020204" pitchFamily="34" charset="0"/>
              <a:buChar char="•"/>
            </a:pPr>
            <a:r>
              <a:rPr lang="en-GB" sz="1163"/>
              <a:t>33.3% of total marks</a:t>
            </a:r>
          </a:p>
          <a:p>
            <a:pPr marL="166221" indent="-166221">
              <a:buFont typeface="Arial" panose="020B0604020202020204" pitchFamily="34" charset="0"/>
              <a:buChar char="•"/>
            </a:pPr>
            <a:r>
              <a:rPr lang="en-GB" sz="1163"/>
              <a:t>90 minutes</a:t>
            </a:r>
          </a:p>
          <a:p>
            <a:endParaRPr lang="en-GB" sz="1163"/>
          </a:p>
          <a:p>
            <a:r>
              <a:rPr lang="en-GB" sz="1163"/>
              <a:t>Paper 2:</a:t>
            </a:r>
          </a:p>
          <a:p>
            <a:pPr marL="166221" indent="-166221">
              <a:buFont typeface="Arial" panose="020B0604020202020204" pitchFamily="34" charset="0"/>
              <a:buChar char="•"/>
            </a:pPr>
            <a:r>
              <a:rPr lang="en-GB" sz="1163"/>
              <a:t>Calculator exam </a:t>
            </a:r>
          </a:p>
          <a:p>
            <a:pPr marL="166221" indent="-166221">
              <a:buFont typeface="Arial" panose="020B0604020202020204" pitchFamily="34" charset="0"/>
              <a:buChar char="•"/>
            </a:pPr>
            <a:r>
              <a:rPr lang="en-GB" sz="1163"/>
              <a:t>33.3% of total marks</a:t>
            </a:r>
          </a:p>
          <a:p>
            <a:pPr marL="166221" indent="-166221">
              <a:buFont typeface="Arial" panose="020B0604020202020204" pitchFamily="34" charset="0"/>
              <a:buChar char="•"/>
            </a:pPr>
            <a:r>
              <a:rPr lang="en-GB" sz="1163"/>
              <a:t>90 minutes</a:t>
            </a:r>
          </a:p>
          <a:p>
            <a:endParaRPr lang="en-GB" sz="1163"/>
          </a:p>
          <a:p>
            <a:r>
              <a:rPr lang="en-GB" sz="1163"/>
              <a:t>Paper 3:</a:t>
            </a:r>
          </a:p>
          <a:p>
            <a:pPr marL="166221" indent="-166221">
              <a:buFont typeface="Arial" panose="020B0604020202020204" pitchFamily="34" charset="0"/>
              <a:buChar char="•"/>
            </a:pPr>
            <a:r>
              <a:rPr lang="en-GB" sz="1163"/>
              <a:t>Calculator exam </a:t>
            </a:r>
          </a:p>
          <a:p>
            <a:pPr marL="166221" indent="-166221">
              <a:buFont typeface="Arial" panose="020B0604020202020204" pitchFamily="34" charset="0"/>
              <a:buChar char="•"/>
            </a:pPr>
            <a:r>
              <a:rPr lang="en-GB" sz="1163"/>
              <a:t>33.3% of total marks</a:t>
            </a:r>
          </a:p>
          <a:p>
            <a:pPr marL="166221" indent="-166221">
              <a:buFont typeface="Arial" panose="020B0604020202020204" pitchFamily="34" charset="0"/>
              <a:buChar char="•"/>
            </a:pPr>
            <a:r>
              <a:rPr lang="en-GB" sz="1163"/>
              <a:t>90 minutes</a:t>
            </a:r>
          </a:p>
          <a:p>
            <a:endParaRPr lang="en-GB" sz="970">
              <a:solidFill>
                <a:srgbClr val="002060"/>
              </a:solidFill>
            </a:endParaRPr>
          </a:p>
          <a:p>
            <a:endParaRPr lang="en-GB" sz="970">
              <a:solidFill>
                <a:srgbClr val="002060"/>
              </a:solidFill>
            </a:endParaRPr>
          </a:p>
          <a:p>
            <a:endParaRPr lang="en-GB" sz="1744"/>
          </a:p>
          <a:p>
            <a:pPr algn="ctr"/>
            <a:endParaRPr lang="en-GB" sz="1744"/>
          </a:p>
          <a:p>
            <a:pPr algn="ctr"/>
            <a:endParaRPr lang="en-GB" sz="1744"/>
          </a:p>
          <a:p>
            <a:pPr algn="ctr"/>
            <a:endParaRPr lang="en-GB" sz="1744"/>
          </a:p>
          <a:p>
            <a:pPr algn="ctr"/>
            <a:endParaRPr lang="en-GB" sz="1744"/>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562265720"/>
              </p:ext>
            </p:extLst>
          </p:nvPr>
        </p:nvGraphicFramePr>
        <p:xfrm>
          <a:off x="841375" y="8457468"/>
          <a:ext cx="5959538" cy="944880"/>
        </p:xfrm>
        <a:graphic>
          <a:graphicData uri="http://schemas.openxmlformats.org/drawingml/2006/table">
            <a:tbl>
              <a:tblPr>
                <a:tableStyleId>{5C22544A-7EE6-4342-B048-85BDC9FD1C3A}</a:tableStyleId>
              </a:tblPr>
              <a:tblGrid>
                <a:gridCol w="5959538">
                  <a:extLst>
                    <a:ext uri="{9D8B030D-6E8A-4147-A177-3AD203B41FA5}">
                      <a16:colId xmlns:a16="http://schemas.microsoft.com/office/drawing/2014/main" val="1628493453"/>
                    </a:ext>
                  </a:extLst>
                </a:gridCol>
              </a:tblGrid>
              <a:tr h="738743">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GCSE Mathematics is a requirement for many jobs and Post-16 courses. Further qualifications in Mathematics open many doors. Post-16 qualifications in Mathematics carry a lot of respect and will be valuable for many careers. You can study Mathematics or further Mathematics at A Level.</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752461" y="553397"/>
            <a:ext cx="1152539" cy="1069793"/>
          </a:xfrm>
          <a:prstGeom prst="rect">
            <a:avLst/>
          </a:prstGeom>
        </p:spPr>
      </p:pic>
      <p:pic>
        <p:nvPicPr>
          <p:cNvPr id="3" name="Picture 2">
            <a:extLst>
              <a:ext uri="{FF2B5EF4-FFF2-40B4-BE49-F238E27FC236}">
                <a16:creationId xmlns:a16="http://schemas.microsoft.com/office/drawing/2014/main" id="{7000035E-5AC5-D75C-3F91-B912B49BDA0F}"/>
              </a:ext>
            </a:extLst>
          </p:cNvPr>
          <p:cNvPicPr>
            <a:picLocks noChangeAspect="1"/>
          </p:cNvPicPr>
          <p:nvPr/>
        </p:nvPicPr>
        <p:blipFill rotWithShape="1">
          <a:blip r:embed="rId3">
            <a:extLst>
              <a:ext uri="{28A0092B-C50C-407E-A947-70E740481C1C}">
                <a14:useLocalDpi xmlns:a14="http://schemas.microsoft.com/office/drawing/2010/main" val="0"/>
              </a:ext>
            </a:extLst>
          </a:blip>
          <a:srcRect l="525" t="22176" r="-525" b="47410"/>
          <a:stretch/>
        </p:blipFill>
        <p:spPr>
          <a:xfrm>
            <a:off x="-70645" y="1774218"/>
            <a:ext cx="7700964" cy="1868336"/>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648996" y="4356705"/>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436B7D47-39D1-290D-7751-BE97E9AAFE7C}"/>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E482ECA7-A853-F01F-7362-FCE80A0E4636}"/>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4" name="Rectangle 13">
              <a:extLst>
                <a:ext uri="{FF2B5EF4-FFF2-40B4-BE49-F238E27FC236}">
                  <a16:creationId xmlns:a16="http://schemas.microsoft.com/office/drawing/2014/main" id="{80BA995F-5FF3-E78B-E321-36FC212DFCDC}"/>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3321434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a:cxnSpLocks/>
          </p:cNvCxnSpPr>
          <p:nvPr/>
        </p:nvCxnSpPr>
        <p:spPr>
          <a:xfrm>
            <a:off x="1975621" y="1366546"/>
            <a:ext cx="4825292"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171454" y="836374"/>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Core curriculum: Science</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3082" y="3857614"/>
            <a:ext cx="3504656" cy="1881925"/>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163"/>
              <a:t>GCSE Sciences enable students to access Science at any level, whether they intend to study Science further or not. </a:t>
            </a:r>
          </a:p>
          <a:p>
            <a:pPr algn="just"/>
            <a:endParaRPr lang="en-GB" sz="1163"/>
          </a:p>
          <a:p>
            <a:pPr algn="just"/>
            <a:r>
              <a:rPr lang="en-GB" sz="1163"/>
              <a:t>Most students will gain two GCSEs in Science. Some students will be accelerated through the Combined Science course in Year 10. These students will then be taught the extra content in Year 11 to make up the three separate GCSEs in Biology, Chemistry and Physics. </a:t>
            </a:r>
          </a:p>
        </p:txBody>
      </p:sp>
      <p:sp>
        <p:nvSpPr>
          <p:cNvPr id="6" name="TextBox 5">
            <a:extLst>
              <a:ext uri="{FF2B5EF4-FFF2-40B4-BE49-F238E27FC236}">
                <a16:creationId xmlns:a16="http://schemas.microsoft.com/office/drawing/2014/main" id="{BF08138B-4789-F15C-BCF2-94D6F8EF1CD5}"/>
              </a:ext>
            </a:extLst>
          </p:cNvPr>
          <p:cNvSpPr txBox="1"/>
          <p:nvPr/>
        </p:nvSpPr>
        <p:spPr>
          <a:xfrm>
            <a:off x="841374" y="5784443"/>
            <a:ext cx="3504656" cy="1979275"/>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357" b="1"/>
              <a:t>What will be studied?</a:t>
            </a:r>
          </a:p>
          <a:p>
            <a:pPr algn="just">
              <a:spcAft>
                <a:spcPts val="970"/>
              </a:spcAft>
            </a:pPr>
            <a:r>
              <a:rPr lang="en-GB" sz="1163" b="1">
                <a:latin typeface="Calibri" charset="0"/>
                <a:ea typeface="Calibri" charset="0"/>
                <a:cs typeface="Times New Roman" charset="0"/>
              </a:rPr>
              <a:t>Biology:</a:t>
            </a:r>
            <a:r>
              <a:rPr lang="en-GB" sz="1163">
                <a:latin typeface="Calibri" charset="0"/>
                <a:ea typeface="Calibri" charset="0"/>
                <a:cs typeface="Times New Roman" charset="0"/>
              </a:rPr>
              <a:t> students will study topics such as how the environment affects plants and animals. </a:t>
            </a:r>
          </a:p>
          <a:p>
            <a:pPr algn="just">
              <a:spcAft>
                <a:spcPts val="970"/>
              </a:spcAft>
            </a:pPr>
            <a:r>
              <a:rPr lang="en-GB" sz="1163" b="1">
                <a:latin typeface="Calibri" charset="0"/>
                <a:ea typeface="Calibri" charset="0"/>
                <a:cs typeface="Times New Roman" charset="0"/>
              </a:rPr>
              <a:t>Chemistry:</a:t>
            </a:r>
            <a:r>
              <a:rPr lang="en-GB" sz="1163">
                <a:latin typeface="Calibri" charset="0"/>
                <a:ea typeface="Calibri" charset="0"/>
                <a:cs typeface="Times New Roman" charset="0"/>
              </a:rPr>
              <a:t> students will study topics such as how atoms interact and how these interactions affect reactions. </a:t>
            </a:r>
          </a:p>
          <a:p>
            <a:pPr algn="just">
              <a:spcAft>
                <a:spcPts val="970"/>
              </a:spcAft>
            </a:pPr>
            <a:r>
              <a:rPr lang="en-GB" sz="1163" b="1">
                <a:latin typeface="Calibri" charset="0"/>
                <a:ea typeface="Calibri" charset="0"/>
                <a:cs typeface="Times New Roman" charset="0"/>
              </a:rPr>
              <a:t>Physics:</a:t>
            </a:r>
            <a:r>
              <a:rPr lang="en-GB" sz="1163">
                <a:latin typeface="Calibri" charset="0"/>
                <a:ea typeface="Calibri" charset="0"/>
                <a:cs typeface="Times New Roman" charset="0"/>
              </a:rPr>
              <a:t> students will study topics such as how forces affect matter and the energy changes that occur during interactions. </a:t>
            </a:r>
            <a:endParaRPr lang="en-US" sz="1163">
              <a:latin typeface="Calibri" charset="0"/>
              <a:ea typeface="Calibri" charset="0"/>
              <a:cs typeface="Times New Roman" charset="0"/>
            </a:endParaRPr>
          </a:p>
        </p:txBody>
      </p:sp>
      <p:sp>
        <p:nvSpPr>
          <p:cNvPr id="7" name="Rounded Rectangle 4">
            <a:extLst>
              <a:ext uri="{FF2B5EF4-FFF2-40B4-BE49-F238E27FC236}">
                <a16:creationId xmlns:a16="http://schemas.microsoft.com/office/drawing/2014/main" id="{B5D70AE6-1E87-BCCD-30E8-69C2EFC81EE5}"/>
              </a:ext>
            </a:extLst>
          </p:cNvPr>
          <p:cNvSpPr/>
          <p:nvPr/>
        </p:nvSpPr>
        <p:spPr>
          <a:xfrm>
            <a:off x="4512425" y="3857614"/>
            <a:ext cx="2410957" cy="4901952"/>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r>
              <a:rPr lang="en-GB" sz="1357" b="1"/>
              <a:t>Course structure and assessment</a:t>
            </a:r>
          </a:p>
          <a:p>
            <a:endParaRPr lang="en-GB" sz="1163"/>
          </a:p>
          <a:p>
            <a:r>
              <a:rPr lang="en-GB" sz="1163" b="1"/>
              <a:t>Combined Science Trilogy (AQA 8464)</a:t>
            </a:r>
          </a:p>
          <a:p>
            <a:endParaRPr lang="en-US" sz="1163"/>
          </a:p>
          <a:p>
            <a:r>
              <a:rPr lang="en-GB" sz="1163" b="1"/>
              <a:t>Examination (100%)</a:t>
            </a:r>
            <a:endParaRPr lang="en-US" sz="1163" b="1"/>
          </a:p>
          <a:p>
            <a:r>
              <a:rPr lang="en-US" sz="1163"/>
              <a:t>Components:</a:t>
            </a:r>
          </a:p>
          <a:p>
            <a:pPr marL="166221" indent="-166221">
              <a:buFont typeface="Arial" panose="020B0604020202020204" pitchFamily="34" charset="0"/>
              <a:buChar char="•"/>
            </a:pPr>
            <a:r>
              <a:rPr lang="en-US" sz="1163"/>
              <a:t>Biology 1, Biology 2, Chemistry 1, Chemistry 2, Physics 1, Physics 2</a:t>
            </a:r>
          </a:p>
          <a:p>
            <a:pPr marL="166221" indent="-166221">
              <a:buFont typeface="Arial" panose="020B0604020202020204" pitchFamily="34" charset="0"/>
              <a:buChar char="•"/>
            </a:pPr>
            <a:r>
              <a:rPr lang="en-US" sz="1163"/>
              <a:t>Papers 1 – 6 (16.7% each of 2 GCSEs)</a:t>
            </a:r>
          </a:p>
          <a:p>
            <a:pPr marL="166221" indent="-166221">
              <a:buFont typeface="Arial" panose="020B0604020202020204" pitchFamily="34" charset="0"/>
              <a:buChar char="•"/>
            </a:pPr>
            <a:r>
              <a:rPr lang="en-US" sz="1163"/>
              <a:t>1 hour 15 minutes each</a:t>
            </a:r>
          </a:p>
          <a:p>
            <a:endParaRPr lang="en-US" sz="776"/>
          </a:p>
          <a:p>
            <a:pPr algn="ctr"/>
            <a:r>
              <a:rPr lang="en-US" sz="1163" b="1"/>
              <a:t>OR</a:t>
            </a:r>
          </a:p>
          <a:p>
            <a:endParaRPr lang="en-US" sz="776"/>
          </a:p>
          <a:p>
            <a:pPr>
              <a:lnSpc>
                <a:spcPct val="115000"/>
              </a:lnSpc>
              <a:spcAft>
                <a:spcPts val="970"/>
              </a:spcAft>
            </a:pPr>
            <a:r>
              <a:rPr lang="en-GB" sz="1163" b="1"/>
              <a:t>Biology (AQA 8461)</a:t>
            </a:r>
            <a:r>
              <a:rPr lang="en-US" sz="1163" b="1"/>
              <a:t>, </a:t>
            </a:r>
            <a:r>
              <a:rPr lang="en-GB" sz="1163" b="1"/>
              <a:t>Chemistry (AQA 8462)</a:t>
            </a:r>
            <a:r>
              <a:rPr lang="en-US" sz="1163" b="1"/>
              <a:t> and </a:t>
            </a:r>
            <a:r>
              <a:rPr lang="en-GB" sz="1163" b="1"/>
              <a:t>Physics (AQA 8463)</a:t>
            </a:r>
          </a:p>
          <a:p>
            <a:r>
              <a:rPr lang="en-GB" sz="1163" b="1"/>
              <a:t>Examination (100%)</a:t>
            </a:r>
          </a:p>
          <a:p>
            <a:r>
              <a:rPr lang="en-US" sz="1163"/>
              <a:t>Components:</a:t>
            </a:r>
          </a:p>
          <a:p>
            <a:pPr marL="166221" indent="-166221">
              <a:buFont typeface="Arial" panose="020B0604020202020204" pitchFamily="34" charset="0"/>
              <a:buChar char="•"/>
            </a:pPr>
            <a:r>
              <a:rPr lang="en-US" sz="1163"/>
              <a:t>Biology 1, Biology 2, Chemistry 1, Chemistry 2, Physics 1, Physics 2</a:t>
            </a:r>
          </a:p>
          <a:p>
            <a:pPr marL="166221" indent="-166221">
              <a:buFont typeface="Arial" panose="020B0604020202020204" pitchFamily="34" charset="0"/>
              <a:buChar char="•"/>
            </a:pPr>
            <a:r>
              <a:rPr lang="en-US" sz="1163"/>
              <a:t>Papers 1 – 6 (50% each of 3 GCSEs)</a:t>
            </a:r>
          </a:p>
          <a:p>
            <a:pPr marL="166221" indent="-166221">
              <a:buFont typeface="Arial" panose="020B0604020202020204" pitchFamily="34" charset="0"/>
              <a:buChar char="•"/>
            </a:pPr>
            <a:r>
              <a:rPr lang="en-US" sz="1163"/>
              <a:t>1 hour 45 minutes each</a:t>
            </a:r>
            <a:endParaRPr lang="en-GB" sz="970">
              <a:solidFill>
                <a:srgbClr val="002060"/>
              </a:solidFill>
            </a:endParaRPr>
          </a:p>
          <a:p>
            <a:endParaRPr lang="en-GB" sz="970">
              <a:solidFill>
                <a:srgbClr val="002060"/>
              </a:solidFill>
            </a:endParaRPr>
          </a:p>
          <a:p>
            <a:endParaRPr lang="en-GB" sz="1744"/>
          </a:p>
          <a:p>
            <a:pPr algn="ctr"/>
            <a:endParaRPr lang="en-GB" sz="1744"/>
          </a:p>
          <a:p>
            <a:pPr algn="ctr"/>
            <a:endParaRPr lang="en-GB" sz="1744"/>
          </a:p>
          <a:p>
            <a:pPr algn="ctr"/>
            <a:endParaRPr lang="en-GB" sz="1744"/>
          </a:p>
          <a:p>
            <a:pPr algn="ctr"/>
            <a:endParaRPr lang="en-GB" sz="1744"/>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2991847352"/>
              </p:ext>
            </p:extLst>
          </p:nvPr>
        </p:nvGraphicFramePr>
        <p:xfrm>
          <a:off x="841376" y="7989764"/>
          <a:ext cx="3671049" cy="762000"/>
        </p:xfrm>
        <a:graphic>
          <a:graphicData uri="http://schemas.openxmlformats.org/drawingml/2006/table">
            <a:tbl>
              <a:tblPr>
                <a:tableStyleId>{5C22544A-7EE6-4342-B048-85BDC9FD1C3A}</a:tableStyleId>
              </a:tblPr>
              <a:tblGrid>
                <a:gridCol w="3671049">
                  <a:extLst>
                    <a:ext uri="{9D8B030D-6E8A-4147-A177-3AD203B41FA5}">
                      <a16:colId xmlns:a16="http://schemas.microsoft.com/office/drawing/2014/main" val="1628493453"/>
                    </a:ext>
                  </a:extLst>
                </a:gridCol>
              </a:tblGrid>
              <a:tr h="738743">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GCSE Sciences are a requirement for many jobs, and desirable for many Post-16 courses. Further qualifications in Science open many doors. </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823082" y="561836"/>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709095" y="4424819"/>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6B64CFAB-2EE7-8AC0-4FF0-1C20FC5E7127}"/>
              </a:ext>
            </a:extLst>
          </p:cNvPr>
          <p:cNvPicPr>
            <a:picLocks noChangeAspect="1"/>
          </p:cNvPicPr>
          <p:nvPr/>
        </p:nvPicPr>
        <p:blipFill rotWithShape="1">
          <a:blip r:embed="rId3">
            <a:extLst>
              <a:ext uri="{28A0092B-C50C-407E-A947-70E740481C1C}">
                <a14:useLocalDpi xmlns:a14="http://schemas.microsoft.com/office/drawing/2010/main" val="0"/>
              </a:ext>
            </a:extLst>
          </a:blip>
          <a:srcRect t="475" b="44212"/>
          <a:stretch/>
        </p:blipFill>
        <p:spPr>
          <a:xfrm>
            <a:off x="0" y="1729953"/>
            <a:ext cx="7559675" cy="1979274"/>
          </a:xfrm>
          <a:prstGeom prst="rect">
            <a:avLst/>
          </a:prstGeom>
        </p:spPr>
      </p:pic>
      <p:sp>
        <p:nvSpPr>
          <p:cNvPr id="14" name="TextBox 13">
            <a:extLst>
              <a:ext uri="{FF2B5EF4-FFF2-40B4-BE49-F238E27FC236}">
                <a16:creationId xmlns:a16="http://schemas.microsoft.com/office/drawing/2014/main" id="{AF8297FA-8700-5F7E-071D-ECFCD289C7ED}"/>
              </a:ext>
            </a:extLst>
          </p:cNvPr>
          <p:cNvSpPr txBox="1"/>
          <p:nvPr/>
        </p:nvSpPr>
        <p:spPr>
          <a:xfrm>
            <a:off x="873223" y="8820873"/>
            <a:ext cx="6050159" cy="461665"/>
          </a:xfrm>
          <a:prstGeom prst="rect">
            <a:avLst/>
          </a:prstGeom>
          <a:noFill/>
        </p:spPr>
        <p:txBody>
          <a:bodyPr wrap="square">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200">
                <a:latin typeface="Calibri" charset="0"/>
                <a:ea typeface="Calibri" charset="0"/>
                <a:cs typeface="Calibri" charset="0"/>
              </a:rPr>
              <a:t>Post-16 qualifications in Sciences carry a lot of respect and will be valuable for many careers. Students can study Biology, Chemistry and Physics at A Level, as well as applied science.</a:t>
            </a:r>
            <a:endParaRPr lang="en-GB" sz="1200"/>
          </a:p>
        </p:txBody>
      </p:sp>
      <p:grpSp>
        <p:nvGrpSpPr>
          <p:cNvPr id="16" name="Group 15">
            <a:extLst>
              <a:ext uri="{FF2B5EF4-FFF2-40B4-BE49-F238E27FC236}">
                <a16:creationId xmlns:a16="http://schemas.microsoft.com/office/drawing/2014/main" id="{F4464E4C-DF05-78D0-E9D9-B1FD2CFC196D}"/>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8D9AA5CB-18D3-A0E1-96E3-CE9BD88D9291}"/>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5" name="Rectangle 14">
              <a:extLst>
                <a:ext uri="{FF2B5EF4-FFF2-40B4-BE49-F238E27FC236}">
                  <a16:creationId xmlns:a16="http://schemas.microsoft.com/office/drawing/2014/main" id="{82F4E22F-421E-CF7D-221A-645CBB7DFCBB}"/>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894658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684143" y="1366546"/>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208392" y="842664"/>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Core curriculum: French</a:t>
            </a:r>
          </a:p>
        </p:txBody>
      </p:sp>
      <p:sp>
        <p:nvSpPr>
          <p:cNvPr id="11" name="TextBox 10">
            <a:extLst>
              <a:ext uri="{FF2B5EF4-FFF2-40B4-BE49-F238E27FC236}">
                <a16:creationId xmlns:a16="http://schemas.microsoft.com/office/drawing/2014/main" id="{F99A1187-C971-3B1A-1AED-F529AFE7CAB9}"/>
              </a:ext>
            </a:extLst>
          </p:cNvPr>
          <p:cNvSpPr txBox="1"/>
          <p:nvPr/>
        </p:nvSpPr>
        <p:spPr>
          <a:xfrm>
            <a:off x="723282" y="3667807"/>
            <a:ext cx="3504656" cy="1879813"/>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163"/>
              <a:t>Students currently studying French in Year 9 will continue to study French in Year 10 as a two-year course.</a:t>
            </a:r>
          </a:p>
          <a:p>
            <a:pPr algn="just"/>
            <a:endParaRPr lang="en-GB" sz="1163"/>
          </a:p>
          <a:p>
            <a:pPr algn="just"/>
            <a:r>
              <a:rPr lang="en-GB" sz="1163"/>
              <a:t>The course encourages students to: develop their understanding of French in a variety of contexts, develop their language learning skills, develop the ability to communicate effectively in French and develop awareness and understanding of countries and communities where French is spoken.</a:t>
            </a:r>
          </a:p>
        </p:txBody>
      </p:sp>
      <p:sp>
        <p:nvSpPr>
          <p:cNvPr id="6" name="TextBox 5">
            <a:extLst>
              <a:ext uri="{FF2B5EF4-FFF2-40B4-BE49-F238E27FC236}">
                <a16:creationId xmlns:a16="http://schemas.microsoft.com/office/drawing/2014/main" id="{BF08138B-4789-F15C-BCF2-94D6F8EF1CD5}"/>
              </a:ext>
            </a:extLst>
          </p:cNvPr>
          <p:cNvSpPr txBox="1"/>
          <p:nvPr/>
        </p:nvSpPr>
        <p:spPr>
          <a:xfrm>
            <a:off x="727317" y="5481853"/>
            <a:ext cx="3633026" cy="2782561"/>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200" b="1"/>
              <a:t>What will be studied?</a:t>
            </a:r>
          </a:p>
          <a:p>
            <a:pPr algn="just"/>
            <a:r>
              <a:rPr lang="en-GB" sz="1200" b="1"/>
              <a:t>Theme 1: People and lifestyle</a:t>
            </a:r>
          </a:p>
          <a:p>
            <a:pPr algn="just"/>
            <a:r>
              <a:rPr lang="en-GB" sz="1000">
                <a:solidFill>
                  <a:srgbClr val="2B2438"/>
                </a:solidFill>
                <a:ea typeface="+mn-lt"/>
                <a:cs typeface="+mn-lt"/>
              </a:rPr>
              <a:t>Theme 1 covers the following three topics:</a:t>
            </a:r>
          </a:p>
          <a:p>
            <a:pPr marL="171450" indent="-171450" algn="just">
              <a:buFont typeface="Arial"/>
              <a:buChar char="•"/>
            </a:pPr>
            <a:r>
              <a:rPr lang="en-GB" sz="1000">
                <a:solidFill>
                  <a:srgbClr val="2B2438"/>
                </a:solidFill>
                <a:ea typeface="+mn-lt"/>
                <a:cs typeface="+mn-lt"/>
              </a:rPr>
              <a:t>Topic 1: Identity and relationships with others</a:t>
            </a:r>
          </a:p>
          <a:p>
            <a:pPr marL="171450" indent="-171450" algn="just">
              <a:buFont typeface="Arial"/>
              <a:buChar char="•"/>
            </a:pPr>
            <a:r>
              <a:rPr lang="en-GB" sz="1000">
                <a:solidFill>
                  <a:srgbClr val="2B2438"/>
                </a:solidFill>
                <a:ea typeface="+mn-lt"/>
                <a:cs typeface="+mn-lt"/>
              </a:rPr>
              <a:t>Topic 2: Healthy living and lifestyle</a:t>
            </a:r>
          </a:p>
          <a:p>
            <a:pPr marL="171450" indent="-171450" algn="just">
              <a:buFont typeface="Arial"/>
              <a:buChar char="•"/>
            </a:pPr>
            <a:r>
              <a:rPr lang="en-GB" sz="1000">
                <a:solidFill>
                  <a:srgbClr val="2B2438"/>
                </a:solidFill>
                <a:ea typeface="+mn-lt"/>
                <a:cs typeface="+mn-lt"/>
              </a:rPr>
              <a:t>Topic 3: Education and work</a:t>
            </a:r>
            <a:endParaRPr lang="en-GB">
              <a:ea typeface="+mn-lt"/>
              <a:cs typeface="+mn-lt"/>
            </a:endParaRPr>
          </a:p>
          <a:p>
            <a:pPr algn="just"/>
            <a:r>
              <a:rPr lang="en-GB" sz="1200" b="1"/>
              <a:t>Theme 2: Popular culture</a:t>
            </a:r>
            <a:endParaRPr lang="en-GB" sz="1100" b="1"/>
          </a:p>
          <a:p>
            <a:pPr algn="just"/>
            <a:r>
              <a:rPr lang="en-GB" sz="1000">
                <a:solidFill>
                  <a:srgbClr val="2B2438"/>
                </a:solidFill>
                <a:ea typeface="+mn-lt"/>
                <a:cs typeface="+mn-lt"/>
              </a:rPr>
              <a:t>Theme 2 covers the following three topics:</a:t>
            </a:r>
          </a:p>
          <a:p>
            <a:pPr marL="171450" indent="-171450" algn="just">
              <a:buFont typeface="Arial"/>
              <a:buChar char="•"/>
            </a:pPr>
            <a:r>
              <a:rPr lang="en-GB" sz="1000">
                <a:solidFill>
                  <a:srgbClr val="2B2438"/>
                </a:solidFill>
                <a:ea typeface="+mn-lt"/>
                <a:cs typeface="+mn-lt"/>
              </a:rPr>
              <a:t>Topic 1: Free-time activities</a:t>
            </a:r>
          </a:p>
          <a:p>
            <a:pPr marL="171450" indent="-171450" algn="just">
              <a:buFont typeface="Arial"/>
              <a:buChar char="•"/>
            </a:pPr>
            <a:r>
              <a:rPr lang="en-GB" sz="1000">
                <a:solidFill>
                  <a:srgbClr val="2B2438"/>
                </a:solidFill>
                <a:ea typeface="+mn-lt"/>
                <a:cs typeface="+mn-lt"/>
              </a:rPr>
              <a:t>Topic 2: Customs, festivals and celebrations</a:t>
            </a:r>
          </a:p>
          <a:p>
            <a:pPr marL="171450" indent="-171450" algn="just">
              <a:buFont typeface="Arial"/>
              <a:buChar char="•"/>
            </a:pPr>
            <a:r>
              <a:rPr lang="en-GB" sz="1000">
                <a:solidFill>
                  <a:srgbClr val="2B2438"/>
                </a:solidFill>
                <a:ea typeface="+mn-lt"/>
                <a:cs typeface="+mn-lt"/>
              </a:rPr>
              <a:t>Topic 3: Celebrity culture</a:t>
            </a:r>
          </a:p>
          <a:p>
            <a:pPr algn="just"/>
            <a:r>
              <a:rPr lang="en-GB" sz="1200" b="1"/>
              <a:t>Theme 3: Communication and the world around us</a:t>
            </a:r>
          </a:p>
          <a:p>
            <a:pPr algn="just"/>
            <a:r>
              <a:rPr lang="en-GB" sz="900">
                <a:solidFill>
                  <a:srgbClr val="2B2438"/>
                </a:solidFill>
                <a:ea typeface="+mn-lt"/>
                <a:cs typeface="+mn-lt"/>
              </a:rPr>
              <a:t>Theme 3 covers the following three topics:</a:t>
            </a:r>
          </a:p>
          <a:p>
            <a:pPr marL="285750" indent="-285750" algn="just">
              <a:buFont typeface="Arial"/>
              <a:buChar char="•"/>
            </a:pPr>
            <a:r>
              <a:rPr lang="en-GB" sz="900">
                <a:solidFill>
                  <a:srgbClr val="2B2438"/>
                </a:solidFill>
                <a:ea typeface="+mn-lt"/>
                <a:cs typeface="+mn-lt"/>
              </a:rPr>
              <a:t>Topic 1: Travel and tourism, including places of interest</a:t>
            </a:r>
          </a:p>
          <a:p>
            <a:pPr marL="285750" indent="-285750" algn="just">
              <a:buFont typeface="Arial"/>
              <a:buChar char="•"/>
            </a:pPr>
            <a:r>
              <a:rPr lang="en-GB" sz="900">
                <a:solidFill>
                  <a:srgbClr val="2B2438"/>
                </a:solidFill>
                <a:ea typeface="+mn-lt"/>
                <a:cs typeface="+mn-lt"/>
              </a:rPr>
              <a:t>Topic 2: Media and technology</a:t>
            </a:r>
            <a:endParaRPr lang="en-GB" sz="700">
              <a:solidFill>
                <a:srgbClr val="2B2438"/>
              </a:solidFill>
              <a:ea typeface="+mn-lt"/>
              <a:cs typeface="+mn-lt"/>
            </a:endParaRPr>
          </a:p>
          <a:p>
            <a:pPr marL="285750" indent="-285750" algn="just">
              <a:buFont typeface="Arial"/>
              <a:buChar char="•"/>
            </a:pPr>
            <a:r>
              <a:rPr lang="en-GB" sz="900">
                <a:solidFill>
                  <a:srgbClr val="2B2438"/>
                </a:solidFill>
                <a:ea typeface="+mn-lt"/>
                <a:cs typeface="+mn-lt"/>
              </a:rPr>
              <a:t>Topic 3: The environment and where people live</a:t>
            </a:r>
          </a:p>
          <a:p>
            <a:pPr algn="just"/>
            <a:endParaRPr lang="en-GB" sz="1100">
              <a:solidFill>
                <a:srgbClr val="2B2438"/>
              </a:solidFill>
              <a:ea typeface="+mn-lt"/>
              <a:cs typeface="+mn-lt"/>
            </a:endParaRPr>
          </a:p>
        </p:txBody>
      </p:sp>
      <p:sp>
        <p:nvSpPr>
          <p:cNvPr id="7" name="Rounded Rectangle 4">
            <a:extLst>
              <a:ext uri="{FF2B5EF4-FFF2-40B4-BE49-F238E27FC236}">
                <a16:creationId xmlns:a16="http://schemas.microsoft.com/office/drawing/2014/main" id="{B5D70AE6-1E87-BCCD-30E8-69C2EFC81EE5}"/>
              </a:ext>
            </a:extLst>
          </p:cNvPr>
          <p:cNvSpPr/>
          <p:nvPr/>
        </p:nvSpPr>
        <p:spPr>
          <a:xfrm>
            <a:off x="4523121" y="3796052"/>
            <a:ext cx="2410957" cy="4818715"/>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r>
              <a:rPr lang="en-GB" sz="1350" b="1"/>
              <a:t>Course structure and assessment</a:t>
            </a:r>
          </a:p>
          <a:p>
            <a:endParaRPr lang="en-GB" sz="1163"/>
          </a:p>
          <a:p>
            <a:r>
              <a:rPr lang="en-GB" sz="1150" b="1"/>
              <a:t>French (AQA 8658)</a:t>
            </a:r>
            <a:endParaRPr lang="en-GB" sz="1150" b="1">
              <a:ea typeface="Calibri"/>
              <a:cs typeface="Calibri"/>
            </a:endParaRPr>
          </a:p>
          <a:p>
            <a:endParaRPr lang="en-GB" sz="1163"/>
          </a:p>
          <a:p>
            <a:r>
              <a:rPr lang="en-GB" sz="1150" b="1"/>
              <a:t>Examination (75%)</a:t>
            </a:r>
            <a:endParaRPr lang="en-GB" sz="1150" b="1">
              <a:ea typeface="Calibri"/>
              <a:cs typeface="Calibri"/>
            </a:endParaRPr>
          </a:p>
          <a:p>
            <a:r>
              <a:rPr lang="en-GB" sz="1150"/>
              <a:t>Paper 1 :</a:t>
            </a:r>
            <a:endParaRPr lang="en-GB" sz="1150">
              <a:ea typeface="Calibri"/>
              <a:cs typeface="Calibri"/>
            </a:endParaRPr>
          </a:p>
          <a:p>
            <a:pPr marL="165735" indent="-165735">
              <a:buFont typeface="Arial" panose="020B0604020202020204" pitchFamily="34" charset="0"/>
              <a:buChar char="•"/>
            </a:pPr>
            <a:r>
              <a:rPr lang="en-GB" sz="1150"/>
              <a:t>Listening Examination</a:t>
            </a:r>
            <a:endParaRPr lang="en-GB" sz="1150">
              <a:ea typeface="Calibri"/>
              <a:cs typeface="Calibri"/>
            </a:endParaRPr>
          </a:p>
          <a:p>
            <a:pPr marL="165735" indent="-165735">
              <a:buFont typeface="Arial" panose="020B0604020202020204" pitchFamily="34" charset="0"/>
              <a:buChar char="•"/>
            </a:pPr>
            <a:r>
              <a:rPr lang="en-GB" sz="1150"/>
              <a:t>25% of GCSE</a:t>
            </a:r>
            <a:endParaRPr lang="en-GB" sz="1150">
              <a:ea typeface="Calibri"/>
              <a:cs typeface="Calibri"/>
            </a:endParaRPr>
          </a:p>
          <a:p>
            <a:pPr marL="165735" indent="-165735">
              <a:buFont typeface="Arial" panose="020B0604020202020204" pitchFamily="34" charset="0"/>
              <a:buChar char="•"/>
            </a:pPr>
            <a:r>
              <a:rPr lang="en-GB" sz="1150"/>
              <a:t>35 or 45 minutes</a:t>
            </a:r>
            <a:endParaRPr lang="en-GB" sz="1150">
              <a:ea typeface="Calibri"/>
              <a:cs typeface="Calibri"/>
            </a:endParaRPr>
          </a:p>
          <a:p>
            <a:endParaRPr lang="en-US" sz="1163" b="1"/>
          </a:p>
          <a:p>
            <a:r>
              <a:rPr lang="en-US" sz="1150"/>
              <a:t>Paper 3 :</a:t>
            </a:r>
            <a:endParaRPr lang="en-GB" sz="1150"/>
          </a:p>
          <a:p>
            <a:pPr marL="165735" indent="-165735">
              <a:buFont typeface="Arial" panose="020B0604020202020204" pitchFamily="34" charset="0"/>
              <a:buChar char="•"/>
            </a:pPr>
            <a:r>
              <a:rPr lang="en-US" sz="1150"/>
              <a:t>Reading Examination</a:t>
            </a:r>
            <a:endParaRPr lang="en-US" sz="1150">
              <a:ea typeface="Calibri"/>
              <a:cs typeface="Calibri"/>
            </a:endParaRPr>
          </a:p>
          <a:p>
            <a:pPr marL="165735" indent="-165735">
              <a:buFont typeface="Arial" panose="020B0604020202020204" pitchFamily="34" charset="0"/>
              <a:buChar char="•"/>
            </a:pPr>
            <a:r>
              <a:rPr lang="en-GB" sz="1150"/>
              <a:t>25% of GCSE</a:t>
            </a:r>
            <a:endParaRPr lang="en-US" sz="1150">
              <a:ea typeface="Calibri" panose="020F0502020204030204"/>
              <a:cs typeface="Calibri" panose="020F0502020204030204"/>
            </a:endParaRPr>
          </a:p>
          <a:p>
            <a:pPr marL="165735" indent="-165735">
              <a:buFont typeface="Arial" panose="020B0604020202020204" pitchFamily="34" charset="0"/>
              <a:buChar char="•"/>
            </a:pPr>
            <a:r>
              <a:rPr lang="en-US" sz="1150"/>
              <a:t>45 minutes or 1 hour</a:t>
            </a:r>
            <a:endParaRPr lang="en-US" sz="1150">
              <a:ea typeface="Calibri"/>
              <a:cs typeface="Calibri"/>
            </a:endParaRPr>
          </a:p>
          <a:p>
            <a:endParaRPr lang="en-US" sz="1163" b="1"/>
          </a:p>
          <a:p>
            <a:r>
              <a:rPr lang="en-US" sz="1150"/>
              <a:t>Paper 4: </a:t>
            </a:r>
            <a:endParaRPr lang="en-GB" sz="1150"/>
          </a:p>
          <a:p>
            <a:pPr marL="165735" indent="-165735">
              <a:buFont typeface="Arial" panose="020B0604020202020204" pitchFamily="34" charset="0"/>
              <a:buChar char="•"/>
            </a:pPr>
            <a:r>
              <a:rPr lang="en-US" sz="1150"/>
              <a:t>Writing Examination</a:t>
            </a:r>
            <a:endParaRPr lang="en-US" sz="1150">
              <a:ea typeface="Calibri"/>
              <a:cs typeface="Calibri"/>
            </a:endParaRPr>
          </a:p>
          <a:p>
            <a:pPr marL="165735" indent="-165735">
              <a:buFont typeface="Arial" panose="020B0604020202020204" pitchFamily="34" charset="0"/>
              <a:buChar char="•"/>
            </a:pPr>
            <a:r>
              <a:rPr lang="en-GB" sz="1150"/>
              <a:t>25% of GCSE</a:t>
            </a:r>
            <a:endParaRPr lang="en-US" sz="1150">
              <a:ea typeface="Calibri" panose="020F0502020204030204"/>
              <a:cs typeface="Calibri" panose="020F0502020204030204"/>
            </a:endParaRPr>
          </a:p>
          <a:p>
            <a:pPr marL="165735" indent="-165735">
              <a:buFont typeface="Arial" panose="020B0604020202020204" pitchFamily="34" charset="0"/>
              <a:buChar char="•"/>
            </a:pPr>
            <a:r>
              <a:rPr lang="en-GB" sz="1150"/>
              <a:t>1 hour 10 minutes or 1 hour 15 minutes</a:t>
            </a:r>
            <a:endParaRPr lang="en-GB" sz="1150">
              <a:ea typeface="Calibri"/>
              <a:cs typeface="Calibri"/>
            </a:endParaRPr>
          </a:p>
          <a:p>
            <a:endParaRPr lang="en-US" sz="1163"/>
          </a:p>
          <a:p>
            <a:r>
              <a:rPr lang="en-US" sz="1150" b="1"/>
              <a:t>Non-exam assessment (NEA) (25%)</a:t>
            </a:r>
            <a:endParaRPr lang="en-US" sz="1150" b="1">
              <a:ea typeface="Calibri"/>
              <a:cs typeface="Calibri"/>
            </a:endParaRPr>
          </a:p>
          <a:p>
            <a:r>
              <a:rPr lang="en-US" sz="1150"/>
              <a:t>Paper 2:</a:t>
            </a:r>
            <a:endParaRPr lang="en-US" sz="1150">
              <a:ea typeface="Calibri"/>
              <a:cs typeface="Calibri"/>
            </a:endParaRPr>
          </a:p>
          <a:p>
            <a:pPr marL="165735" indent="-165735">
              <a:buFont typeface="Arial" panose="020B0604020202020204" pitchFamily="34" charset="0"/>
              <a:buChar char="•"/>
            </a:pPr>
            <a:r>
              <a:rPr lang="en-US" sz="1150"/>
              <a:t>Speaking Assessment         </a:t>
            </a:r>
            <a:endParaRPr lang="en-US" sz="1150">
              <a:ea typeface="Calibri"/>
              <a:cs typeface="Calibri"/>
            </a:endParaRPr>
          </a:p>
          <a:p>
            <a:pPr marL="165735" indent="-165735">
              <a:buFont typeface="Arial" panose="020B0604020202020204" pitchFamily="34" charset="0"/>
              <a:buChar char="•"/>
            </a:pPr>
            <a:r>
              <a:rPr lang="en-US" sz="1150"/>
              <a:t>25% of GCSE</a:t>
            </a:r>
            <a:endParaRPr lang="en-US" sz="1150">
              <a:ea typeface="Calibri"/>
              <a:cs typeface="Calibri"/>
            </a:endParaRPr>
          </a:p>
          <a:p>
            <a:pPr marL="165735" indent="-165735">
              <a:buFont typeface="Arial" panose="020B0604020202020204" pitchFamily="34" charset="0"/>
              <a:buChar char="•"/>
            </a:pPr>
            <a:r>
              <a:rPr lang="en-US" sz="1150"/>
              <a:t>7-9 or 10-12 minutes </a:t>
            </a:r>
            <a:endParaRPr lang="en-GB" sz="1150">
              <a:ea typeface="Calibri" panose="020F0502020204030204"/>
              <a:cs typeface="Calibri" panose="020F0502020204030204"/>
            </a:endParaRPr>
          </a:p>
          <a:p>
            <a:endParaRPr lang="en-GB" sz="1744"/>
          </a:p>
          <a:p>
            <a:pPr algn="ctr"/>
            <a:endParaRPr lang="en-GB" sz="1744"/>
          </a:p>
          <a:p>
            <a:pPr algn="ctr"/>
            <a:endParaRPr lang="en-GB" sz="1744"/>
          </a:p>
          <a:p>
            <a:pPr algn="ctr"/>
            <a:endParaRPr lang="en-GB" sz="1744"/>
          </a:p>
          <a:p>
            <a:pPr algn="ctr"/>
            <a:endParaRPr lang="en-GB" sz="1744"/>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1935737244"/>
              </p:ext>
            </p:extLst>
          </p:nvPr>
        </p:nvGraphicFramePr>
        <p:xfrm>
          <a:off x="841374" y="8105708"/>
          <a:ext cx="3545718" cy="762000"/>
        </p:xfrm>
        <a:graphic>
          <a:graphicData uri="http://schemas.openxmlformats.org/drawingml/2006/table">
            <a:tbl>
              <a:tblPr>
                <a:tableStyleId>{5C22544A-7EE6-4342-B048-85BDC9FD1C3A}</a:tableStyleId>
              </a:tblPr>
              <a:tblGrid>
                <a:gridCol w="3545718">
                  <a:extLst>
                    <a:ext uri="{9D8B030D-6E8A-4147-A177-3AD203B41FA5}">
                      <a16:colId xmlns:a16="http://schemas.microsoft.com/office/drawing/2014/main" val="1628493453"/>
                    </a:ext>
                  </a:extLst>
                </a:gridCol>
              </a:tblGrid>
              <a:tr h="738743">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By studying a language, students can enhance their future employment possibilities. They will have an in-depth insight into another culture and society which</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841374" y="596848"/>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719791" y="4343652"/>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3" name="Picture 10" descr="French Language Facts">
            <a:extLst>
              <a:ext uri="{FF2B5EF4-FFF2-40B4-BE49-F238E27FC236}">
                <a16:creationId xmlns:a16="http://schemas.microsoft.com/office/drawing/2014/main" id="{E43511A4-3DE6-C5EB-6284-7C52AD7FBD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769" b="45265"/>
          <a:stretch/>
        </p:blipFill>
        <p:spPr bwMode="auto">
          <a:xfrm>
            <a:off x="-1" y="1729844"/>
            <a:ext cx="7559675" cy="19329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F9CA83A4-8547-35C4-EA3B-DA572E4AD872}"/>
              </a:ext>
            </a:extLst>
          </p:cNvPr>
          <p:cNvSpPr txBox="1"/>
          <p:nvPr/>
        </p:nvSpPr>
        <p:spPr>
          <a:xfrm>
            <a:off x="827117" y="8883485"/>
            <a:ext cx="6092704" cy="646331"/>
          </a:xfrm>
          <a:prstGeom prst="rect">
            <a:avLst/>
          </a:prstGeom>
          <a:noFill/>
        </p:spPr>
        <p:txBody>
          <a:bodyPr wrap="square">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200">
                <a:latin typeface="Calibri" charset="0"/>
                <a:ea typeface="Calibri" charset="0"/>
                <a:cs typeface="Calibri" charset="0"/>
              </a:rPr>
              <a:t>will help them, not only with their communication skills, but also their interpersonal skills. The course provides students with a sound basis for further study at AS and A2 Level and also at university by developing their written communication and their independent learning skills. </a:t>
            </a:r>
            <a:endParaRPr lang="en-GB" sz="1200"/>
          </a:p>
        </p:txBody>
      </p:sp>
      <p:grpSp>
        <p:nvGrpSpPr>
          <p:cNvPr id="16" name="Group 15">
            <a:extLst>
              <a:ext uri="{FF2B5EF4-FFF2-40B4-BE49-F238E27FC236}">
                <a16:creationId xmlns:a16="http://schemas.microsoft.com/office/drawing/2014/main" id="{1C83C6E8-F604-5249-92B5-38D5941872F4}"/>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81D6A979-CA51-BF64-9609-31FF61DC095E}"/>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5" name="Rectangle 14">
              <a:extLst>
                <a:ext uri="{FF2B5EF4-FFF2-40B4-BE49-F238E27FC236}">
                  <a16:creationId xmlns:a16="http://schemas.microsoft.com/office/drawing/2014/main" id="{BFCDCBB7-A118-E624-614B-93690D0766AF}"/>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074422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597956" y="15871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208392" y="719650"/>
            <a:ext cx="4629458" cy="805634"/>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Core curriculum (guided option): Geography</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3082" y="3752063"/>
            <a:ext cx="3504656" cy="2677656"/>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200"/>
              <a:t>Geography will help students to be more aware of everyday situations and issues faced by the people who live around them and in other parts of the world.</a:t>
            </a:r>
          </a:p>
          <a:p>
            <a:pPr algn="just"/>
            <a:endParaRPr lang="en-GB" sz="1200"/>
          </a:p>
          <a:p>
            <a:pPr algn="just"/>
            <a:r>
              <a:rPr lang="en-GB" sz="1200"/>
              <a:t>Geography is a highly topical subject; ever changing as world events unfold. When students see newspaper articles or television reports about a potential cataclysmic ‘super-volcanic’ eruption in the USA, then Geography will help them make sense of what is going on by making balanced judgements. </a:t>
            </a:r>
          </a:p>
          <a:p>
            <a:pPr algn="just"/>
            <a:endParaRPr lang="en-GB" sz="1200"/>
          </a:p>
          <a:p>
            <a:pPr algn="just"/>
            <a:r>
              <a:rPr lang="en-GB" sz="1200"/>
              <a:t>They will study the AQA GCSE Geography specification.</a:t>
            </a:r>
          </a:p>
        </p:txBody>
      </p:sp>
      <p:sp>
        <p:nvSpPr>
          <p:cNvPr id="6" name="TextBox 5">
            <a:extLst>
              <a:ext uri="{FF2B5EF4-FFF2-40B4-BE49-F238E27FC236}">
                <a16:creationId xmlns:a16="http://schemas.microsoft.com/office/drawing/2014/main" id="{BF08138B-4789-F15C-BCF2-94D6F8EF1CD5}"/>
              </a:ext>
            </a:extLst>
          </p:cNvPr>
          <p:cNvSpPr txBox="1"/>
          <p:nvPr/>
        </p:nvSpPr>
        <p:spPr>
          <a:xfrm>
            <a:off x="844949" y="6400789"/>
            <a:ext cx="3504656" cy="2216829"/>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357" b="1"/>
              <a:t>What will be studied?</a:t>
            </a:r>
          </a:p>
          <a:p>
            <a:pPr algn="just">
              <a:spcAft>
                <a:spcPts val="970"/>
              </a:spcAft>
            </a:pPr>
            <a:r>
              <a:rPr lang="en-GB" sz="1200">
                <a:latin typeface="Calibri" charset="0"/>
                <a:ea typeface="Calibri" charset="0"/>
                <a:cs typeface="Times New Roman" charset="0"/>
              </a:rPr>
              <a:t>Paper 1: The Challenge of Natural Hazards, The Living World and Physical Landscapes in the UK. </a:t>
            </a:r>
          </a:p>
          <a:p>
            <a:pPr algn="just">
              <a:spcAft>
                <a:spcPts val="970"/>
              </a:spcAft>
            </a:pPr>
            <a:r>
              <a:rPr lang="en-GB" sz="1200">
                <a:latin typeface="Calibri" charset="0"/>
                <a:ea typeface="Calibri" charset="0"/>
                <a:cs typeface="Times New Roman" charset="0"/>
              </a:rPr>
              <a:t>Paper 2:  Urban Issues and Challenges, The Changing Economic World and The Challenge of Resource Management. </a:t>
            </a:r>
          </a:p>
          <a:p>
            <a:pPr algn="just">
              <a:spcAft>
                <a:spcPts val="970"/>
              </a:spcAft>
            </a:pPr>
            <a:r>
              <a:rPr lang="en-GB" sz="1200">
                <a:latin typeface="Calibri" charset="0"/>
                <a:ea typeface="Calibri" charset="0"/>
                <a:cs typeface="Times New Roman" charset="0"/>
              </a:rPr>
              <a:t>Paper 3: Issue Evaluation and Fieldwork - Students will undertake two geographical enquiries to show an understanding of both physical and human environments.</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426893" y="3812584"/>
            <a:ext cx="2410957" cy="4348283"/>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r>
              <a:rPr lang="en-GB" sz="1357" b="1"/>
              <a:t>Course structure and assessment</a:t>
            </a:r>
          </a:p>
          <a:p>
            <a:endParaRPr lang="en-GB" sz="1163"/>
          </a:p>
          <a:p>
            <a:r>
              <a:rPr lang="en-GB" sz="1163" b="1"/>
              <a:t>Geography (AQA 8035)</a:t>
            </a:r>
          </a:p>
          <a:p>
            <a:endParaRPr lang="en-GB" sz="1163"/>
          </a:p>
          <a:p>
            <a:r>
              <a:rPr lang="en-GB" sz="1163" b="1"/>
              <a:t>Examination (100%)</a:t>
            </a:r>
          </a:p>
          <a:p>
            <a:r>
              <a:rPr lang="en-GB" sz="1163"/>
              <a:t>Paper 1:</a:t>
            </a:r>
          </a:p>
          <a:p>
            <a:pPr marL="166221" indent="-166221">
              <a:buFont typeface="Arial" panose="020B0604020202020204" pitchFamily="34" charset="0"/>
              <a:buChar char="•"/>
            </a:pPr>
            <a:r>
              <a:rPr lang="en-GB" sz="1163"/>
              <a:t>Living with the Physical Environment</a:t>
            </a:r>
          </a:p>
          <a:p>
            <a:pPr marL="166221" indent="-166221">
              <a:buFont typeface="Arial" panose="020B0604020202020204" pitchFamily="34" charset="0"/>
              <a:buChar char="•"/>
            </a:pPr>
            <a:r>
              <a:rPr lang="en-GB" sz="1163"/>
              <a:t>35% of GCSE</a:t>
            </a:r>
          </a:p>
          <a:p>
            <a:pPr marL="166221" indent="-166221">
              <a:buFont typeface="Arial" panose="020B0604020202020204" pitchFamily="34" charset="0"/>
              <a:buChar char="•"/>
            </a:pPr>
            <a:r>
              <a:rPr lang="en-GB" sz="1163"/>
              <a:t>1 hour 30 minutes</a:t>
            </a:r>
          </a:p>
          <a:p>
            <a:endParaRPr lang="en-GB" sz="1163"/>
          </a:p>
          <a:p>
            <a:r>
              <a:rPr lang="en-GB" sz="1163"/>
              <a:t>Paper 2:</a:t>
            </a:r>
          </a:p>
          <a:p>
            <a:pPr marL="166221" indent="-166221">
              <a:buFont typeface="Arial" panose="020B0604020202020204" pitchFamily="34" charset="0"/>
              <a:buChar char="•"/>
            </a:pPr>
            <a:r>
              <a:rPr lang="en-GB" sz="1163"/>
              <a:t>Challenges in the Human Environment </a:t>
            </a:r>
          </a:p>
          <a:p>
            <a:pPr marL="166221" indent="-166221">
              <a:buFont typeface="Arial" panose="020B0604020202020204" pitchFamily="34" charset="0"/>
              <a:buChar char="•"/>
            </a:pPr>
            <a:r>
              <a:rPr lang="en-GB" sz="1163"/>
              <a:t>35% of GCSE</a:t>
            </a:r>
          </a:p>
          <a:p>
            <a:pPr marL="166221" indent="-166221">
              <a:buFont typeface="Arial" panose="020B0604020202020204" pitchFamily="34" charset="0"/>
              <a:buChar char="•"/>
            </a:pPr>
            <a:r>
              <a:rPr lang="en-GB" sz="1163"/>
              <a:t>1 hour 30 minutes</a:t>
            </a:r>
          </a:p>
          <a:p>
            <a:endParaRPr lang="en-US" sz="1163"/>
          </a:p>
          <a:p>
            <a:r>
              <a:rPr lang="en-GB" sz="1163"/>
              <a:t>Paper 3:</a:t>
            </a:r>
          </a:p>
          <a:p>
            <a:pPr marL="166221" indent="-166221">
              <a:buFont typeface="Arial" panose="020B0604020202020204" pitchFamily="34" charset="0"/>
              <a:buChar char="•"/>
            </a:pPr>
            <a:r>
              <a:rPr lang="en-GB" sz="1163"/>
              <a:t>Geographical Applications </a:t>
            </a:r>
          </a:p>
          <a:p>
            <a:pPr marL="166221" indent="-166221">
              <a:buFont typeface="Arial" panose="020B0604020202020204" pitchFamily="34" charset="0"/>
              <a:buChar char="•"/>
            </a:pPr>
            <a:r>
              <a:rPr lang="en-GB" sz="1163"/>
              <a:t>30% of GCSE</a:t>
            </a:r>
          </a:p>
          <a:p>
            <a:pPr marL="166221" indent="-166221">
              <a:buFont typeface="Arial" panose="020B0604020202020204" pitchFamily="34" charset="0"/>
              <a:buChar char="•"/>
            </a:pPr>
            <a:r>
              <a:rPr lang="en-GB" sz="1163"/>
              <a:t>1 hour 30 minutes</a:t>
            </a:r>
          </a:p>
          <a:p>
            <a:pPr algn="ctr"/>
            <a:endParaRPr lang="en-GB" sz="1744"/>
          </a:p>
          <a:p>
            <a:pPr algn="ctr"/>
            <a:endParaRPr lang="en-GB" sz="1744"/>
          </a:p>
          <a:p>
            <a:pPr algn="ctr"/>
            <a:endParaRPr lang="en-GB" sz="1744"/>
          </a:p>
          <a:p>
            <a:pPr algn="ctr"/>
            <a:endParaRPr lang="en-GB" sz="1744"/>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1259771875"/>
              </p:ext>
            </p:extLst>
          </p:nvPr>
        </p:nvGraphicFramePr>
        <p:xfrm>
          <a:off x="785901" y="8657972"/>
          <a:ext cx="6110996" cy="762000"/>
        </p:xfrm>
        <a:graphic>
          <a:graphicData uri="http://schemas.openxmlformats.org/drawingml/2006/table">
            <a:tbl>
              <a:tblPr>
                <a:tableStyleId>{5C22544A-7EE6-4342-B048-85BDC9FD1C3A}</a:tableStyleId>
              </a:tblPr>
              <a:tblGrid>
                <a:gridCol w="6110996">
                  <a:extLst>
                    <a:ext uri="{9D8B030D-6E8A-4147-A177-3AD203B41FA5}">
                      <a16:colId xmlns:a16="http://schemas.microsoft.com/office/drawing/2014/main" val="1628493453"/>
                    </a:ext>
                  </a:extLst>
                </a:gridCol>
              </a:tblGrid>
              <a:tr h="738743">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Geography is be useful for students considering a career in town and transport planning, weather and climate, teaching, emergency management, natural disasters, engineering, tourism, nature conservation, local government, geology and more.</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844949" y="587571"/>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623563" y="4380164"/>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10" name="Picture 10">
            <a:extLst>
              <a:ext uri="{FF2B5EF4-FFF2-40B4-BE49-F238E27FC236}">
                <a16:creationId xmlns:a16="http://schemas.microsoft.com/office/drawing/2014/main" id="{A3C3A3E0-6FEE-1946-5788-DDA0B105C4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749" b="35872"/>
          <a:stretch/>
        </p:blipFill>
        <p:spPr bwMode="auto">
          <a:xfrm>
            <a:off x="1" y="1738088"/>
            <a:ext cx="7559674" cy="1974854"/>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a:extLst>
              <a:ext uri="{FF2B5EF4-FFF2-40B4-BE49-F238E27FC236}">
                <a16:creationId xmlns:a16="http://schemas.microsoft.com/office/drawing/2014/main" id="{893323DC-C4B2-57E6-9A75-DB86390CD748}"/>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9AD9A76C-E68A-34E9-470F-4BA3BF0E845A}"/>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4" name="Rectangle 13">
              <a:extLst>
                <a:ext uri="{FF2B5EF4-FFF2-40B4-BE49-F238E27FC236}">
                  <a16:creationId xmlns:a16="http://schemas.microsoft.com/office/drawing/2014/main" id="{2C15A9E4-FEFD-504F-C46E-D83D5F352DE3}"/>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4041632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597956" y="15871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030444" y="741687"/>
            <a:ext cx="4629458" cy="805634"/>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Core curriculum (guided option): History</a:t>
            </a:r>
          </a:p>
        </p:txBody>
      </p:sp>
      <p:pic>
        <p:nvPicPr>
          <p:cNvPr id="4" name="Picture 3"/>
          <p:cNvPicPr>
            <a:picLocks noChangeAspect="1"/>
          </p:cNvPicPr>
          <p:nvPr/>
        </p:nvPicPr>
        <p:blipFill>
          <a:blip r:embed="rId2"/>
          <a:stretch>
            <a:fillRect/>
          </a:stretch>
        </p:blipFill>
        <p:spPr>
          <a:xfrm>
            <a:off x="823082" y="609608"/>
            <a:ext cx="1152539" cy="1069793"/>
          </a:xfrm>
          <a:prstGeom prst="rect">
            <a:avLst/>
          </a:prstGeom>
        </p:spPr>
      </p:pic>
      <p:pic>
        <p:nvPicPr>
          <p:cNvPr id="3" name="Picture 2">
            <a:extLst>
              <a:ext uri="{FF2B5EF4-FFF2-40B4-BE49-F238E27FC236}">
                <a16:creationId xmlns:a16="http://schemas.microsoft.com/office/drawing/2014/main" id="{DC20B3F4-4433-5EB0-41F5-B95B1880346F}"/>
              </a:ext>
            </a:extLst>
          </p:cNvPr>
          <p:cNvPicPr>
            <a:picLocks noChangeAspect="1"/>
          </p:cNvPicPr>
          <p:nvPr/>
        </p:nvPicPr>
        <p:blipFill rotWithShape="1">
          <a:blip r:embed="rId3"/>
          <a:srcRect l="15318" t="-646" r="8407" b="19626"/>
          <a:stretch/>
        </p:blipFill>
        <p:spPr>
          <a:xfrm>
            <a:off x="-1" y="1771808"/>
            <a:ext cx="7559675" cy="2229949"/>
          </a:xfrm>
          <a:prstGeom prst="rect">
            <a:avLst/>
          </a:prstGeom>
        </p:spPr>
      </p:pic>
      <p:sp>
        <p:nvSpPr>
          <p:cNvPr id="16" name="TextBox 15">
            <a:extLst>
              <a:ext uri="{FF2B5EF4-FFF2-40B4-BE49-F238E27FC236}">
                <a16:creationId xmlns:a16="http://schemas.microsoft.com/office/drawing/2014/main" id="{A3E7D07A-006F-4B2D-8100-B5F4FAA6D2A9}"/>
              </a:ext>
            </a:extLst>
          </p:cNvPr>
          <p:cNvSpPr txBox="1"/>
          <p:nvPr/>
        </p:nvSpPr>
        <p:spPr>
          <a:xfrm>
            <a:off x="823082" y="4105263"/>
            <a:ext cx="3504656" cy="1754326"/>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200"/>
              <a:t>History is a popular option subject and will be of interest to any student who enjoys finding out about the past and how the past affects the world we live in today. </a:t>
            </a:r>
          </a:p>
          <a:p>
            <a:pPr algn="just"/>
            <a:endParaRPr lang="en-GB" sz="1200"/>
          </a:p>
          <a:p>
            <a:pPr algn="just"/>
            <a:r>
              <a:rPr lang="en-GB" sz="1200"/>
              <a:t>Throughout the course, students study a range of History and will develop their ability to investigate and analyse in a historical context. Key skills include, inference, source work, extended writing and debate.</a:t>
            </a:r>
          </a:p>
        </p:txBody>
      </p:sp>
      <p:sp>
        <p:nvSpPr>
          <p:cNvPr id="17" name="TextBox 16">
            <a:extLst>
              <a:ext uri="{FF2B5EF4-FFF2-40B4-BE49-F238E27FC236}">
                <a16:creationId xmlns:a16="http://schemas.microsoft.com/office/drawing/2014/main" id="{22D44D90-06B8-466D-93DA-94ADD6A61697}"/>
              </a:ext>
            </a:extLst>
          </p:cNvPr>
          <p:cNvSpPr txBox="1"/>
          <p:nvPr/>
        </p:nvSpPr>
        <p:spPr>
          <a:xfrm>
            <a:off x="823081" y="5951646"/>
            <a:ext cx="3819205" cy="2305507"/>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r>
              <a:rPr lang="en-GB" sz="1200" b="1"/>
              <a:t>What will be studied?</a:t>
            </a:r>
          </a:p>
          <a:p>
            <a:pPr algn="just"/>
            <a:endParaRPr lang="en-GB" sz="1200" b="1"/>
          </a:p>
          <a:p>
            <a:pPr algn="l"/>
            <a:r>
              <a:rPr lang="en-GB" sz="1200" i="0">
                <a:effectLst/>
              </a:rPr>
              <a:t>Shaping the nation (Year 10)</a:t>
            </a:r>
          </a:p>
          <a:p>
            <a:pPr algn="l" fontAlgn="base"/>
            <a:r>
              <a:rPr lang="en-GB" sz="1200" i="0">
                <a:effectLst/>
              </a:rPr>
              <a:t> </a:t>
            </a:r>
          </a:p>
          <a:p>
            <a:pPr marL="171450" indent="-171450" algn="l" fontAlgn="base">
              <a:buFont typeface="Arial" panose="020B0604020202020204" pitchFamily="34" charset="0"/>
              <a:buChar char="•"/>
            </a:pPr>
            <a:r>
              <a:rPr lang="en-GB" sz="1200" i="0">
                <a:effectLst/>
              </a:rPr>
              <a:t>Norman England, c1066–c1100 </a:t>
            </a:r>
          </a:p>
          <a:p>
            <a:pPr marL="171450" indent="-171450" algn="l" fontAlgn="base">
              <a:buFont typeface="Arial" panose="020B0604020202020204" pitchFamily="34" charset="0"/>
              <a:buChar char="•"/>
            </a:pPr>
            <a:r>
              <a:rPr lang="en-GB" sz="1200" i="0">
                <a:effectLst/>
              </a:rPr>
              <a:t>Britain: Health and the people: c1000 to the present day</a:t>
            </a:r>
          </a:p>
          <a:p>
            <a:pPr algn="l" fontAlgn="base"/>
            <a:endParaRPr lang="en-GB" sz="1200" i="0">
              <a:effectLst/>
            </a:endParaRPr>
          </a:p>
          <a:p>
            <a:pPr algn="l" fontAlgn="base"/>
            <a:r>
              <a:rPr lang="en-GB" sz="1200" i="0">
                <a:effectLst/>
              </a:rPr>
              <a:t>Understanding the modern world (Year 11)</a:t>
            </a:r>
          </a:p>
          <a:p>
            <a:pPr algn="l" fontAlgn="base"/>
            <a:r>
              <a:rPr lang="en-GB" sz="1200" i="0">
                <a:effectLst/>
              </a:rPr>
              <a:t> </a:t>
            </a:r>
          </a:p>
          <a:p>
            <a:pPr marL="171450" indent="-171450" algn="l" fontAlgn="base">
              <a:buFont typeface="Arial" panose="020B0604020202020204" pitchFamily="34" charset="0"/>
              <a:buChar char="•"/>
            </a:pPr>
            <a:r>
              <a:rPr lang="en-GB" sz="1200" i="0">
                <a:effectLst/>
              </a:rPr>
              <a:t>Germany, 1890–1945: Democracy and dictatorship</a:t>
            </a:r>
          </a:p>
          <a:p>
            <a:pPr marL="171450" indent="-171450" algn="l" fontAlgn="base">
              <a:buFont typeface="Arial" panose="020B0604020202020204" pitchFamily="34" charset="0"/>
              <a:buChar char="•"/>
            </a:pPr>
            <a:r>
              <a:rPr lang="en-GB" sz="1200" i="0">
                <a:effectLst/>
              </a:rPr>
              <a:t> Conflict and tension: the inter-war years, 1918–1939</a:t>
            </a:r>
          </a:p>
        </p:txBody>
      </p:sp>
      <p:graphicFrame>
        <p:nvGraphicFramePr>
          <p:cNvPr id="18" name="Table 17">
            <a:extLst>
              <a:ext uri="{FF2B5EF4-FFF2-40B4-BE49-F238E27FC236}">
                <a16:creationId xmlns:a16="http://schemas.microsoft.com/office/drawing/2014/main" id="{1A7B014B-9695-4A5C-A43B-66B7D4B9E1FE}"/>
              </a:ext>
            </a:extLst>
          </p:cNvPr>
          <p:cNvGraphicFramePr>
            <a:graphicFrameLocks noGrp="1"/>
          </p:cNvGraphicFramePr>
          <p:nvPr>
            <p:extLst>
              <p:ext uri="{D42A27DB-BD31-4B8C-83A1-F6EECF244321}">
                <p14:modId xmlns:p14="http://schemas.microsoft.com/office/powerpoint/2010/main" val="3392333224"/>
              </p:ext>
            </p:extLst>
          </p:nvPr>
        </p:nvGraphicFramePr>
        <p:xfrm>
          <a:off x="823082" y="8335812"/>
          <a:ext cx="6043495" cy="944880"/>
        </p:xfrm>
        <a:graphic>
          <a:graphicData uri="http://schemas.openxmlformats.org/drawingml/2006/table">
            <a:tbl>
              <a:tblPr>
                <a:tableStyleId>{5C22544A-7EE6-4342-B048-85BDC9FD1C3A}</a:tableStyleId>
              </a:tblPr>
              <a:tblGrid>
                <a:gridCol w="6043495">
                  <a:extLst>
                    <a:ext uri="{9D8B030D-6E8A-4147-A177-3AD203B41FA5}">
                      <a16:colId xmlns:a16="http://schemas.microsoft.com/office/drawing/2014/main" val="1628493453"/>
                    </a:ext>
                  </a:extLst>
                </a:gridCol>
              </a:tblGrid>
              <a:tr h="916042">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History is a traditional academic subject with an excellent reputation with institutions of Higher Education and employers alike. History students are highly sought after by the legal profession, armed forces, management sector and even the entertainment industry due to the analytical skills developed by the study of the subject.  </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sp>
        <p:nvSpPr>
          <p:cNvPr id="20" name="Rounded Rectangle 4">
            <a:extLst>
              <a:ext uri="{FF2B5EF4-FFF2-40B4-BE49-F238E27FC236}">
                <a16:creationId xmlns:a16="http://schemas.microsoft.com/office/drawing/2014/main" id="{8C9DCAC8-F0DA-4B88-ADE3-C7FC2392F403}"/>
              </a:ext>
            </a:extLst>
          </p:cNvPr>
          <p:cNvSpPr/>
          <p:nvPr/>
        </p:nvSpPr>
        <p:spPr>
          <a:xfrm>
            <a:off x="4642287" y="4178189"/>
            <a:ext cx="2410957" cy="4276279"/>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r>
              <a:rPr lang="en-GB" sz="1357" b="1"/>
              <a:t>Course structure and assessment</a:t>
            </a:r>
          </a:p>
          <a:p>
            <a:endParaRPr lang="en-GB" sz="1163"/>
          </a:p>
          <a:p>
            <a:r>
              <a:rPr lang="en-GB" sz="1163" b="1"/>
              <a:t>History (AQA 8145)</a:t>
            </a:r>
          </a:p>
          <a:p>
            <a:endParaRPr lang="en-GB" sz="1163" b="1"/>
          </a:p>
          <a:p>
            <a:r>
              <a:rPr lang="en-GB" sz="1163" b="1"/>
              <a:t>Examination (100%)</a:t>
            </a:r>
          </a:p>
          <a:p>
            <a:endParaRPr lang="en-GB" sz="1163" b="1"/>
          </a:p>
          <a:p>
            <a:r>
              <a:rPr lang="en-GB" sz="1163"/>
              <a:t>Paper 1:</a:t>
            </a:r>
          </a:p>
          <a:p>
            <a:pPr marL="166221" indent="-166221">
              <a:buFont typeface="Arial" panose="020B0604020202020204" pitchFamily="34" charset="0"/>
              <a:buChar char="•"/>
            </a:pPr>
            <a:r>
              <a:rPr lang="en-GB" sz="1163"/>
              <a:t>Understanding the Modern World</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2 hours</a:t>
            </a:r>
          </a:p>
          <a:p>
            <a:endParaRPr lang="en-GB" sz="1163"/>
          </a:p>
          <a:p>
            <a:r>
              <a:rPr lang="en-GB" sz="1163"/>
              <a:t>Paper 2:</a:t>
            </a:r>
          </a:p>
          <a:p>
            <a:pPr marL="166221" indent="-166221">
              <a:buFont typeface="Arial" panose="020B0604020202020204" pitchFamily="34" charset="0"/>
              <a:buChar char="•"/>
            </a:pPr>
            <a:r>
              <a:rPr lang="en-GB" sz="1163"/>
              <a:t>Shaping the Nation</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2 hours</a:t>
            </a:r>
          </a:p>
          <a:p>
            <a:pPr algn="ctr"/>
            <a:endParaRPr lang="en-GB" sz="1744"/>
          </a:p>
          <a:p>
            <a:pPr algn="ctr"/>
            <a:endParaRPr lang="en-GB" sz="1744"/>
          </a:p>
          <a:p>
            <a:pPr algn="ctr"/>
            <a:endParaRPr lang="en-GB" sz="1744"/>
          </a:p>
          <a:p>
            <a:pPr algn="ctr"/>
            <a:endParaRPr lang="en-GB" sz="1744"/>
          </a:p>
        </p:txBody>
      </p:sp>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848962" y="4753714"/>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2DD8267C-1E1F-CC12-96F0-5F04BDBB7301}"/>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5E5F8291-15C5-BD24-9F8B-B62879DC7A45}"/>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6" name="Rectangle 5">
              <a:extLst>
                <a:ext uri="{FF2B5EF4-FFF2-40B4-BE49-F238E27FC236}">
                  <a16:creationId xmlns:a16="http://schemas.microsoft.com/office/drawing/2014/main" id="{5932D338-4DF6-392A-DC7C-B6247873B8B9}"/>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331628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597956" y="15871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841611" y="1042130"/>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Art and Design</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6650" y="3734880"/>
            <a:ext cx="3624211" cy="1938992"/>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200">
                <a:solidFill>
                  <a:prstClr val="black"/>
                </a:solidFill>
                <a:latin typeface="Calibri" panose="020F0502020204030204"/>
              </a:rPr>
              <a:t>Our one-year general Art and Design course gives students a foundation to access the increasing number of careers in the creative industries. Students  are given the opportunity to study, research and experience a wide range of artistic approaches and the freedom to develop their ideas.</a:t>
            </a: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GCSE Art and Design promotes independence and encourages students to be creative and produce imaginative and exciting work.</a:t>
            </a:r>
          </a:p>
        </p:txBody>
      </p:sp>
      <p:sp>
        <p:nvSpPr>
          <p:cNvPr id="6" name="TextBox 5">
            <a:extLst>
              <a:ext uri="{FF2B5EF4-FFF2-40B4-BE49-F238E27FC236}">
                <a16:creationId xmlns:a16="http://schemas.microsoft.com/office/drawing/2014/main" id="{BF08138B-4789-F15C-BCF2-94D6F8EF1CD5}"/>
              </a:ext>
            </a:extLst>
          </p:cNvPr>
          <p:cNvSpPr txBox="1"/>
          <p:nvPr/>
        </p:nvSpPr>
        <p:spPr>
          <a:xfrm>
            <a:off x="826650" y="5761217"/>
            <a:ext cx="3624211" cy="1534591"/>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algn="just" defTabSz="454619">
              <a:spcAft>
                <a:spcPts val="970"/>
              </a:spcAft>
              <a:defRPr/>
            </a:pPr>
            <a:r>
              <a:rPr lang="en-GB" sz="1200">
                <a:solidFill>
                  <a:prstClr val="black"/>
                </a:solidFill>
                <a:latin typeface="Calibri" charset="0"/>
                <a:ea typeface="Calibri" charset="0"/>
                <a:cs typeface="Times New Roman" charset="0"/>
              </a:rPr>
              <a:t>The course gives students the opportunity to study, research and experience a wide range of approaches to Art and Design with a focus on:</a:t>
            </a:r>
          </a:p>
          <a:p>
            <a:pPr marL="166221" indent="-166221" algn="just" defTabSz="454619">
              <a:spcAft>
                <a:spcPts val="970"/>
              </a:spcAft>
              <a:buFont typeface="Arial" panose="020B0604020202020204" pitchFamily="34" charset="0"/>
              <a:buChar char="•"/>
              <a:defRPr/>
            </a:pPr>
            <a:r>
              <a:rPr lang="en-GB" sz="1200">
                <a:solidFill>
                  <a:prstClr val="black"/>
                </a:solidFill>
                <a:latin typeface="Calibri" charset="0"/>
                <a:ea typeface="Calibri" charset="0"/>
                <a:cs typeface="Times New Roman" charset="0"/>
              </a:rPr>
              <a:t>Drawing and painting: developing drawing skills, working in different materials and on different scales.</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605474" y="3743053"/>
            <a:ext cx="2410957" cy="3560030"/>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solidFill>
                <a:prstClr val="black"/>
              </a:solidFill>
              <a:latin typeface="Calibri" panose="020F0502020204030204"/>
            </a:endParaRPr>
          </a:p>
          <a:p>
            <a:r>
              <a:rPr lang="en-GB" sz="1163" b="1"/>
              <a:t>Art and Design: Fine Art 8202</a:t>
            </a:r>
          </a:p>
          <a:p>
            <a:endParaRPr lang="en-GB" sz="1163"/>
          </a:p>
          <a:p>
            <a:r>
              <a:rPr lang="en-GB" sz="1163" b="1"/>
              <a:t>Non-exam assessment (NEA) (100%)</a:t>
            </a:r>
          </a:p>
          <a:p>
            <a:r>
              <a:rPr lang="en-GB" sz="1163"/>
              <a:t>Component 1:</a:t>
            </a:r>
          </a:p>
          <a:p>
            <a:pPr marL="166221" indent="-166221">
              <a:buFont typeface="Arial" panose="020B0604020202020204" pitchFamily="34" charset="0"/>
              <a:buChar char="•"/>
            </a:pPr>
            <a:r>
              <a:rPr lang="en-GB" sz="1163"/>
              <a:t>Portfolio</a:t>
            </a:r>
          </a:p>
          <a:p>
            <a:pPr marL="166221" indent="-166221">
              <a:buFont typeface="Arial" panose="020B0604020202020204" pitchFamily="34" charset="0"/>
              <a:buChar char="•"/>
            </a:pPr>
            <a:r>
              <a:rPr lang="en-GB" sz="1163"/>
              <a:t>60% of GCSE</a:t>
            </a:r>
          </a:p>
          <a:p>
            <a:pPr marL="166221" indent="-166221">
              <a:buFont typeface="Arial" panose="020B0604020202020204" pitchFamily="34" charset="0"/>
              <a:buChar char="•"/>
            </a:pPr>
            <a:r>
              <a:rPr lang="en-GB" sz="1163"/>
              <a:t>No time limit</a:t>
            </a:r>
          </a:p>
          <a:p>
            <a:pPr marL="166221" indent="-166221">
              <a:buFont typeface="Arial" panose="020B0604020202020204" pitchFamily="34" charset="0"/>
              <a:buChar char="•"/>
            </a:pPr>
            <a:endParaRPr lang="en-GB" sz="1163"/>
          </a:p>
          <a:p>
            <a:r>
              <a:rPr lang="en-GB" sz="1163"/>
              <a:t>Component 2:</a:t>
            </a:r>
          </a:p>
          <a:p>
            <a:pPr marL="166221" indent="-166221">
              <a:buFont typeface="Arial" panose="020B0604020202020204" pitchFamily="34" charset="0"/>
              <a:buChar char="•"/>
            </a:pPr>
            <a:r>
              <a:rPr lang="en-GB" sz="1163"/>
              <a:t>Externally set assignment</a:t>
            </a:r>
          </a:p>
          <a:p>
            <a:pPr marL="166221" indent="-166221">
              <a:buFont typeface="Arial" panose="020B0604020202020204" pitchFamily="34" charset="0"/>
              <a:buChar char="•"/>
            </a:pPr>
            <a:r>
              <a:rPr lang="en-GB" sz="1163"/>
              <a:t>40% of GCSE</a:t>
            </a:r>
          </a:p>
          <a:p>
            <a:pPr marL="166221" indent="-166221">
              <a:buFont typeface="Arial" panose="020B0604020202020204" pitchFamily="34" charset="0"/>
              <a:buChar char="•"/>
            </a:pPr>
            <a:r>
              <a:rPr lang="en-GB" sz="1163"/>
              <a:t>Preparation period followed by 10 hours of supervised time</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2093084114"/>
              </p:ext>
            </p:extLst>
          </p:nvPr>
        </p:nvGraphicFramePr>
        <p:xfrm>
          <a:off x="826762" y="8420814"/>
          <a:ext cx="6225694" cy="944880"/>
        </p:xfrm>
        <a:graphic>
          <a:graphicData uri="http://schemas.openxmlformats.org/drawingml/2006/table">
            <a:tbl>
              <a:tblPr>
                <a:tableStyleId>{5C22544A-7EE6-4342-B048-85BDC9FD1C3A}</a:tableStyleId>
              </a:tblPr>
              <a:tblGrid>
                <a:gridCol w="6225694">
                  <a:extLst>
                    <a:ext uri="{9D8B030D-6E8A-4147-A177-3AD203B41FA5}">
                      <a16:colId xmlns:a16="http://schemas.microsoft.com/office/drawing/2014/main" val="1628493453"/>
                    </a:ext>
                  </a:extLst>
                </a:gridCol>
              </a:tblGrid>
              <a:tr h="916042">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Students can progress from GCSE Art and Design to study a more advanced course, for example A-Level Art, Fine Art, Graphics, Textiles and Photography at college or sixth form. Alternatively, students could progress to art college and study a Level 3 BTEC course in order to access degree level qualification.</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531605" y="581544"/>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802144" y="4315948"/>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F6C6091C-9185-58A2-8589-ECA5C4C27F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88" r="9044" b="27974"/>
          <a:stretch/>
        </p:blipFill>
        <p:spPr>
          <a:xfrm>
            <a:off x="0" y="1762454"/>
            <a:ext cx="7559675" cy="1863098"/>
          </a:xfrm>
          <a:prstGeom prst="rect">
            <a:avLst/>
          </a:prstGeom>
        </p:spPr>
      </p:pic>
      <p:sp>
        <p:nvSpPr>
          <p:cNvPr id="13" name="TextBox 12">
            <a:extLst>
              <a:ext uri="{FF2B5EF4-FFF2-40B4-BE49-F238E27FC236}">
                <a16:creationId xmlns:a16="http://schemas.microsoft.com/office/drawing/2014/main" id="{44AA72DA-95B4-1197-5486-7FF0070BD782}"/>
              </a:ext>
            </a:extLst>
          </p:cNvPr>
          <p:cNvSpPr txBox="1"/>
          <p:nvPr/>
        </p:nvSpPr>
        <p:spPr>
          <a:xfrm>
            <a:off x="827223" y="7306280"/>
            <a:ext cx="6189207" cy="959237"/>
          </a:xfrm>
          <a:prstGeom prst="rect">
            <a:avLst/>
          </a:prstGeom>
          <a:noFill/>
        </p:spPr>
        <p:txBody>
          <a:bodyPr wrap="square">
            <a:spAutoFit/>
          </a:bodyPr>
          <a:lstStyle/>
          <a:p>
            <a:pPr marL="166221" indent="-166221" algn="just" defTabSz="454619">
              <a:spcAft>
                <a:spcPts val="970"/>
              </a:spcAft>
              <a:buFont typeface="Arial" panose="020B0604020202020204" pitchFamily="34" charset="0"/>
              <a:buChar char="•"/>
              <a:defRPr/>
            </a:pPr>
            <a:r>
              <a:rPr lang="en-GB" sz="1200">
                <a:solidFill>
                  <a:prstClr val="black"/>
                </a:solidFill>
                <a:latin typeface="Calibri" charset="0"/>
                <a:ea typeface="Calibri" charset="0"/>
                <a:cs typeface="Times New Roman" charset="0"/>
              </a:rPr>
              <a:t>Materials based study: developing new techniques and materials; e.g.: printing, batik, fabric painting, collage. Students  will be encouraged to be experimental. </a:t>
            </a:r>
          </a:p>
          <a:p>
            <a:pPr marL="166221" indent="-166221" algn="just" defTabSz="454619">
              <a:spcAft>
                <a:spcPts val="970"/>
              </a:spcAft>
              <a:buFont typeface="Arial" panose="020B0604020202020204" pitchFamily="34" charset="0"/>
              <a:buChar char="•"/>
              <a:defRPr/>
            </a:pPr>
            <a:r>
              <a:rPr lang="en-GB" sz="1200">
                <a:solidFill>
                  <a:prstClr val="black"/>
                </a:solidFill>
                <a:latin typeface="Calibri" charset="0"/>
                <a:ea typeface="Calibri" charset="0"/>
                <a:cs typeface="Times New Roman" charset="0"/>
              </a:rPr>
              <a:t>Critical study: students learn how to analyse art work and are encouraged to express their ideas and opinions. </a:t>
            </a:r>
          </a:p>
        </p:txBody>
      </p:sp>
      <p:grpSp>
        <p:nvGrpSpPr>
          <p:cNvPr id="16" name="Group 15">
            <a:extLst>
              <a:ext uri="{FF2B5EF4-FFF2-40B4-BE49-F238E27FC236}">
                <a16:creationId xmlns:a16="http://schemas.microsoft.com/office/drawing/2014/main" id="{B746DD23-44E1-EEEE-4CF7-484B631117DB}"/>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E3045216-7ECC-CE51-B29F-F55F4310B723}"/>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5" name="Rectangle 14">
              <a:extLst>
                <a:ext uri="{FF2B5EF4-FFF2-40B4-BE49-F238E27FC236}">
                  <a16:creationId xmlns:a16="http://schemas.microsoft.com/office/drawing/2014/main" id="{12F62CA0-1D3C-104C-9E34-CEA49B77900D}"/>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017490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597956" y="15871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103567" y="1030947"/>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Business Studies</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6652" y="3916946"/>
            <a:ext cx="3624211" cy="2492990"/>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200">
                <a:solidFill>
                  <a:prstClr val="black"/>
                </a:solidFill>
                <a:latin typeface="Calibri" panose="020F0502020204030204"/>
              </a:rPr>
              <a:t>This is a one-year course focusing on both the theoretical and practical aspects of establishing and running a business.</a:t>
            </a: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GCSE Business Studies allows students to understand the external influences that dictate whether a business succeeds or fails, such as, political, economic, financial or environmental issues</a:t>
            </a: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Students are encouraged to look beyond the classroom, putting themselves in the shoes of an entrepreneur looking for the next big business opportunity.</a:t>
            </a:r>
          </a:p>
        </p:txBody>
      </p:sp>
      <p:sp>
        <p:nvSpPr>
          <p:cNvPr id="6" name="TextBox 5">
            <a:extLst>
              <a:ext uri="{FF2B5EF4-FFF2-40B4-BE49-F238E27FC236}">
                <a16:creationId xmlns:a16="http://schemas.microsoft.com/office/drawing/2014/main" id="{BF08138B-4789-F15C-BCF2-94D6F8EF1CD5}"/>
              </a:ext>
            </a:extLst>
          </p:cNvPr>
          <p:cNvSpPr txBox="1"/>
          <p:nvPr/>
        </p:nvSpPr>
        <p:spPr>
          <a:xfrm>
            <a:off x="826650" y="6546653"/>
            <a:ext cx="3624212" cy="1221685"/>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algn="just" defTabSz="454619">
              <a:spcAft>
                <a:spcPts val="970"/>
              </a:spcAft>
              <a:defRPr/>
            </a:pPr>
            <a:r>
              <a:rPr lang="en-GB" sz="1200">
                <a:solidFill>
                  <a:prstClr val="black"/>
                </a:solidFill>
                <a:latin typeface="Calibri" charset="0"/>
                <a:ea typeface="Calibri" charset="0"/>
                <a:cs typeface="Times New Roman" charset="0"/>
              </a:rPr>
              <a:t>Paper 1: Investigating Small Businesses. Topics such as enterprise and entrepreneurship, spotting a business opportunity, putting a business idea into practice, making the business effective and understanding external influences on business.</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644954" y="3981952"/>
            <a:ext cx="2214286" cy="3533317"/>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t>Business (Edexcel 1BS0)</a:t>
            </a:r>
          </a:p>
          <a:p>
            <a:endParaRPr lang="en-GB" sz="1163"/>
          </a:p>
          <a:p>
            <a:r>
              <a:rPr lang="en-GB" sz="1163" b="1"/>
              <a:t>Examination (100%) </a:t>
            </a:r>
            <a:endParaRPr lang="en-GB" sz="1163"/>
          </a:p>
          <a:p>
            <a:r>
              <a:rPr lang="en-GB" sz="1163"/>
              <a:t>Paper 1:</a:t>
            </a:r>
          </a:p>
          <a:p>
            <a:pPr marL="166221" indent="-166221">
              <a:buFont typeface="Arial" panose="020B0604020202020204" pitchFamily="34" charset="0"/>
              <a:buChar char="•"/>
            </a:pPr>
            <a:r>
              <a:rPr lang="en-GB" sz="1163"/>
              <a:t>Investigating small business </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1 hour 45 minutes</a:t>
            </a:r>
          </a:p>
          <a:p>
            <a:endParaRPr lang="en-GB" sz="1163"/>
          </a:p>
          <a:p>
            <a:r>
              <a:rPr lang="en-GB" sz="1163"/>
              <a:t>Paper 2 :</a:t>
            </a:r>
          </a:p>
          <a:p>
            <a:pPr marL="166221" indent="-166221">
              <a:buFont typeface="Arial" panose="020B0604020202020204" pitchFamily="34" charset="0"/>
              <a:buChar char="•"/>
            </a:pPr>
            <a:r>
              <a:rPr lang="en-GB" sz="1163"/>
              <a:t>Building a business </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1 hour 45 minutes</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1011968299"/>
              </p:ext>
            </p:extLst>
          </p:nvPr>
        </p:nvGraphicFramePr>
        <p:xfrm>
          <a:off x="826650" y="8390456"/>
          <a:ext cx="6225694" cy="944880"/>
        </p:xfrm>
        <a:graphic>
          <a:graphicData uri="http://schemas.openxmlformats.org/drawingml/2006/table">
            <a:tbl>
              <a:tblPr>
                <a:tableStyleId>{5C22544A-7EE6-4342-B048-85BDC9FD1C3A}</a:tableStyleId>
              </a:tblPr>
              <a:tblGrid>
                <a:gridCol w="6225694">
                  <a:extLst>
                    <a:ext uri="{9D8B030D-6E8A-4147-A177-3AD203B41FA5}">
                      <a16:colId xmlns:a16="http://schemas.microsoft.com/office/drawing/2014/main" val="1628493453"/>
                    </a:ext>
                  </a:extLst>
                </a:gridCol>
              </a:tblGrid>
              <a:tr h="916042">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GCSE Business could lead to work in a business-related profession such as accountancy, law, marketing or the leisure and tourism industry. GCSE Business will support many jobs and Post-16 course applications. Further qualifications in Business can open many doors and you can go on to study Business or Economics at A-Level.</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826650" y="639018"/>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841625" y="4539062"/>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66A1F0E1-A109-33AA-FC7A-12ECF747627C}"/>
              </a:ext>
            </a:extLst>
          </p:cNvPr>
          <p:cNvPicPr>
            <a:picLocks noChangeAspect="1"/>
          </p:cNvPicPr>
          <p:nvPr/>
        </p:nvPicPr>
        <p:blipFill rotWithShape="1">
          <a:blip r:embed="rId3"/>
          <a:srcRect l="348" t="28591" r="354" b="39848"/>
          <a:stretch/>
        </p:blipFill>
        <p:spPr>
          <a:xfrm>
            <a:off x="0" y="1849769"/>
            <a:ext cx="7559675" cy="1952940"/>
          </a:xfrm>
          <a:prstGeom prst="rect">
            <a:avLst/>
          </a:prstGeom>
        </p:spPr>
      </p:pic>
      <p:sp>
        <p:nvSpPr>
          <p:cNvPr id="14" name="TextBox 13">
            <a:extLst>
              <a:ext uri="{FF2B5EF4-FFF2-40B4-BE49-F238E27FC236}">
                <a16:creationId xmlns:a16="http://schemas.microsoft.com/office/drawing/2014/main" id="{0A179BAC-832E-1A47-FEB7-3A11113AE95B}"/>
              </a:ext>
            </a:extLst>
          </p:cNvPr>
          <p:cNvSpPr txBox="1"/>
          <p:nvPr/>
        </p:nvSpPr>
        <p:spPr>
          <a:xfrm>
            <a:off x="826650" y="7713379"/>
            <a:ext cx="6032589" cy="461665"/>
          </a:xfrm>
          <a:prstGeom prst="rect">
            <a:avLst/>
          </a:prstGeom>
          <a:noFill/>
        </p:spPr>
        <p:txBody>
          <a:bodyPr wrap="square">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spcAft>
                <a:spcPts val="970"/>
              </a:spcAft>
              <a:defRPr/>
            </a:pPr>
            <a:r>
              <a:rPr lang="en-GB" sz="1200">
                <a:solidFill>
                  <a:prstClr val="black"/>
                </a:solidFill>
                <a:latin typeface="Calibri" charset="0"/>
                <a:ea typeface="Calibri" charset="0"/>
                <a:cs typeface="Times New Roman" charset="0"/>
              </a:rPr>
              <a:t>Paper 2: Building A Business. Topics such as growing the business, making marketing, operational, financial and human resource decisions.</a:t>
            </a:r>
          </a:p>
        </p:txBody>
      </p:sp>
      <p:grpSp>
        <p:nvGrpSpPr>
          <p:cNvPr id="16" name="Group 15">
            <a:extLst>
              <a:ext uri="{FF2B5EF4-FFF2-40B4-BE49-F238E27FC236}">
                <a16:creationId xmlns:a16="http://schemas.microsoft.com/office/drawing/2014/main" id="{1B91024D-D007-362C-047A-7BF417C8010D}"/>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A6A93A69-96DC-F9C8-9EA7-26818ABA3E7F}"/>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5" name="Rectangle 14">
              <a:extLst>
                <a:ext uri="{FF2B5EF4-FFF2-40B4-BE49-F238E27FC236}">
                  <a16:creationId xmlns:a16="http://schemas.microsoft.com/office/drawing/2014/main" id="{49A94E12-0879-0693-E93D-0AE2FF19E6D6}"/>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3785399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AE343-5204-A040-4702-F1EDCC696CC2}"/>
            </a:ext>
          </a:extLst>
        </p:cNvPr>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C717243-87B2-276B-117E-9AC7CB842210}"/>
              </a:ext>
            </a:extLst>
          </p:cNvPr>
          <p:cNvCxnSpPr/>
          <p:nvPr/>
        </p:nvCxnSpPr>
        <p:spPr>
          <a:xfrm>
            <a:off x="1559856" y="14220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971CCCDC-C401-6C1D-D8A6-D4C1AD2395C0}"/>
              </a:ext>
            </a:extLst>
          </p:cNvPr>
          <p:cNvSpPr/>
          <p:nvPr/>
        </p:nvSpPr>
        <p:spPr>
          <a:xfrm>
            <a:off x="2081112" y="926354"/>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Creative </a:t>
            </a:r>
            <a:r>
              <a:rPr lang="en-US" sz="2327" b="1" err="1">
                <a:ln w="0"/>
                <a:solidFill>
                  <a:prstClr val="black"/>
                </a:solidFill>
                <a:latin typeface="Calibri" panose="020F0502020204030204"/>
              </a:rPr>
              <a:t>iMedia</a:t>
            </a:r>
            <a:endParaRPr lang="en-US" sz="2327" b="1">
              <a:ln w="0"/>
              <a:solidFill>
                <a:prstClr val="black"/>
              </a:solidFill>
              <a:latin typeface="Calibri" panose="020F0502020204030204"/>
            </a:endParaRPr>
          </a:p>
        </p:txBody>
      </p:sp>
      <p:sp>
        <p:nvSpPr>
          <p:cNvPr id="11" name="TextBox 10">
            <a:extLst>
              <a:ext uri="{FF2B5EF4-FFF2-40B4-BE49-F238E27FC236}">
                <a16:creationId xmlns:a16="http://schemas.microsoft.com/office/drawing/2014/main" id="{224F8D6F-B912-A70B-557D-5B2436DF8B69}"/>
              </a:ext>
            </a:extLst>
          </p:cNvPr>
          <p:cNvSpPr txBox="1"/>
          <p:nvPr/>
        </p:nvSpPr>
        <p:spPr>
          <a:xfrm>
            <a:off x="491815" y="3982140"/>
            <a:ext cx="3953185" cy="2015936"/>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spcAft>
                <a:spcPts val="600"/>
              </a:spcAft>
            </a:pPr>
            <a:r>
              <a:rPr lang="en-GB" sz="1200"/>
              <a:t>Creative </a:t>
            </a:r>
            <a:r>
              <a:rPr lang="en-GB" sz="1200" err="1"/>
              <a:t>iMedia</a:t>
            </a:r>
            <a:r>
              <a:rPr lang="en-GB" sz="1200"/>
              <a:t> is a modular course containing a mixture of controlled assessment and exam. The course encourages independence, creativity and awareness of the digital media sector. We will spend time looking at and analysis other digital products to see what makes them effective.</a:t>
            </a:r>
          </a:p>
          <a:p>
            <a:pPr>
              <a:spcAft>
                <a:spcPts val="600"/>
              </a:spcAft>
            </a:pPr>
            <a:r>
              <a:rPr lang="en-GB" sz="1200"/>
              <a:t>The aim of the course is to equip you with the skills to create a digital product such as a magazine cover, interactive presentation or website. You will be given a client brief, research and plan different approaches before making the final product.</a:t>
            </a:r>
          </a:p>
        </p:txBody>
      </p:sp>
      <p:sp>
        <p:nvSpPr>
          <p:cNvPr id="6" name="TextBox 5">
            <a:extLst>
              <a:ext uri="{FF2B5EF4-FFF2-40B4-BE49-F238E27FC236}">
                <a16:creationId xmlns:a16="http://schemas.microsoft.com/office/drawing/2014/main" id="{9B07243C-A3B7-18D7-9A5C-5F3AFD64DB4F}"/>
              </a:ext>
            </a:extLst>
          </p:cNvPr>
          <p:cNvSpPr txBox="1"/>
          <p:nvPr/>
        </p:nvSpPr>
        <p:spPr>
          <a:xfrm>
            <a:off x="491815" y="5998076"/>
            <a:ext cx="3944046" cy="1667961"/>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a:spcAft>
                <a:spcPts val="600"/>
              </a:spcAft>
            </a:pPr>
            <a:r>
              <a:rPr lang="en-GB" sz="1200"/>
              <a:t>It is a largely practical course and you will develop skills such as digital image editing, digital design, project planning, a knowledge of hardware. and software, communicating creative concepts and much more.</a:t>
            </a:r>
          </a:p>
          <a:p>
            <a:pPr>
              <a:spcAft>
                <a:spcPts val="600"/>
              </a:spcAft>
            </a:pPr>
            <a:r>
              <a:rPr lang="en-GB" sz="1200"/>
              <a:t>The examined component focuses on the planning and analysis skills that you will have developed and practiced in the practical sections of the course.</a:t>
            </a:r>
          </a:p>
        </p:txBody>
      </p:sp>
      <p:sp>
        <p:nvSpPr>
          <p:cNvPr id="7" name="Rounded Rectangle 4">
            <a:extLst>
              <a:ext uri="{FF2B5EF4-FFF2-40B4-BE49-F238E27FC236}">
                <a16:creationId xmlns:a16="http://schemas.microsoft.com/office/drawing/2014/main" id="{70C8D956-DC67-9C35-2684-D1560C6267F4}"/>
              </a:ext>
            </a:extLst>
          </p:cNvPr>
          <p:cNvSpPr/>
          <p:nvPr/>
        </p:nvSpPr>
        <p:spPr>
          <a:xfrm>
            <a:off x="4557377" y="4029135"/>
            <a:ext cx="2410958" cy="4136965"/>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pPr marL="450850" indent="-450850"/>
            <a:r>
              <a:rPr lang="en-GB" sz="1163" b="1"/>
              <a:t>Cambridge National in</a:t>
            </a:r>
            <a:br>
              <a:rPr lang="en-GB" sz="1163" b="1"/>
            </a:br>
            <a:r>
              <a:rPr lang="en-GB" sz="1163" b="1"/>
              <a:t>Creative </a:t>
            </a:r>
            <a:r>
              <a:rPr lang="en-GB" sz="1163" b="1" err="1"/>
              <a:t>iMedia</a:t>
            </a:r>
            <a:r>
              <a:rPr lang="en-GB" sz="1163" b="1"/>
              <a:t> (J834)</a:t>
            </a:r>
          </a:p>
          <a:p>
            <a:endParaRPr lang="en-GB" sz="1163" b="1"/>
          </a:p>
          <a:p>
            <a:pPr marL="266700" indent="-266700"/>
            <a:r>
              <a:rPr lang="en-GB" sz="1163" b="1"/>
              <a:t>Unit 1: Examination</a:t>
            </a:r>
          </a:p>
          <a:p>
            <a:pPr marL="266700" indent="-266700">
              <a:buFont typeface="Arial" panose="020B0604020202020204" pitchFamily="34" charset="0"/>
              <a:buChar char="•"/>
            </a:pPr>
            <a:r>
              <a:rPr lang="en-GB" sz="1163"/>
              <a:t>Creative </a:t>
            </a:r>
            <a:r>
              <a:rPr lang="en-GB" sz="1163" err="1"/>
              <a:t>iMedia</a:t>
            </a:r>
            <a:r>
              <a:rPr lang="en-GB" sz="1163"/>
              <a:t> in the media industry (R093)</a:t>
            </a:r>
          </a:p>
          <a:p>
            <a:pPr marL="266700" indent="-266700">
              <a:buFont typeface="Arial" panose="020B0604020202020204" pitchFamily="34" charset="0"/>
              <a:buChar char="•"/>
            </a:pPr>
            <a:r>
              <a:rPr lang="en-GB" sz="1163"/>
              <a:t>40%</a:t>
            </a:r>
          </a:p>
          <a:p>
            <a:pPr marL="266700" indent="-266700">
              <a:buFont typeface="Arial" panose="020B0604020202020204" pitchFamily="34" charset="0"/>
              <a:buChar char="•"/>
            </a:pPr>
            <a:r>
              <a:rPr lang="en-GB" sz="1163"/>
              <a:t>1 hour 30 min</a:t>
            </a:r>
          </a:p>
          <a:p>
            <a:pPr marL="266700" indent="-266700">
              <a:buFont typeface="Arial" panose="020B0604020202020204" pitchFamily="34" charset="0"/>
              <a:buChar char="•"/>
            </a:pPr>
            <a:endParaRPr lang="en-GB" sz="1163"/>
          </a:p>
          <a:p>
            <a:pPr marL="266700" indent="-266700"/>
            <a:r>
              <a:rPr lang="en-GB" sz="1163" b="1"/>
              <a:t>Unit 2: Controlled Assessment</a:t>
            </a:r>
          </a:p>
          <a:p>
            <a:pPr marL="266700" indent="-266700">
              <a:buFont typeface="Arial" panose="020B0604020202020204" pitchFamily="34" charset="0"/>
              <a:buChar char="•"/>
            </a:pPr>
            <a:r>
              <a:rPr lang="en-GB" sz="1163"/>
              <a:t>Visual identity and digital graphics (R094)</a:t>
            </a:r>
          </a:p>
          <a:p>
            <a:pPr marL="266700" indent="-266700">
              <a:buFont typeface="Arial" panose="020B0604020202020204" pitchFamily="34" charset="0"/>
              <a:buChar char="•"/>
            </a:pPr>
            <a:r>
              <a:rPr lang="en-GB" sz="1163"/>
              <a:t>25%</a:t>
            </a:r>
          </a:p>
          <a:p>
            <a:pPr marL="266700" indent="-266700">
              <a:buFont typeface="Arial" panose="020B0604020202020204" pitchFamily="34" charset="0"/>
              <a:buChar char="•"/>
            </a:pPr>
            <a:r>
              <a:rPr lang="en-GB" sz="1163"/>
              <a:t>Approx. 12 hours</a:t>
            </a:r>
          </a:p>
          <a:p>
            <a:pPr marL="266700" indent="-266700">
              <a:buFont typeface="Arial" panose="020B0604020202020204" pitchFamily="34" charset="0"/>
              <a:buChar char="•"/>
            </a:pPr>
            <a:endParaRPr lang="en-GB" sz="1163"/>
          </a:p>
          <a:p>
            <a:pPr marL="266700" indent="-266700"/>
            <a:r>
              <a:rPr lang="en-GB" sz="1163" b="1"/>
              <a:t>Unit 3: Controlled Assessment</a:t>
            </a:r>
          </a:p>
          <a:p>
            <a:pPr marL="266700" indent="-266700">
              <a:buFont typeface="Arial" panose="020B0604020202020204" pitchFamily="34" charset="0"/>
              <a:buChar char="•"/>
            </a:pPr>
            <a:r>
              <a:rPr lang="en-GB" sz="1163"/>
              <a:t>Interactive digital media (R097)</a:t>
            </a:r>
          </a:p>
          <a:p>
            <a:pPr marL="266700" indent="-266700">
              <a:buFont typeface="Arial" panose="020B0604020202020204" pitchFamily="34" charset="0"/>
              <a:buChar char="•"/>
            </a:pPr>
            <a:r>
              <a:rPr lang="en-GB" sz="1163"/>
              <a:t>35%</a:t>
            </a:r>
          </a:p>
          <a:p>
            <a:pPr marL="266700" indent="-266700">
              <a:buFont typeface="Arial" panose="020B0604020202020204" pitchFamily="34" charset="0"/>
              <a:buChar char="•"/>
            </a:pPr>
            <a:r>
              <a:rPr lang="en-GB" sz="1163"/>
              <a:t>Approx. 15 hours</a:t>
            </a:r>
          </a:p>
          <a:p>
            <a:endParaRPr lang="en-GB" sz="1163"/>
          </a:p>
          <a:p>
            <a:pPr marL="450850" indent="-450850">
              <a:tabLst>
                <a:tab pos="266700" algn="l"/>
              </a:tabLst>
            </a:pPr>
            <a:r>
              <a:rPr lang="en-GB" sz="1163" b="1"/>
              <a:t>	</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4A5C6D2D-3D80-EE97-D8A1-B0842307000F}"/>
              </a:ext>
            </a:extLst>
          </p:cNvPr>
          <p:cNvGraphicFramePr>
            <a:graphicFrameLocks noGrp="1"/>
          </p:cNvGraphicFramePr>
          <p:nvPr>
            <p:extLst>
              <p:ext uri="{D42A27DB-BD31-4B8C-83A1-F6EECF244321}">
                <p14:modId xmlns:p14="http://schemas.microsoft.com/office/powerpoint/2010/main" val="1356027792"/>
              </p:ext>
            </p:extLst>
          </p:nvPr>
        </p:nvGraphicFramePr>
        <p:xfrm>
          <a:off x="491815" y="7762144"/>
          <a:ext cx="3918301" cy="787496"/>
        </p:xfrm>
        <a:graphic>
          <a:graphicData uri="http://schemas.openxmlformats.org/drawingml/2006/table">
            <a:tbl>
              <a:tblPr>
                <a:tableStyleId>{5C22544A-7EE6-4342-B048-85BDC9FD1C3A}</a:tableStyleId>
              </a:tblPr>
              <a:tblGrid>
                <a:gridCol w="3918301">
                  <a:extLst>
                    <a:ext uri="{9D8B030D-6E8A-4147-A177-3AD203B41FA5}">
                      <a16:colId xmlns:a16="http://schemas.microsoft.com/office/drawing/2014/main" val="1628493453"/>
                    </a:ext>
                  </a:extLst>
                </a:gridCol>
              </a:tblGrid>
              <a:tr h="787496">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0"/>
                        </a:spcAft>
                      </a:pPr>
                      <a:r>
                        <a:rPr lang="en-GB" sz="1200" kern="1200">
                          <a:solidFill>
                            <a:schemeClr val="tx1"/>
                          </a:solidFill>
                          <a:effectLst/>
                          <a:latin typeface="+mn-lt"/>
                          <a:ea typeface="+mn-ea"/>
                          <a:cs typeface="+mn-cs"/>
                        </a:rPr>
                        <a:t>The course will support with progression to many creative subjects by developing your ability to analyse the creative work of others. You will develop your creativity and </a:t>
                      </a:r>
                      <a:endParaRPr lang="en-US" sz="1200" b="1">
                        <a:solidFill>
                          <a:schemeClr val="tx1"/>
                        </a:solidFill>
                        <a:effectLst/>
                        <a:latin typeface="Calibri" charset="0"/>
                        <a:ea typeface="Calibri" charset="0"/>
                        <a:cs typeface="Calibri" charset="0"/>
                      </a:endParaRP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a:extLst>
              <a:ext uri="{FF2B5EF4-FFF2-40B4-BE49-F238E27FC236}">
                <a16:creationId xmlns:a16="http://schemas.microsoft.com/office/drawing/2014/main" id="{25747A80-D090-8893-7A50-88A57C5E7FC7}"/>
              </a:ext>
            </a:extLst>
          </p:cNvPr>
          <p:cNvPicPr>
            <a:picLocks noChangeAspect="1"/>
          </p:cNvPicPr>
          <p:nvPr/>
        </p:nvPicPr>
        <p:blipFill>
          <a:blip r:embed="rId2"/>
          <a:stretch>
            <a:fillRect/>
          </a:stretch>
        </p:blipFill>
        <p:spPr>
          <a:xfrm>
            <a:off x="849105" y="419912"/>
            <a:ext cx="1152539" cy="1069793"/>
          </a:xfrm>
          <a:prstGeom prst="rect">
            <a:avLst/>
          </a:prstGeom>
        </p:spPr>
      </p:pic>
      <p:cxnSp>
        <p:nvCxnSpPr>
          <p:cNvPr id="12" name="Straight Connector 11">
            <a:extLst>
              <a:ext uri="{FF2B5EF4-FFF2-40B4-BE49-F238E27FC236}">
                <a16:creationId xmlns:a16="http://schemas.microsoft.com/office/drawing/2014/main" id="{455AE16E-DA72-DE88-89BE-D196B8531107}"/>
              </a:ext>
            </a:extLst>
          </p:cNvPr>
          <p:cNvCxnSpPr>
            <a:cxnSpLocks/>
          </p:cNvCxnSpPr>
          <p:nvPr/>
        </p:nvCxnSpPr>
        <p:spPr>
          <a:xfrm>
            <a:off x="4754048" y="4618437"/>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FF1B14E7-6559-2E4F-5B44-416FAA93E2C8}"/>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39D12FF9-F3ED-AB61-D3BF-487665677BB1}"/>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4" name="Rectangle 13">
              <a:extLst>
                <a:ext uri="{FF2B5EF4-FFF2-40B4-BE49-F238E27FC236}">
                  <a16:creationId xmlns:a16="http://schemas.microsoft.com/office/drawing/2014/main" id="{D9A29DDA-2923-45A1-A768-F42F3E41FD9F}"/>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pic>
        <p:nvPicPr>
          <p:cNvPr id="17" name="Picture 16">
            <a:extLst>
              <a:ext uri="{FF2B5EF4-FFF2-40B4-BE49-F238E27FC236}">
                <a16:creationId xmlns:a16="http://schemas.microsoft.com/office/drawing/2014/main" id="{D50D715C-EB1B-8750-0DCE-C45B26A635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00" y="1636128"/>
            <a:ext cx="7559675" cy="2199351"/>
          </a:xfrm>
          <a:prstGeom prst="rect">
            <a:avLst/>
          </a:prstGeom>
        </p:spPr>
      </p:pic>
      <p:graphicFrame>
        <p:nvGraphicFramePr>
          <p:cNvPr id="18" name="Table 17">
            <a:extLst>
              <a:ext uri="{FF2B5EF4-FFF2-40B4-BE49-F238E27FC236}">
                <a16:creationId xmlns:a16="http://schemas.microsoft.com/office/drawing/2014/main" id="{05B8CDD3-B151-4605-92FB-F6764B4A6CFD}"/>
              </a:ext>
            </a:extLst>
          </p:cNvPr>
          <p:cNvGraphicFramePr>
            <a:graphicFrameLocks noGrp="1"/>
          </p:cNvGraphicFramePr>
          <p:nvPr>
            <p:extLst>
              <p:ext uri="{D42A27DB-BD31-4B8C-83A1-F6EECF244321}">
                <p14:modId xmlns:p14="http://schemas.microsoft.com/office/powerpoint/2010/main" val="2309448535"/>
              </p:ext>
            </p:extLst>
          </p:nvPr>
        </p:nvGraphicFramePr>
        <p:xfrm>
          <a:off x="503303" y="8549640"/>
          <a:ext cx="6386160" cy="506045"/>
        </p:xfrm>
        <a:graphic>
          <a:graphicData uri="http://schemas.openxmlformats.org/drawingml/2006/table">
            <a:tbl>
              <a:tblPr>
                <a:tableStyleId>{5C22544A-7EE6-4342-B048-85BDC9FD1C3A}</a:tableStyleId>
              </a:tblPr>
              <a:tblGrid>
                <a:gridCol w="6386160">
                  <a:extLst>
                    <a:ext uri="{9D8B030D-6E8A-4147-A177-3AD203B41FA5}">
                      <a16:colId xmlns:a16="http://schemas.microsoft.com/office/drawing/2014/main" val="1628493453"/>
                    </a:ext>
                  </a:extLst>
                </a:gridCol>
              </a:tblGrid>
              <a:tr h="506045">
                <a:tc>
                  <a:txBody>
                    <a:bodyPr/>
                    <a:lstStyle/>
                    <a:p>
                      <a:pPr marL="0" marR="0" algn="just">
                        <a:lnSpc>
                          <a:spcPct val="100000"/>
                        </a:lnSpc>
                        <a:spcBef>
                          <a:spcPts val="0"/>
                        </a:spcBef>
                        <a:spcAft>
                          <a:spcPts val="0"/>
                        </a:spcAft>
                      </a:pPr>
                      <a:r>
                        <a:rPr lang="en-GB" sz="1200" kern="1200">
                          <a:solidFill>
                            <a:schemeClr val="tx1"/>
                          </a:solidFill>
                          <a:effectLst/>
                          <a:latin typeface="+mn-lt"/>
                          <a:ea typeface="+mn-ea"/>
                          <a:cs typeface="+mn-cs"/>
                        </a:rPr>
                        <a:t>consider how digital images play such an important role in everyday life. This will be a useful skill for many design and business careers where advertising and presentation are important.</a:t>
                      </a:r>
                      <a:endParaRPr lang="en-US" sz="1200" b="1">
                        <a:solidFill>
                          <a:schemeClr val="tx1"/>
                        </a:solidFill>
                        <a:effectLst/>
                        <a:latin typeface="Calibri" charset="0"/>
                        <a:ea typeface="Calibri" charset="0"/>
                        <a:cs typeface="Calibri" charset="0"/>
                      </a:endParaRP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spTree>
    <p:extLst>
      <p:ext uri="{BB962C8B-B14F-4D97-AF65-F5344CB8AC3E}">
        <p14:creationId xmlns:p14="http://schemas.microsoft.com/office/powerpoint/2010/main" val="2492491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a:cxnSpLocks/>
          </p:cNvCxnSpPr>
          <p:nvPr/>
        </p:nvCxnSpPr>
        <p:spPr>
          <a:xfrm>
            <a:off x="2044114" y="1402324"/>
            <a:ext cx="4593826"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240491" y="596690"/>
            <a:ext cx="4629458" cy="805634"/>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Design and Technology: Materials </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5045" y="3878639"/>
            <a:ext cx="3515982" cy="1938992"/>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200">
                <a:solidFill>
                  <a:prstClr val="black"/>
                </a:solidFill>
                <a:latin typeface="Calibri" panose="020F0502020204030204"/>
              </a:rPr>
              <a:t>This course will prepare students to participate confidently and successfully in an increasingly technological world. They will gain awareness of, and learn from, wider influences on Design and Technology including historical, social, cultural, environmental, economic and technological factors. </a:t>
            </a: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There is opportunity to work creatively when designing and making, and apply technical and practical expertise.</a:t>
            </a:r>
          </a:p>
        </p:txBody>
      </p:sp>
      <p:sp>
        <p:nvSpPr>
          <p:cNvPr id="6" name="TextBox 5">
            <a:extLst>
              <a:ext uri="{FF2B5EF4-FFF2-40B4-BE49-F238E27FC236}">
                <a16:creationId xmlns:a16="http://schemas.microsoft.com/office/drawing/2014/main" id="{BF08138B-4789-F15C-BCF2-94D6F8EF1CD5}"/>
              </a:ext>
            </a:extLst>
          </p:cNvPr>
          <p:cNvSpPr txBox="1"/>
          <p:nvPr/>
        </p:nvSpPr>
        <p:spPr>
          <a:xfrm>
            <a:off x="840925" y="5961970"/>
            <a:ext cx="3500102" cy="2273255"/>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algn="just" defTabSz="454619">
              <a:spcAft>
                <a:spcPts val="970"/>
              </a:spcAft>
              <a:defRPr/>
            </a:pPr>
            <a:r>
              <a:rPr lang="en-GB" sz="1200">
                <a:solidFill>
                  <a:prstClr val="black"/>
                </a:solidFill>
                <a:latin typeface="Calibri" charset="0"/>
                <a:ea typeface="Calibri" charset="0"/>
                <a:cs typeface="Times New Roman" charset="0"/>
              </a:rPr>
              <a:t>The examination focuses on three main areas: core technical principles, specialist technical principles and designing and making principles.  Much of this will be learnt in theory lessons.</a:t>
            </a:r>
          </a:p>
          <a:p>
            <a:pPr algn="just" defTabSz="454619">
              <a:spcAft>
                <a:spcPts val="970"/>
              </a:spcAft>
              <a:defRPr/>
            </a:pPr>
            <a:r>
              <a:rPr lang="en-GB" sz="1200">
                <a:solidFill>
                  <a:prstClr val="black"/>
                </a:solidFill>
                <a:latin typeface="Calibri" charset="0"/>
                <a:ea typeface="Calibri" charset="0"/>
                <a:cs typeface="Times New Roman" charset="0"/>
              </a:rPr>
              <a:t>Coursework will take between 30-35 hours (approximately). Students will undertake an engineering 'design and make' task; focussing on a number of areas including generating, developing and realising a design idea. Students will produce a prototype and a portfolio of evidence.</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458992" y="3896611"/>
            <a:ext cx="2410957" cy="3942820"/>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t>Design and Technology (AQA 8552)</a:t>
            </a:r>
          </a:p>
          <a:p>
            <a:endParaRPr lang="en-GB" sz="1163"/>
          </a:p>
          <a:p>
            <a:r>
              <a:rPr lang="en-GB" sz="1163" b="1"/>
              <a:t>Examination (50%) </a:t>
            </a:r>
          </a:p>
          <a:p>
            <a:r>
              <a:rPr lang="en-GB" sz="1163"/>
              <a:t>Paper 1:</a:t>
            </a:r>
          </a:p>
          <a:p>
            <a:pPr marL="166221" indent="-166221">
              <a:buFont typeface="Arial" panose="020B0604020202020204" pitchFamily="34" charset="0"/>
              <a:buChar char="•"/>
            </a:pPr>
            <a:r>
              <a:rPr lang="en-GB" sz="1163"/>
              <a:t>Core and specialist technical principles, designing and making principles</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2 hours</a:t>
            </a:r>
          </a:p>
          <a:p>
            <a:endParaRPr lang="en-GB" sz="1163"/>
          </a:p>
          <a:p>
            <a:endParaRPr lang="en-GB" sz="1163"/>
          </a:p>
          <a:p>
            <a:r>
              <a:rPr lang="en-GB" sz="1163" b="1"/>
              <a:t>Non-exam assessment (NEA) (50%)</a:t>
            </a:r>
          </a:p>
          <a:p>
            <a:r>
              <a:rPr lang="en-GB" sz="1163"/>
              <a:t>Component 2: </a:t>
            </a:r>
          </a:p>
          <a:p>
            <a:pPr marL="166221" indent="-166221">
              <a:buFont typeface="Arial" panose="020B0604020202020204" pitchFamily="34" charset="0"/>
              <a:buChar char="•"/>
            </a:pPr>
            <a:r>
              <a:rPr lang="en-GB" sz="1163"/>
              <a:t>Core and specialist technical principles, designing and making principles</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30-35 hours approximately</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3867683515"/>
              </p:ext>
            </p:extLst>
          </p:nvPr>
        </p:nvGraphicFramePr>
        <p:xfrm>
          <a:off x="825045" y="8426969"/>
          <a:ext cx="6225694" cy="944880"/>
        </p:xfrm>
        <a:graphic>
          <a:graphicData uri="http://schemas.openxmlformats.org/drawingml/2006/table">
            <a:tbl>
              <a:tblPr>
                <a:tableStyleId>{5C22544A-7EE6-4342-B048-85BDC9FD1C3A}</a:tableStyleId>
              </a:tblPr>
              <a:tblGrid>
                <a:gridCol w="6225694">
                  <a:extLst>
                    <a:ext uri="{9D8B030D-6E8A-4147-A177-3AD203B41FA5}">
                      <a16:colId xmlns:a16="http://schemas.microsoft.com/office/drawing/2014/main" val="1628493453"/>
                    </a:ext>
                  </a:extLst>
                </a:gridCol>
              </a:tblGrid>
              <a:tr h="916042">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Opportunities to embark on a diverse array of careers include engineering, architecture, biomedical, video gaming platforms, furniture design, interior design and apprenticeships within the construction industry. This course will support you in Post-16 study of any design, engineering, or architecture course.</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840925" y="517391"/>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655663" y="4449775"/>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10" name="Picture 4" descr="https://2.bp.blogspot.com/-6akY0nGbUi4/VRBOdo-7heI/AAAAAAAADA8/tjVGSVqhDcM/s1600/arch3%2B(1).jpg">
            <a:extLst>
              <a:ext uri="{FF2B5EF4-FFF2-40B4-BE49-F238E27FC236}">
                <a16:creationId xmlns:a16="http://schemas.microsoft.com/office/drawing/2014/main" id="{10D21888-49B0-912C-E6D0-CDAA057B707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 t="14666" r="-175" b="35590"/>
          <a:stretch/>
        </p:blipFill>
        <p:spPr bwMode="auto">
          <a:xfrm>
            <a:off x="-1" y="1697158"/>
            <a:ext cx="7559675" cy="2037856"/>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le 4">
            <a:extLst>
              <a:ext uri="{FF2B5EF4-FFF2-40B4-BE49-F238E27FC236}">
                <a16:creationId xmlns:a16="http://schemas.microsoft.com/office/drawing/2014/main" id="{1A20794F-298A-164C-BC89-06219C2153CF}"/>
              </a:ext>
            </a:extLst>
          </p:cNvPr>
          <p:cNvSpPr/>
          <p:nvPr/>
        </p:nvSpPr>
        <p:spPr>
          <a:xfrm>
            <a:off x="4458991" y="7900249"/>
            <a:ext cx="2410957" cy="517809"/>
          </a:xfrm>
          <a:prstGeom prst="roundRect">
            <a:avLst>
              <a:gd name="adj" fmla="val 4932"/>
            </a:avLst>
          </a:prstGeom>
          <a:solidFill>
            <a:srgbClr val="32495D"/>
          </a:solidFill>
          <a:ln w="28575">
            <a:solidFill>
              <a:srgbClr val="FDC30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163">
                <a:solidFill>
                  <a:schemeClr val="bg1"/>
                </a:solidFill>
                <a:latin typeface="Calibri" panose="020F0502020204030204"/>
              </a:rPr>
              <a:t>Please note that students are unable to study both materials and textiles.</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pSp>
        <p:nvGrpSpPr>
          <p:cNvPr id="16" name="Group 15">
            <a:extLst>
              <a:ext uri="{FF2B5EF4-FFF2-40B4-BE49-F238E27FC236}">
                <a16:creationId xmlns:a16="http://schemas.microsoft.com/office/drawing/2014/main" id="{45EF0EFA-44D0-C912-AAAF-C9377FE15C12}"/>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14DED898-F47A-FE8C-CD86-792FB4A06503}"/>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5" name="Rectangle 14">
              <a:extLst>
                <a:ext uri="{FF2B5EF4-FFF2-40B4-BE49-F238E27FC236}">
                  <a16:creationId xmlns:a16="http://schemas.microsoft.com/office/drawing/2014/main" id="{EFD42C1C-D790-BE62-3A36-FCA0F9961783}"/>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750718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699041" y="14728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963439" y="932817"/>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Drama</a:t>
            </a:r>
          </a:p>
        </p:txBody>
      </p:sp>
      <p:sp>
        <p:nvSpPr>
          <p:cNvPr id="11" name="TextBox 10">
            <a:extLst>
              <a:ext uri="{FF2B5EF4-FFF2-40B4-BE49-F238E27FC236}">
                <a16:creationId xmlns:a16="http://schemas.microsoft.com/office/drawing/2014/main" id="{F99A1187-C971-3B1A-1AED-F529AFE7CAB9}"/>
              </a:ext>
            </a:extLst>
          </p:cNvPr>
          <p:cNvSpPr txBox="1"/>
          <p:nvPr/>
        </p:nvSpPr>
        <p:spPr>
          <a:xfrm>
            <a:off x="707264" y="3140633"/>
            <a:ext cx="3825884" cy="2123658"/>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200">
                <a:solidFill>
                  <a:prstClr val="black"/>
                </a:solidFill>
                <a:latin typeface="Calibri" panose="020F0502020204030204"/>
              </a:rPr>
              <a:t>GCSE Drama is an exciting opportunity for students to express themselves as performers. They will work individually and as part of small groups to create their own drama pieces and to interpret scripts written by a range of playwrights. They will also learn about theatrical techniques and styles. </a:t>
            </a: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Students will study texts and watch live theatre performances by professional actors. It is a requirement of the course that they visit the theatre as they must write about a live performance they have seen in the exam.</a:t>
            </a:r>
          </a:p>
        </p:txBody>
      </p:sp>
      <p:sp>
        <p:nvSpPr>
          <p:cNvPr id="6" name="TextBox 5">
            <a:extLst>
              <a:ext uri="{FF2B5EF4-FFF2-40B4-BE49-F238E27FC236}">
                <a16:creationId xmlns:a16="http://schemas.microsoft.com/office/drawing/2014/main" id="{BF08138B-4789-F15C-BCF2-94D6F8EF1CD5}"/>
              </a:ext>
            </a:extLst>
          </p:cNvPr>
          <p:cNvSpPr txBox="1"/>
          <p:nvPr/>
        </p:nvSpPr>
        <p:spPr>
          <a:xfrm>
            <a:off x="655534" y="5304642"/>
            <a:ext cx="3927135" cy="2883679"/>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marL="166221" indent="-166221">
              <a:buFont typeface="Arial" panose="020B0604020202020204" pitchFamily="34" charset="0"/>
              <a:buChar char="•"/>
            </a:pPr>
            <a:r>
              <a:rPr lang="en-GB" sz="1200" b="1">
                <a:latin typeface="Calibri"/>
              </a:rPr>
              <a:t>Understanding drama:</a:t>
            </a:r>
            <a:r>
              <a:rPr lang="en-GB" sz="1200">
                <a:latin typeface="Calibri"/>
              </a:rPr>
              <a:t> the study of a play to answer essay-styled exam questions. Students will describe, analyse and evaluate the text using quotes to support their response developing their English Literature skills.</a:t>
            </a:r>
          </a:p>
          <a:p>
            <a:pPr marL="166221" indent="-166221">
              <a:buFont typeface="Arial" panose="020B0604020202020204" pitchFamily="34" charset="0"/>
              <a:buChar char="•"/>
            </a:pPr>
            <a:r>
              <a:rPr lang="en-GB" sz="1200" b="1">
                <a:latin typeface="Calibri"/>
              </a:rPr>
              <a:t>Devising drama: </a:t>
            </a:r>
            <a:r>
              <a:rPr lang="en-GB" sz="1200">
                <a:latin typeface="Calibri"/>
              </a:rPr>
              <a:t>responding to a stimulus (for example, a photograph, newspaper report or a piece of music) to create a performance. Students will learn skills such as physical theatre and explore a range of contemporary practitioners. </a:t>
            </a:r>
          </a:p>
          <a:p>
            <a:pPr marL="166221" indent="-166221">
              <a:buFont typeface="Arial" panose="020B0604020202020204" pitchFamily="34" charset="0"/>
              <a:buChar char="•"/>
            </a:pPr>
            <a:r>
              <a:rPr lang="en-GB" sz="1200" b="1">
                <a:latin typeface="Calibri"/>
              </a:rPr>
              <a:t>Texts in practice:</a:t>
            </a:r>
            <a:r>
              <a:rPr lang="en-GB" sz="1200">
                <a:latin typeface="Calibri"/>
              </a:rPr>
              <a:t> a performance of two extracts from the same play, showing that they can learn lines, perform confidently and interpret the playwright’s meaning.</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533148" y="3170587"/>
            <a:ext cx="2466042" cy="5049108"/>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t>Drama (AQA)</a:t>
            </a:r>
            <a:endParaRPr lang="en-GB" sz="1163"/>
          </a:p>
          <a:p>
            <a:endParaRPr lang="en-GB" sz="1163" b="1"/>
          </a:p>
          <a:p>
            <a:r>
              <a:rPr lang="en-GB" sz="1163" b="1">
                <a:ea typeface="+mn-lt"/>
                <a:cs typeface="+mn-lt"/>
              </a:rPr>
              <a:t>Examination (40%) - written  paper </a:t>
            </a:r>
            <a:endParaRPr lang="en-GB" sz="1163" b="1"/>
          </a:p>
          <a:p>
            <a:r>
              <a:rPr lang="en-GB" sz="1163"/>
              <a:t>Component 1:</a:t>
            </a:r>
            <a:endParaRPr lang="en-GB" sz="1163">
              <a:cs typeface="Calibri"/>
            </a:endParaRPr>
          </a:p>
          <a:p>
            <a:pPr marL="166221" indent="-166221">
              <a:buFont typeface="Arial" panose="020B0604020202020204" pitchFamily="34" charset="0"/>
              <a:buChar char="•"/>
            </a:pPr>
            <a:r>
              <a:rPr lang="en-GB" sz="1163"/>
              <a:t>Understanding Drama </a:t>
            </a:r>
            <a:endParaRPr lang="en-GB" sz="1163">
              <a:cs typeface="Calibri"/>
            </a:endParaRPr>
          </a:p>
          <a:p>
            <a:pPr marL="166221" indent="-166221">
              <a:buFont typeface="Arial" panose="020B0604020202020204" pitchFamily="34" charset="0"/>
              <a:buChar char="•"/>
            </a:pPr>
            <a:r>
              <a:rPr lang="en-GB" sz="1163"/>
              <a:t>Study of a set text: Blood Brothers and the review of a live theatre performance</a:t>
            </a:r>
            <a:endParaRPr lang="en-GB" sz="1163">
              <a:cs typeface="Calibri"/>
            </a:endParaRPr>
          </a:p>
          <a:p>
            <a:pPr marL="166221" indent="-166221">
              <a:buFont typeface="Arial" panose="020B0604020202020204" pitchFamily="34" charset="0"/>
              <a:buChar char="•"/>
            </a:pPr>
            <a:r>
              <a:rPr lang="en-GB" sz="1163">
                <a:ea typeface="+mn-lt"/>
                <a:cs typeface="+mn-lt"/>
              </a:rPr>
              <a:t>40% of GCSE</a:t>
            </a:r>
          </a:p>
          <a:p>
            <a:endParaRPr lang="en-GB" sz="1163">
              <a:ea typeface="+mn-lt"/>
              <a:cs typeface="+mn-lt"/>
            </a:endParaRPr>
          </a:p>
          <a:p>
            <a:r>
              <a:rPr lang="en-GB" sz="1163" b="1">
                <a:ea typeface="+mn-lt"/>
                <a:cs typeface="+mn-lt"/>
              </a:rPr>
              <a:t>Non-exam assessment (NEA 40%) -practical</a:t>
            </a:r>
          </a:p>
          <a:p>
            <a:r>
              <a:rPr lang="en-GB" sz="1163"/>
              <a:t>Component 2:</a:t>
            </a:r>
            <a:endParaRPr lang="en-GB" sz="1163">
              <a:cs typeface="Calibri"/>
            </a:endParaRPr>
          </a:p>
          <a:p>
            <a:pPr marL="166221" indent="-166221">
              <a:buFont typeface="Arial" panose="020B0604020202020204" pitchFamily="34" charset="0"/>
              <a:buChar char="•"/>
            </a:pPr>
            <a:r>
              <a:rPr lang="en-GB" sz="1163">
                <a:cs typeface="Calibri"/>
              </a:rPr>
              <a:t>Devising Drama </a:t>
            </a:r>
          </a:p>
          <a:p>
            <a:pPr marL="166221" indent="-166221">
              <a:buFont typeface="Arial" panose="020B0604020202020204" pitchFamily="34" charset="0"/>
              <a:buChar char="•"/>
            </a:pPr>
            <a:r>
              <a:rPr lang="en-GB" sz="1163">
                <a:cs typeface="Calibri"/>
              </a:rPr>
              <a:t>Logbook </a:t>
            </a:r>
            <a:endParaRPr lang="en-GB" sz="1163"/>
          </a:p>
          <a:p>
            <a:pPr marL="166221" indent="-166221">
              <a:buFont typeface="Arial" panose="020B0604020202020204" pitchFamily="34" charset="0"/>
              <a:buChar char="•"/>
            </a:pPr>
            <a:r>
              <a:rPr lang="en-GB" sz="1163"/>
              <a:t>40% of GCSE</a:t>
            </a:r>
            <a:endParaRPr lang="en-GB" sz="1163">
              <a:cs typeface="Calibri" panose="020F0502020204030204"/>
            </a:endParaRPr>
          </a:p>
          <a:p>
            <a:endParaRPr lang="en-GB" sz="1163">
              <a:cs typeface="Calibri" panose="020F0502020204030204"/>
            </a:endParaRPr>
          </a:p>
          <a:p>
            <a:r>
              <a:rPr lang="en-GB" sz="1163" b="1"/>
              <a:t>Examination (20%) - Practical </a:t>
            </a:r>
          </a:p>
          <a:p>
            <a:r>
              <a:rPr lang="en-GB" sz="1163"/>
              <a:t>Component 3:</a:t>
            </a:r>
            <a:endParaRPr lang="en-GB" sz="1163">
              <a:cs typeface="Calibri"/>
            </a:endParaRPr>
          </a:p>
          <a:p>
            <a:pPr marL="166221" indent="-166221">
              <a:buFont typeface="Arial" panose="020B0604020202020204" pitchFamily="34" charset="0"/>
              <a:buChar char="•"/>
            </a:pPr>
            <a:r>
              <a:rPr lang="en-GB" sz="1163">
                <a:cs typeface="Calibri"/>
              </a:rPr>
              <a:t>Texts in Practice</a:t>
            </a:r>
            <a:endParaRPr lang="en-GB" sz="1163"/>
          </a:p>
          <a:p>
            <a:pPr marL="166221" indent="-166221">
              <a:buFont typeface="Arial" panose="020B0604020202020204" pitchFamily="34" charset="0"/>
              <a:buChar char="•"/>
            </a:pPr>
            <a:r>
              <a:rPr lang="en-GB" sz="1163"/>
              <a:t>Perform two extracts from one play</a:t>
            </a:r>
            <a:endParaRPr lang="en-GB" sz="1163">
              <a:cs typeface="Calibri"/>
            </a:endParaRPr>
          </a:p>
          <a:p>
            <a:pPr marL="166221" indent="-166221">
              <a:buFont typeface="Arial" panose="020B0604020202020204" pitchFamily="34" charset="0"/>
              <a:buChar char="•"/>
            </a:pPr>
            <a:r>
              <a:rPr lang="en-GB" sz="1163">
                <a:cs typeface="Calibri"/>
              </a:rPr>
              <a:t>Externally examined</a:t>
            </a:r>
          </a:p>
          <a:p>
            <a:pPr marL="166221" indent="-166221">
              <a:buFont typeface="Arial" panose="020B0604020202020204" pitchFamily="34" charset="0"/>
              <a:buChar char="•"/>
            </a:pPr>
            <a:r>
              <a:rPr lang="en-GB" sz="1163">
                <a:ea typeface="+mn-lt"/>
                <a:cs typeface="+mn-lt"/>
              </a:rPr>
              <a:t>20% of GCSE</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1908031346"/>
              </p:ext>
            </p:extLst>
          </p:nvPr>
        </p:nvGraphicFramePr>
        <p:xfrm>
          <a:off x="685509" y="8171226"/>
          <a:ext cx="6340204" cy="1310640"/>
        </p:xfrm>
        <a:graphic>
          <a:graphicData uri="http://schemas.openxmlformats.org/drawingml/2006/table">
            <a:tbl>
              <a:tblPr>
                <a:tableStyleId>{5C22544A-7EE6-4342-B048-85BDC9FD1C3A}</a:tableStyleId>
              </a:tblPr>
              <a:tblGrid>
                <a:gridCol w="6340204">
                  <a:extLst>
                    <a:ext uri="{9D8B030D-6E8A-4147-A177-3AD203B41FA5}">
                      <a16:colId xmlns:a16="http://schemas.microsoft.com/office/drawing/2014/main" val="1628493453"/>
                    </a:ext>
                  </a:extLst>
                </a:gridCol>
              </a:tblGrid>
              <a:tr h="1093340">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The course will allow you to go on to study Drama, Theatre Studies, English Literature and Performing Arts at A Level at further education colleges. GCSE Drama provides skills necessary for careers in or outside of the theatre such as teaching and broadcasting/film/video. GCSE Drama builds on skills such as communication, teamwork, self-esteem, motivation, leadership, negotiation, initiative, creativity, empathy, critical thinking and public speaking, which are all transferable life skills. </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685509" y="506285"/>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798196" y="3751993"/>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FEC0FCB7-7854-8651-530D-882E0BC2A887}"/>
              </a:ext>
            </a:extLst>
          </p:cNvPr>
          <p:cNvPicPr>
            <a:picLocks noChangeAspect="1"/>
          </p:cNvPicPr>
          <p:nvPr/>
        </p:nvPicPr>
        <p:blipFill rotWithShape="1">
          <a:blip r:embed="rId3"/>
          <a:srcRect l="345" t="20997" r="-345" b="57052"/>
          <a:stretch/>
        </p:blipFill>
        <p:spPr>
          <a:xfrm>
            <a:off x="-1" y="1679270"/>
            <a:ext cx="7630069" cy="1358170"/>
          </a:xfrm>
          <a:prstGeom prst="rect">
            <a:avLst/>
          </a:prstGeom>
        </p:spPr>
      </p:pic>
      <p:grpSp>
        <p:nvGrpSpPr>
          <p:cNvPr id="15" name="Group 14">
            <a:extLst>
              <a:ext uri="{FF2B5EF4-FFF2-40B4-BE49-F238E27FC236}">
                <a16:creationId xmlns:a16="http://schemas.microsoft.com/office/drawing/2014/main" id="{C09A450F-9B71-1E74-0D1F-D90AC58145C2}"/>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FB5DD939-907B-97A1-4E13-FD3E916E17EA}"/>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4" name="Rectangle 13">
              <a:extLst>
                <a:ext uri="{FF2B5EF4-FFF2-40B4-BE49-F238E27FC236}">
                  <a16:creationId xmlns:a16="http://schemas.microsoft.com/office/drawing/2014/main" id="{9D0EA06D-125D-F4D6-B00E-87DDAA780EF3}"/>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2165631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617862" y="14093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105174" y="869994"/>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Music</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25043" y="3953291"/>
            <a:ext cx="3515982" cy="1354089"/>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a:lnSpc>
                <a:spcPct val="115000"/>
              </a:lnSpc>
            </a:pPr>
            <a:r>
              <a:rPr lang="en-GB" sz="1200"/>
              <a:t>Brayton students who opt for Music GCSE will study the AQA Specification. The course is designed to assess all aspects of music making – performance, composition and musical analysis. All students will receive weekly instrumental lessons to support their musical progression. </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535943" y="4000510"/>
            <a:ext cx="2410957" cy="3579094"/>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t>Music GCSE</a:t>
            </a:r>
          </a:p>
          <a:p>
            <a:endParaRPr lang="en-GB" sz="1163">
              <a:solidFill>
                <a:srgbClr val="FF0000"/>
              </a:solidFill>
            </a:endParaRPr>
          </a:p>
          <a:p>
            <a:r>
              <a:rPr lang="en-GB" sz="1163" b="1"/>
              <a:t>Examination </a:t>
            </a:r>
            <a:endParaRPr lang="en-GB" sz="1163"/>
          </a:p>
          <a:p>
            <a:r>
              <a:rPr lang="en-GB" sz="1163"/>
              <a:t>Musical Understanding (40%)</a:t>
            </a:r>
          </a:p>
          <a:p>
            <a:pPr marL="166221" indent="-166221">
              <a:buFont typeface="Arial" panose="020B0604020202020204" pitchFamily="34" charset="0"/>
              <a:buChar char="•"/>
            </a:pPr>
            <a:r>
              <a:rPr lang="en-GB" sz="1163"/>
              <a:t>1 hour 30 minutes</a:t>
            </a:r>
          </a:p>
          <a:p>
            <a:endParaRPr lang="en-GB" sz="1163"/>
          </a:p>
          <a:p>
            <a:r>
              <a:rPr lang="en-GB" sz="1163" b="1"/>
              <a:t>Non-exam assessment (NEA)</a:t>
            </a:r>
            <a:endParaRPr lang="en-GB" sz="1163"/>
          </a:p>
          <a:p>
            <a:r>
              <a:rPr lang="en-GB" sz="1163"/>
              <a:t>Performing Music (30%)</a:t>
            </a:r>
          </a:p>
          <a:p>
            <a:pPr marL="166221" indent="-166221">
              <a:buFont typeface="Arial" panose="020B0604020202020204" pitchFamily="34" charset="0"/>
              <a:buChar char="•"/>
            </a:pPr>
            <a:r>
              <a:rPr lang="en-GB" sz="1163"/>
              <a:t>1 x solo performance</a:t>
            </a:r>
          </a:p>
          <a:p>
            <a:pPr marL="166221" indent="-166221">
              <a:buFont typeface="Arial" panose="020B0604020202020204" pitchFamily="34" charset="0"/>
              <a:buChar char="•"/>
            </a:pPr>
            <a:r>
              <a:rPr lang="en-GB" sz="1163"/>
              <a:t>1 x ensemble performance</a:t>
            </a:r>
          </a:p>
          <a:p>
            <a:endParaRPr lang="en-GB" sz="1163"/>
          </a:p>
          <a:p>
            <a:r>
              <a:rPr lang="en-GB" sz="1163"/>
              <a:t>Composing music  (30%)</a:t>
            </a:r>
          </a:p>
          <a:p>
            <a:pPr marL="166221" indent="-166221">
              <a:buFont typeface="Arial" panose="020B0604020202020204" pitchFamily="34" charset="0"/>
              <a:buChar char="•"/>
            </a:pPr>
            <a:r>
              <a:rPr lang="en-GB" sz="1163"/>
              <a:t>1 x free composition</a:t>
            </a:r>
          </a:p>
          <a:p>
            <a:pPr marL="166221" indent="-166221">
              <a:buFont typeface="Arial" panose="020B0604020202020204" pitchFamily="34" charset="0"/>
              <a:buChar char="•"/>
            </a:pPr>
            <a:r>
              <a:rPr lang="en-GB" sz="1163"/>
              <a:t>1 x composition to a brief</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nvGraphicFramePr>
        <p:xfrm>
          <a:off x="825043" y="8446937"/>
          <a:ext cx="6030624" cy="762000"/>
        </p:xfrm>
        <a:graphic>
          <a:graphicData uri="http://schemas.openxmlformats.org/drawingml/2006/table">
            <a:tbl>
              <a:tblPr>
                <a:tableStyleId>{5C22544A-7EE6-4342-B048-85BDC9FD1C3A}</a:tableStyleId>
              </a:tblPr>
              <a:tblGrid>
                <a:gridCol w="6030624">
                  <a:extLst>
                    <a:ext uri="{9D8B030D-6E8A-4147-A177-3AD203B41FA5}">
                      <a16:colId xmlns:a16="http://schemas.microsoft.com/office/drawing/2014/main" val="1628493453"/>
                    </a:ext>
                  </a:extLst>
                </a:gridCol>
              </a:tblGrid>
              <a:tr h="738743">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The course would be useful if you were considering a career in music, music technology, performing arts, recording or studio work. This course will support you studying Music, Dance, Theatre Studies and Performing Arts Post-16.</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825043" y="456265"/>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732613" y="4556614"/>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C5D0E823-901D-D2D4-1D88-7A6C5730C104}"/>
              </a:ext>
            </a:extLst>
          </p:cNvPr>
          <p:cNvPicPr>
            <a:picLocks noChangeAspect="1"/>
          </p:cNvPicPr>
          <p:nvPr/>
        </p:nvPicPr>
        <p:blipFill rotWithShape="1">
          <a:blip r:embed="rId3"/>
          <a:srcRect t="37626" b="11986"/>
          <a:stretch/>
        </p:blipFill>
        <p:spPr>
          <a:xfrm>
            <a:off x="1" y="1756518"/>
            <a:ext cx="7559674" cy="2036109"/>
          </a:xfrm>
          <a:prstGeom prst="rect">
            <a:avLst/>
          </a:prstGeom>
        </p:spPr>
      </p:pic>
      <p:grpSp>
        <p:nvGrpSpPr>
          <p:cNvPr id="15" name="Group 14">
            <a:extLst>
              <a:ext uri="{FF2B5EF4-FFF2-40B4-BE49-F238E27FC236}">
                <a16:creationId xmlns:a16="http://schemas.microsoft.com/office/drawing/2014/main" id="{2EA599D6-206B-13E3-4B93-1D751E5F40A5}"/>
              </a:ext>
            </a:extLst>
          </p:cNvPr>
          <p:cNvGrpSpPr/>
          <p:nvPr/>
        </p:nvGrpSpPr>
        <p:grpSpPr>
          <a:xfrm>
            <a:off x="825043" y="5510213"/>
            <a:ext cx="6249663" cy="2733890"/>
            <a:chOff x="505514" y="4977046"/>
            <a:chExt cx="6446412" cy="2819957"/>
          </a:xfrm>
        </p:grpSpPr>
        <p:sp>
          <p:nvSpPr>
            <p:cNvPr id="6" name="TextBox 5">
              <a:extLst>
                <a:ext uri="{FF2B5EF4-FFF2-40B4-BE49-F238E27FC236}">
                  <a16:creationId xmlns:a16="http://schemas.microsoft.com/office/drawing/2014/main" id="{BF08138B-4789-F15C-BCF2-94D6F8EF1CD5}"/>
                </a:ext>
              </a:extLst>
            </p:cNvPr>
            <p:cNvSpPr txBox="1"/>
            <p:nvPr/>
          </p:nvSpPr>
          <p:spPr>
            <a:xfrm>
              <a:off x="505514" y="4977046"/>
              <a:ext cx="3610290" cy="2564070"/>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r>
                <a:rPr lang="en-GB" sz="1200" b="1"/>
                <a:t>Understanding music: </a:t>
              </a:r>
              <a:r>
                <a:rPr lang="en-GB" sz="1200"/>
                <a:t>Students will learn the intricate details about how a variety of musical genres are composed:</a:t>
              </a:r>
            </a:p>
            <a:p>
              <a:pPr marL="166221" indent="-166221">
                <a:buFont typeface="Arial" panose="020B0604020202020204" pitchFamily="34" charset="0"/>
                <a:buChar char="•"/>
              </a:pPr>
              <a:r>
                <a:rPr lang="en-GB" sz="1200"/>
                <a:t>Western classical tradition 1650-1910</a:t>
              </a:r>
            </a:p>
            <a:p>
              <a:pPr marL="166221" indent="-166221">
                <a:buFont typeface="Arial" panose="020B0604020202020204" pitchFamily="34" charset="0"/>
                <a:buChar char="•"/>
              </a:pPr>
              <a:r>
                <a:rPr lang="en-GB" sz="1200"/>
                <a:t>Popular music</a:t>
              </a:r>
            </a:p>
            <a:p>
              <a:pPr marL="166221" indent="-166221">
                <a:buFont typeface="Arial" panose="020B0604020202020204" pitchFamily="34" charset="0"/>
                <a:buChar char="•"/>
              </a:pPr>
              <a:r>
                <a:rPr lang="en-GB" sz="1200"/>
                <a:t>Traditional music</a:t>
              </a:r>
            </a:p>
            <a:p>
              <a:pPr marL="166221" indent="-166221">
                <a:buFont typeface="Arial" panose="020B0604020202020204" pitchFamily="34" charset="0"/>
                <a:buChar char="•"/>
              </a:pPr>
              <a:r>
                <a:rPr lang="en-GB" sz="1200"/>
                <a:t>Western classical tradition since 1910</a:t>
              </a:r>
            </a:p>
            <a:p>
              <a:endParaRPr lang="en-GB" sz="1163" b="1"/>
            </a:p>
            <a:p>
              <a:r>
                <a:rPr lang="en-GB" sz="1200" b="1"/>
                <a:t>Performance: </a:t>
              </a:r>
              <a:r>
                <a:rPr lang="en-GB" sz="1200"/>
                <a:t>Students will become experts on their chosen instruments and will learn how to perform confidently.</a:t>
              </a:r>
            </a:p>
            <a:p>
              <a:endParaRPr lang="en-GB" sz="1163" b="1"/>
            </a:p>
          </p:txBody>
        </p:sp>
        <p:sp>
          <p:nvSpPr>
            <p:cNvPr id="14" name="TextBox 13">
              <a:extLst>
                <a:ext uri="{FF2B5EF4-FFF2-40B4-BE49-F238E27FC236}">
                  <a16:creationId xmlns:a16="http://schemas.microsoft.com/office/drawing/2014/main" id="{11718B00-DCCB-36C3-9C69-E1403CAA6D12}"/>
                </a:ext>
              </a:extLst>
            </p:cNvPr>
            <p:cNvSpPr txBox="1"/>
            <p:nvPr/>
          </p:nvSpPr>
          <p:spPr>
            <a:xfrm>
              <a:off x="505514" y="7320804"/>
              <a:ext cx="6446412" cy="476199"/>
            </a:xfrm>
            <a:prstGeom prst="rect">
              <a:avLst/>
            </a:prstGeom>
            <a:noFill/>
          </p:spPr>
          <p:txBody>
            <a:bodyPr wrap="square">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1200" b="1"/>
                <a:t>Composition: </a:t>
              </a:r>
              <a:r>
                <a:rPr lang="en-GB" sz="1200"/>
                <a:t>Students will use music technology programmes to complete two compositions. One composition will be based on a brief and the second will be a free composition.  </a:t>
              </a:r>
            </a:p>
          </p:txBody>
        </p:sp>
      </p:grpSp>
      <p:grpSp>
        <p:nvGrpSpPr>
          <p:cNvPr id="17" name="Group 16">
            <a:extLst>
              <a:ext uri="{FF2B5EF4-FFF2-40B4-BE49-F238E27FC236}">
                <a16:creationId xmlns:a16="http://schemas.microsoft.com/office/drawing/2014/main" id="{79A2A59A-C2A3-9AAF-CA18-A1E2C2BFC3E6}"/>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8655D934-C371-B48B-692D-00A2E8DD004E}"/>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6" name="Rectangle 15">
              <a:extLst>
                <a:ext uri="{FF2B5EF4-FFF2-40B4-BE49-F238E27FC236}">
                  <a16:creationId xmlns:a16="http://schemas.microsoft.com/office/drawing/2014/main" id="{8DCFAAC5-511F-E6D6-31FB-D40C11CDEB73}"/>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2860246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a:cxnSpLocks/>
          </p:cNvCxnSpPr>
          <p:nvPr/>
        </p:nvCxnSpPr>
        <p:spPr>
          <a:xfrm>
            <a:off x="2082999" y="1539368"/>
            <a:ext cx="4876601"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082999" y="602077"/>
            <a:ext cx="4629458" cy="805634"/>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Food Preparation and Nutrition </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52094" y="3692468"/>
            <a:ext cx="3515982" cy="2123658"/>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200">
                <a:solidFill>
                  <a:prstClr val="black"/>
                </a:solidFill>
                <a:latin typeface="Calibri" panose="020F0502020204030204"/>
              </a:rPr>
              <a:t>This course will equip students with the knowledge, understanding, skills and the encouragement that they need to cook. It will give them the ability to apply the principles of food science, nutrition and healthy eating.</a:t>
            </a: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Students will be able to make informed decisions about a wide range of further learning opportunities and career pathways, and develop vital life skills so that they can feed themselves and others affordably and nutritiously.</a:t>
            </a:r>
          </a:p>
        </p:txBody>
      </p:sp>
      <p:sp>
        <p:nvSpPr>
          <p:cNvPr id="6" name="TextBox 5">
            <a:extLst>
              <a:ext uri="{FF2B5EF4-FFF2-40B4-BE49-F238E27FC236}">
                <a16:creationId xmlns:a16="http://schemas.microsoft.com/office/drawing/2014/main" id="{BF08138B-4789-F15C-BCF2-94D6F8EF1CD5}"/>
              </a:ext>
            </a:extLst>
          </p:cNvPr>
          <p:cNvSpPr txBox="1"/>
          <p:nvPr/>
        </p:nvSpPr>
        <p:spPr>
          <a:xfrm>
            <a:off x="860034" y="5807248"/>
            <a:ext cx="3500102" cy="2457921"/>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algn="just" defTabSz="454619">
              <a:spcAft>
                <a:spcPts val="970"/>
              </a:spcAft>
              <a:defRPr/>
            </a:pPr>
            <a:r>
              <a:rPr lang="en-GB" sz="1200">
                <a:solidFill>
                  <a:prstClr val="black"/>
                </a:solidFill>
                <a:latin typeface="Calibri" charset="0"/>
                <a:ea typeface="Calibri" charset="0"/>
                <a:cs typeface="Times New Roman" charset="0"/>
              </a:rPr>
              <a:t>The areas covered are food preparation skills, food, nutrition and health, food science, food safety, food choice, food provenance, and food preparation and cooking techniques. </a:t>
            </a:r>
          </a:p>
          <a:p>
            <a:pPr algn="just" defTabSz="454619">
              <a:spcAft>
                <a:spcPts val="970"/>
              </a:spcAft>
              <a:defRPr/>
            </a:pPr>
            <a:r>
              <a:rPr lang="en-GB" sz="1200">
                <a:solidFill>
                  <a:prstClr val="black"/>
                </a:solidFill>
                <a:latin typeface="Calibri" charset="0"/>
                <a:ea typeface="Calibri" charset="0"/>
                <a:cs typeface="Times New Roman" charset="0"/>
              </a:rPr>
              <a:t>Students will complete investigations into the working characteristics, functional and chemical properties of ingredients. Their coursework will also involve preparation, cooking and presenting a final menu of three dishes within a single period of no more than three hours, as well as planning in advance how this will be achieved.</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521299" y="3777079"/>
            <a:ext cx="2410957" cy="4355216"/>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t>Food Preparation and Nutrition (AQA 8585)</a:t>
            </a:r>
          </a:p>
          <a:p>
            <a:endParaRPr lang="en-GB" sz="1163"/>
          </a:p>
          <a:p>
            <a:r>
              <a:rPr lang="en-GB" sz="1163" b="1"/>
              <a:t>Examination (50%) </a:t>
            </a:r>
          </a:p>
          <a:p>
            <a:r>
              <a:rPr lang="en-GB" sz="1163"/>
              <a:t>Paper 1:</a:t>
            </a:r>
          </a:p>
          <a:p>
            <a:pPr marL="166221" indent="-166221">
              <a:buFont typeface="Arial" panose="020B0604020202020204" pitchFamily="34" charset="0"/>
              <a:buChar char="•"/>
            </a:pPr>
            <a:r>
              <a:rPr lang="en-GB" sz="1163"/>
              <a:t>Food preparation and nutrition</a:t>
            </a:r>
          </a:p>
          <a:p>
            <a:pPr marL="166221" indent="-166221">
              <a:buFont typeface="Arial" panose="020B0604020202020204" pitchFamily="34" charset="0"/>
              <a:buChar char="•"/>
            </a:pPr>
            <a:r>
              <a:rPr lang="en-GB" sz="1163"/>
              <a:t>50% of GCSE</a:t>
            </a:r>
          </a:p>
          <a:p>
            <a:pPr marL="166221" indent="-166221">
              <a:buFont typeface="Arial" panose="020B0604020202020204" pitchFamily="34" charset="0"/>
              <a:buChar char="•"/>
            </a:pPr>
            <a:r>
              <a:rPr lang="en-GB" sz="1163"/>
              <a:t>1 hour 45 minutes</a:t>
            </a:r>
          </a:p>
          <a:p>
            <a:endParaRPr lang="en-GB" sz="1163"/>
          </a:p>
          <a:p>
            <a:r>
              <a:rPr lang="en-GB" sz="1163" b="1"/>
              <a:t>Non-exam assessment (NEA) (50%)</a:t>
            </a:r>
          </a:p>
          <a:p>
            <a:r>
              <a:rPr lang="en-GB" sz="1163"/>
              <a:t>Task 1:</a:t>
            </a:r>
          </a:p>
          <a:p>
            <a:pPr marL="166221" indent="-166221">
              <a:buFont typeface="Arial" panose="020B0604020202020204" pitchFamily="34" charset="0"/>
              <a:buChar char="•"/>
            </a:pPr>
            <a:r>
              <a:rPr lang="en-GB" sz="1163"/>
              <a:t>Food Investigation </a:t>
            </a:r>
          </a:p>
          <a:p>
            <a:pPr marL="166221" indent="-166221">
              <a:buFont typeface="Arial" panose="020B0604020202020204" pitchFamily="34" charset="0"/>
              <a:buChar char="•"/>
            </a:pPr>
            <a:r>
              <a:rPr lang="en-GB" sz="1163"/>
              <a:t>15% of GCSE</a:t>
            </a:r>
          </a:p>
          <a:p>
            <a:pPr marL="166221" indent="-166221">
              <a:buFont typeface="Arial" panose="020B0604020202020204" pitchFamily="34" charset="0"/>
              <a:buChar char="•"/>
            </a:pPr>
            <a:r>
              <a:rPr lang="en-GB" sz="1163"/>
              <a:t>10 hours</a:t>
            </a:r>
          </a:p>
          <a:p>
            <a:endParaRPr lang="en-GB" sz="1163"/>
          </a:p>
          <a:p>
            <a:r>
              <a:rPr lang="en-GB" sz="1163"/>
              <a:t>Task 2:</a:t>
            </a:r>
          </a:p>
          <a:p>
            <a:pPr marL="166221" indent="-166221">
              <a:buFont typeface="Arial" panose="020B0604020202020204" pitchFamily="34" charset="0"/>
              <a:buChar char="•"/>
            </a:pPr>
            <a:r>
              <a:rPr lang="en-GB" sz="1163"/>
              <a:t>Food Preparation </a:t>
            </a:r>
          </a:p>
          <a:p>
            <a:pPr marL="166221" indent="-166221">
              <a:buFont typeface="Arial" panose="020B0604020202020204" pitchFamily="34" charset="0"/>
              <a:buChar char="•"/>
            </a:pPr>
            <a:r>
              <a:rPr lang="en-GB" sz="1163"/>
              <a:t>35% of GCSE</a:t>
            </a:r>
          </a:p>
          <a:p>
            <a:pPr marL="166221" indent="-166221">
              <a:buFont typeface="Arial" panose="020B0604020202020204" pitchFamily="34" charset="0"/>
              <a:buChar char="•"/>
            </a:pPr>
            <a:r>
              <a:rPr lang="en-GB" sz="1163"/>
              <a:t>20 hours</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extLst>
              <p:ext uri="{D42A27DB-BD31-4B8C-83A1-F6EECF244321}">
                <p14:modId xmlns:p14="http://schemas.microsoft.com/office/powerpoint/2010/main" val="2030509157"/>
              </p:ext>
            </p:extLst>
          </p:nvPr>
        </p:nvGraphicFramePr>
        <p:xfrm>
          <a:off x="826648" y="8312984"/>
          <a:ext cx="6132952" cy="1127760"/>
        </p:xfrm>
        <a:graphic>
          <a:graphicData uri="http://schemas.openxmlformats.org/drawingml/2006/table">
            <a:tbl>
              <a:tblPr>
                <a:tableStyleId>{5C22544A-7EE6-4342-B048-85BDC9FD1C3A}</a:tableStyleId>
              </a:tblPr>
              <a:tblGrid>
                <a:gridCol w="6132952">
                  <a:extLst>
                    <a:ext uri="{9D8B030D-6E8A-4147-A177-3AD203B41FA5}">
                      <a16:colId xmlns:a16="http://schemas.microsoft.com/office/drawing/2014/main" val="1628493453"/>
                    </a:ext>
                  </a:extLst>
                </a:gridCol>
              </a:tblGrid>
              <a:tr h="1093340">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Food preparation and nutrition is valuable in any career that involves food, food retail and the hospitality industry. In addition, it will be relevant to careers in social care. For example, caring for people with special dietary requirements. Further study may include health studies, catering and hospitality or leisure and tourism. It would support GNVQ, BTEC and NVQ Health and Social Care at Post-16.</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825045" y="517391"/>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694842" y="4347251"/>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FF3BD4B-DE5B-F9A7-49C1-9941173927C3}"/>
              </a:ext>
            </a:extLst>
          </p:cNvPr>
          <p:cNvPicPr>
            <a:picLocks noChangeAspect="1"/>
          </p:cNvPicPr>
          <p:nvPr/>
        </p:nvPicPr>
        <p:blipFill rotWithShape="1">
          <a:blip r:embed="rId3">
            <a:extLst>
              <a:ext uri="{28A0092B-C50C-407E-A947-70E740481C1C}">
                <a14:useLocalDpi xmlns:a14="http://schemas.microsoft.com/office/drawing/2010/main" val="0"/>
              </a:ext>
            </a:extLst>
          </a:blip>
          <a:srcRect t="25213" b="28834"/>
          <a:stretch/>
        </p:blipFill>
        <p:spPr>
          <a:xfrm>
            <a:off x="0" y="1715086"/>
            <a:ext cx="7559674" cy="1897295"/>
          </a:xfrm>
          <a:prstGeom prst="rect">
            <a:avLst/>
          </a:prstGeom>
        </p:spPr>
      </p:pic>
      <p:grpSp>
        <p:nvGrpSpPr>
          <p:cNvPr id="15" name="Group 14">
            <a:extLst>
              <a:ext uri="{FF2B5EF4-FFF2-40B4-BE49-F238E27FC236}">
                <a16:creationId xmlns:a16="http://schemas.microsoft.com/office/drawing/2014/main" id="{6E0EF2E2-BFF9-B5F6-5D4C-91980CFAB992}"/>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0BC58C27-AB09-FA54-9DEC-A475FA771516}"/>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4" name="Rectangle 13">
              <a:extLst>
                <a:ext uri="{FF2B5EF4-FFF2-40B4-BE49-F238E27FC236}">
                  <a16:creationId xmlns:a16="http://schemas.microsoft.com/office/drawing/2014/main" id="{8093FA8A-1CDD-10E2-D823-A69EBF9E8EA4}"/>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9602255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597956" y="14855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085268" y="931249"/>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Physical Education</a:t>
            </a:r>
          </a:p>
        </p:txBody>
      </p:sp>
      <p:pic>
        <p:nvPicPr>
          <p:cNvPr id="4" name="Picture 3"/>
          <p:cNvPicPr>
            <a:picLocks noChangeAspect="1"/>
          </p:cNvPicPr>
          <p:nvPr/>
        </p:nvPicPr>
        <p:blipFill>
          <a:blip r:embed="rId2"/>
          <a:stretch>
            <a:fillRect/>
          </a:stretch>
        </p:blipFill>
        <p:spPr>
          <a:xfrm>
            <a:off x="854285" y="557314"/>
            <a:ext cx="1152539" cy="1069793"/>
          </a:xfrm>
          <a:prstGeom prst="rect">
            <a:avLst/>
          </a:prstGeom>
        </p:spPr>
      </p:pic>
      <p:pic>
        <p:nvPicPr>
          <p:cNvPr id="10" name="Picture 2" descr="http://econews.com.au/wp-content/uploads/2015/02/Sport-heat-graphic-running.jpg">
            <a:extLst>
              <a:ext uri="{FF2B5EF4-FFF2-40B4-BE49-F238E27FC236}">
                <a16:creationId xmlns:a16="http://schemas.microsoft.com/office/drawing/2014/main" id="{1F49E2F7-62A9-F34A-055B-DEA77325F3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6682" b="8601"/>
          <a:stretch/>
        </p:blipFill>
        <p:spPr bwMode="auto">
          <a:xfrm>
            <a:off x="0" y="1686398"/>
            <a:ext cx="7559674" cy="212365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0">
            <a:extLst>
              <a:ext uri="{FF2B5EF4-FFF2-40B4-BE49-F238E27FC236}">
                <a16:creationId xmlns:a16="http://schemas.microsoft.com/office/drawing/2014/main" id="{6DC94908-0013-4DCE-AE3F-8D3933C81552}"/>
              </a:ext>
            </a:extLst>
          </p:cNvPr>
          <p:cNvSpPr txBox="1"/>
          <p:nvPr/>
        </p:nvSpPr>
        <p:spPr>
          <a:xfrm>
            <a:off x="825045" y="3845128"/>
            <a:ext cx="3515982" cy="212365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454619">
              <a:defRPr/>
            </a:pPr>
            <a:r>
              <a:rPr lang="en-GB" sz="1200">
                <a:solidFill>
                  <a:prstClr val="black"/>
                </a:solidFill>
                <a:ea typeface="+mn-lt"/>
                <a:cs typeface="+mn-lt"/>
              </a:rPr>
              <a:t>Our GCSE in Physical Education equips students with the knowledge, understanding and skills to develop their own performance in sport. They develop their understanding of socio-cultural influences on participation in sport, and the benefits of physical activity to health, fitness and well-being.</a:t>
            </a:r>
            <a:endParaRPr lang="en-US">
              <a:solidFill>
                <a:prstClr val="black"/>
              </a:solidFill>
              <a:ea typeface="+mn-lt"/>
              <a:cs typeface="+mn-lt"/>
            </a:endParaRP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To be successful, students will need to be competent at a wide range of sports. This will include entering the course with at least three sports that could be used for the practical assessment.</a:t>
            </a:r>
          </a:p>
        </p:txBody>
      </p:sp>
      <p:sp>
        <p:nvSpPr>
          <p:cNvPr id="16" name="TextBox 5">
            <a:extLst>
              <a:ext uri="{FF2B5EF4-FFF2-40B4-BE49-F238E27FC236}">
                <a16:creationId xmlns:a16="http://schemas.microsoft.com/office/drawing/2014/main" id="{47A27A93-AEF0-4034-A579-E3063758E18F}"/>
              </a:ext>
            </a:extLst>
          </p:cNvPr>
          <p:cNvSpPr txBox="1"/>
          <p:nvPr/>
        </p:nvSpPr>
        <p:spPr>
          <a:xfrm>
            <a:off x="840925" y="6022097"/>
            <a:ext cx="3500102" cy="1960349"/>
          </a:xfrm>
          <a:prstGeom prst="rect">
            <a:avLst/>
          </a:prstGeom>
          <a:noFill/>
        </p:spPr>
        <p:txBody>
          <a:bodyPr wrap="square" lIns="88649" tIns="44325" rIns="88649" bIns="44325"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r>
              <a:rPr lang="en-GB" sz="1200">
                <a:latin typeface="Calibri" charset="0"/>
                <a:ea typeface="Calibri" charset="0"/>
                <a:cs typeface="Times New Roman" charset="0"/>
              </a:rPr>
              <a:t>Topic areas of study include: </a:t>
            </a:r>
          </a:p>
          <a:p>
            <a:pPr marL="332105" indent="-332105">
              <a:buFont typeface="Symbol" charset="2"/>
              <a:buChar char=""/>
            </a:pPr>
            <a:r>
              <a:rPr lang="en-GB" sz="1200">
                <a:latin typeface="Calibri" charset="0"/>
                <a:ea typeface="Times New Roman" charset="0"/>
                <a:cs typeface="Times New Roman" charset="0"/>
              </a:rPr>
              <a:t>Bones and muscles</a:t>
            </a:r>
          </a:p>
          <a:p>
            <a:pPr marL="332105" indent="-332105">
              <a:buFont typeface="Symbol" charset="2"/>
              <a:buChar char=""/>
            </a:pPr>
            <a:r>
              <a:rPr lang="en-GB" sz="1200">
                <a:latin typeface="Calibri" charset="0"/>
                <a:ea typeface="Times New Roman" charset="0"/>
                <a:cs typeface="Times New Roman" charset="0"/>
              </a:rPr>
              <a:t>Feedback, motivation and goal setting</a:t>
            </a:r>
          </a:p>
          <a:p>
            <a:pPr marL="332105" indent="-332105">
              <a:buFont typeface="Symbol" charset="2"/>
              <a:buChar char=""/>
            </a:pPr>
            <a:r>
              <a:rPr lang="en-GB" sz="1200">
                <a:latin typeface="Calibri" charset="0"/>
                <a:ea typeface="Times New Roman" charset="0"/>
                <a:cs typeface="Times New Roman" charset="0"/>
              </a:rPr>
              <a:t>Media and sponsorship</a:t>
            </a:r>
          </a:p>
          <a:p>
            <a:pPr marL="332105" indent="-332105">
              <a:buFont typeface="Symbol" charset="2"/>
              <a:buChar char=""/>
            </a:pPr>
            <a:r>
              <a:rPr lang="en-GB" sz="1200">
                <a:latin typeface="Calibri" charset="0"/>
                <a:ea typeface="Times New Roman" charset="0"/>
                <a:cs typeface="Times New Roman" charset="0"/>
              </a:rPr>
              <a:t>Participation</a:t>
            </a:r>
          </a:p>
          <a:p>
            <a:pPr marL="332105" indent="-332105">
              <a:buFont typeface="Symbol" charset="2"/>
              <a:buChar char=""/>
            </a:pPr>
            <a:r>
              <a:rPr lang="en-GB" sz="1200">
                <a:latin typeface="Calibri"/>
                <a:ea typeface="Times New Roman" charset="0"/>
                <a:cs typeface="Times New Roman"/>
              </a:rPr>
              <a:t>Effects of Exercise </a:t>
            </a:r>
            <a:endParaRPr lang="en-GB" sz="1200">
              <a:latin typeface="Calibri" charset="0"/>
              <a:ea typeface="Times New Roman" charset="0"/>
              <a:cs typeface="Times New Roman" charset="0"/>
            </a:endParaRPr>
          </a:p>
          <a:p>
            <a:pPr marL="332105" indent="-332105" algn="just">
              <a:buFont typeface="Symbol" charset="2"/>
              <a:buChar char=""/>
            </a:pPr>
            <a:r>
              <a:rPr lang="en-GB" sz="1200">
                <a:latin typeface="Calibri" charset="0"/>
                <a:ea typeface="Times New Roman" charset="0"/>
                <a:cs typeface="Times New Roman" charset="0"/>
              </a:rPr>
              <a:t>Nutrition</a:t>
            </a:r>
          </a:p>
          <a:p>
            <a:pPr marL="332105" indent="-332105">
              <a:buFont typeface="Symbol" charset="2"/>
              <a:buChar char=""/>
            </a:pPr>
            <a:r>
              <a:rPr lang="en-GB" sz="1200">
                <a:latin typeface="Calibri" charset="0"/>
                <a:ea typeface="Times New Roman" charset="0"/>
                <a:cs typeface="Times New Roman" charset="0"/>
              </a:rPr>
              <a:t>Injuries and hazards </a:t>
            </a:r>
          </a:p>
          <a:p>
            <a:pPr marL="332105" indent="-332105">
              <a:spcAft>
                <a:spcPts val="970"/>
              </a:spcAft>
              <a:buFont typeface="Symbol" charset="2"/>
              <a:buChar char=""/>
            </a:pPr>
            <a:r>
              <a:rPr lang="en-GB" sz="1200">
                <a:latin typeface="Calibri" charset="0"/>
                <a:ea typeface="Times New Roman" charset="0"/>
                <a:cs typeface="Times New Roman" charset="0"/>
              </a:rPr>
              <a:t>Healthy lifestyles</a:t>
            </a:r>
          </a:p>
        </p:txBody>
      </p:sp>
      <p:graphicFrame>
        <p:nvGraphicFramePr>
          <p:cNvPr id="17" name="Table 16">
            <a:extLst>
              <a:ext uri="{FF2B5EF4-FFF2-40B4-BE49-F238E27FC236}">
                <a16:creationId xmlns:a16="http://schemas.microsoft.com/office/drawing/2014/main" id="{4DFD7735-147D-4C3E-9603-A702FB71F56D}"/>
              </a:ext>
            </a:extLst>
          </p:cNvPr>
          <p:cNvGraphicFramePr>
            <a:graphicFrameLocks noGrp="1"/>
          </p:cNvGraphicFramePr>
          <p:nvPr>
            <p:extLst>
              <p:ext uri="{D42A27DB-BD31-4B8C-83A1-F6EECF244321}">
                <p14:modId xmlns:p14="http://schemas.microsoft.com/office/powerpoint/2010/main" val="2397071991"/>
              </p:ext>
            </p:extLst>
          </p:nvPr>
        </p:nvGraphicFramePr>
        <p:xfrm>
          <a:off x="819965" y="8042342"/>
          <a:ext cx="3514725" cy="853440"/>
        </p:xfrm>
        <a:graphic>
          <a:graphicData uri="http://schemas.openxmlformats.org/drawingml/2006/table">
            <a:tbl>
              <a:tblPr bandRow="1">
                <a:tableStyleId>{5C22544A-7EE6-4342-B048-85BDC9FD1C3A}</a:tableStyleId>
              </a:tblPr>
              <a:tblGrid>
                <a:gridCol w="3514725">
                  <a:extLst>
                    <a:ext uri="{9D8B030D-6E8A-4147-A177-3AD203B41FA5}">
                      <a16:colId xmlns:a16="http://schemas.microsoft.com/office/drawing/2014/main" val="2326814422"/>
                    </a:ext>
                  </a:extLst>
                </a:gridCol>
              </a:tblGrid>
              <a:tr h="733425">
                <a:tc>
                  <a:txBody>
                    <a:bodyPr/>
                    <a:lstStyle/>
                    <a:p>
                      <a:pPr algn="just" fontAlgn="base"/>
                      <a:r>
                        <a:rPr lang="en-US" sz="1400" b="1">
                          <a:effectLst/>
                          <a:latin typeface="Calibri"/>
                        </a:rPr>
                        <a:t>Progression beyond GCSE</a:t>
                      </a:r>
                      <a:endParaRPr lang="en-US">
                        <a:effectLst/>
                        <a:latin typeface="Calibri"/>
                      </a:endParaRPr>
                    </a:p>
                    <a:p>
                      <a:pPr algn="just" fontAlgn="base"/>
                      <a:r>
                        <a:rPr lang="en-US" sz="1200">
                          <a:effectLst/>
                          <a:latin typeface="Calibri"/>
                        </a:rPr>
                        <a:t>This qualification would allow you to progress to study the AS Level in Physical Education or the BTEC National Award in Sport. </a:t>
                      </a:r>
                      <a:endParaRPr lang="en-US">
                        <a:effectLst/>
                        <a:latin typeface="Calibri"/>
                      </a:endParaRPr>
                    </a:p>
                  </a:txBody>
                  <a:tcPr marL="110804" marR="110804">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1281555053"/>
                  </a:ext>
                </a:extLst>
              </a:tr>
            </a:tbl>
          </a:graphicData>
        </a:graphic>
      </p:graphicFrame>
      <p:sp>
        <p:nvSpPr>
          <p:cNvPr id="18" name="TextBox 15">
            <a:extLst>
              <a:ext uri="{FF2B5EF4-FFF2-40B4-BE49-F238E27FC236}">
                <a16:creationId xmlns:a16="http://schemas.microsoft.com/office/drawing/2014/main" id="{8A296C3B-DC5D-4EDB-B24E-B7670D6F3E6C}"/>
              </a:ext>
            </a:extLst>
          </p:cNvPr>
          <p:cNvSpPr txBox="1"/>
          <p:nvPr/>
        </p:nvSpPr>
        <p:spPr>
          <a:xfrm>
            <a:off x="839559" y="8877537"/>
            <a:ext cx="6227296" cy="646331"/>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a:t>Many students will then go on to University to study Physical Education, Sports Science or pursue a career in the sport industry such as a PE teacher, sports coach, sports scientist, physiotherapist, sports psychologist or fitness instructor. </a:t>
            </a:r>
          </a:p>
        </p:txBody>
      </p:sp>
      <p:sp>
        <p:nvSpPr>
          <p:cNvPr id="19" name="Rounded Rectangle 4">
            <a:extLst>
              <a:ext uri="{FF2B5EF4-FFF2-40B4-BE49-F238E27FC236}">
                <a16:creationId xmlns:a16="http://schemas.microsoft.com/office/drawing/2014/main" id="{B4984439-47F1-4C5E-9815-F929CAAD1D13}"/>
              </a:ext>
            </a:extLst>
          </p:cNvPr>
          <p:cNvSpPr/>
          <p:nvPr/>
        </p:nvSpPr>
        <p:spPr>
          <a:xfrm>
            <a:off x="4659154" y="3994865"/>
            <a:ext cx="2410957" cy="4544465"/>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t>Physical Education (OCR J587)</a:t>
            </a:r>
          </a:p>
          <a:p>
            <a:endParaRPr lang="en-GB" sz="1163"/>
          </a:p>
          <a:p>
            <a:r>
              <a:rPr lang="en-GB" sz="1163" b="1"/>
              <a:t>Examination (60%)</a:t>
            </a:r>
          </a:p>
          <a:p>
            <a:r>
              <a:rPr lang="en-GB" sz="1163"/>
              <a:t>Component 1:</a:t>
            </a:r>
          </a:p>
          <a:p>
            <a:pPr marL="165735" indent="-165735">
              <a:buFont typeface="Arial" panose="020B0604020202020204" pitchFamily="34" charset="0"/>
              <a:buChar char="•"/>
            </a:pPr>
            <a:r>
              <a:rPr lang="en-GB" sz="1163"/>
              <a:t>Physical factors affecting performance </a:t>
            </a:r>
            <a:endParaRPr lang="en-GB" sz="1163">
              <a:ea typeface="Calibri" panose="020F0502020204030204"/>
              <a:cs typeface="Calibri" panose="020F0502020204030204"/>
            </a:endParaRPr>
          </a:p>
          <a:p>
            <a:pPr marL="165735" indent="-165735">
              <a:buFont typeface="Arial" panose="020B0604020202020204" pitchFamily="34" charset="0"/>
              <a:buChar char="•"/>
            </a:pPr>
            <a:r>
              <a:rPr lang="en-GB" sz="1163"/>
              <a:t>30% of GCSE</a:t>
            </a:r>
            <a:endParaRPr lang="en-GB" sz="1163">
              <a:ea typeface="Calibri" panose="020F0502020204030204"/>
              <a:cs typeface="Calibri" panose="020F0502020204030204"/>
            </a:endParaRPr>
          </a:p>
          <a:p>
            <a:pPr marL="165735" indent="-165735">
              <a:buFont typeface="Arial" panose="020B0604020202020204" pitchFamily="34" charset="0"/>
              <a:buChar char="•"/>
            </a:pPr>
            <a:r>
              <a:rPr lang="en-GB" sz="1163"/>
              <a:t>1 hour</a:t>
            </a:r>
            <a:endParaRPr lang="en-GB" sz="1163">
              <a:ea typeface="Calibri" panose="020F0502020204030204"/>
              <a:cs typeface="Calibri" panose="020F0502020204030204"/>
            </a:endParaRPr>
          </a:p>
          <a:p>
            <a:br>
              <a:rPr lang="en-GB" sz="1163"/>
            </a:br>
            <a:r>
              <a:rPr lang="en-GB" sz="1163"/>
              <a:t>Component 2:</a:t>
            </a:r>
          </a:p>
          <a:p>
            <a:pPr marL="165735" indent="-165735">
              <a:buFont typeface="Arial" panose="020B0604020202020204" pitchFamily="34" charset="0"/>
              <a:buChar char="•"/>
            </a:pPr>
            <a:r>
              <a:rPr lang="en-GB" sz="1163"/>
              <a:t>Socio-cultural issues and sports psychology</a:t>
            </a:r>
            <a:endParaRPr lang="en-GB" sz="1163">
              <a:ea typeface="Calibri" panose="020F0502020204030204"/>
              <a:cs typeface="Calibri" panose="020F0502020204030204"/>
            </a:endParaRPr>
          </a:p>
          <a:p>
            <a:pPr marL="165735" indent="-165735">
              <a:buFont typeface="Arial" panose="020B0604020202020204" pitchFamily="34" charset="0"/>
              <a:buChar char="•"/>
            </a:pPr>
            <a:r>
              <a:rPr lang="en-GB" sz="1163"/>
              <a:t>30% of GCSE</a:t>
            </a:r>
            <a:endParaRPr lang="en-GB" sz="1163">
              <a:ea typeface="Calibri" panose="020F0502020204030204"/>
              <a:cs typeface="Calibri" panose="020F0502020204030204"/>
            </a:endParaRPr>
          </a:p>
          <a:p>
            <a:pPr marL="165735" indent="-165735">
              <a:buFont typeface="Arial" panose="020B0604020202020204" pitchFamily="34" charset="0"/>
              <a:buChar char="•"/>
            </a:pPr>
            <a:r>
              <a:rPr lang="en-GB" sz="1163"/>
              <a:t>1 hour</a:t>
            </a:r>
            <a:endParaRPr lang="en-GB" sz="1163">
              <a:ea typeface="Calibri" panose="020F0502020204030204"/>
              <a:cs typeface="Calibri" panose="020F0502020204030204"/>
            </a:endParaRPr>
          </a:p>
          <a:p>
            <a:endParaRPr lang="en-GB" sz="1163"/>
          </a:p>
          <a:p>
            <a:r>
              <a:rPr lang="en-GB" sz="1163" b="1"/>
              <a:t>Non-exam assessment (NEA) (40%)</a:t>
            </a:r>
          </a:p>
          <a:p>
            <a:r>
              <a:rPr lang="en-GB" sz="1163"/>
              <a:t>Component 3:</a:t>
            </a:r>
          </a:p>
          <a:p>
            <a:pPr marL="165735" indent="-165735">
              <a:buFont typeface="Arial" panose="020B0604020202020204" pitchFamily="34" charset="0"/>
              <a:buChar char="•"/>
            </a:pPr>
            <a:r>
              <a:rPr lang="en-GB" sz="1150"/>
              <a:t>Performance in physical education - 30% of GCSE</a:t>
            </a:r>
            <a:endParaRPr lang="en-GB" sz="1150">
              <a:ea typeface="Calibri"/>
              <a:cs typeface="Calibri"/>
            </a:endParaRPr>
          </a:p>
          <a:p>
            <a:pPr marL="165735" indent="-165735">
              <a:buFont typeface="Arial" panose="020B0604020202020204" pitchFamily="34" charset="0"/>
              <a:buChar char="•"/>
            </a:pPr>
            <a:r>
              <a:rPr lang="en-GB" sz="1150">
                <a:ea typeface="Calibri"/>
                <a:cs typeface="Calibri"/>
              </a:rPr>
              <a:t>Analysing and Evaluating Performance – 10% of GCSE</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888755" y="4544122"/>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4F12E576-8E35-D690-2EC8-833F206A0059}"/>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544387C0-D68D-2C4B-B689-F8739FD215CC}"/>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6" name="Rectangle 5">
              <a:extLst>
                <a:ext uri="{FF2B5EF4-FFF2-40B4-BE49-F238E27FC236}">
                  <a16:creationId xmlns:a16="http://schemas.microsoft.com/office/drawing/2014/main" id="{245EF9B3-DD91-448F-BC02-D44E6C6FE89E}"/>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898552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856836" y="14474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100492" y="905346"/>
            <a:ext cx="4873114" cy="447575"/>
          </a:xfrm>
          <a:prstGeom prst="rect">
            <a:avLst/>
          </a:prstGeom>
          <a:noFill/>
        </p:spPr>
        <p:txBody>
          <a:bodyPr wrap="square" lIns="88649" tIns="44325" rIns="88649" bIns="44325"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00" b="1">
                <a:ln w="0"/>
                <a:solidFill>
                  <a:prstClr val="black"/>
                </a:solidFill>
                <a:latin typeface="Calibri" panose="020F0502020204030204"/>
              </a:rPr>
              <a:t>Optional subject: Religious Studies</a:t>
            </a:r>
            <a:endParaRPr lang="en-US" sz="2327" b="1">
              <a:ln w="0"/>
              <a:solidFill>
                <a:prstClr val="black"/>
              </a:solidFill>
              <a:latin typeface="Calibri" panose="020F0502020204030204"/>
            </a:endParaRPr>
          </a:p>
        </p:txBody>
      </p:sp>
      <p:pic>
        <p:nvPicPr>
          <p:cNvPr id="4" name="Picture 3"/>
          <p:cNvPicPr>
            <a:picLocks noChangeAspect="1"/>
          </p:cNvPicPr>
          <p:nvPr/>
        </p:nvPicPr>
        <p:blipFill>
          <a:blip r:embed="rId2"/>
          <a:stretch>
            <a:fillRect/>
          </a:stretch>
        </p:blipFill>
        <p:spPr>
          <a:xfrm>
            <a:off x="844950" y="467869"/>
            <a:ext cx="1152539" cy="1069793"/>
          </a:xfrm>
          <a:prstGeom prst="rect">
            <a:avLst/>
          </a:prstGeom>
        </p:spPr>
      </p:pic>
      <p:pic>
        <p:nvPicPr>
          <p:cNvPr id="14" name="Picture 13">
            <a:extLst>
              <a:ext uri="{FF2B5EF4-FFF2-40B4-BE49-F238E27FC236}">
                <a16:creationId xmlns:a16="http://schemas.microsoft.com/office/drawing/2014/main" id="{D7E20DAC-F23D-47C6-82D6-F210E17A55C9}"/>
              </a:ext>
            </a:extLst>
          </p:cNvPr>
          <p:cNvPicPr>
            <a:picLocks noChangeAspect="1"/>
          </p:cNvPicPr>
          <p:nvPr/>
        </p:nvPicPr>
        <p:blipFill rotWithShape="1">
          <a:blip r:embed="rId3"/>
          <a:srcRect t="10657" b="9273"/>
          <a:stretch/>
        </p:blipFill>
        <p:spPr>
          <a:xfrm>
            <a:off x="-2330" y="1630821"/>
            <a:ext cx="7562005" cy="2382340"/>
          </a:xfrm>
          <a:prstGeom prst="rect">
            <a:avLst/>
          </a:prstGeom>
        </p:spPr>
      </p:pic>
      <p:graphicFrame>
        <p:nvGraphicFramePr>
          <p:cNvPr id="13" name="Table 12">
            <a:extLst>
              <a:ext uri="{FF2B5EF4-FFF2-40B4-BE49-F238E27FC236}">
                <a16:creationId xmlns:a16="http://schemas.microsoft.com/office/drawing/2014/main" id="{EB2DBD45-5D33-4C6D-8547-567697CD0291}"/>
              </a:ext>
            </a:extLst>
          </p:cNvPr>
          <p:cNvGraphicFramePr>
            <a:graphicFrameLocks noGrp="1"/>
          </p:cNvGraphicFramePr>
          <p:nvPr>
            <p:extLst>
              <p:ext uri="{D42A27DB-BD31-4B8C-83A1-F6EECF244321}">
                <p14:modId xmlns:p14="http://schemas.microsoft.com/office/powerpoint/2010/main" val="296497092"/>
              </p:ext>
            </p:extLst>
          </p:nvPr>
        </p:nvGraphicFramePr>
        <p:xfrm>
          <a:off x="638868" y="4167921"/>
          <a:ext cx="3731901" cy="1688465"/>
        </p:xfrm>
        <a:graphic>
          <a:graphicData uri="http://schemas.openxmlformats.org/drawingml/2006/table">
            <a:tbl>
              <a:tblPr>
                <a:tableStyleId>{2D5ABB26-0587-4C30-8999-92F81FD0307C}</a:tableStyleId>
              </a:tblPr>
              <a:tblGrid>
                <a:gridCol w="3731901">
                  <a:extLst>
                    <a:ext uri="{9D8B030D-6E8A-4147-A177-3AD203B41FA5}">
                      <a16:colId xmlns:a16="http://schemas.microsoft.com/office/drawing/2014/main" val="729639124"/>
                    </a:ext>
                  </a:extLst>
                </a:gridCol>
              </a:tblGrid>
              <a:tr h="1660139">
                <a:tc>
                  <a:txBody>
                    <a:bodyPr/>
                    <a:lstStyle/>
                    <a:p>
                      <a:pPr lvl="0" algn="just">
                        <a:lnSpc>
                          <a:spcPct val="100000"/>
                        </a:lnSpc>
                        <a:spcBef>
                          <a:spcPts val="0"/>
                        </a:spcBef>
                        <a:spcAft>
                          <a:spcPts val="0"/>
                        </a:spcAft>
                        <a:buNone/>
                      </a:pPr>
                      <a:r>
                        <a:rPr lang="en-GB" sz="1200" b="0" i="0" u="none" strike="noStrike" noProof="0">
                          <a:effectLst/>
                          <a:latin typeface="Calibri"/>
                        </a:rPr>
                        <a:t>Students can choose to study a course in Religious Studies over a one-year period.</a:t>
                      </a:r>
                      <a:endParaRPr lang="en-US" sz="1200"/>
                    </a:p>
                    <a:p>
                      <a:pPr lvl="0" algn="just">
                        <a:lnSpc>
                          <a:spcPct val="100000"/>
                        </a:lnSpc>
                        <a:spcBef>
                          <a:spcPts val="0"/>
                        </a:spcBef>
                        <a:spcAft>
                          <a:spcPts val="0"/>
                        </a:spcAft>
                        <a:buNone/>
                      </a:pPr>
                      <a:endParaRPr lang="en-GB" sz="1200" b="0" i="0" u="none" strike="noStrike" noProof="0">
                        <a:effectLst/>
                        <a:latin typeface="Calibri"/>
                      </a:endParaRPr>
                    </a:p>
                    <a:p>
                      <a:pPr lvl="0" algn="just">
                        <a:lnSpc>
                          <a:spcPct val="100000"/>
                        </a:lnSpc>
                        <a:spcBef>
                          <a:spcPts val="0"/>
                        </a:spcBef>
                        <a:spcAft>
                          <a:spcPts val="0"/>
                        </a:spcAft>
                        <a:buNone/>
                      </a:pPr>
                      <a:r>
                        <a:rPr lang="en-GB" sz="1200" b="0" i="0" u="none" strike="noStrike" noProof="0">
                          <a:effectLst/>
                          <a:latin typeface="Calibri"/>
                        </a:rPr>
                        <a:t>They will study the AQA full course in Religious Studies. This course encourages candidates to develop their understanding of different religions and the impact religious belief has on modern day issues in the world. </a:t>
                      </a:r>
                      <a:endParaRPr lang="en-US" sz="1200"/>
                    </a:p>
                    <a:p>
                      <a:pPr lvl="0" algn="just">
                        <a:lnSpc>
                          <a:spcPct val="114999"/>
                        </a:lnSpc>
                        <a:spcAft>
                          <a:spcPts val="1000"/>
                        </a:spcAft>
                        <a:buNone/>
                      </a:pPr>
                      <a:r>
                        <a:rPr lang="en-GB" sz="1200" b="0" i="0" u="none" strike="noStrike" noProof="0">
                          <a:effectLst/>
                          <a:latin typeface="Calibri"/>
                        </a:rPr>
                        <a:t>Religious Studies ultimately allows students to develop both analytical, communication and argumentation skills</a:t>
                      </a:r>
                      <a:endParaRPr lang="en-GB" sz="1200"/>
                    </a:p>
                  </a:txBody>
                  <a:tcPr marL="113244" marR="113244" marT="0" marB="0"/>
                </a:tc>
                <a:extLst>
                  <a:ext uri="{0D108BD9-81ED-4DB2-BD59-A6C34878D82A}">
                    <a16:rowId xmlns:a16="http://schemas.microsoft.com/office/drawing/2014/main" val="2069169468"/>
                  </a:ext>
                </a:extLst>
              </a:tr>
            </a:tbl>
          </a:graphicData>
        </a:graphic>
      </p:graphicFrame>
      <p:sp>
        <p:nvSpPr>
          <p:cNvPr id="16" name="TextBox 15">
            <a:extLst>
              <a:ext uri="{FF2B5EF4-FFF2-40B4-BE49-F238E27FC236}">
                <a16:creationId xmlns:a16="http://schemas.microsoft.com/office/drawing/2014/main" id="{9A8D790E-E148-4B72-9E8D-20422E9E6626}"/>
              </a:ext>
            </a:extLst>
          </p:cNvPr>
          <p:cNvSpPr txBox="1"/>
          <p:nvPr/>
        </p:nvSpPr>
        <p:spPr>
          <a:xfrm>
            <a:off x="615595" y="5923796"/>
            <a:ext cx="3651761" cy="2087948"/>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algn="just"/>
            <a:r>
              <a:rPr lang="en-GB" sz="1163"/>
              <a:t>Topic areas include:</a:t>
            </a:r>
            <a:endParaRPr lang="en-US" sz="1357"/>
          </a:p>
          <a:p>
            <a:pPr marL="171450" indent="-171450" algn="just">
              <a:buFont typeface="Arial" panose="020B0604020202020204" pitchFamily="34" charset="0"/>
              <a:buChar char="•"/>
            </a:pPr>
            <a:r>
              <a:rPr lang="en-GB" sz="1163" b="1"/>
              <a:t>Component 1 – </a:t>
            </a:r>
            <a:r>
              <a:rPr lang="en-GB" sz="1163"/>
              <a:t>The nature of God, Creation, Afterlife, Pilgrimage and religious festivals. The focus of this unit is what these religions say and look like on their own terms.</a:t>
            </a:r>
            <a:endParaRPr lang="en-GB" sz="1357"/>
          </a:p>
          <a:p>
            <a:pPr marL="171450" indent="-171450" algn="just">
              <a:buFont typeface="Arial" panose="020B0604020202020204" pitchFamily="34" charset="0"/>
              <a:buChar char="•"/>
            </a:pPr>
            <a:r>
              <a:rPr lang="en-GB" sz="1163" b="1"/>
              <a:t>Component 2 – </a:t>
            </a:r>
            <a:r>
              <a:rPr lang="en-GB" sz="1163"/>
              <a:t>A range of issues including: Arguments for and against the existence God, Abortion, Euthanasia, Death Penalty and more. The focus of this unit is on religious and secular views on a range of relevant issues.</a:t>
            </a:r>
            <a:endParaRPr lang="en-GB" sz="1357"/>
          </a:p>
        </p:txBody>
      </p:sp>
      <p:graphicFrame>
        <p:nvGraphicFramePr>
          <p:cNvPr id="17" name="Table 16">
            <a:extLst>
              <a:ext uri="{FF2B5EF4-FFF2-40B4-BE49-F238E27FC236}">
                <a16:creationId xmlns:a16="http://schemas.microsoft.com/office/drawing/2014/main" id="{E03CD46A-8CF3-4BEC-A108-3BEA34E3FC2C}"/>
              </a:ext>
            </a:extLst>
          </p:cNvPr>
          <p:cNvGraphicFramePr>
            <a:graphicFrameLocks noGrp="1"/>
          </p:cNvGraphicFramePr>
          <p:nvPr>
            <p:extLst>
              <p:ext uri="{D42A27DB-BD31-4B8C-83A1-F6EECF244321}">
                <p14:modId xmlns:p14="http://schemas.microsoft.com/office/powerpoint/2010/main" val="3969457333"/>
              </p:ext>
            </p:extLst>
          </p:nvPr>
        </p:nvGraphicFramePr>
        <p:xfrm>
          <a:off x="685800" y="8141224"/>
          <a:ext cx="6010720" cy="1493520"/>
        </p:xfrm>
        <a:graphic>
          <a:graphicData uri="http://schemas.openxmlformats.org/drawingml/2006/table">
            <a:tbl>
              <a:tblPr>
                <a:tableStyleId>{5C22544A-7EE6-4342-B048-85BDC9FD1C3A}</a:tableStyleId>
              </a:tblPr>
              <a:tblGrid>
                <a:gridCol w="6010720">
                  <a:extLst>
                    <a:ext uri="{9D8B030D-6E8A-4147-A177-3AD203B41FA5}">
                      <a16:colId xmlns:a16="http://schemas.microsoft.com/office/drawing/2014/main" val="1628493453"/>
                    </a:ext>
                  </a:extLst>
                </a:gridCol>
              </a:tblGrid>
              <a:tr h="1398950">
                <a:tc>
                  <a:txBody>
                    <a:bodyPr/>
                    <a:lstStyle/>
                    <a:p>
                      <a:pPr marL="0" marR="0" algn="just">
                        <a:lnSpc>
                          <a:spcPct val="100000"/>
                        </a:lnSpc>
                        <a:spcBef>
                          <a:spcPts val="0"/>
                        </a:spcBef>
                        <a:spcAft>
                          <a:spcPts val="0"/>
                        </a:spcAft>
                      </a:pPr>
                      <a:r>
                        <a:rPr lang="en-US" sz="1400" b="1">
                          <a:solidFill>
                            <a:schemeClr val="tx1"/>
                          </a:solidFill>
                          <a:effectLst/>
                          <a:latin typeface="Calibri"/>
                          <a:ea typeface="Calibri"/>
                          <a:cs typeface="Calibri"/>
                        </a:rPr>
                        <a:t>Progression beyond GCSE</a:t>
                      </a:r>
                    </a:p>
                    <a:p>
                      <a:pPr marL="0" marR="0" lvl="0" indent="0" algn="just" defTabSz="707380" rtl="0" eaLnBrk="1" fontAlgn="auto" latinLnBrk="0" hangingPunct="1">
                        <a:lnSpc>
                          <a:spcPct val="100000"/>
                        </a:lnSpc>
                        <a:spcBef>
                          <a:spcPts val="0"/>
                        </a:spcBef>
                        <a:spcAft>
                          <a:spcPts val="0"/>
                        </a:spcAft>
                        <a:buClrTx/>
                        <a:buSzTx/>
                        <a:buFontTx/>
                        <a:buNone/>
                        <a:tabLst/>
                        <a:defRPr/>
                      </a:pPr>
                      <a:r>
                        <a:rPr lang="en-GB" sz="1200">
                          <a:solidFill>
                            <a:schemeClr val="tx1"/>
                          </a:solidFill>
                          <a:effectLst/>
                          <a:latin typeface="+mn-lt"/>
                          <a:ea typeface="Calibri"/>
                          <a:cs typeface="Times New Roman"/>
                        </a:rPr>
                        <a:t>If you are considering a career in the following professions, then a qualification in Religious Studies is highly valued: Media work, Law, Politics, Civil Service, Journalism, Education, Police, and Business.</a:t>
                      </a:r>
                      <a:r>
                        <a:rPr lang="en-US" sz="1200" baseline="0">
                          <a:solidFill>
                            <a:schemeClr val="tx1"/>
                          </a:solidFill>
                          <a:effectLst/>
                          <a:latin typeface="+mn-lt"/>
                          <a:ea typeface="Calibri"/>
                          <a:cs typeface="Times New Roman"/>
                        </a:rPr>
                        <a:t> </a:t>
                      </a:r>
                      <a:r>
                        <a:rPr lang="en-GB" sz="1200">
                          <a:solidFill>
                            <a:schemeClr val="tx1"/>
                          </a:solidFill>
                          <a:effectLst/>
                          <a:latin typeface="+mn-lt"/>
                          <a:ea typeface="Calibri"/>
                          <a:cs typeface="Times New Roman"/>
                        </a:rPr>
                        <a:t>Colleges and Universities also look favourably on a qualification in Religious Studies as it shows you have a general understanding of human nature, know how to weigh up the pros and cons of various positions, and give educated responses to the opinions of others.</a:t>
                      </a:r>
                      <a:endParaRPr lang="en-GB" sz="1200">
                        <a:ea typeface="Calibri"/>
                        <a:cs typeface="Times New Roman"/>
                      </a:endParaRPr>
                    </a:p>
                    <a:p>
                      <a:pPr marL="0" marR="0" lvl="0" indent="0" algn="just" defTabSz="707380" rtl="0" eaLnBrk="1" fontAlgn="auto" latinLnBrk="0" hangingPunct="1">
                        <a:lnSpc>
                          <a:spcPct val="100000"/>
                        </a:lnSpc>
                        <a:spcBef>
                          <a:spcPts val="0"/>
                        </a:spcBef>
                        <a:spcAft>
                          <a:spcPts val="0"/>
                        </a:spcAft>
                        <a:buClrTx/>
                        <a:buSzTx/>
                        <a:buFontTx/>
                        <a:buNone/>
                        <a:tabLst/>
                        <a:defRPr/>
                      </a:pPr>
                      <a:endParaRPr lang="en-US" sz="1200">
                        <a:solidFill>
                          <a:schemeClr val="tx1"/>
                        </a:solidFill>
                        <a:effectLst/>
                        <a:latin typeface="+mn-lt"/>
                        <a:ea typeface="Calibri" charset="0"/>
                        <a:cs typeface="Times New Roman" charset="0"/>
                      </a:endParaRP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sp>
        <p:nvSpPr>
          <p:cNvPr id="18" name="Rounded Rectangle 4">
            <a:extLst>
              <a:ext uri="{FF2B5EF4-FFF2-40B4-BE49-F238E27FC236}">
                <a16:creationId xmlns:a16="http://schemas.microsoft.com/office/drawing/2014/main" id="{4D6B8040-1EB4-4502-95BE-F9F2A894C465}"/>
              </a:ext>
            </a:extLst>
          </p:cNvPr>
          <p:cNvSpPr/>
          <p:nvPr/>
        </p:nvSpPr>
        <p:spPr>
          <a:xfrm>
            <a:off x="4444711" y="4147015"/>
            <a:ext cx="2429164" cy="4091598"/>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ea typeface="+mn-lt"/>
                <a:cs typeface="+mn-lt"/>
              </a:rPr>
              <a:t>GCSE Religious Studies A (AQA 8062)</a:t>
            </a:r>
          </a:p>
          <a:p>
            <a:endParaRPr lang="en-GB" sz="2715"/>
          </a:p>
          <a:p>
            <a:r>
              <a:rPr lang="en-GB" sz="1163">
                <a:ea typeface="+mn-lt"/>
                <a:cs typeface="+mn-lt"/>
              </a:rPr>
              <a:t>Examination (100%).</a:t>
            </a:r>
            <a:endParaRPr lang="en-GB" sz="2715"/>
          </a:p>
          <a:p>
            <a:endParaRPr lang="en-GB" sz="1163">
              <a:ea typeface="+mn-lt"/>
              <a:cs typeface="+mn-lt"/>
            </a:endParaRPr>
          </a:p>
          <a:p>
            <a:r>
              <a:rPr lang="en-GB" sz="1163" b="1">
                <a:ea typeface="+mn-lt"/>
                <a:cs typeface="+mn-lt"/>
              </a:rPr>
              <a:t>Component 1</a:t>
            </a:r>
            <a:endParaRPr lang="en-GB" sz="2715"/>
          </a:p>
          <a:p>
            <a:r>
              <a:rPr lang="en-GB" sz="1163">
                <a:ea typeface="+mn-lt"/>
                <a:cs typeface="+mn-lt"/>
              </a:rPr>
              <a:t>•The study of religions: beliefs, teachings and practices</a:t>
            </a:r>
            <a:endParaRPr lang="en-GB" sz="2715"/>
          </a:p>
          <a:p>
            <a:r>
              <a:rPr lang="en-GB" sz="1163">
                <a:ea typeface="+mn-lt"/>
                <a:cs typeface="+mn-lt"/>
              </a:rPr>
              <a:t>•This will focus on Christianity and Islam</a:t>
            </a:r>
            <a:endParaRPr lang="en-GB" sz="2715"/>
          </a:p>
          <a:p>
            <a:r>
              <a:rPr lang="en-GB" sz="1163">
                <a:ea typeface="+mn-lt"/>
                <a:cs typeface="+mn-lt"/>
              </a:rPr>
              <a:t>•50% of GCSE</a:t>
            </a:r>
            <a:endParaRPr lang="en-GB" sz="2715"/>
          </a:p>
          <a:p>
            <a:r>
              <a:rPr lang="en-GB" sz="1163">
                <a:ea typeface="+mn-lt"/>
                <a:cs typeface="+mn-lt"/>
              </a:rPr>
              <a:t>•1 hour 45 minutes</a:t>
            </a:r>
            <a:endParaRPr lang="en-GB" sz="2715"/>
          </a:p>
          <a:p>
            <a:endParaRPr lang="en-GB" sz="1163">
              <a:ea typeface="+mn-lt"/>
              <a:cs typeface="+mn-lt"/>
            </a:endParaRPr>
          </a:p>
          <a:p>
            <a:r>
              <a:rPr lang="en-GB" sz="1163" b="1">
                <a:ea typeface="+mn-lt"/>
                <a:cs typeface="+mn-lt"/>
              </a:rPr>
              <a:t>Component 2</a:t>
            </a:r>
            <a:endParaRPr lang="en-GB" sz="2715"/>
          </a:p>
          <a:p>
            <a:r>
              <a:rPr lang="en-GB" sz="1163">
                <a:ea typeface="+mn-lt"/>
                <a:cs typeface="+mn-lt"/>
              </a:rPr>
              <a:t>•Thematic studies </a:t>
            </a:r>
            <a:endParaRPr lang="en-GB" sz="2715"/>
          </a:p>
          <a:p>
            <a:r>
              <a:rPr lang="en-GB" sz="1163">
                <a:ea typeface="+mn-lt"/>
                <a:cs typeface="+mn-lt"/>
              </a:rPr>
              <a:t>•50% of GCSE</a:t>
            </a:r>
            <a:endParaRPr lang="en-GB" sz="2715"/>
          </a:p>
          <a:p>
            <a:r>
              <a:rPr lang="en-GB" sz="1163">
                <a:ea typeface="+mn-lt"/>
                <a:cs typeface="+mn-lt"/>
              </a:rPr>
              <a:t>•1 hour 45 minutes</a:t>
            </a:r>
            <a:endParaRPr lang="en-GB" sz="2715"/>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678905" y="4713687"/>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0AE40CF7-40EB-BFE2-5E39-41780B861C0A}"/>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4B82F2F0-53BD-8BAA-2818-FBAE0E2D10D7}"/>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6" name="Rectangle 5">
              <a:extLst>
                <a:ext uri="{FF2B5EF4-FFF2-40B4-BE49-F238E27FC236}">
                  <a16:creationId xmlns:a16="http://schemas.microsoft.com/office/drawing/2014/main" id="{D47DF5A2-2CC7-C8BF-3733-19FAD36398AF}"/>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16743715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Straight Connector 20"/>
          <p:cNvCxnSpPr/>
          <p:nvPr/>
        </p:nvCxnSpPr>
        <p:spPr>
          <a:xfrm>
            <a:off x="1597956" y="15871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841611" y="1006970"/>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Optional subject: Sociology</a:t>
            </a:r>
          </a:p>
        </p:txBody>
      </p:sp>
      <p:sp>
        <p:nvSpPr>
          <p:cNvPr id="11" name="TextBox 10">
            <a:extLst>
              <a:ext uri="{FF2B5EF4-FFF2-40B4-BE49-F238E27FC236}">
                <a16:creationId xmlns:a16="http://schemas.microsoft.com/office/drawing/2014/main" id="{F99A1187-C971-3B1A-1AED-F529AFE7CAB9}"/>
              </a:ext>
            </a:extLst>
          </p:cNvPr>
          <p:cNvSpPr txBox="1"/>
          <p:nvPr/>
        </p:nvSpPr>
        <p:spPr>
          <a:xfrm>
            <a:off x="845788" y="3754111"/>
            <a:ext cx="3515982" cy="2677656"/>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200">
                <a:solidFill>
                  <a:prstClr val="black"/>
                </a:solidFill>
                <a:latin typeface="Calibri" panose="020F0502020204030204"/>
              </a:rPr>
              <a:t>Sociology helps students develop a wide range of knowledge and understanding about society, how sociologists study and understand its structures, processes and issues. Sociology is exciting, interesting and relevant to students' lives.  </a:t>
            </a:r>
          </a:p>
          <a:p>
            <a:pPr algn="just" defTabSz="454619">
              <a:defRPr/>
            </a:pPr>
            <a:endParaRPr lang="en-GB" sz="1200">
              <a:solidFill>
                <a:prstClr val="black"/>
              </a:solidFill>
              <a:latin typeface="Calibri" panose="020F0502020204030204"/>
            </a:endParaRPr>
          </a:p>
          <a:p>
            <a:pPr algn="just" defTabSz="454619">
              <a:defRPr/>
            </a:pPr>
            <a:r>
              <a:rPr lang="en-GB" sz="1200">
                <a:solidFill>
                  <a:prstClr val="black"/>
                </a:solidFill>
                <a:latin typeface="Calibri" panose="020F0502020204030204"/>
              </a:rPr>
              <a:t>The GCSE full course has two units and the specification is fully examined, with no coursework. Students are encouraged to question evidence and issues and develop their critical and evaluation skills. Topics that students cover include; family, education, crime and deviance and social stratification. Research methods and social theory are studied throughout the course and applied to the relevant.</a:t>
            </a:r>
          </a:p>
        </p:txBody>
      </p:sp>
      <p:sp>
        <p:nvSpPr>
          <p:cNvPr id="6" name="TextBox 5">
            <a:extLst>
              <a:ext uri="{FF2B5EF4-FFF2-40B4-BE49-F238E27FC236}">
                <a16:creationId xmlns:a16="http://schemas.microsoft.com/office/drawing/2014/main" id="{BF08138B-4789-F15C-BCF2-94D6F8EF1CD5}"/>
              </a:ext>
            </a:extLst>
          </p:cNvPr>
          <p:cNvSpPr txBox="1"/>
          <p:nvPr/>
        </p:nvSpPr>
        <p:spPr>
          <a:xfrm>
            <a:off x="861668" y="6483915"/>
            <a:ext cx="3500102" cy="1960349"/>
          </a:xfrm>
          <a:prstGeom prst="rect">
            <a:avLst/>
          </a:prstGeom>
          <a:noFill/>
        </p:spPr>
        <p:txBody>
          <a:bodyPr wrap="square" lIns="88649" tIns="44325" rIns="88649" bIns="44325" rtlCol="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just" defTabSz="454619">
              <a:defRPr/>
            </a:pPr>
            <a:r>
              <a:rPr lang="en-GB" sz="1357" b="1">
                <a:solidFill>
                  <a:prstClr val="black"/>
                </a:solidFill>
                <a:latin typeface="Calibri" panose="020F0502020204030204"/>
              </a:rPr>
              <a:t>What will be studied?</a:t>
            </a:r>
          </a:p>
          <a:p>
            <a:pPr algn="just"/>
            <a:r>
              <a:rPr lang="en-GB" sz="1200" b="1"/>
              <a:t>Paper 1:</a:t>
            </a:r>
            <a:endParaRPr lang="en-GB" sz="1200"/>
          </a:p>
          <a:p>
            <a:pPr marL="166221" indent="-166221" algn="just">
              <a:buFont typeface="Arial" panose="020B0604020202020204" pitchFamily="34" charset="0"/>
              <a:buChar char="•"/>
            </a:pPr>
            <a:r>
              <a:rPr lang="en-GB" sz="1200"/>
              <a:t>The sociology of families</a:t>
            </a:r>
          </a:p>
          <a:p>
            <a:pPr marL="166221" indent="-166221" algn="just">
              <a:buFont typeface="Arial" panose="020B0604020202020204" pitchFamily="34" charset="0"/>
              <a:buChar char="•"/>
            </a:pPr>
            <a:r>
              <a:rPr lang="en-GB" sz="1200"/>
              <a:t>The sociology of education</a:t>
            </a:r>
          </a:p>
          <a:p>
            <a:pPr marL="166221" indent="-166221" algn="just">
              <a:buFont typeface="Arial" panose="020B0604020202020204" pitchFamily="34" charset="0"/>
              <a:buChar char="•"/>
            </a:pPr>
            <a:r>
              <a:rPr lang="en-GB" sz="1200"/>
              <a:t>Relevant areas of social theory and methodology</a:t>
            </a:r>
          </a:p>
          <a:p>
            <a:pPr marL="166221" indent="-166221" algn="just">
              <a:buFont typeface="Arial" panose="020B0604020202020204" pitchFamily="34" charset="0"/>
              <a:buChar char="•"/>
            </a:pPr>
            <a:endParaRPr lang="en-GB" sz="1200"/>
          </a:p>
          <a:p>
            <a:pPr algn="just"/>
            <a:r>
              <a:rPr lang="en-GB" sz="1200" b="1"/>
              <a:t>Paper 2:</a:t>
            </a:r>
            <a:endParaRPr lang="en-GB" sz="1200"/>
          </a:p>
          <a:p>
            <a:pPr marL="166221" indent="-166221" algn="just">
              <a:buFont typeface="Arial" panose="020B0604020202020204" pitchFamily="34" charset="0"/>
              <a:buChar char="•"/>
            </a:pPr>
            <a:r>
              <a:rPr lang="en-GB" sz="1200"/>
              <a:t>The sociology of crime and deviance</a:t>
            </a:r>
          </a:p>
          <a:p>
            <a:pPr marL="166221" indent="-166221" algn="just">
              <a:buFont typeface="Arial" panose="020B0604020202020204" pitchFamily="34" charset="0"/>
              <a:buChar char="•"/>
            </a:pPr>
            <a:r>
              <a:rPr lang="en-GB" sz="1200"/>
              <a:t>The sociology of social stratification</a:t>
            </a:r>
          </a:p>
          <a:p>
            <a:pPr marL="166221" indent="-166221" algn="just">
              <a:buFont typeface="Arial" panose="020B0604020202020204" pitchFamily="34" charset="0"/>
              <a:buChar char="•"/>
            </a:pPr>
            <a:r>
              <a:rPr lang="en-GB" sz="1200"/>
              <a:t>Relevant areas of social theory and methodology</a:t>
            </a:r>
          </a:p>
        </p:txBody>
      </p:sp>
      <p:sp>
        <p:nvSpPr>
          <p:cNvPr id="7" name="Rounded Rectangle 4">
            <a:extLst>
              <a:ext uri="{FF2B5EF4-FFF2-40B4-BE49-F238E27FC236}">
                <a16:creationId xmlns:a16="http://schemas.microsoft.com/office/drawing/2014/main" id="{B5D70AE6-1E87-BCCD-30E8-69C2EFC81EE5}"/>
              </a:ext>
            </a:extLst>
          </p:cNvPr>
          <p:cNvSpPr/>
          <p:nvPr/>
        </p:nvSpPr>
        <p:spPr>
          <a:xfrm>
            <a:off x="4641383" y="3813979"/>
            <a:ext cx="2410957" cy="4544465"/>
          </a:xfrm>
          <a:prstGeom prst="roundRect">
            <a:avLst>
              <a:gd name="adj" fmla="val 4932"/>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defTabSz="454619">
              <a:defRPr/>
            </a:pPr>
            <a:r>
              <a:rPr lang="en-GB" sz="1357" b="1">
                <a:solidFill>
                  <a:prstClr val="black"/>
                </a:solidFill>
                <a:latin typeface="Calibri" panose="020F0502020204030204"/>
              </a:rPr>
              <a:t>Course structure and assessment</a:t>
            </a:r>
          </a:p>
          <a:p>
            <a:pPr defTabSz="454619">
              <a:defRPr/>
            </a:pPr>
            <a:endParaRPr lang="en-GB" sz="1163"/>
          </a:p>
          <a:p>
            <a:r>
              <a:rPr lang="en-GB" sz="1163" b="1"/>
              <a:t>Sociology GCSE</a:t>
            </a:r>
          </a:p>
          <a:p>
            <a:endParaRPr lang="en-GB" sz="1163"/>
          </a:p>
          <a:p>
            <a:r>
              <a:rPr lang="en-GB" sz="1163" b="1"/>
              <a:t>Examination (50%)</a:t>
            </a:r>
          </a:p>
          <a:p>
            <a:r>
              <a:rPr lang="en-GB" sz="1163"/>
              <a:t>Paper 1:</a:t>
            </a:r>
          </a:p>
          <a:p>
            <a:pPr marL="166221" indent="-166221">
              <a:buFont typeface="Arial" panose="020B0604020202020204" pitchFamily="34" charset="0"/>
              <a:buChar char="•"/>
            </a:pPr>
            <a:r>
              <a:rPr lang="en-GB" sz="1163"/>
              <a:t>The sociology of families</a:t>
            </a:r>
          </a:p>
          <a:p>
            <a:pPr marL="166221" indent="-166221">
              <a:buFont typeface="Arial" panose="020B0604020202020204" pitchFamily="34" charset="0"/>
              <a:buChar char="•"/>
            </a:pPr>
            <a:r>
              <a:rPr lang="en-GB" sz="1163"/>
              <a:t>The sociology of education</a:t>
            </a:r>
          </a:p>
          <a:p>
            <a:pPr marL="166221" indent="-166221">
              <a:buFont typeface="Arial" panose="020B0604020202020204" pitchFamily="34" charset="0"/>
              <a:buChar char="•"/>
            </a:pPr>
            <a:r>
              <a:rPr lang="en-GB" sz="1163"/>
              <a:t>Relevant areas of social theory and methodology</a:t>
            </a:r>
          </a:p>
          <a:p>
            <a:pPr marL="166221" indent="-166221">
              <a:buFont typeface="Arial" panose="020B0604020202020204" pitchFamily="34" charset="0"/>
              <a:buChar char="•"/>
            </a:pPr>
            <a:r>
              <a:rPr lang="en-GB" sz="1163"/>
              <a:t>Written exam: 1 hour 45 minutes</a:t>
            </a:r>
          </a:p>
          <a:p>
            <a:pPr marL="166221" indent="-166221">
              <a:buFont typeface="Arial" panose="020B0604020202020204" pitchFamily="34" charset="0"/>
              <a:buChar char="•"/>
            </a:pPr>
            <a:r>
              <a:rPr lang="en-GB" sz="1163"/>
              <a:t>100 marks</a:t>
            </a:r>
          </a:p>
          <a:p>
            <a:endParaRPr lang="en-GB" sz="1163"/>
          </a:p>
          <a:p>
            <a:r>
              <a:rPr lang="en-GB" sz="1163" b="1"/>
              <a:t>Examination (50%)</a:t>
            </a:r>
          </a:p>
          <a:p>
            <a:r>
              <a:rPr lang="en-GB" sz="1163"/>
              <a:t>Paper 2:</a:t>
            </a:r>
          </a:p>
          <a:p>
            <a:pPr marL="166221" indent="-166221">
              <a:buFont typeface="Arial" panose="020B0604020202020204" pitchFamily="34" charset="0"/>
              <a:buChar char="•"/>
            </a:pPr>
            <a:r>
              <a:rPr lang="en-GB" sz="1163"/>
              <a:t>The sociology of crime and deviance</a:t>
            </a:r>
          </a:p>
          <a:p>
            <a:pPr marL="166221" indent="-166221">
              <a:buFont typeface="Arial" panose="020B0604020202020204" pitchFamily="34" charset="0"/>
              <a:buChar char="•"/>
            </a:pPr>
            <a:r>
              <a:rPr lang="en-GB" sz="1163"/>
              <a:t>The sociology of social stratification</a:t>
            </a:r>
          </a:p>
          <a:p>
            <a:pPr marL="166221" indent="-166221">
              <a:buFont typeface="Arial" panose="020B0604020202020204" pitchFamily="34" charset="0"/>
              <a:buChar char="•"/>
            </a:pPr>
            <a:r>
              <a:rPr lang="en-GB" sz="1163"/>
              <a:t>Relevant areas of social theory and methodology</a:t>
            </a:r>
          </a:p>
          <a:p>
            <a:pPr marL="166221" indent="-166221">
              <a:buFont typeface="Arial" panose="020B0604020202020204" pitchFamily="34" charset="0"/>
              <a:buChar char="•"/>
            </a:pPr>
            <a:r>
              <a:rPr lang="en-GB" sz="1163"/>
              <a:t>Written exam: 1 hour 45 minutes</a:t>
            </a:r>
          </a:p>
          <a:p>
            <a:pPr marL="166221" indent="-166221">
              <a:buFont typeface="Arial" panose="020B0604020202020204" pitchFamily="34" charset="0"/>
              <a:buChar char="•"/>
            </a:pPr>
            <a:r>
              <a:rPr lang="en-GB" sz="1163"/>
              <a:t>100 marks</a:t>
            </a: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a:p>
            <a:pPr algn="ctr" defTabSz="454619">
              <a:defRPr/>
            </a:pPr>
            <a:endParaRPr lang="en-GB" sz="1790">
              <a:solidFill>
                <a:prstClr val="black"/>
              </a:solidFill>
              <a:latin typeface="Calibri" panose="020F0502020204030204"/>
            </a:endParaRPr>
          </a:p>
        </p:txBody>
      </p:sp>
      <p:graphicFrame>
        <p:nvGraphicFramePr>
          <p:cNvPr id="9" name="Table 8">
            <a:extLst>
              <a:ext uri="{FF2B5EF4-FFF2-40B4-BE49-F238E27FC236}">
                <a16:creationId xmlns:a16="http://schemas.microsoft.com/office/drawing/2014/main" id="{863C4903-5F96-FE18-1EA7-C086E3C32659}"/>
              </a:ext>
            </a:extLst>
          </p:cNvPr>
          <p:cNvGraphicFramePr>
            <a:graphicFrameLocks noGrp="1"/>
          </p:cNvGraphicFramePr>
          <p:nvPr/>
        </p:nvGraphicFramePr>
        <p:xfrm>
          <a:off x="825046" y="8492365"/>
          <a:ext cx="6227295" cy="944880"/>
        </p:xfrm>
        <a:graphic>
          <a:graphicData uri="http://schemas.openxmlformats.org/drawingml/2006/table">
            <a:tbl>
              <a:tblPr>
                <a:tableStyleId>{5C22544A-7EE6-4342-B048-85BDC9FD1C3A}</a:tableStyleId>
              </a:tblPr>
              <a:tblGrid>
                <a:gridCol w="6227295">
                  <a:extLst>
                    <a:ext uri="{9D8B030D-6E8A-4147-A177-3AD203B41FA5}">
                      <a16:colId xmlns:a16="http://schemas.microsoft.com/office/drawing/2014/main" val="1628493453"/>
                    </a:ext>
                  </a:extLst>
                </a:gridCol>
              </a:tblGrid>
              <a:tr h="916042">
                <a:tc>
                  <a:txBody>
                    <a:bodyPr/>
                    <a:lstStyle/>
                    <a:p>
                      <a:pPr marL="0" marR="0" algn="just">
                        <a:lnSpc>
                          <a:spcPct val="100000"/>
                        </a:lnSpc>
                        <a:spcBef>
                          <a:spcPts val="0"/>
                        </a:spcBef>
                        <a:spcAft>
                          <a:spcPts val="0"/>
                        </a:spcAft>
                      </a:pPr>
                      <a:r>
                        <a:rPr lang="en-US" sz="1400" b="1">
                          <a:solidFill>
                            <a:schemeClr val="tx1"/>
                          </a:solidFill>
                          <a:effectLst/>
                          <a:latin typeface="Calibri" charset="0"/>
                          <a:ea typeface="Calibri" charset="0"/>
                          <a:cs typeface="Calibri" charset="0"/>
                        </a:rPr>
                        <a:t>Progression beyond GCSE</a:t>
                      </a:r>
                    </a:p>
                    <a:p>
                      <a:pPr marL="0" marR="0" algn="just">
                        <a:lnSpc>
                          <a:spcPct val="100000"/>
                        </a:lnSpc>
                        <a:spcBef>
                          <a:spcPts val="0"/>
                        </a:spcBef>
                        <a:spcAft>
                          <a:spcPts val="1000"/>
                        </a:spcAft>
                      </a:pPr>
                      <a:r>
                        <a:rPr lang="en-GB" sz="1200">
                          <a:solidFill>
                            <a:schemeClr val="tx1"/>
                          </a:solidFill>
                          <a:effectLst/>
                          <a:latin typeface="Calibri" charset="0"/>
                          <a:ea typeface="Calibri" charset="0"/>
                          <a:cs typeface="Calibri" charset="0"/>
                        </a:rPr>
                        <a:t>The course provides a good progression route to A Level qualifications in Sociology and other Social Sciences. This is a relevant GCSE to take if you are considering any career in society, which involves working with people; from working in prisons to teaching or if you want to demonstrate useful transferable skills such as the ability to be critical or write reports.</a:t>
                      </a:r>
                    </a:p>
                  </a:txBody>
                  <a:tcPr marL="110811" marR="110811"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82804580"/>
                  </a:ext>
                </a:extLst>
              </a:tr>
            </a:tbl>
          </a:graphicData>
        </a:graphic>
      </p:graphicFrame>
      <p:pic>
        <p:nvPicPr>
          <p:cNvPr id="4" name="Picture 3"/>
          <p:cNvPicPr>
            <a:picLocks noChangeAspect="1"/>
          </p:cNvPicPr>
          <p:nvPr/>
        </p:nvPicPr>
        <p:blipFill>
          <a:blip r:embed="rId2"/>
          <a:stretch>
            <a:fillRect/>
          </a:stretch>
        </p:blipFill>
        <p:spPr>
          <a:xfrm>
            <a:off x="531605" y="581544"/>
            <a:ext cx="1152539" cy="1069793"/>
          </a:xfrm>
          <a:prstGeom prst="rect">
            <a:avLst/>
          </a:prstGeom>
        </p:spPr>
      </p:pic>
      <p:cxnSp>
        <p:nvCxnSpPr>
          <p:cNvPr id="12" name="Straight Connector 11">
            <a:extLst>
              <a:ext uri="{FF2B5EF4-FFF2-40B4-BE49-F238E27FC236}">
                <a16:creationId xmlns:a16="http://schemas.microsoft.com/office/drawing/2014/main" id="{F25A5F6C-2E5F-C53A-519B-44349454F035}"/>
              </a:ext>
            </a:extLst>
          </p:cNvPr>
          <p:cNvCxnSpPr>
            <a:cxnSpLocks/>
          </p:cNvCxnSpPr>
          <p:nvPr/>
        </p:nvCxnSpPr>
        <p:spPr>
          <a:xfrm>
            <a:off x="4838054" y="4378614"/>
            <a:ext cx="2017615" cy="0"/>
          </a:xfrm>
          <a:prstGeom prst="line">
            <a:avLst/>
          </a:prstGeom>
          <a:ln w="28575">
            <a:solidFill>
              <a:srgbClr val="FDC300"/>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D8E96D3F-A4CC-6AC9-3D67-FF0E7BDD2DE6}"/>
              </a:ext>
            </a:extLst>
          </p:cNvPr>
          <p:cNvPicPr>
            <a:picLocks noChangeAspect="1"/>
          </p:cNvPicPr>
          <p:nvPr/>
        </p:nvPicPr>
        <p:blipFill rotWithShape="1">
          <a:blip r:embed="rId3">
            <a:extLst>
              <a:ext uri="{28A0092B-C50C-407E-A947-70E740481C1C}">
                <a14:useLocalDpi xmlns:a14="http://schemas.microsoft.com/office/drawing/2010/main" val="0"/>
              </a:ext>
            </a:extLst>
          </a:blip>
          <a:srcRect l="324" t="29964" r="326" b="13486"/>
          <a:stretch/>
        </p:blipFill>
        <p:spPr>
          <a:xfrm>
            <a:off x="0" y="1758969"/>
            <a:ext cx="7559674" cy="1909651"/>
          </a:xfrm>
          <a:prstGeom prst="rect">
            <a:avLst/>
          </a:prstGeom>
        </p:spPr>
      </p:pic>
      <p:grpSp>
        <p:nvGrpSpPr>
          <p:cNvPr id="15" name="Group 14">
            <a:extLst>
              <a:ext uri="{FF2B5EF4-FFF2-40B4-BE49-F238E27FC236}">
                <a16:creationId xmlns:a16="http://schemas.microsoft.com/office/drawing/2014/main" id="{315BE8D5-30EB-B267-520A-1953153BA3DB}"/>
              </a:ext>
            </a:extLst>
          </p:cNvPr>
          <p:cNvGrpSpPr/>
          <p:nvPr/>
        </p:nvGrpSpPr>
        <p:grpSpPr>
          <a:xfrm>
            <a:off x="-835" y="9596584"/>
            <a:ext cx="7559760" cy="754822"/>
            <a:chOff x="-142874" y="9517654"/>
            <a:chExt cx="7843838" cy="754822"/>
          </a:xfrm>
        </p:grpSpPr>
        <p:sp>
          <p:nvSpPr>
            <p:cNvPr id="5" name="Rectangle 4">
              <a:extLst>
                <a:ext uri="{FF2B5EF4-FFF2-40B4-BE49-F238E27FC236}">
                  <a16:creationId xmlns:a16="http://schemas.microsoft.com/office/drawing/2014/main" id="{6815A692-DDD5-AB07-135B-FC1128E1E722}"/>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4" name="Rectangle 13">
              <a:extLst>
                <a:ext uri="{FF2B5EF4-FFF2-40B4-BE49-F238E27FC236}">
                  <a16:creationId xmlns:a16="http://schemas.microsoft.com/office/drawing/2014/main" id="{452B924D-89AA-1912-4701-AD0804D6C7F0}"/>
                </a:ext>
              </a:extLst>
            </p:cNvPr>
            <p:cNvSpPr/>
            <p:nvPr/>
          </p:nvSpPr>
          <p:spPr>
            <a:xfrm>
              <a:off x="-142874" y="9517654"/>
              <a:ext cx="7843838" cy="271188"/>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grpSp>
    </p:spTree>
    <p:extLst>
      <p:ext uri="{BB962C8B-B14F-4D97-AF65-F5344CB8AC3E}">
        <p14:creationId xmlns:p14="http://schemas.microsoft.com/office/powerpoint/2010/main" val="303436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F384D55-1F38-976A-638C-E4B2FB5E0710}"/>
              </a:ext>
            </a:extLst>
          </p:cNvPr>
          <p:cNvCxnSpPr/>
          <p:nvPr/>
        </p:nvCxnSpPr>
        <p:spPr>
          <a:xfrm>
            <a:off x="1597955" y="1637984"/>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D1A356A7-ACFE-8245-B728-70E23EE775A6}"/>
              </a:ext>
            </a:extLst>
          </p:cNvPr>
          <p:cNvPicPr>
            <a:picLocks noChangeAspect="1"/>
          </p:cNvPicPr>
          <p:nvPr/>
        </p:nvPicPr>
        <p:blipFill>
          <a:blip r:embed="rId2"/>
          <a:stretch>
            <a:fillRect/>
          </a:stretch>
        </p:blipFill>
        <p:spPr>
          <a:xfrm>
            <a:off x="689072" y="695860"/>
            <a:ext cx="1152539" cy="1069793"/>
          </a:xfrm>
          <a:prstGeom prst="rect">
            <a:avLst/>
          </a:prstGeom>
        </p:spPr>
      </p:pic>
      <p:sp>
        <p:nvSpPr>
          <p:cNvPr id="14" name="Rectangle 13">
            <a:extLst>
              <a:ext uri="{FF2B5EF4-FFF2-40B4-BE49-F238E27FC236}">
                <a16:creationId xmlns:a16="http://schemas.microsoft.com/office/drawing/2014/main" id="{A8250C9A-3914-8E86-A7AA-F75CEACDD99A}"/>
              </a:ext>
            </a:extLst>
          </p:cNvPr>
          <p:cNvSpPr/>
          <p:nvPr/>
        </p:nvSpPr>
        <p:spPr>
          <a:xfrm>
            <a:off x="2024402" y="1061049"/>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defTabSz="454619">
              <a:defRPr/>
            </a:pPr>
            <a:r>
              <a:rPr lang="en-US" sz="2327" b="1">
                <a:ln w="0"/>
                <a:solidFill>
                  <a:prstClr val="black"/>
                </a:solidFill>
                <a:latin typeface="Calibri" panose="020F0502020204030204"/>
              </a:rPr>
              <a:t>Notes</a:t>
            </a:r>
          </a:p>
        </p:txBody>
      </p:sp>
      <p:sp>
        <p:nvSpPr>
          <p:cNvPr id="5" name="Rectangle 4">
            <a:extLst>
              <a:ext uri="{FF2B5EF4-FFF2-40B4-BE49-F238E27FC236}">
                <a16:creationId xmlns:a16="http://schemas.microsoft.com/office/drawing/2014/main" id="{04DC140C-5929-F011-6A16-C5C5A3A30A2B}"/>
              </a:ext>
            </a:extLst>
          </p:cNvPr>
          <p:cNvSpPr/>
          <p:nvPr/>
        </p:nvSpPr>
        <p:spPr>
          <a:xfrm>
            <a:off x="-142874" y="9709878"/>
            <a:ext cx="7843838" cy="562598"/>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6" name="Rectangle 5">
            <a:extLst>
              <a:ext uri="{FF2B5EF4-FFF2-40B4-BE49-F238E27FC236}">
                <a16:creationId xmlns:a16="http://schemas.microsoft.com/office/drawing/2014/main" id="{152AAA65-C34E-F1C2-3A2B-8C90AA65491C}"/>
              </a:ext>
            </a:extLst>
          </p:cNvPr>
          <p:cNvSpPr/>
          <p:nvPr/>
        </p:nvSpPr>
        <p:spPr>
          <a:xfrm>
            <a:off x="-142874" y="9533446"/>
            <a:ext cx="7843838" cy="176432"/>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25" name="Picture 24">
            <a:extLst>
              <a:ext uri="{FF2B5EF4-FFF2-40B4-BE49-F238E27FC236}">
                <a16:creationId xmlns:a16="http://schemas.microsoft.com/office/drawing/2014/main" id="{AC139656-C5E4-6782-662D-07D9AA50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7719" y="7517510"/>
            <a:ext cx="2454979" cy="2464004"/>
          </a:xfrm>
          <a:prstGeom prst="rect">
            <a:avLst/>
          </a:prstGeom>
        </p:spPr>
      </p:pic>
      <p:pic>
        <p:nvPicPr>
          <p:cNvPr id="7" name="Picture 6" descr="A black background with blue text&#10;&#10;AI-generated content may be incorrect.">
            <a:extLst>
              <a:ext uri="{FF2B5EF4-FFF2-40B4-BE49-F238E27FC236}">
                <a16:creationId xmlns:a16="http://schemas.microsoft.com/office/drawing/2014/main" id="{4EB0D1C7-9AFB-B1F6-B037-B9809D0CD24F}"/>
              </a:ext>
            </a:extLst>
          </p:cNvPr>
          <p:cNvPicPr>
            <a:picLocks noChangeAspect="1"/>
          </p:cNvPicPr>
          <p:nvPr/>
        </p:nvPicPr>
        <p:blipFill>
          <a:blip r:embed="rId4"/>
          <a:stretch>
            <a:fillRect/>
          </a:stretch>
        </p:blipFill>
        <p:spPr>
          <a:xfrm>
            <a:off x="475335" y="8570930"/>
            <a:ext cx="2457202" cy="904875"/>
          </a:xfrm>
          <a:prstGeom prst="rect">
            <a:avLst/>
          </a:prstGeom>
        </p:spPr>
      </p:pic>
    </p:spTree>
    <p:extLst>
      <p:ext uri="{BB962C8B-B14F-4D97-AF65-F5344CB8AC3E}">
        <p14:creationId xmlns:p14="http://schemas.microsoft.com/office/powerpoint/2010/main" val="8012578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lcf76f155ced4ddcb4097134ff3c332f xmlns="e97efd45-7e84-42d9-9397-cc2bae8528f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1DA06FB9120CD4581CBCDFB878CDA2E" ma:contentTypeVersion="16" ma:contentTypeDescription="Create a new document." ma:contentTypeScope="" ma:versionID="35a8f9e7caf2be1bd86ccd8a3f0facac">
  <xsd:schema xmlns:xsd="http://www.w3.org/2001/XMLSchema" xmlns:xs="http://www.w3.org/2001/XMLSchema" xmlns:p="http://schemas.microsoft.com/office/2006/metadata/properties" xmlns:ns2="e97efd45-7e84-42d9-9397-cc2bae8528f3" xmlns:ns3="16a120c9-c7b0-42f6-9715-5d69fcf07967" targetNamespace="http://schemas.microsoft.com/office/2006/metadata/properties" ma:root="true" ma:fieldsID="a4ab53dceaed2249c07977ea556298d9" ns2:_="" ns3:_="">
    <xsd:import namespace="e97efd45-7e84-42d9-9397-cc2bae8528f3"/>
    <xsd:import namespace="16a120c9-c7b0-42f6-9715-5d69fcf0796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7efd45-7e84-42d9-9397-cc2bae8528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1e1aebe-9980-4bd8-bca9-3cd8b19c1a2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bed0cbbe-d2bd-4919-826a-cf6146b18e9e}"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411999-7AB3-4C23-B607-D4346418B630}">
  <ds:schemaRefs>
    <ds:schemaRef ds:uri="16a120c9-c7b0-42f6-9715-5d69fcf07967"/>
    <ds:schemaRef ds:uri="e97efd45-7e84-42d9-9397-cc2bae8528f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BC9B869-6D37-4B56-A1C3-19355BAB7707}">
  <ds:schemaRefs>
    <ds:schemaRef ds:uri="16a120c9-c7b0-42f6-9715-5d69fcf07967"/>
    <ds:schemaRef ds:uri="e97efd45-7e84-42d9-9397-cc2bae8528f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7EDAF84-3813-4E17-B326-8BDB487C66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Application>Microsoft Office PowerPoint</Application>
  <PresentationFormat>Custom</PresentationFormat>
  <Slides>22</Slides>
  <Notes>0</Notes>
  <HiddenSlides>0</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 Wilson</dc:creator>
  <cp:revision>3</cp:revision>
  <cp:lastPrinted>2023-03-03T13:11:05Z</cp:lastPrinted>
  <dcterms:modified xsi:type="dcterms:W3CDTF">2026-02-06T12:09:40Z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0x01010071DA06FB9120CD4581CBCDFB878CDA2E</vt:lpwstr>
  </property>
  <property fmtid="{D5CDD505-2E9C-101B-9397-08002B2CF9AE}" pid="3" name="MediaServiceImageTags">
    <vt:lpwstr/>
  </property>
</Properties>
</file>