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5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24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06" r:id="rId3"/>
    <p:sldId id="257" r:id="rId4"/>
    <p:sldId id="269" r:id="rId5"/>
    <p:sldId id="283" r:id="rId6"/>
    <p:sldId id="289" r:id="rId7"/>
    <p:sldId id="284" r:id="rId8"/>
    <p:sldId id="270" r:id="rId9"/>
    <p:sldId id="291" r:id="rId10"/>
    <p:sldId id="292" r:id="rId11"/>
    <p:sldId id="285" r:id="rId12"/>
    <p:sldId id="274" r:id="rId13"/>
    <p:sldId id="294" r:id="rId14"/>
    <p:sldId id="293" r:id="rId15"/>
    <p:sldId id="295" r:id="rId16"/>
    <p:sldId id="286" r:id="rId17"/>
    <p:sldId id="282" r:id="rId18"/>
    <p:sldId id="296" r:id="rId19"/>
    <p:sldId id="297" r:id="rId20"/>
    <p:sldId id="298" r:id="rId21"/>
    <p:sldId id="299" r:id="rId22"/>
    <p:sldId id="300" r:id="rId23"/>
    <p:sldId id="305" r:id="rId24"/>
    <p:sldId id="287" r:id="rId25"/>
    <p:sldId id="264" r:id="rId26"/>
    <p:sldId id="302" r:id="rId27"/>
    <p:sldId id="303" r:id="rId28"/>
    <p:sldId id="304" r:id="rId29"/>
    <p:sldId id="288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7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8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1/31/2021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1/31/2021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examspecs/ztrcg8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Pe</a:t>
            </a:r>
            <a:r>
              <a:rPr lang="en-GB" dirty="0" smtClean="0"/>
              <a:t> revision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Miss Taylor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5659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Revision tasks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317813"/>
            <a:ext cx="10178322" cy="4561780"/>
          </a:xfrm>
        </p:spPr>
        <p:txBody>
          <a:bodyPr/>
          <a:lstStyle/>
          <a:p>
            <a:r>
              <a:rPr lang="en-GB" dirty="0" smtClean="0"/>
              <a:t>For each of the papers you must pick one topic to revise – this must be a topic that you have previously identified as a weakness from an exam or from when you have highlighted the end of topic specifications in your book. </a:t>
            </a:r>
          </a:p>
          <a:p>
            <a:r>
              <a:rPr lang="en-GB" dirty="0" smtClean="0"/>
              <a:t>Once you have picked which topic you are going to revise – navigate to that topics slide. </a:t>
            </a:r>
          </a:p>
          <a:p>
            <a:r>
              <a:rPr lang="en-GB" dirty="0" smtClean="0"/>
              <a:t>On the slide for each topic there are 3 tasks for you to complete and then a mini quiz. You must do these in the relevant exercise book. </a:t>
            </a:r>
          </a:p>
          <a:p>
            <a:pPr lvl="1"/>
            <a:r>
              <a:rPr lang="en-GB" dirty="0" smtClean="0"/>
              <a:t>Paper 1 Topics = YELLOW exercise book. </a:t>
            </a:r>
          </a:p>
          <a:p>
            <a:r>
              <a:rPr lang="en-GB" dirty="0" smtClean="0"/>
              <a:t>Once you have completed the revision tasks in your book you then need to upload a photo of your work to that weeks assignment. </a:t>
            </a:r>
          </a:p>
          <a:p>
            <a:r>
              <a:rPr lang="en-US" dirty="0" smtClean="0"/>
              <a:t>You will have the Wednesday and Thursday lesson to complete your work. </a:t>
            </a:r>
          </a:p>
          <a:p>
            <a:pPr marL="0" indent="0">
              <a:buNone/>
            </a:pPr>
            <a:r>
              <a:rPr lang="en-US" dirty="0" smtClean="0"/>
              <a:t>Use BBC </a:t>
            </a:r>
            <a:r>
              <a:rPr lang="en-US" dirty="0" err="1" smtClean="0"/>
              <a:t>Bitesize</a:t>
            </a:r>
            <a:r>
              <a:rPr lang="en-US" dirty="0" smtClean="0"/>
              <a:t> to help you with </a:t>
            </a:r>
            <a:r>
              <a:rPr lang="en-US" dirty="0"/>
              <a:t>your tasks.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www.bbc.co.uk/bitesize/examspecs/ztrcg82</a:t>
            </a:r>
            <a:r>
              <a:rPr lang="en-US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261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Socio-cultural issues and sports psychology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Paper </a:t>
            </a:r>
            <a:r>
              <a:rPr lang="en-GB" dirty="0" smtClean="0"/>
              <a:t>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4291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600" dirty="0" smtClean="0"/>
              <a:t>2.1</a:t>
            </a:r>
            <a:r>
              <a:rPr lang="en-US" sz="6600" dirty="0" smtClean="0"/>
              <a:t>a Engagement Patterns of different social groups in physical activities and sports</a:t>
            </a:r>
            <a:endParaRPr lang="en-GB" sz="66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Revision tasks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8189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1: Physical activity and sport in the UK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5050" y="2148840"/>
            <a:ext cx="3025140" cy="19888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400" dirty="0" smtClean="0"/>
              <a:t>Task 1: copy out the tables. The sport of golf is seen by some people as a sport that prevents certain groups from participating. Explain the barriers to participation in this sport. Use you own knowledge and research to gain evidence to support answers. </a:t>
            </a:r>
            <a:endParaRPr lang="en-GB" sz="1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999875"/>
              </p:ext>
            </p:extLst>
          </p:nvPr>
        </p:nvGraphicFramePr>
        <p:xfrm>
          <a:off x="1430020" y="2228426"/>
          <a:ext cx="2753360" cy="1909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3360">
                  <a:extLst>
                    <a:ext uri="{9D8B030D-6E8A-4147-A177-3AD203B41FA5}">
                      <a16:colId xmlns:a16="http://schemas.microsoft.com/office/drawing/2014/main" val="185548032"/>
                    </a:ext>
                  </a:extLst>
                </a:gridCol>
              </a:tblGrid>
              <a:tr h="582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Gender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156830"/>
                  </a:ext>
                </a:extLst>
              </a:tr>
              <a:tr h="132655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86485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867114"/>
              </p:ext>
            </p:extLst>
          </p:nvPr>
        </p:nvGraphicFramePr>
        <p:xfrm>
          <a:off x="1645920" y="4491569"/>
          <a:ext cx="2753360" cy="1909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3360">
                  <a:extLst>
                    <a:ext uri="{9D8B030D-6E8A-4147-A177-3AD203B41FA5}">
                      <a16:colId xmlns:a16="http://schemas.microsoft.com/office/drawing/2014/main" val="185548032"/>
                    </a:ext>
                  </a:extLst>
                </a:gridCol>
              </a:tblGrid>
              <a:tr h="582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Ethnicity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156830"/>
                  </a:ext>
                </a:extLst>
              </a:tr>
              <a:tr h="132655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86485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561950"/>
              </p:ext>
            </p:extLst>
          </p:nvPr>
        </p:nvGraphicFramePr>
        <p:xfrm>
          <a:off x="4960620" y="4491569"/>
          <a:ext cx="2753360" cy="1909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3360">
                  <a:extLst>
                    <a:ext uri="{9D8B030D-6E8A-4147-A177-3AD203B41FA5}">
                      <a16:colId xmlns:a16="http://schemas.microsoft.com/office/drawing/2014/main" val="185548032"/>
                    </a:ext>
                  </a:extLst>
                </a:gridCol>
              </a:tblGrid>
              <a:tr h="582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156830"/>
                  </a:ext>
                </a:extLst>
              </a:tr>
              <a:tr h="132655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86485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772741"/>
              </p:ext>
            </p:extLst>
          </p:nvPr>
        </p:nvGraphicFramePr>
        <p:xfrm>
          <a:off x="8275320" y="4491569"/>
          <a:ext cx="2753360" cy="1909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3360">
                  <a:extLst>
                    <a:ext uri="{9D8B030D-6E8A-4147-A177-3AD203B41FA5}">
                      <a16:colId xmlns:a16="http://schemas.microsoft.com/office/drawing/2014/main" val="185548032"/>
                    </a:ext>
                  </a:extLst>
                </a:gridCol>
              </a:tblGrid>
              <a:tr h="582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Disability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156830"/>
                  </a:ext>
                </a:extLst>
              </a:tr>
              <a:tr h="132655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86485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184746"/>
              </p:ext>
            </p:extLst>
          </p:nvPr>
        </p:nvGraphicFramePr>
        <p:xfrm>
          <a:off x="8531860" y="2228426"/>
          <a:ext cx="2753360" cy="1909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3360">
                  <a:extLst>
                    <a:ext uri="{9D8B030D-6E8A-4147-A177-3AD203B41FA5}">
                      <a16:colId xmlns:a16="http://schemas.microsoft.com/office/drawing/2014/main" val="185548032"/>
                    </a:ext>
                  </a:extLst>
                </a:gridCol>
              </a:tblGrid>
              <a:tr h="582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Socio-Economic Group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8156830"/>
                  </a:ext>
                </a:extLst>
              </a:tr>
              <a:tr h="132655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8648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1883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2: Participation in physical activity and sport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6898" y="1874517"/>
            <a:ext cx="10178322" cy="487680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Task 2: below is a list of all the factors that can affect participation. For each one you need to state a positive and negative effect. EXTENSION: give practical examples for each. </a:t>
            </a:r>
          </a:p>
          <a:p>
            <a:r>
              <a:rPr lang="en-US" dirty="0" smtClean="0"/>
              <a:t>Age</a:t>
            </a:r>
          </a:p>
          <a:p>
            <a:r>
              <a:rPr lang="en-US" dirty="0" smtClean="0"/>
              <a:t>Gender</a:t>
            </a:r>
          </a:p>
          <a:p>
            <a:r>
              <a:rPr lang="en-US" dirty="0" smtClean="0"/>
              <a:t>Ethnicity</a:t>
            </a:r>
          </a:p>
          <a:p>
            <a:r>
              <a:rPr lang="en-US" dirty="0" smtClean="0"/>
              <a:t>Religion/culture</a:t>
            </a:r>
          </a:p>
          <a:p>
            <a:r>
              <a:rPr lang="en-US" dirty="0" smtClean="0"/>
              <a:t>Family</a:t>
            </a:r>
          </a:p>
          <a:p>
            <a:r>
              <a:rPr lang="en-US" dirty="0" smtClean="0"/>
              <a:t>Education</a:t>
            </a:r>
          </a:p>
          <a:p>
            <a:r>
              <a:rPr lang="en-US" dirty="0" smtClean="0"/>
              <a:t>Time/work commitments</a:t>
            </a:r>
          </a:p>
          <a:p>
            <a:r>
              <a:rPr lang="en-US" dirty="0" smtClean="0"/>
              <a:t>Cost/disposable income</a:t>
            </a:r>
          </a:p>
          <a:p>
            <a:r>
              <a:rPr lang="en-US" dirty="0" smtClean="0"/>
              <a:t>Disability</a:t>
            </a:r>
          </a:p>
          <a:p>
            <a:r>
              <a:rPr lang="en-US" dirty="0" smtClean="0"/>
              <a:t>Opportunity/access</a:t>
            </a:r>
          </a:p>
          <a:p>
            <a:r>
              <a:rPr lang="en-US" dirty="0" smtClean="0"/>
              <a:t>Discrimination</a:t>
            </a:r>
          </a:p>
          <a:p>
            <a:r>
              <a:rPr lang="en-US" dirty="0" smtClean="0"/>
              <a:t>Environment/climate</a:t>
            </a:r>
          </a:p>
          <a:p>
            <a:r>
              <a:rPr lang="en-US" dirty="0" smtClean="0"/>
              <a:t>Media coverage</a:t>
            </a:r>
          </a:p>
          <a:p>
            <a:r>
              <a:rPr lang="en-US" dirty="0" smtClean="0"/>
              <a:t>Role models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722620" y="3116580"/>
            <a:ext cx="4770120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Extension Task: can you explain how the following strategies are used to improve participation.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Promotion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Provision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Access</a:t>
            </a:r>
          </a:p>
        </p:txBody>
      </p:sp>
    </p:spTree>
    <p:extLst>
      <p:ext uri="{BB962C8B-B14F-4D97-AF65-F5344CB8AC3E}">
        <p14:creationId xmlns:p14="http://schemas.microsoft.com/office/powerpoint/2010/main" val="2998695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Mini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4534" y="1512889"/>
            <a:ext cx="8596668" cy="4697411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 smtClean="0"/>
              <a:t>Task: </a:t>
            </a:r>
            <a:r>
              <a:rPr lang="en-GB" dirty="0" smtClean="0"/>
              <a:t>without </a:t>
            </a:r>
            <a:r>
              <a:rPr lang="en-GB" dirty="0" smtClean="0"/>
              <a:t>your notes answer the following questions.</a:t>
            </a:r>
          </a:p>
          <a:p>
            <a:pPr>
              <a:buNone/>
            </a:pP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smtClean="0"/>
              <a:t>How might family influence your sporting participation?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How might role models influence your sporting participation?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How can media coverage influence participation rates in sport?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If you would like to take up skiing but cannot afford to get to the local ski centre 40 miles away which two factors are affecting your participation?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Name and explain a factor that a 35 year old woman may be affected by.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How might disability influence your sporting participation?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If you participated in volleyball at school and decided to join a club as a result which factor has affected your participation.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Give an example of how discrimination may affect participation.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Name and explain a factor that a 65 year old man may be affected by.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If a disabled person is unable to get into a sports facility because there is no wheelchair ramp then which factor is acting as a barrier.</a:t>
            </a:r>
          </a:p>
          <a:p>
            <a:endParaRPr lang="en-GB" b="1" dirty="0" smtClean="0"/>
          </a:p>
          <a:p>
            <a:pPr>
              <a:buFont typeface="+mj-lt"/>
              <a:buAutoNum type="arabicPeriod"/>
            </a:pPr>
            <a:endParaRPr lang="en-GB" dirty="0" smtClean="0"/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pic>
        <p:nvPicPr>
          <p:cNvPr id="700418" name="Picture 2" descr="Image result for thinking emoj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52460" y="148678"/>
            <a:ext cx="2728422" cy="27284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697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/>
              <a:t>2.1b </a:t>
            </a:r>
            <a:r>
              <a:rPr lang="en-US" sz="7200" dirty="0" err="1" smtClean="0"/>
              <a:t>commercialisation</a:t>
            </a:r>
            <a:r>
              <a:rPr lang="en-US" sz="7200" dirty="0" smtClean="0"/>
              <a:t> of physical activity and sport</a:t>
            </a:r>
            <a:endParaRPr lang="en-GB" sz="72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Revision tasks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087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1: </a:t>
            </a:r>
            <a:r>
              <a:rPr lang="en-US" dirty="0" err="1" smtClean="0"/>
              <a:t>Commercialisation</a:t>
            </a:r>
            <a:r>
              <a:rPr lang="en-US" dirty="0" smtClean="0"/>
              <a:t> in Sport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057401"/>
            <a:ext cx="10178322" cy="5486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Task 2: Draw the golden triangle and explain how each side benefits one another.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251678" y="5890261"/>
            <a:ext cx="10178322" cy="800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Extension Task: identify the positive and negative effects of the media on commercialization and apply these to practical examples.</a:t>
            </a:r>
            <a:endParaRPr lang="en-GB" dirty="0"/>
          </a:p>
        </p:txBody>
      </p:sp>
      <p:pic>
        <p:nvPicPr>
          <p:cNvPr id="5122" name="Picture 2" descr="A Level Physical Education : The Golden Triang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95" y="2516563"/>
            <a:ext cx="5460365" cy="337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007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4"/>
            <a:ext cx="10178322" cy="1537855"/>
          </a:xfrm>
        </p:spPr>
        <p:txBody>
          <a:bodyPr/>
          <a:lstStyle/>
          <a:p>
            <a:r>
              <a:rPr lang="en-US" dirty="0" smtClean="0"/>
              <a:t>TASK 2: Sponsorship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19201"/>
            <a:ext cx="10178322" cy="9677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Task 3: You are the owner of Nike you need to pick an athlete who you are going to sponsor and create a sponsorship profile.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219976"/>
              </p:ext>
            </p:extLst>
          </p:nvPr>
        </p:nvGraphicFramePr>
        <p:xfrm>
          <a:off x="2032000" y="2040466"/>
          <a:ext cx="8128000" cy="4592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13773782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99038529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896950755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74295074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394448657"/>
                    </a:ext>
                  </a:extLst>
                </a:gridCol>
              </a:tblGrid>
              <a:tr h="290263"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Sponsorship Profile 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330248"/>
                  </a:ext>
                </a:extLst>
              </a:tr>
              <a:tr h="290263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Athlete Name: </a:t>
                      </a:r>
                      <a:endParaRPr lang="en-GB" sz="14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581024"/>
                  </a:ext>
                </a:extLst>
              </a:tr>
              <a:tr h="71571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Reason for sponsoring the athlete: </a:t>
                      </a:r>
                      <a:endParaRPr lang="en-GB" sz="14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805894"/>
                  </a:ext>
                </a:extLst>
              </a:tr>
              <a:tr h="157457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How</a:t>
                      </a:r>
                      <a:r>
                        <a:rPr lang="en-US" sz="1400" baseline="0" dirty="0" smtClean="0"/>
                        <a:t> are you sponsoring the athlete? (clothing and equipment, facilities, financial’</a:t>
                      </a:r>
                      <a:endParaRPr lang="en-GB" sz="14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US" sz="1400" dirty="0" smtClean="0"/>
                        <a:t>How will this</a:t>
                      </a:r>
                      <a:r>
                        <a:rPr lang="en-US" sz="1400" baseline="0" dirty="0" smtClean="0"/>
                        <a:t> help the athlete? 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885967"/>
                  </a:ext>
                </a:extLst>
              </a:tr>
              <a:tr h="71571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Effects of sponsorship on the athlete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Effects of sponsorship on</a:t>
                      </a:r>
                      <a:r>
                        <a:rPr lang="en-US" sz="1400" baseline="0" dirty="0" smtClean="0"/>
                        <a:t> the sport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Effects of sponsorship on the sponsor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Effects of sponsorship on the spectators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Effects of sponsorship on the athlete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942321"/>
                  </a:ext>
                </a:extLst>
              </a:tr>
              <a:tr h="930431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 smtClean="0"/>
                    </a:p>
                    <a:p>
                      <a:endParaRPr lang="en-US" sz="1400" dirty="0" smtClean="0"/>
                    </a:p>
                    <a:p>
                      <a:endParaRPr lang="en-US" sz="1400" dirty="0" smtClean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608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2603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Mini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57300"/>
            <a:ext cx="10178322" cy="5196839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 smtClean="0"/>
              <a:t>Task: </a:t>
            </a:r>
            <a:r>
              <a:rPr lang="en-GB" dirty="0" smtClean="0"/>
              <a:t>without </a:t>
            </a:r>
            <a:r>
              <a:rPr lang="en-GB" dirty="0" smtClean="0"/>
              <a:t>your notes answer the following questions.</a:t>
            </a:r>
          </a:p>
          <a:p>
            <a:endParaRPr lang="en-GB" b="1" dirty="0" smtClean="0"/>
          </a:p>
          <a:p>
            <a:pPr lvl="0">
              <a:buFont typeface="+mj-lt"/>
              <a:buAutoNum type="arabicPeriod"/>
            </a:pPr>
            <a:r>
              <a:rPr lang="en-GB" dirty="0" smtClean="0"/>
              <a:t>Name three of the four types of media. 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Name the three sides of the Golden Triangle.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Give an example of how a rugby team might use social media.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Who is a company more likely to want to sponsor, a premier league football team or a British basketball league team? Why?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State how the media benefits sport and sport benefits the media in regards to the Golden Triangle.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How will less popular sports teams be affected by not receiving as much media attention as other teams? 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Name two of the three types of sponsorship in sport.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Give one reason why companies choose to sponsor sports events, teams or athletes.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Explain how increased commercialisation and media coverage has impacted positively on officials in sport.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Explain why a sponsor is likely to not want to be associated with a sports person who has behaved badly in some way.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35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Revision tasks</a:t>
            </a:r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/>
              <a:t>2.1c Ethical and Socio Cultural issues in physical activity and sport</a:t>
            </a:r>
            <a:r>
              <a:rPr lang="en-US" sz="7200" dirty="0" smtClean="0"/>
              <a:t>	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2218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 1: Ethics in Sport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333501"/>
            <a:ext cx="10178322" cy="7619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Task 1: copy and complete the spider diagram! Write the definition of each of the key words and then around that give practical examples of each one. 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5700759" y="2933700"/>
            <a:ext cx="1280160" cy="11506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Ethics in Sport</a:t>
            </a:r>
            <a:endParaRPr lang="en-GB" dirty="0"/>
          </a:p>
        </p:txBody>
      </p:sp>
      <p:cxnSp>
        <p:nvCxnSpPr>
          <p:cNvPr id="8" name="Straight Arrow Connector 7"/>
          <p:cNvCxnSpPr>
            <a:stCxn id="4" idx="6"/>
          </p:cNvCxnSpPr>
          <p:nvPr/>
        </p:nvCxnSpPr>
        <p:spPr>
          <a:xfrm flipV="1">
            <a:off x="6980919" y="3505200"/>
            <a:ext cx="1035321" cy="3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4" idx="4"/>
          </p:cNvCxnSpPr>
          <p:nvPr/>
        </p:nvCxnSpPr>
        <p:spPr>
          <a:xfrm>
            <a:off x="6340839" y="4084320"/>
            <a:ext cx="0" cy="6324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4" idx="2"/>
          </p:cNvCxnSpPr>
          <p:nvPr/>
        </p:nvCxnSpPr>
        <p:spPr>
          <a:xfrm flipH="1" flipV="1">
            <a:off x="4602480" y="3505200"/>
            <a:ext cx="1098279" cy="3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994660" y="2933700"/>
            <a:ext cx="1607820" cy="1135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Sportsmanship Definition</a:t>
            </a:r>
            <a:endParaRPr lang="en-GB" sz="1200" dirty="0"/>
          </a:p>
        </p:txBody>
      </p:sp>
      <p:sp>
        <p:nvSpPr>
          <p:cNvPr id="14" name="Oval 13"/>
          <p:cNvSpPr/>
          <p:nvPr/>
        </p:nvSpPr>
        <p:spPr>
          <a:xfrm>
            <a:off x="5524093" y="4732020"/>
            <a:ext cx="1633491" cy="1135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Deviance Definition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8016240" y="2933700"/>
            <a:ext cx="1729740" cy="1135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Gamesmanship Definition </a:t>
            </a:r>
            <a:endParaRPr lang="en-GB" sz="1200" dirty="0"/>
          </a:p>
        </p:txBody>
      </p:sp>
      <p:cxnSp>
        <p:nvCxnSpPr>
          <p:cNvPr id="17" name="Straight Connector 16"/>
          <p:cNvCxnSpPr>
            <a:stCxn id="13" idx="1"/>
          </p:cNvCxnSpPr>
          <p:nvPr/>
        </p:nvCxnSpPr>
        <p:spPr>
          <a:xfrm flipH="1" flipV="1">
            <a:off x="2750820" y="2933700"/>
            <a:ext cx="479300" cy="1662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3" idx="2"/>
          </p:cNvCxnSpPr>
          <p:nvPr/>
        </p:nvCxnSpPr>
        <p:spPr>
          <a:xfrm flipH="1">
            <a:off x="2385060" y="3501390"/>
            <a:ext cx="609600" cy="38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3" idx="3"/>
          </p:cNvCxnSpPr>
          <p:nvPr/>
        </p:nvCxnSpPr>
        <p:spPr>
          <a:xfrm flipH="1">
            <a:off x="2872740" y="3902807"/>
            <a:ext cx="357380" cy="4977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13" idx="4"/>
          </p:cNvCxnSpPr>
          <p:nvPr/>
        </p:nvCxnSpPr>
        <p:spPr>
          <a:xfrm>
            <a:off x="3798570" y="4069080"/>
            <a:ext cx="0" cy="5257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3" idx="5"/>
          </p:cNvCxnSpPr>
          <p:nvPr/>
        </p:nvCxnSpPr>
        <p:spPr>
          <a:xfrm>
            <a:off x="4367020" y="3902807"/>
            <a:ext cx="342140" cy="3796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13" idx="0"/>
          </p:cNvCxnSpPr>
          <p:nvPr/>
        </p:nvCxnSpPr>
        <p:spPr>
          <a:xfrm flipV="1">
            <a:off x="3798570" y="2602230"/>
            <a:ext cx="0" cy="3314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13" idx="7"/>
          </p:cNvCxnSpPr>
          <p:nvPr/>
        </p:nvCxnSpPr>
        <p:spPr>
          <a:xfrm flipV="1">
            <a:off x="4367020" y="2872740"/>
            <a:ext cx="342140" cy="2272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14" idx="2"/>
          </p:cNvCxnSpPr>
          <p:nvPr/>
        </p:nvCxnSpPr>
        <p:spPr>
          <a:xfrm flipH="1">
            <a:off x="5012029" y="5299710"/>
            <a:ext cx="512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4" idx="3"/>
          </p:cNvCxnSpPr>
          <p:nvPr/>
        </p:nvCxnSpPr>
        <p:spPr>
          <a:xfrm flipH="1">
            <a:off x="5402580" y="5701127"/>
            <a:ext cx="360732" cy="2196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14" idx="4"/>
          </p:cNvCxnSpPr>
          <p:nvPr/>
        </p:nvCxnSpPr>
        <p:spPr>
          <a:xfrm flipH="1">
            <a:off x="6340838" y="5867400"/>
            <a:ext cx="1" cy="4343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4" idx="5"/>
          </p:cNvCxnSpPr>
          <p:nvPr/>
        </p:nvCxnSpPr>
        <p:spPr>
          <a:xfrm>
            <a:off x="6918365" y="5701127"/>
            <a:ext cx="360732" cy="372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4" idx="6"/>
          </p:cNvCxnSpPr>
          <p:nvPr/>
        </p:nvCxnSpPr>
        <p:spPr>
          <a:xfrm>
            <a:off x="7157584" y="5299710"/>
            <a:ext cx="577526" cy="7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15" idx="3"/>
          </p:cNvCxnSpPr>
          <p:nvPr/>
        </p:nvCxnSpPr>
        <p:spPr>
          <a:xfrm flipH="1">
            <a:off x="7940040" y="3902807"/>
            <a:ext cx="329515" cy="3872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15" idx="4"/>
          </p:cNvCxnSpPr>
          <p:nvPr/>
        </p:nvCxnSpPr>
        <p:spPr>
          <a:xfrm>
            <a:off x="8881110" y="4069080"/>
            <a:ext cx="0" cy="417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15" idx="5"/>
          </p:cNvCxnSpPr>
          <p:nvPr/>
        </p:nvCxnSpPr>
        <p:spPr>
          <a:xfrm>
            <a:off x="9492665" y="3902807"/>
            <a:ext cx="376090" cy="429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stCxn id="15" idx="6"/>
          </p:cNvCxnSpPr>
          <p:nvPr/>
        </p:nvCxnSpPr>
        <p:spPr>
          <a:xfrm>
            <a:off x="9745980" y="3501390"/>
            <a:ext cx="611555" cy="76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stCxn id="15" idx="7"/>
          </p:cNvCxnSpPr>
          <p:nvPr/>
        </p:nvCxnSpPr>
        <p:spPr>
          <a:xfrm flipV="1">
            <a:off x="9492665" y="2712717"/>
            <a:ext cx="253315" cy="387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15" idx="0"/>
          </p:cNvCxnSpPr>
          <p:nvPr/>
        </p:nvCxnSpPr>
        <p:spPr>
          <a:xfrm flipV="1">
            <a:off x="8881110" y="2515822"/>
            <a:ext cx="0" cy="417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15" idx="1"/>
          </p:cNvCxnSpPr>
          <p:nvPr/>
        </p:nvCxnSpPr>
        <p:spPr>
          <a:xfrm flipH="1" flipV="1">
            <a:off x="7940040" y="2767965"/>
            <a:ext cx="329515" cy="33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1173480" y="4991576"/>
            <a:ext cx="3429000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Extension Task: underneath your diagram write a paragraph explaining why sportsmanship is important and why there has been a decline.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5727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2: drugs in sport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272541"/>
            <a:ext cx="10178322" cy="3593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Task 2: create a poster for athletes making them aware of the 3 different drugs:  Anabolic Steroids, Stimulants and Beta Blockers. </a:t>
            </a:r>
          </a:p>
          <a:p>
            <a:pPr marL="0" indent="0">
              <a:buNone/>
            </a:pPr>
            <a:r>
              <a:rPr lang="en-US" sz="2400" dirty="0" smtClean="0"/>
              <a:t>The poster must include:</a:t>
            </a:r>
          </a:p>
          <a:p>
            <a:r>
              <a:rPr lang="en-US" sz="2400" dirty="0" smtClean="0"/>
              <a:t>Reasons why sports performers use drugs</a:t>
            </a:r>
          </a:p>
          <a:p>
            <a:r>
              <a:rPr lang="en-US" sz="2400" dirty="0" smtClean="0"/>
              <a:t>The effect the drug has on performance (sporting examples)</a:t>
            </a:r>
          </a:p>
          <a:p>
            <a:r>
              <a:rPr lang="en-US" sz="2400" dirty="0" smtClean="0"/>
              <a:t>The side effects of the drug</a:t>
            </a:r>
          </a:p>
          <a:p>
            <a:r>
              <a:rPr lang="en-US" sz="2400" dirty="0" smtClean="0"/>
              <a:t>The impact drug use has on sport itself. </a:t>
            </a:r>
          </a:p>
          <a:p>
            <a:endParaRPr lang="en-GB" sz="2400" dirty="0"/>
          </a:p>
        </p:txBody>
      </p:sp>
      <p:pic>
        <p:nvPicPr>
          <p:cNvPr id="2050" name="Picture 2" descr="Should Performance Enhancing Drugs (Such as Steroids) Be Accepted in Sports?  - Drug Use in Sports - ProCon.o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16780"/>
            <a:ext cx="12192000" cy="214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557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3: Violence in Sport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1738" y="1965961"/>
            <a:ext cx="3792762" cy="35935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 smtClean="0"/>
              <a:t>Task 3: create a diagram the shows the reasons for player violence. Extension can you give a practical example for each reason? </a:t>
            </a:r>
            <a:endParaRPr lang="en-GB" sz="3200" dirty="0"/>
          </a:p>
        </p:txBody>
      </p:sp>
      <p:pic>
        <p:nvPicPr>
          <p:cNvPr id="4098" name="Picture 2" descr="Violence in Sport | Sports | Jamaica Glea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555" y="2050732"/>
            <a:ext cx="4381500" cy="328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871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Mini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143000"/>
            <a:ext cx="10178322" cy="5158739"/>
          </a:xfrm>
        </p:spPr>
        <p:txBody>
          <a:bodyPr>
            <a:normAutofit/>
          </a:bodyPr>
          <a:lstStyle/>
          <a:p>
            <a:r>
              <a:rPr lang="en-GB" b="1" dirty="0" smtClean="0"/>
              <a:t>Task: </a:t>
            </a:r>
            <a:r>
              <a:rPr lang="en-GB" dirty="0" smtClean="0"/>
              <a:t>without </a:t>
            </a:r>
            <a:r>
              <a:rPr lang="en-GB" dirty="0" smtClean="0"/>
              <a:t>your notes answer the following questions.</a:t>
            </a:r>
          </a:p>
          <a:p>
            <a:endParaRPr lang="en-GB" b="1" dirty="0" smtClean="0"/>
          </a:p>
          <a:p>
            <a:pPr lvl="0">
              <a:buFont typeface="+mj-lt"/>
              <a:buAutoNum type="arabicPeriod"/>
            </a:pPr>
            <a:r>
              <a:rPr lang="en-GB" dirty="0" smtClean="0"/>
              <a:t>Shaking hands before and after a game is an example of what?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Describe gamesmanship.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Give an example of deviance.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Give two reasons why an athlete may take performance enhancing drugs.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How do anabolic steroids affect performance?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Give a sporting example of someone who may use beta blockers.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How would using anabolic steroids benefit a sprinters performance?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A racing driver would use which performance enhancing drug to remain alert?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Why do sports not want people taking drugs in their sport?</a:t>
            </a:r>
          </a:p>
          <a:p>
            <a:pPr lvl="0">
              <a:buFont typeface="+mj-lt"/>
              <a:buAutoNum type="arabicPeriod"/>
            </a:pPr>
            <a:r>
              <a:rPr lang="en-GB" dirty="0" smtClean="0"/>
              <a:t>Give two reasons why a sports person may be violent.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120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8800" dirty="0" smtClean="0"/>
              <a:t>2.2 Sports Psychology</a:t>
            </a:r>
            <a:endParaRPr lang="en-GB" sz="8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Revision tasks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719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Characteristics of a skillful movement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smtClean="0"/>
              <a:t>Task: what are the definitions for the characteristics of a skillful movement? Then explain with practical examples how each one can be used to judge an athletes performance. </a:t>
            </a:r>
            <a:endParaRPr lang="en-GB" sz="2800" dirty="0"/>
          </a:p>
        </p:txBody>
      </p:sp>
      <p:pic>
        <p:nvPicPr>
          <p:cNvPr id="9218" name="Picture 2" descr="Jury. Judges Group Show Scorecards With Assessment Opinion Or Score. Judge  On Quiz Show, College Evaluation Vector Stock Vector - Illustration of  learning, people: 118076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031" y="4009548"/>
            <a:ext cx="3523615" cy="264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1493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Classifications of skills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62100"/>
            <a:ext cx="10178322" cy="47091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Research task: you need to research the two continuums </a:t>
            </a:r>
            <a:endParaRPr lang="en-GB" dirty="0" smtClean="0"/>
          </a:p>
          <a:p>
            <a:r>
              <a:rPr lang="en-GB" dirty="0" smtClean="0"/>
              <a:t>When </a:t>
            </a:r>
            <a:r>
              <a:rPr lang="en-GB" dirty="0"/>
              <a:t>researching make sure </a:t>
            </a:r>
            <a:r>
              <a:rPr lang="en-GB" dirty="0" smtClean="0"/>
              <a:t>you </a:t>
            </a:r>
            <a:r>
              <a:rPr lang="en-GB" dirty="0"/>
              <a:t>use a recognised resource e.g. OCR GCSE PE book, or include </a:t>
            </a:r>
            <a:r>
              <a:rPr lang="en-GB" dirty="0" smtClean="0"/>
              <a:t>‘OCR GCSE </a:t>
            </a:r>
            <a:r>
              <a:rPr lang="en-GB" dirty="0"/>
              <a:t>PE’ when searching on the </a:t>
            </a:r>
            <a:r>
              <a:rPr lang="en-GB" dirty="0" smtClean="0"/>
              <a:t>internet.</a:t>
            </a:r>
          </a:p>
          <a:p>
            <a:r>
              <a:rPr lang="en-GB" dirty="0" smtClean="0"/>
              <a:t> </a:t>
            </a:r>
            <a:r>
              <a:rPr lang="en-GB" dirty="0"/>
              <a:t>For </a:t>
            </a:r>
            <a:r>
              <a:rPr lang="en-GB" dirty="0" smtClean="0"/>
              <a:t>each </a:t>
            </a:r>
            <a:r>
              <a:rPr lang="en-GB" dirty="0"/>
              <a:t>continuum </a:t>
            </a:r>
            <a:r>
              <a:rPr lang="en-GB" dirty="0" smtClean="0"/>
              <a:t>you need to find: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1) the extremes on the end of the continuum</a:t>
            </a:r>
            <a:br>
              <a:rPr lang="en-GB" dirty="0"/>
            </a:br>
            <a:r>
              <a:rPr lang="en-GB" dirty="0"/>
              <a:t>2) characteristics / descriptions of each extreme</a:t>
            </a:r>
            <a:br>
              <a:rPr lang="en-GB" dirty="0"/>
            </a:br>
            <a:r>
              <a:rPr lang="en-GB" dirty="0"/>
              <a:t>3) examples of skills you can easily place on the continuum</a:t>
            </a:r>
            <a:br>
              <a:rPr lang="en-GB" dirty="0"/>
            </a:br>
            <a:r>
              <a:rPr lang="en-GB" dirty="0"/>
              <a:t>4) justify why you have placed each skill in the position that you have. </a:t>
            </a:r>
          </a:p>
          <a:p>
            <a:r>
              <a:rPr lang="en-GB" dirty="0" smtClean="0"/>
              <a:t>Present your </a:t>
            </a:r>
            <a:r>
              <a:rPr lang="en-GB" dirty="0"/>
              <a:t>findings </a:t>
            </a:r>
            <a:r>
              <a:rPr lang="en-GB" dirty="0" smtClean="0"/>
              <a:t>in to our BLUE exercise book.</a:t>
            </a:r>
            <a:endParaRPr lang="en-GB" dirty="0"/>
          </a:p>
          <a:p>
            <a:pPr marL="0" indent="0">
              <a:buNone/>
            </a:pPr>
            <a:r>
              <a:rPr lang="en-GB" i="1" dirty="0"/>
              <a:t>Extension questions</a:t>
            </a:r>
            <a:r>
              <a:rPr lang="en-GB" dirty="0"/>
              <a:t>:</a:t>
            </a:r>
            <a:br>
              <a:rPr lang="en-GB" dirty="0"/>
            </a:br>
            <a:r>
              <a:rPr lang="en-GB" dirty="0"/>
              <a:t>Why do you think a continuum is useful when classifying skills?</a:t>
            </a:r>
            <a:br>
              <a:rPr lang="en-GB" dirty="0"/>
            </a:br>
            <a:r>
              <a:rPr lang="en-GB" dirty="0"/>
              <a:t>Can you find information about the pacing continuum and can you find the link between the pacing continuum and the environmental </a:t>
            </a:r>
            <a:r>
              <a:rPr lang="en-GB" dirty="0" smtClean="0"/>
              <a:t>continuum?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6359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Goal setting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3052712"/>
              </p:ext>
            </p:extLst>
          </p:nvPr>
        </p:nvGraphicFramePr>
        <p:xfrm>
          <a:off x="2739353" y="1727793"/>
          <a:ext cx="7202971" cy="3842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60221">
                  <a:extLst>
                    <a:ext uri="{9D8B030D-6E8A-4147-A177-3AD203B41FA5}">
                      <a16:colId xmlns:a16="http://schemas.microsoft.com/office/drawing/2014/main" val="2275069432"/>
                    </a:ext>
                  </a:extLst>
                </a:gridCol>
                <a:gridCol w="2869233">
                  <a:extLst>
                    <a:ext uri="{9D8B030D-6E8A-4147-A177-3AD203B41FA5}">
                      <a16:colId xmlns:a16="http://schemas.microsoft.com/office/drawing/2014/main" val="3667019367"/>
                    </a:ext>
                  </a:extLst>
                </a:gridCol>
                <a:gridCol w="2673517">
                  <a:extLst>
                    <a:ext uri="{9D8B030D-6E8A-4147-A177-3AD203B41FA5}">
                      <a16:colId xmlns:a16="http://schemas.microsoft.com/office/drawing/2014/main" val="3346557631"/>
                    </a:ext>
                  </a:extLst>
                </a:gridCol>
              </a:tblGrid>
              <a:tr h="312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1200" dirty="0">
                          <a:effectLst/>
                        </a:rPr>
                        <a:t>Goal setting principle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1200">
                          <a:effectLst/>
                        </a:rPr>
                        <a:t>Description 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1200">
                          <a:effectLst/>
                        </a:rPr>
                        <a:t>Example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extLst>
                  <a:ext uri="{0D108BD9-81ED-4DB2-BD59-A6C34878D82A}">
                    <a16:rowId xmlns:a16="http://schemas.microsoft.com/office/drawing/2014/main" val="2768863806"/>
                  </a:ext>
                </a:extLst>
              </a:tr>
              <a:tr h="576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2800">
                          <a:effectLst/>
                        </a:rPr>
                        <a:t>S</a:t>
                      </a:r>
                      <a:r>
                        <a:rPr lang="en-GB" sz="1200">
                          <a:effectLst/>
                        </a:rPr>
                        <a:t>pecific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1200" dirty="0">
                          <a:effectLst/>
                        </a:rPr>
                        <a:t>The goal should be written down so you can tick it off when achieved.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GB" sz="1200" dirty="0">
                          <a:effectLst/>
                        </a:rPr>
                        <a:t>Writing in your diary “I want to be top goal scorer in our football club”.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extLst>
                  <a:ext uri="{0D108BD9-81ED-4DB2-BD59-A6C34878D82A}">
                    <a16:rowId xmlns:a16="http://schemas.microsoft.com/office/drawing/2014/main" val="2743302153"/>
                  </a:ext>
                </a:extLst>
              </a:tr>
              <a:tr h="9713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2800">
                          <a:effectLst/>
                        </a:rPr>
                        <a:t>M</a:t>
                      </a:r>
                      <a:r>
                        <a:rPr lang="en-GB" sz="1200">
                          <a:effectLst/>
                        </a:rPr>
                        <a:t>easurable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1200">
                          <a:effectLst/>
                        </a:rPr>
                        <a:t>You should say when you want to achieve the goal by, and might have short term goals as stepping stones towards a longer term goal.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GB" sz="1200">
                          <a:effectLst/>
                        </a:rPr>
                        <a:t>Wanting to win the hockey league because you came 2</a:t>
                      </a:r>
                      <a:r>
                        <a:rPr lang="en-GB" sz="1200" baseline="30000">
                          <a:effectLst/>
                        </a:rPr>
                        <a:t>nd</a:t>
                      </a:r>
                      <a:r>
                        <a:rPr lang="en-GB" sz="1200">
                          <a:effectLst/>
                        </a:rPr>
                        <a:t> last year.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extLst>
                  <a:ext uri="{0D108BD9-81ED-4DB2-BD59-A6C34878D82A}">
                    <a16:rowId xmlns:a16="http://schemas.microsoft.com/office/drawing/2014/main" val="488262392"/>
                  </a:ext>
                </a:extLst>
              </a:tr>
              <a:tr h="4443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2800">
                          <a:effectLst/>
                        </a:rPr>
                        <a:t>A</a:t>
                      </a:r>
                      <a:r>
                        <a:rPr lang="en-GB" sz="1200">
                          <a:effectLst/>
                        </a:rPr>
                        <a:t>chievable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1200">
                          <a:effectLst/>
                        </a:rPr>
                        <a:t>Having a way to test if you have achieved your goal.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GB" sz="1200">
                          <a:effectLst/>
                        </a:rPr>
                        <a:t>Wanting to run 13.5s in 100m.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extLst>
                  <a:ext uri="{0D108BD9-81ED-4DB2-BD59-A6C34878D82A}">
                    <a16:rowId xmlns:a16="http://schemas.microsoft.com/office/drawing/2014/main" val="2296641623"/>
                  </a:ext>
                </a:extLst>
              </a:tr>
              <a:tr h="576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2800">
                          <a:effectLst/>
                        </a:rPr>
                        <a:t>R</a:t>
                      </a:r>
                      <a:r>
                        <a:rPr lang="en-GB" sz="1200">
                          <a:effectLst/>
                        </a:rPr>
                        <a:t>ecorded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1200">
                          <a:effectLst/>
                        </a:rPr>
                        <a:t>The goal should be within your capabilities and not too hard.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GB" sz="1200">
                          <a:effectLst/>
                        </a:rPr>
                        <a:t>Wanting to run 13.5s in 100m.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extLst>
                  <a:ext uri="{0D108BD9-81ED-4DB2-BD59-A6C34878D82A}">
                    <a16:rowId xmlns:a16="http://schemas.microsoft.com/office/drawing/2014/main" val="3916857907"/>
                  </a:ext>
                </a:extLst>
              </a:tr>
              <a:tr h="6802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2800">
                          <a:effectLst/>
                        </a:rPr>
                        <a:t>T</a:t>
                      </a:r>
                      <a:r>
                        <a:rPr lang="en-GB" sz="1200">
                          <a:effectLst/>
                        </a:rPr>
                        <a:t>imed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200"/>
                        </a:spcAft>
                        <a:buFont typeface="+mj-lt"/>
                        <a:buAutoNum type="arabicPeriod"/>
                      </a:pPr>
                      <a:r>
                        <a:rPr lang="en-GB" sz="1200">
                          <a:effectLst/>
                        </a:rPr>
                        <a:t>Stating exactly what you want to achieve.</a:t>
                      </a:r>
                      <a:endParaRPr lang="en-GB" sz="1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200"/>
                        </a:spcAft>
                        <a:buFont typeface="+mj-lt"/>
                        <a:buAutoNum type="alphaLcPeriod"/>
                      </a:pPr>
                      <a:r>
                        <a:rPr lang="en-GB" sz="1200" dirty="0">
                          <a:effectLst/>
                        </a:rPr>
                        <a:t>Wanting to win today's tennis game.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20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312" marR="47312" marT="49502" marB="0"/>
                </a:tc>
                <a:extLst>
                  <a:ext uri="{0D108BD9-81ED-4DB2-BD59-A6C34878D82A}">
                    <a16:rowId xmlns:a16="http://schemas.microsoft.com/office/drawing/2014/main" val="3928471418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51679" y="1124041"/>
            <a:ext cx="1017832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Task 1: The table below has descriptions and examples of SMART goal setting although they are mixed up. Work out which is the correct description and example</a:t>
            </a:r>
            <a:r>
              <a:rPr kumimoji="0" lang="en-GB" alt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then write the correct answers in your book (write it out in full).  </a:t>
            </a:r>
            <a:endParaRPr kumimoji="0" lang="en-GB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51677" y="5781565"/>
            <a:ext cx="10178322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/>
            <a:r>
              <a:rPr kumimoji="0" lang="en-GB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Extension task: </a:t>
            </a:r>
            <a:r>
              <a:rPr lang="en-GB" dirty="0"/>
              <a:t>Now write YOUR goal and describe why it hits the SMART principles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5168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Mental Preparation </a:t>
            </a:r>
            <a:endParaRPr lang="en-GB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 l="49575" t="10233" r="19375" b="32418"/>
          <a:stretch>
            <a:fillRect/>
          </a:stretch>
        </p:blipFill>
        <p:spPr bwMode="auto">
          <a:xfrm>
            <a:off x="1438656" y="2542032"/>
            <a:ext cx="3380343" cy="3355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49425" t="10512" r="19450" b="28232"/>
          <a:stretch>
            <a:fillRect/>
          </a:stretch>
        </p:blipFill>
        <p:spPr bwMode="auto">
          <a:xfrm>
            <a:off x="4792980" y="2542031"/>
            <a:ext cx="3393948" cy="3590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l="49650" t="10372" r="19450" b="30884"/>
          <a:stretch>
            <a:fillRect/>
          </a:stretch>
        </p:blipFill>
        <p:spPr bwMode="auto">
          <a:xfrm>
            <a:off x="8168640" y="2528506"/>
            <a:ext cx="3374136" cy="3447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325034" y="1334581"/>
            <a:ext cx="8596668" cy="3880773"/>
          </a:xfrm>
        </p:spPr>
        <p:txBody>
          <a:bodyPr>
            <a:normAutofit/>
          </a:bodyPr>
          <a:lstStyle/>
          <a:p>
            <a:r>
              <a:rPr lang="en-GB" b="1" dirty="0" smtClean="0"/>
              <a:t>Task: </a:t>
            </a:r>
            <a:r>
              <a:rPr lang="en-GB" dirty="0" smtClean="0"/>
              <a:t>Read the scenarios in the text messages from the athletes and suggest a mental preparation technique they could use to improve their performance. Give a specific sporting example of how they could use it / how it would help.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52121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Guidance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0951428"/>
              </p:ext>
            </p:extLst>
          </p:nvPr>
        </p:nvGraphicFramePr>
        <p:xfrm>
          <a:off x="1251678" y="1927860"/>
          <a:ext cx="5066030" cy="230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015">
                  <a:extLst>
                    <a:ext uri="{9D8B030D-6E8A-4147-A177-3AD203B41FA5}">
                      <a16:colId xmlns:a16="http://schemas.microsoft.com/office/drawing/2014/main" val="3826094029"/>
                    </a:ext>
                  </a:extLst>
                </a:gridCol>
                <a:gridCol w="2533015">
                  <a:extLst>
                    <a:ext uri="{9D8B030D-6E8A-4147-A177-3AD203B41FA5}">
                      <a16:colId xmlns:a16="http://schemas.microsoft.com/office/drawing/2014/main" val="69349114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Visual: Write Definition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77884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Practical</a:t>
                      </a:r>
                      <a:r>
                        <a:rPr lang="en-US" baseline="0" dirty="0" smtClean="0"/>
                        <a:t> Example: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525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ADVANTAGES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DISADVANTAGES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1904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118001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0839208"/>
              </p:ext>
            </p:extLst>
          </p:nvPr>
        </p:nvGraphicFramePr>
        <p:xfrm>
          <a:off x="1274809" y="4312923"/>
          <a:ext cx="5066030" cy="230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015">
                  <a:extLst>
                    <a:ext uri="{9D8B030D-6E8A-4147-A177-3AD203B41FA5}">
                      <a16:colId xmlns:a16="http://schemas.microsoft.com/office/drawing/2014/main" val="3826094029"/>
                    </a:ext>
                  </a:extLst>
                </a:gridCol>
                <a:gridCol w="2533015">
                  <a:extLst>
                    <a:ext uri="{9D8B030D-6E8A-4147-A177-3AD203B41FA5}">
                      <a16:colId xmlns:a16="http://schemas.microsoft.com/office/drawing/2014/main" val="69349114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Manual: Write Definition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77884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Practical</a:t>
                      </a:r>
                      <a:r>
                        <a:rPr lang="en-US" baseline="0" dirty="0" smtClean="0"/>
                        <a:t> Example: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525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ADVANTAGES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DISADVANTAGES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1904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118001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2859758"/>
              </p:ext>
            </p:extLst>
          </p:nvPr>
        </p:nvGraphicFramePr>
        <p:xfrm>
          <a:off x="6539958" y="4312923"/>
          <a:ext cx="5066030" cy="230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015">
                  <a:extLst>
                    <a:ext uri="{9D8B030D-6E8A-4147-A177-3AD203B41FA5}">
                      <a16:colId xmlns:a16="http://schemas.microsoft.com/office/drawing/2014/main" val="3826094029"/>
                    </a:ext>
                  </a:extLst>
                </a:gridCol>
                <a:gridCol w="2533015">
                  <a:extLst>
                    <a:ext uri="{9D8B030D-6E8A-4147-A177-3AD203B41FA5}">
                      <a16:colId xmlns:a16="http://schemas.microsoft.com/office/drawing/2014/main" val="69349114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Mechanical: Write Definition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77884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Practical</a:t>
                      </a:r>
                      <a:r>
                        <a:rPr lang="en-US" baseline="0" dirty="0" smtClean="0"/>
                        <a:t> Example: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525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ADVANTAGES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DISADVANTAGES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1904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118001"/>
                  </a:ext>
                </a:extLst>
              </a:tr>
            </a:tbl>
          </a:graphicData>
        </a:graphic>
      </p:graphicFrame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0800133"/>
              </p:ext>
            </p:extLst>
          </p:nvPr>
        </p:nvGraphicFramePr>
        <p:xfrm>
          <a:off x="6539958" y="1927860"/>
          <a:ext cx="5066030" cy="230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015">
                  <a:extLst>
                    <a:ext uri="{9D8B030D-6E8A-4147-A177-3AD203B41FA5}">
                      <a16:colId xmlns:a16="http://schemas.microsoft.com/office/drawing/2014/main" val="3826094029"/>
                    </a:ext>
                  </a:extLst>
                </a:gridCol>
                <a:gridCol w="2533015">
                  <a:extLst>
                    <a:ext uri="{9D8B030D-6E8A-4147-A177-3AD203B41FA5}">
                      <a16:colId xmlns:a16="http://schemas.microsoft.com/office/drawing/2014/main" val="69349114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Verbal: Write Definition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77884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Practical</a:t>
                      </a:r>
                      <a:r>
                        <a:rPr lang="en-US" baseline="0" dirty="0" smtClean="0"/>
                        <a:t> Example: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525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ADVANTAGES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DISADVANTAGES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1904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118001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51678" y="1362345"/>
            <a:ext cx="1017832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 smtClean="0">
                <a:cs typeface="Arial" panose="020B0604020202020204" pitchFamily="34" charset="0"/>
              </a:rPr>
              <a:t>Task copy out the tables and complete for each of the types of guidance. </a:t>
            </a:r>
            <a:endParaRPr kumimoji="0" lang="en-GB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3147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424941"/>
            <a:ext cx="10178322" cy="359359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Task identify the 6 types of feedback. You must provide a definition and practical example of each one. </a:t>
            </a:r>
          </a:p>
          <a:p>
            <a:r>
              <a:rPr lang="en-US" dirty="0" smtClean="0"/>
              <a:t>Intrinsic</a:t>
            </a:r>
          </a:p>
          <a:p>
            <a:r>
              <a:rPr lang="en-US" dirty="0" smtClean="0"/>
              <a:t>Extrinsic</a:t>
            </a:r>
          </a:p>
          <a:p>
            <a:r>
              <a:rPr lang="en-US" dirty="0" smtClean="0"/>
              <a:t>Knowledge of performance</a:t>
            </a:r>
          </a:p>
          <a:p>
            <a:r>
              <a:rPr lang="en-US" dirty="0" smtClean="0"/>
              <a:t>Knowledge of results</a:t>
            </a:r>
          </a:p>
          <a:p>
            <a:r>
              <a:rPr lang="en-US" dirty="0" smtClean="0"/>
              <a:t>Positive </a:t>
            </a:r>
          </a:p>
          <a:p>
            <a:r>
              <a:rPr lang="en-US" dirty="0" smtClean="0"/>
              <a:t>Negative </a:t>
            </a:r>
            <a:endParaRPr lang="en-GB" dirty="0"/>
          </a:p>
        </p:txBody>
      </p:sp>
      <p:pic>
        <p:nvPicPr>
          <p:cNvPr id="8194" name="Picture 2" descr="outrageous coach_12354676_Marcel Mooij_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913" y="4107960"/>
            <a:ext cx="2814003" cy="1868047"/>
          </a:xfrm>
          <a:prstGeom prst="rect">
            <a:avLst/>
          </a:prstGeom>
          <a:noFill/>
          <a:ln w="9525">
            <a:solidFill>
              <a:srgbClr val="DB8B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Measuring Longjump distance_1165273_Jim Parkin_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910" y="4107960"/>
            <a:ext cx="2814003" cy="1872386"/>
          </a:xfrm>
          <a:prstGeom prst="rect">
            <a:avLst/>
          </a:prstGeom>
          <a:noFill/>
          <a:ln w="9525">
            <a:solidFill>
              <a:srgbClr val="DB8B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gymnast Melissa Idel_243343600_Aspen Photo_SH_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912" y="2259441"/>
            <a:ext cx="2774948" cy="1848519"/>
          </a:xfrm>
          <a:prstGeom prst="rect">
            <a:avLst/>
          </a:prstGeom>
          <a:noFill/>
          <a:ln w="9525">
            <a:solidFill>
              <a:srgbClr val="DB8B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918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Mini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24001"/>
            <a:ext cx="10178322" cy="3776472"/>
          </a:xfrm>
        </p:spPr>
        <p:txBody>
          <a:bodyPr>
            <a:noAutofit/>
          </a:bodyPr>
          <a:lstStyle/>
          <a:p>
            <a:r>
              <a:rPr lang="en-GB" sz="1600" b="1" dirty="0" smtClean="0"/>
              <a:t>Task: </a:t>
            </a:r>
            <a:r>
              <a:rPr lang="en-GB" sz="1600" dirty="0" smtClean="0"/>
              <a:t>without </a:t>
            </a:r>
            <a:r>
              <a:rPr lang="en-GB" sz="1600" dirty="0" smtClean="0"/>
              <a:t>your notes answer the following questions.</a:t>
            </a:r>
          </a:p>
          <a:p>
            <a:endParaRPr lang="en-GB" sz="1600" b="1" dirty="0" smtClean="0"/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Give an example of a skilful movement in sport that would be described as having good coordination?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Other than coordination, name two other characteristics of skilful movement.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In relation to the difficulty continuum, what is a simple skill?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Is a pass in football an open or closed skill? Explain why.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Give one reason why it is important for athletes to set goals.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What does SMART stand for in relation to SMART goals.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Which aspect of SMART is not being followed in this goal – ‘I want to increase the amount of goals I score from 4 to 25 over my next 6 games’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Name two methods of mental preparation.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Give a sporting example of somebody who may use mental rehearsal and explain why.</a:t>
            </a:r>
          </a:p>
          <a:p>
            <a:pPr marL="514350" indent="-514350">
              <a:buFontTx/>
              <a:buAutoNum type="arabicPeriod"/>
            </a:pPr>
            <a:r>
              <a:rPr lang="en-GB" sz="1600" dirty="0" smtClean="0"/>
              <a:t>Giving a demonstration is which type of guidance?</a:t>
            </a:r>
          </a:p>
          <a:p>
            <a:pPr>
              <a:buFont typeface="+mj-lt"/>
              <a:buAutoNum type="arabicPeriod"/>
            </a:pPr>
            <a:endParaRPr lang="en-GB" sz="1600" dirty="0" smtClean="0"/>
          </a:p>
          <a:p>
            <a:pPr>
              <a:buFont typeface="+mj-lt"/>
              <a:buAutoNum type="arabicPeriod"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6990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2.3 Health, fitness and well-being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Revision Tasks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843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1: Benefits of physical activity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97379"/>
            <a:ext cx="10178322" cy="40386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Task 1: copy out and complete the tables. EXTENSION: explain why/how using practical examples.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334369"/>
              </p:ext>
            </p:extLst>
          </p:nvPr>
        </p:nvGraphicFramePr>
        <p:xfrm>
          <a:off x="1490980" y="2422312"/>
          <a:ext cx="3027680" cy="390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7680">
                  <a:extLst>
                    <a:ext uri="{9D8B030D-6E8A-4147-A177-3AD203B41FA5}">
                      <a16:colId xmlns:a16="http://schemas.microsoft.com/office/drawing/2014/main" val="100184470"/>
                    </a:ext>
                  </a:extLst>
                </a:gridCol>
              </a:tblGrid>
              <a:tr h="811015">
                <a:tc>
                  <a:txBody>
                    <a:bodyPr/>
                    <a:lstStyle/>
                    <a:p>
                      <a:r>
                        <a:rPr lang="en-US" dirty="0" smtClean="0"/>
                        <a:t>Physical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903301"/>
                  </a:ext>
                </a:extLst>
              </a:tr>
              <a:tr h="3094659">
                <a:tc>
                  <a:txBody>
                    <a:bodyPr/>
                    <a:lstStyle/>
                    <a:p>
                      <a:r>
                        <a:rPr lang="en-US" dirty="0" smtClean="0"/>
                        <a:t>List as many </a:t>
                      </a:r>
                      <a:r>
                        <a:rPr lang="en-US" b="1" dirty="0" smtClean="0"/>
                        <a:t>PHYSICAL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0" baseline="0" dirty="0" smtClean="0"/>
                        <a:t>benefits of participating in physical activity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18333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903840"/>
              </p:ext>
            </p:extLst>
          </p:nvPr>
        </p:nvGraphicFramePr>
        <p:xfrm>
          <a:off x="4874260" y="2418926"/>
          <a:ext cx="3027680" cy="390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7680">
                  <a:extLst>
                    <a:ext uri="{9D8B030D-6E8A-4147-A177-3AD203B41FA5}">
                      <a16:colId xmlns:a16="http://schemas.microsoft.com/office/drawing/2014/main" val="100184470"/>
                    </a:ext>
                  </a:extLst>
                </a:gridCol>
              </a:tblGrid>
              <a:tr h="811015">
                <a:tc>
                  <a:txBody>
                    <a:bodyPr/>
                    <a:lstStyle/>
                    <a:p>
                      <a:r>
                        <a:rPr lang="en-US" dirty="0" smtClean="0"/>
                        <a:t>Emotional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903301"/>
                  </a:ext>
                </a:extLst>
              </a:tr>
              <a:tr h="3094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List as many </a:t>
                      </a:r>
                      <a:r>
                        <a:rPr lang="en-US" b="1" dirty="0" smtClean="0"/>
                        <a:t>EMOTIONAL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0" baseline="0" dirty="0" smtClean="0"/>
                        <a:t>benefits of participating in physical activity 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1833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176416"/>
              </p:ext>
            </p:extLst>
          </p:nvPr>
        </p:nvGraphicFramePr>
        <p:xfrm>
          <a:off x="8257540" y="2418926"/>
          <a:ext cx="3027680" cy="390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7680">
                  <a:extLst>
                    <a:ext uri="{9D8B030D-6E8A-4147-A177-3AD203B41FA5}">
                      <a16:colId xmlns:a16="http://schemas.microsoft.com/office/drawing/2014/main" val="100184470"/>
                    </a:ext>
                  </a:extLst>
                </a:gridCol>
              </a:tblGrid>
              <a:tr h="811015">
                <a:tc>
                  <a:txBody>
                    <a:bodyPr/>
                    <a:lstStyle/>
                    <a:p>
                      <a:r>
                        <a:rPr lang="en-US" dirty="0" smtClean="0"/>
                        <a:t>Social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903301"/>
                  </a:ext>
                </a:extLst>
              </a:tr>
              <a:tr h="3094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List as many </a:t>
                      </a:r>
                      <a:r>
                        <a:rPr lang="en-US" b="1" dirty="0" smtClean="0"/>
                        <a:t>SOCIAL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0" baseline="0" dirty="0" smtClean="0"/>
                        <a:t>benefits of participating in physical activity 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183336"/>
                  </a:ext>
                </a:extLst>
              </a:tr>
            </a:tbl>
          </a:graphicData>
        </a:graphic>
      </p:graphicFrame>
      <p:pic>
        <p:nvPicPr>
          <p:cNvPr id="1030" name="Picture 6" descr="Big Data Yields Progress in Social Go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194" y="2488752"/>
            <a:ext cx="1240707" cy="66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5 Methods to Enhance Your Brain for Greater Productivity - ColoradoBiz  Magaz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0" y="2488752"/>
            <a:ext cx="1240707" cy="66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rioritize Your Health &amp; Wellness: Learn The Importance Of Physical Fitness  | Shaw Academ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83" t="12971" r="4061" b="3670"/>
          <a:stretch/>
        </p:blipFill>
        <p:spPr bwMode="auto">
          <a:xfrm>
            <a:off x="2722880" y="2488752"/>
            <a:ext cx="1240707" cy="66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1907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2: Consequences of living a sedentary lifestyle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416578"/>
              </p:ext>
            </p:extLst>
          </p:nvPr>
        </p:nvGraphicFramePr>
        <p:xfrm>
          <a:off x="1452880" y="2422312"/>
          <a:ext cx="3027680" cy="390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7680">
                  <a:extLst>
                    <a:ext uri="{9D8B030D-6E8A-4147-A177-3AD203B41FA5}">
                      <a16:colId xmlns:a16="http://schemas.microsoft.com/office/drawing/2014/main" val="100184470"/>
                    </a:ext>
                  </a:extLst>
                </a:gridCol>
              </a:tblGrid>
              <a:tr h="811015">
                <a:tc>
                  <a:txBody>
                    <a:bodyPr/>
                    <a:lstStyle/>
                    <a:p>
                      <a:r>
                        <a:rPr lang="en-US" dirty="0" smtClean="0"/>
                        <a:t>Physical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903301"/>
                  </a:ext>
                </a:extLst>
              </a:tr>
              <a:tr h="3094659">
                <a:tc>
                  <a:txBody>
                    <a:bodyPr/>
                    <a:lstStyle/>
                    <a:p>
                      <a:r>
                        <a:rPr lang="en-US" dirty="0" smtClean="0"/>
                        <a:t>List as many </a:t>
                      </a:r>
                      <a:r>
                        <a:rPr lang="en-US" b="1" dirty="0" smtClean="0"/>
                        <a:t>PHYSICAL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0" baseline="0" dirty="0" smtClean="0"/>
                        <a:t>consequences of a sedentary lifestyle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18333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101617"/>
              </p:ext>
            </p:extLst>
          </p:nvPr>
        </p:nvGraphicFramePr>
        <p:xfrm>
          <a:off x="4836160" y="2418926"/>
          <a:ext cx="3027680" cy="390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7680">
                  <a:extLst>
                    <a:ext uri="{9D8B030D-6E8A-4147-A177-3AD203B41FA5}">
                      <a16:colId xmlns:a16="http://schemas.microsoft.com/office/drawing/2014/main" val="100184470"/>
                    </a:ext>
                  </a:extLst>
                </a:gridCol>
              </a:tblGrid>
              <a:tr h="811015">
                <a:tc>
                  <a:txBody>
                    <a:bodyPr/>
                    <a:lstStyle/>
                    <a:p>
                      <a:r>
                        <a:rPr lang="en-US" dirty="0" smtClean="0"/>
                        <a:t>Emotional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903301"/>
                  </a:ext>
                </a:extLst>
              </a:tr>
              <a:tr h="3094659">
                <a:tc>
                  <a:txBody>
                    <a:bodyPr/>
                    <a:lstStyle/>
                    <a:p>
                      <a:r>
                        <a:rPr lang="en-US" dirty="0" smtClean="0"/>
                        <a:t>List as many </a:t>
                      </a:r>
                      <a:r>
                        <a:rPr lang="en-US" b="1" dirty="0" smtClean="0"/>
                        <a:t>EMOTIONAL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0" baseline="0" dirty="0" smtClean="0"/>
                        <a:t>consequences of a sedentary lifestyle 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1833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827323"/>
              </p:ext>
            </p:extLst>
          </p:nvPr>
        </p:nvGraphicFramePr>
        <p:xfrm>
          <a:off x="8219440" y="2418926"/>
          <a:ext cx="3027680" cy="390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7680">
                  <a:extLst>
                    <a:ext uri="{9D8B030D-6E8A-4147-A177-3AD203B41FA5}">
                      <a16:colId xmlns:a16="http://schemas.microsoft.com/office/drawing/2014/main" val="100184470"/>
                    </a:ext>
                  </a:extLst>
                </a:gridCol>
              </a:tblGrid>
              <a:tr h="811015">
                <a:tc>
                  <a:txBody>
                    <a:bodyPr/>
                    <a:lstStyle/>
                    <a:p>
                      <a:r>
                        <a:rPr lang="en-US" dirty="0" smtClean="0"/>
                        <a:t>Social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903301"/>
                  </a:ext>
                </a:extLst>
              </a:tr>
              <a:tr h="3094659">
                <a:tc>
                  <a:txBody>
                    <a:bodyPr/>
                    <a:lstStyle/>
                    <a:p>
                      <a:r>
                        <a:rPr lang="en-US" dirty="0" smtClean="0"/>
                        <a:t>List as many </a:t>
                      </a:r>
                      <a:r>
                        <a:rPr lang="en-US" b="1" dirty="0" smtClean="0"/>
                        <a:t>SOCIAL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0" baseline="0" dirty="0" smtClean="0"/>
                        <a:t>consequences of a sedentary lifestyle 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183336"/>
                  </a:ext>
                </a:extLst>
              </a:tr>
            </a:tbl>
          </a:graphicData>
        </a:graphic>
      </p:graphicFrame>
      <p:pic>
        <p:nvPicPr>
          <p:cNvPr id="7" name="Picture 6" descr="Big Data Yields Progress in Social Go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094" y="2488752"/>
            <a:ext cx="1240707" cy="66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5 Methods to Enhance Your Brain for Greater Productivity - ColoradoBiz  Magaz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0" y="2488752"/>
            <a:ext cx="1240707" cy="66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ioritize Your Health &amp; Wellness: Learn The Importance Of Physical Fitness  | Shaw Academ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83" t="12971" r="4061" b="3670"/>
          <a:stretch/>
        </p:blipFill>
        <p:spPr bwMode="auto">
          <a:xfrm>
            <a:off x="2684780" y="2488752"/>
            <a:ext cx="1240707" cy="66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250950" y="1989138"/>
            <a:ext cx="10179050" cy="36544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Task 1: copy out and complete the tables. EXTENSION: explain why/how using practical examples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19304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 3: diet AND nutrition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562101"/>
            <a:ext cx="6779802" cy="48920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Task 3: create a poster explaining the importance of diet and hydration in physical activity.</a:t>
            </a:r>
          </a:p>
          <a:p>
            <a:pPr marL="0" indent="0">
              <a:buNone/>
            </a:pPr>
            <a:r>
              <a:rPr lang="en-US" dirty="0" smtClean="0"/>
              <a:t>The poster must include:</a:t>
            </a:r>
          </a:p>
          <a:p>
            <a:r>
              <a:rPr lang="en-US" dirty="0" smtClean="0"/>
              <a:t>Definition of a balanced diet</a:t>
            </a:r>
          </a:p>
          <a:p>
            <a:r>
              <a:rPr lang="en-US" dirty="0" smtClean="0"/>
              <a:t>Identify all of the components of a diet, giving examples of each</a:t>
            </a:r>
          </a:p>
          <a:p>
            <a:r>
              <a:rPr lang="en-US" dirty="0" smtClean="0"/>
              <a:t>Practical examples linked to the components </a:t>
            </a:r>
            <a:r>
              <a:rPr lang="en-GB" dirty="0" smtClean="0"/>
              <a:t>(how they have an effect on performance)</a:t>
            </a:r>
          </a:p>
          <a:p>
            <a:r>
              <a:rPr lang="en-US" dirty="0" smtClean="0"/>
              <a:t>Importance of hydration and its effect on sport</a:t>
            </a:r>
          </a:p>
          <a:p>
            <a:r>
              <a:rPr lang="en-US" dirty="0" smtClean="0"/>
              <a:t>Consequences of dehydration</a:t>
            </a:r>
          </a:p>
        </p:txBody>
      </p:sp>
      <p:pic>
        <p:nvPicPr>
          <p:cNvPr id="6146" name="Picture 2" descr="The Eatwell Pl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115" y="2436177"/>
            <a:ext cx="3143885" cy="314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7193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Mini Quiz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360489"/>
            <a:ext cx="8596668" cy="4514531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 smtClean="0"/>
              <a:t>Task: </a:t>
            </a:r>
            <a:r>
              <a:rPr lang="en-GB" dirty="0" smtClean="0"/>
              <a:t>In your green mini quiz books, without your notes answer the following questions.</a:t>
            </a:r>
          </a:p>
          <a:p>
            <a:r>
              <a:rPr lang="en-GB" dirty="0" smtClean="0"/>
              <a:t>For this mini quiz you are going to answer whether the effect is a benefit of an active lifestyle or a consequence of an sedentary lifestyle and categorise it as a physical, emotional or social effect.</a:t>
            </a:r>
          </a:p>
          <a:p>
            <a:r>
              <a:rPr lang="en-GB" dirty="0" smtClean="0"/>
              <a:t>For example for ‘increased fitness’ you would write that it is a ‘physical health benefit of exercising’.</a:t>
            </a:r>
          </a:p>
          <a:p>
            <a:pPr>
              <a:buNone/>
            </a:pPr>
            <a:endParaRPr lang="en-GB" dirty="0" smtClean="0"/>
          </a:p>
          <a:p>
            <a:pPr>
              <a:buFont typeface="+mj-lt"/>
              <a:buAutoNum type="arabicPeriod"/>
            </a:pPr>
            <a:r>
              <a:rPr lang="en-GB" dirty="0" smtClean="0"/>
              <a:t>Less chance of obesity.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Low self-esteem/confidence.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Improved posture.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Can make new friends.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Increased stress levels.</a:t>
            </a:r>
          </a:p>
          <a:p>
            <a:pPr>
              <a:buFont typeface="+mj-lt"/>
              <a:buAutoNum type="arabicPeriod"/>
            </a:pPr>
            <a:endParaRPr lang="en-GB" dirty="0" smtClean="0"/>
          </a:p>
          <a:p>
            <a:pPr>
              <a:buFont typeface="+mj-lt"/>
              <a:buAutoNum type="arabicPeriod"/>
            </a:pPr>
            <a:endParaRPr lang="en-GB" dirty="0" smtClean="0"/>
          </a:p>
          <a:p>
            <a:endParaRPr lang="en-GB" b="1" dirty="0" smtClean="0"/>
          </a:p>
          <a:p>
            <a:pPr>
              <a:buFont typeface="+mj-lt"/>
              <a:buAutoNum type="arabicPeriod"/>
            </a:pPr>
            <a:endParaRPr lang="en-GB" dirty="0" smtClean="0"/>
          </a:p>
          <a:p>
            <a:pPr>
              <a:buFont typeface="+mj-lt"/>
              <a:buAutoNum type="arabicPeriod"/>
            </a:pPr>
            <a:endParaRPr lang="en-GB" dirty="0"/>
          </a:p>
        </p:txBody>
      </p:sp>
      <p:pic>
        <p:nvPicPr>
          <p:cNvPr id="700418" name="Picture 2" descr="Image result for thinking emoj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2129" y="84507"/>
            <a:ext cx="2211853" cy="221185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857750" y="3617754"/>
            <a:ext cx="47625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1"/>
              </a:buClr>
              <a:buSzPct val="80000"/>
              <a:buFont typeface="+mj-lt"/>
              <a:buAutoNum type="arabicPeriod" startAt="6"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Can cause loneliness.</a:t>
            </a:r>
          </a:p>
          <a:p>
            <a:pPr marL="342900" indent="-342900">
              <a:lnSpc>
                <a:spcPct val="150000"/>
              </a:lnSpc>
              <a:buClr>
                <a:schemeClr val="accent1"/>
              </a:buClr>
              <a:buSzPct val="80000"/>
              <a:buFont typeface="+mj-lt"/>
              <a:buAutoNum type="arabicPeriod" startAt="6"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Less chance of coronary heart disease.</a:t>
            </a:r>
          </a:p>
          <a:p>
            <a:pPr marL="342900" indent="-342900">
              <a:lnSpc>
                <a:spcPct val="150000"/>
              </a:lnSpc>
              <a:buClr>
                <a:schemeClr val="accent1"/>
              </a:buClr>
              <a:buSzPct val="80000"/>
              <a:buFont typeface="+mj-lt"/>
              <a:buAutoNum type="arabicPeriod" startAt="6"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Increased bone density.</a:t>
            </a:r>
          </a:p>
          <a:p>
            <a:pPr marL="342900" indent="-342900">
              <a:lnSpc>
                <a:spcPct val="150000"/>
              </a:lnSpc>
              <a:buClr>
                <a:schemeClr val="accent1"/>
              </a:buClr>
              <a:buSzPct val="80000"/>
              <a:buFont typeface="+mj-lt"/>
              <a:buAutoNum type="arabicPeriod" startAt="6"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Allows you to feel part of a group.</a:t>
            </a:r>
          </a:p>
          <a:p>
            <a:pPr marL="342900" indent="-342900">
              <a:lnSpc>
                <a:spcPct val="150000"/>
              </a:lnSpc>
              <a:buClr>
                <a:schemeClr val="accent1"/>
              </a:buClr>
              <a:buSzPct val="80000"/>
              <a:buFont typeface="+mj-lt"/>
              <a:buAutoNum type="arabicPeriod" startAt="6"/>
            </a:pP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Increased/high blood pressure.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56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4FFDDEA59E7F428F2BD661CB266771" ma:contentTypeVersion="21" ma:contentTypeDescription="Create a new document." ma:contentTypeScope="" ma:versionID="f2dcb2ade5d2d0286c5e82473d16e15d">
  <xsd:schema xmlns:xsd="http://www.w3.org/2001/XMLSchema" xmlns:xs="http://www.w3.org/2001/XMLSchema" xmlns:p="http://schemas.microsoft.com/office/2006/metadata/properties" xmlns:ns2="16a120c9-c7b0-42f6-9715-5d69fcf07967" xmlns:ns3="1ef538be-53bb-4196-bdb8-20647605b748" targetNamespace="http://schemas.microsoft.com/office/2006/metadata/properties" ma:root="true" ma:fieldsID="16be7a937e4043558c755b758384b633" ns2:_="" ns3:_="">
    <xsd:import namespace="16a120c9-c7b0-42f6-9715-5d69fcf07967"/>
    <xsd:import namespace="1ef538be-53bb-4196-bdb8-20647605b748"/>
    <xsd:element name="properties">
      <xsd:complexType>
        <xsd:sequence>
          <xsd:element name="documentManagement">
            <xsd:complexType>
              <xsd:all>
                <xsd:element ref="ns2:md7cb7e931e3455ea9d26685a6e7c5b9" minOccurs="0"/>
                <xsd:element ref="ns2:TaxCatchAll" minOccurs="0"/>
                <xsd:element ref="ns2:mb6e640a282544139d48fde1c8cf512d" minOccurs="0"/>
                <xsd:element ref="ns2:cff5830271fd4f9d9ea1afcd8e244d1b" minOccurs="0"/>
                <xsd:element ref="ns2:g274684d5ef944458a82a63b871e60a3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SearchProperties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120c9-c7b0-42f6-9715-5d69fcf07967" elementFormDefault="qualified">
    <xsd:import namespace="http://schemas.microsoft.com/office/2006/documentManagement/types"/>
    <xsd:import namespace="http://schemas.microsoft.com/office/infopath/2007/PartnerControls"/>
    <xsd:element name="md7cb7e931e3455ea9d26685a6e7c5b9" ma:index="9" nillable="true" ma:taxonomy="true" ma:internalName="md7cb7e931e3455ea9d26685a6e7c5b9" ma:taxonomyFieldName="Topic" ma:displayName="Topic" ma:fieldId="{6d7cb7e9-31e3-455e-a9d2-6685a6e7c5b9}" ma:sspId="d1e1aebe-9980-4bd8-bca9-3cd8b19c1a26" ma:termSetId="9678a892-84f9-4c3c-8756-75b188dbcc7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18ad1756-1383-48c0-baf0-7c57d82c7e00}" ma:internalName="TaxCatchAll" ma:showField="CatchAllData" ma:web="16a120c9-c7b0-42f6-9715-5d69fcf079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b6e640a282544139d48fde1c8cf512d" ma:index="12" nillable="true" ma:taxonomy="true" ma:internalName="mb6e640a282544139d48fde1c8cf512d" ma:taxonomyFieldName="Exam_x0020_Board" ma:displayName="Exam Board" ma:fieldId="{6b6e640a-2825-4413-9d48-fde1c8cf512d}" ma:sspId="d1e1aebe-9980-4bd8-bca9-3cd8b19c1a26" ma:termSetId="619b3dc5-ea72-4c2e-8efa-8eba83f422e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ff5830271fd4f9d9ea1afcd8e244d1b" ma:index="14" nillable="true" ma:taxonomy="true" ma:internalName="cff5830271fd4f9d9ea1afcd8e244d1b" ma:taxonomyFieldName="Week" ma:displayName="Week" ma:fieldId="{cff58302-71fd-4f9d-9ea1-afcd8e244d1b}" ma:sspId="d1e1aebe-9980-4bd8-bca9-3cd8b19c1a26" ma:termSetId="f06ce2b7-dfeb-433c-83e6-2a5dbf15b62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274684d5ef944458a82a63b871e60a3" ma:index="16" nillable="true" ma:taxonomy="true" ma:internalName="g274684d5ef944458a82a63b871e60a3" ma:taxonomyFieldName="Term" ma:displayName="Term" ma:fieldId="{0274684d-5ef9-4445-8a82-a63b871e60a3}" ma:sspId="d1e1aebe-9980-4bd8-bca9-3cd8b19c1a26" ma:termSetId="05d9f055-0815-4565-bbad-0edf70278ed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7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18" nillable="true" ma:displayName="Key Stage" ma:internalName="Key_x0020_Stage">
      <xsd:simpleType>
        <xsd:restriction base="dms:Text"/>
      </xsd:simpleType>
    </xsd:element>
    <xsd:element name="Year" ma:index="19" nillable="true" ma:displayName="Year" ma:internalName="Year">
      <xsd:simpleType>
        <xsd:restriction base="dms:Text"/>
      </xsd:simpleType>
    </xsd:element>
    <xsd:element name="Lesson" ma:index="20" nillable="true" ma:displayName="Lesson" ma:internalName="Lesson">
      <xsd:simpleType>
        <xsd:restriction base="dms:Text"/>
      </xsd:simpleType>
    </xsd:element>
    <xsd:element name="CustomTags" ma:index="21" nillable="true" ma:displayName="Custom Tags" ma:internalName="Custom_x0020_Tags">
      <xsd:simpleType>
        <xsd:restriction base="dms:Text"/>
      </xsd:simpleType>
    </xsd:element>
    <xsd:element name="CurriculumSubject" ma:index="22" nillable="true" ma:displayName="Curriculum Subject" ma:default="P E" ma:internalName="Curriculum_x0020_Subject">
      <xsd:simpleType>
        <xsd:restriction base="dms:Text"/>
      </xsd:simpleType>
    </xsd:element>
    <xsd:element name="SharedWithUsers" ma:index="2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f538be-53bb-4196-bdb8-20647605b7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a120c9-c7b0-42f6-9715-5d69fcf07967" xsi:nil="true"/>
    <PersonalIdentificationData xmlns="16a120c9-c7b0-42f6-9715-5d69fcf07967" xsi:nil="true"/>
    <g274684d5ef944458a82a63b871e60a3 xmlns="16a120c9-c7b0-42f6-9715-5d69fcf07967">
      <Terms xmlns="http://schemas.microsoft.com/office/infopath/2007/PartnerControls"/>
    </g274684d5ef944458a82a63b871e60a3>
    <cff5830271fd4f9d9ea1afcd8e244d1b xmlns="16a120c9-c7b0-42f6-9715-5d69fcf07967">
      <Terms xmlns="http://schemas.microsoft.com/office/infopath/2007/PartnerControls"/>
    </cff5830271fd4f9d9ea1afcd8e244d1b>
    <KeyStage xmlns="16a120c9-c7b0-42f6-9715-5d69fcf07967" xsi:nil="true"/>
    <CustomTags xmlns="16a120c9-c7b0-42f6-9715-5d69fcf07967" xsi:nil="true"/>
    <CurriculumSubject xmlns="16a120c9-c7b0-42f6-9715-5d69fcf07967">P E</CurriculumSubject>
    <mb6e640a282544139d48fde1c8cf512d xmlns="16a120c9-c7b0-42f6-9715-5d69fcf07967">
      <Terms xmlns="http://schemas.microsoft.com/office/infopath/2007/PartnerControls"/>
    </mb6e640a282544139d48fde1c8cf512d>
    <md7cb7e931e3455ea9d26685a6e7c5b9 xmlns="16a120c9-c7b0-42f6-9715-5d69fcf07967">
      <Terms xmlns="http://schemas.microsoft.com/office/infopath/2007/PartnerControls"/>
    </md7cb7e931e3455ea9d26685a6e7c5b9>
    <Year xmlns="16a120c9-c7b0-42f6-9715-5d69fcf07967" xsi:nil="true"/>
    <Lesson xmlns="16a120c9-c7b0-42f6-9715-5d69fcf07967" xsi:nil="true"/>
  </documentManagement>
</p:properties>
</file>

<file path=customXml/itemProps1.xml><?xml version="1.0" encoding="utf-8"?>
<ds:datastoreItem xmlns:ds="http://schemas.openxmlformats.org/officeDocument/2006/customXml" ds:itemID="{E4ADCF40-4F96-4911-B595-265B1C3D8B51}"/>
</file>

<file path=customXml/itemProps2.xml><?xml version="1.0" encoding="utf-8"?>
<ds:datastoreItem xmlns:ds="http://schemas.openxmlformats.org/officeDocument/2006/customXml" ds:itemID="{98155A70-76FF-464B-88F4-CC08CBFE7848}"/>
</file>

<file path=customXml/itemProps3.xml><?xml version="1.0" encoding="utf-8"?>
<ds:datastoreItem xmlns:ds="http://schemas.openxmlformats.org/officeDocument/2006/customXml" ds:itemID="{207A53F4-9B6A-4857-B93B-CE7DD0543447}"/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481</TotalTime>
  <Words>1998</Words>
  <Application>Microsoft Office PowerPoint</Application>
  <PresentationFormat>Widescreen</PresentationFormat>
  <Paragraphs>243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Gill Sans MT</vt:lpstr>
      <vt:lpstr>Impact</vt:lpstr>
      <vt:lpstr>Times New Roman</vt:lpstr>
      <vt:lpstr>Badge</vt:lpstr>
      <vt:lpstr>Pe revision</vt:lpstr>
      <vt:lpstr>Revision tasks </vt:lpstr>
      <vt:lpstr>Socio-cultural issues and sports psychology</vt:lpstr>
      <vt:lpstr>2.1a Engagement Patterns of different social groups in physical activities and sports</vt:lpstr>
      <vt:lpstr>Task 1: Physical activity and sport in the UK</vt:lpstr>
      <vt:lpstr>Task 2: Participation in physical activity and sport</vt:lpstr>
      <vt:lpstr>Mini Quiz</vt:lpstr>
      <vt:lpstr>2.1b commercialisation of physical activity and sport</vt:lpstr>
      <vt:lpstr>Task 1: Commercialisation in Sport</vt:lpstr>
      <vt:lpstr>TASK 2: Sponsorship </vt:lpstr>
      <vt:lpstr>Mini Quiz</vt:lpstr>
      <vt:lpstr>2.1c Ethical and Socio Cultural issues in physical activity and sport </vt:lpstr>
      <vt:lpstr>Task 1: Ethics in Sport</vt:lpstr>
      <vt:lpstr>Task 2: drugs in sport </vt:lpstr>
      <vt:lpstr>Task 3: Violence in Sport </vt:lpstr>
      <vt:lpstr>Mini Quiz</vt:lpstr>
      <vt:lpstr>2.2 Sports Psychology</vt:lpstr>
      <vt:lpstr>Characteristics of a skillful movement </vt:lpstr>
      <vt:lpstr>Classifications of skills</vt:lpstr>
      <vt:lpstr>Goal setting </vt:lpstr>
      <vt:lpstr>Mental Preparation </vt:lpstr>
      <vt:lpstr>Types of Guidance</vt:lpstr>
      <vt:lpstr>Types of Feedback</vt:lpstr>
      <vt:lpstr>Mini Quiz</vt:lpstr>
      <vt:lpstr>2.3 Health, fitness and well-being</vt:lpstr>
      <vt:lpstr>Task 1: Benefits of physical activity </vt:lpstr>
      <vt:lpstr>Task 2: Consequences of living a sedentary lifestyle</vt:lpstr>
      <vt:lpstr>Task 3: diet AND nutrition </vt:lpstr>
      <vt:lpstr>Mini Quiz</vt:lpstr>
    </vt:vector>
  </TitlesOfParts>
  <Company>Brayton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 revision</dc:title>
  <dc:creator>G Taylor</dc:creator>
  <cp:lastModifiedBy>G Taylor</cp:lastModifiedBy>
  <cp:revision>140</cp:revision>
  <dcterms:created xsi:type="dcterms:W3CDTF">2021-01-07T14:51:12Z</dcterms:created>
  <dcterms:modified xsi:type="dcterms:W3CDTF">2021-01-31T21:32:19Z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0x010100F34FFDDEA59E7F428F2BD661CB266771</vt:lpwstr>
  </property>
  <property fmtid="{D5CDD505-2E9C-101B-9397-08002B2CF9AE}" pid="3" name="Topic">
    <vt:lpwstr/>
  </property>
  <property fmtid="{D5CDD505-2E9C-101B-9397-08002B2CF9AE}" pid="4" name="Term">
    <vt:lpwstr/>
  </property>
  <property fmtid="{D5CDD505-2E9C-101B-9397-08002B2CF9AE}" pid="5" name="Week">
    <vt:lpwstr/>
  </property>
  <property fmtid="{D5CDD505-2E9C-101B-9397-08002B2CF9AE}" pid="6" name="Exam Board">
    <vt:lpwstr/>
  </property>
</Properties>
</file>