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vml" ContentType="application/vnd.openxmlformats-officedocument.vmlDrawing"/>
  <Default Extension="xml" ContentType="application/xml"/>
  <Override PartName="/ppt/diagrams/data1.xml" ContentType="application/vnd.openxmlformats-officedocument.drawingml.diagramData+xml"/>
  <Override PartName="/ppt/presentation.xml" ContentType="application/vnd.openxmlformats-officedocument.presentationml.presentation.main+xml"/>
  <Override PartName="/ppt/slides/slide15.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17.xml" ContentType="application/vnd.openxmlformats-officedocument.presentationml.slide+xml"/>
  <Override PartName="/ppt/slides/slide1.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notesSlides/notesSlide7.xml" ContentType="application/vnd.openxmlformats-officedocument.presentationml.notesSlide+xml"/>
  <Override PartName="/ppt/notesSlides/notesSlide2.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drawing1.xml" ContentType="application/vnd.ms-office.drawingml.diagramDrawing+xml"/>
  <Override PartName="/ppt/diagrams/colors1.xml" ContentType="application/vnd.openxmlformats-officedocument.drawingml.diagramColors+xml"/>
  <Override PartName="/ppt/diagrams/layout1.xml" ContentType="application/vnd.openxmlformats-officedocument.drawingml.diagramLayout+xml"/>
  <Override PartName="/ppt/diagrams/quickStyle1.xml" ContentType="application/vnd.openxmlformats-officedocument.drawingml.diagramStyl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0"/>
  </p:notesMasterIdLst>
  <p:sldIdLst>
    <p:sldId id="256" r:id="rId3"/>
    <p:sldId id="258" r:id="rId4"/>
    <p:sldId id="357" r:id="rId5"/>
    <p:sldId id="377" r:id="rId6"/>
    <p:sldId id="378" r:id="rId7"/>
    <p:sldId id="379" r:id="rId8"/>
    <p:sldId id="329" r:id="rId9"/>
    <p:sldId id="330" r:id="rId10"/>
    <p:sldId id="361" r:id="rId11"/>
    <p:sldId id="332" r:id="rId12"/>
    <p:sldId id="371" r:id="rId13"/>
    <p:sldId id="372" r:id="rId14"/>
    <p:sldId id="373" r:id="rId15"/>
    <p:sldId id="374" r:id="rId16"/>
    <p:sldId id="375" r:id="rId17"/>
    <p:sldId id="345" r:id="rId18"/>
    <p:sldId id="289"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8AAD"/>
    <a:srgbClr val="2C6350"/>
    <a:srgbClr val="D1EB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500" autoAdjust="0"/>
    <p:restoredTop sz="91713" autoAdjust="0"/>
  </p:normalViewPr>
  <p:slideViewPr>
    <p:cSldViewPr>
      <p:cViewPr varScale="1">
        <p:scale>
          <a:sx n="54" d="100"/>
          <a:sy n="54" d="100"/>
        </p:scale>
        <p:origin x="1368" y="72"/>
      </p:cViewPr>
      <p:guideLst>
        <p:guide orient="horz" pos="2160"/>
        <p:guide pos="2880"/>
      </p:guideLst>
    </p:cSldViewPr>
  </p:slideViewPr>
  <p:notesTextViewPr>
    <p:cViewPr>
      <p:scale>
        <a:sx n="1" d="1"/>
        <a:sy n="1" d="1"/>
      </p:scale>
      <p:origin x="0" y="0"/>
    </p:cViewPr>
  </p:notesTextViewPr>
  <p:notesViewPr>
    <p:cSldViewPr>
      <p:cViewPr varScale="1">
        <p:scale>
          <a:sx n="82" d="100"/>
          <a:sy n="82" d="100"/>
        </p:scale>
        <p:origin x="-318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customXml" Target="../customXml/item2.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customXml" Target="../customXml/item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 Id="rId27"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6FA208-1A80-411D-AB17-3C3A623BE25C}"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87C384ED-7018-4A63-B330-895DBC2B1F9A}">
      <dgm:prSet phldrT="[Text]" custT="1"/>
      <dgm:spPr>
        <a:solidFill>
          <a:srgbClr val="DA8AAD"/>
        </a:solidFill>
        <a:ln w="25400" cap="flat" cmpd="sng" algn="ctr">
          <a:solidFill>
            <a:prstClr val="white">
              <a:hueOff val="0"/>
              <a:satOff val="0"/>
              <a:lumOff val="0"/>
              <a:alphaOff val="0"/>
            </a:prstClr>
          </a:solidFill>
          <a:prstDash val="solid"/>
        </a:ln>
        <a:effectLst/>
      </dgm:spPr>
      <dgm:t>
        <a:bodyPr spcFirstLastPara="0" vert="horz" wrap="square" lIns="68580" tIns="68580" rIns="68580" bIns="68580" numCol="1" spcCol="1270" anchor="ctr" anchorCtr="0"/>
        <a:lstStyle/>
        <a:p>
          <a:pPr marL="0" lvl="0" indent="0" algn="ctr" defTabSz="800100">
            <a:lnSpc>
              <a:spcPct val="90000"/>
            </a:lnSpc>
            <a:spcBef>
              <a:spcPct val="0"/>
            </a:spcBef>
            <a:spcAft>
              <a:spcPct val="35000"/>
            </a:spcAft>
            <a:buNone/>
          </a:pPr>
          <a:r>
            <a:rPr lang="en-GB" sz="1800" b="1"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Commercialisation in sport</a:t>
          </a:r>
        </a:p>
      </dgm:t>
    </dgm:pt>
    <dgm:pt modelId="{55CAE964-DD63-4E9D-B995-4CA485FEBEB6}" type="parTrans" cxnId="{3BCD98AA-764D-4B55-9614-AE6AF21415B9}">
      <dgm:prSet/>
      <dgm:spPr/>
      <dgm:t>
        <a:bodyPr/>
        <a:lstStyle/>
        <a:p>
          <a:endParaRPr lang="en-GB" sz="2000">
            <a:latin typeface="Arial" panose="020B0604020202020204" pitchFamily="34" charset="0"/>
            <a:cs typeface="Arial" panose="020B0604020202020204" pitchFamily="34" charset="0"/>
          </a:endParaRPr>
        </a:p>
      </dgm:t>
    </dgm:pt>
    <dgm:pt modelId="{C3E04FC6-0EE2-410A-96AC-6244D0D14E6D}" type="sibTrans" cxnId="{3BCD98AA-764D-4B55-9614-AE6AF21415B9}">
      <dgm:prSet/>
      <dgm:spPr/>
      <dgm:t>
        <a:bodyPr/>
        <a:lstStyle/>
        <a:p>
          <a:endParaRPr lang="en-GB" sz="2000">
            <a:latin typeface="Arial" panose="020B0604020202020204" pitchFamily="34" charset="0"/>
            <a:cs typeface="Arial" panose="020B0604020202020204" pitchFamily="34" charset="0"/>
          </a:endParaRPr>
        </a:p>
      </dgm:t>
    </dgm:pt>
    <dgm:pt modelId="{25DD389C-BF69-49A9-B6EF-04442C21941F}">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What is meant by a ‘golden triangle’?</a:t>
          </a:r>
        </a:p>
      </dgm:t>
    </dgm:pt>
    <dgm:pt modelId="{39773C3F-6668-4CB9-AD9C-026441C5D0AB}" type="parTrans" cxnId="{D5573C0B-115C-4AE9-B8FE-DA0F210F4CBE}">
      <dgm:prSet/>
      <dgm:spPr/>
      <dgm:t>
        <a:bodyPr/>
        <a:lstStyle/>
        <a:p>
          <a:endParaRPr lang="en-GB" sz="2000">
            <a:latin typeface="Arial" panose="020B0604020202020204" pitchFamily="34" charset="0"/>
            <a:cs typeface="Arial" panose="020B0604020202020204" pitchFamily="34" charset="0"/>
          </a:endParaRPr>
        </a:p>
      </dgm:t>
    </dgm:pt>
    <dgm:pt modelId="{5AB95543-8305-471C-B3CD-07726EDD9570}" type="sibTrans" cxnId="{D5573C0B-115C-4AE9-B8FE-DA0F210F4CBE}">
      <dgm:prSet/>
      <dgm:spPr/>
      <dgm:t>
        <a:bodyPr/>
        <a:lstStyle/>
        <a:p>
          <a:endParaRPr lang="en-GB" sz="2000">
            <a:latin typeface="Arial" panose="020B0604020202020204" pitchFamily="34" charset="0"/>
            <a:cs typeface="Arial" panose="020B0604020202020204" pitchFamily="34" charset="0"/>
          </a:endParaRPr>
        </a:p>
      </dgm:t>
    </dgm:pt>
    <dgm:pt modelId="{75806B3D-741B-4ACF-A009-BFD3BF0C9432}">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endParaRPr lang="en-GB" sz="2000" kern="1200" dirty="0">
            <a:solidFill>
              <a:prstClr val="white"/>
            </a:solidFill>
            <a:latin typeface="Arial" panose="020B0604020202020204" pitchFamily="34" charset="0"/>
            <a:ea typeface="+mn-ea"/>
            <a:cs typeface="Arial" panose="020B0604020202020204" pitchFamily="34" charset="0"/>
          </a:endParaRPr>
        </a:p>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Explain the advantages and disadvantages to spectators of an increased commercialisation in sport?</a:t>
          </a:r>
        </a:p>
      </dgm:t>
    </dgm:pt>
    <dgm:pt modelId="{23F89A90-0183-44A7-81B1-5283D766AA27}" type="parTrans" cxnId="{FA7295A2-A095-460B-B9A0-D25A7393A85F}">
      <dgm:prSet/>
      <dgm:spPr/>
      <dgm:t>
        <a:bodyPr/>
        <a:lstStyle/>
        <a:p>
          <a:endParaRPr lang="en-GB" sz="2000">
            <a:latin typeface="Arial" panose="020B0604020202020204" pitchFamily="34" charset="0"/>
            <a:cs typeface="Arial" panose="020B0604020202020204" pitchFamily="34" charset="0"/>
          </a:endParaRPr>
        </a:p>
      </dgm:t>
    </dgm:pt>
    <dgm:pt modelId="{E53B3984-2E30-4079-AF95-D4D864913B15}" type="sibTrans" cxnId="{FA7295A2-A095-460B-B9A0-D25A7393A85F}">
      <dgm:prSet/>
      <dgm:spPr/>
      <dgm:t>
        <a:bodyPr/>
        <a:lstStyle/>
        <a:p>
          <a:endParaRPr lang="en-GB" sz="2000">
            <a:latin typeface="Arial" panose="020B0604020202020204" pitchFamily="34" charset="0"/>
            <a:cs typeface="Arial" panose="020B0604020202020204" pitchFamily="34" charset="0"/>
          </a:endParaRPr>
        </a:p>
      </dgm:t>
    </dgm:pt>
    <dgm:pt modelId="{89A4D4AB-836B-4D55-B6B5-80B305E49B78}">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r>
            <a:rPr lang="en-GB" sz="2000" dirty="0">
              <a:latin typeface="Arial" panose="020B0604020202020204" pitchFamily="34" charset="0"/>
              <a:cs typeface="Arial" panose="020B0604020202020204" pitchFamily="34" charset="0"/>
            </a:rPr>
            <a:t>Compare </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the advantages of commercialisation for the sponsor and the performer?</a:t>
          </a:r>
          <a:br>
            <a:rPr lang="en-GB" sz="2000" dirty="0">
              <a:latin typeface="Arial" panose="020B0604020202020204" pitchFamily="34" charset="0"/>
              <a:cs typeface="Arial" panose="020B0604020202020204" pitchFamily="34" charset="0"/>
            </a:rPr>
          </a:br>
          <a:endParaRPr lang="en-GB" sz="2000" dirty="0">
            <a:latin typeface="Arial" panose="020B0604020202020204" pitchFamily="34" charset="0"/>
            <a:cs typeface="Arial" panose="020B0604020202020204" pitchFamily="34" charset="0"/>
          </a:endParaRPr>
        </a:p>
      </dgm:t>
    </dgm:pt>
    <dgm:pt modelId="{AAC99DC7-D8BC-4C3E-9E0A-66339081C8D3}" type="parTrans" cxnId="{A60F23FC-D747-4CAA-BAB2-103701202A1A}">
      <dgm:prSet/>
      <dgm:spPr/>
      <dgm:t>
        <a:bodyPr/>
        <a:lstStyle/>
        <a:p>
          <a:endParaRPr lang="en-GB" sz="2000">
            <a:latin typeface="Arial" panose="020B0604020202020204" pitchFamily="34" charset="0"/>
            <a:cs typeface="Arial" panose="020B0604020202020204" pitchFamily="34" charset="0"/>
          </a:endParaRPr>
        </a:p>
      </dgm:t>
    </dgm:pt>
    <dgm:pt modelId="{87C7637C-BCB0-46D3-B57D-1161AF384153}" type="sibTrans" cxnId="{A60F23FC-D747-4CAA-BAB2-103701202A1A}">
      <dgm:prSet/>
      <dgm:spPr/>
      <dgm:t>
        <a:bodyPr/>
        <a:lstStyle/>
        <a:p>
          <a:endParaRPr lang="en-GB" sz="2000">
            <a:latin typeface="Arial" panose="020B0604020202020204" pitchFamily="34" charset="0"/>
            <a:cs typeface="Arial" panose="020B0604020202020204" pitchFamily="34" charset="0"/>
          </a:endParaRPr>
        </a:p>
      </dgm:t>
    </dgm:pt>
    <dgm:pt modelId="{DA594072-4BBA-4479-B757-B2EE0D141EF7}">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r>
            <a:rPr lang="en-GB" sz="2000" dirty="0">
              <a:latin typeface="Arial" panose="020B0604020202020204" pitchFamily="34" charset="0"/>
              <a:cs typeface="Arial" panose="020B0604020202020204" pitchFamily="34" charset="0"/>
            </a:rPr>
            <a:t>Compare </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the positives and negatives of a brewery sponsoring an Over 35’s team compared to a U16’s team.</a:t>
          </a:r>
          <a:br>
            <a:rPr lang="en-GB" sz="2000" dirty="0">
              <a:latin typeface="Arial" panose="020B0604020202020204" pitchFamily="34" charset="0"/>
              <a:cs typeface="Arial" panose="020B0604020202020204" pitchFamily="34" charset="0"/>
            </a:rPr>
          </a:br>
          <a:endParaRPr lang="en-GB" sz="2000" dirty="0">
            <a:latin typeface="Arial" panose="020B0604020202020204" pitchFamily="34" charset="0"/>
            <a:cs typeface="Arial" panose="020B0604020202020204" pitchFamily="34" charset="0"/>
          </a:endParaRPr>
        </a:p>
      </dgm:t>
    </dgm:pt>
    <dgm:pt modelId="{090CDA4E-6639-4ED8-B7B8-65DEFEFE5731}" type="parTrans" cxnId="{CB4FA466-93A8-4E4F-9E16-F9FA01D77E4C}">
      <dgm:prSet/>
      <dgm:spPr/>
      <dgm:t>
        <a:bodyPr/>
        <a:lstStyle/>
        <a:p>
          <a:endParaRPr lang="en-GB" sz="2000">
            <a:latin typeface="Arial" panose="020B0604020202020204" pitchFamily="34" charset="0"/>
            <a:cs typeface="Arial" panose="020B0604020202020204" pitchFamily="34" charset="0"/>
          </a:endParaRPr>
        </a:p>
      </dgm:t>
    </dgm:pt>
    <dgm:pt modelId="{C2D92FA4-898C-4510-A450-60FDBC0B3645}" type="sibTrans" cxnId="{CB4FA466-93A8-4E4F-9E16-F9FA01D77E4C}">
      <dgm:prSet/>
      <dgm:spPr/>
      <dgm:t>
        <a:bodyPr/>
        <a:lstStyle/>
        <a:p>
          <a:endParaRPr lang="en-GB" sz="2000">
            <a:latin typeface="Arial" panose="020B0604020202020204" pitchFamily="34" charset="0"/>
            <a:cs typeface="Arial" panose="020B0604020202020204" pitchFamily="34" charset="0"/>
          </a:endParaRPr>
        </a:p>
      </dgm:t>
    </dgm:pt>
    <dgm:pt modelId="{205B3C7C-23FF-4BC3-AF04-B63783261667}" type="pres">
      <dgm:prSet presAssocID="{576FA208-1A80-411D-AB17-3C3A623BE25C}" presName="diagram" presStyleCnt="0">
        <dgm:presLayoutVars>
          <dgm:chMax val="1"/>
          <dgm:dir/>
          <dgm:animLvl val="ctr"/>
          <dgm:resizeHandles val="exact"/>
        </dgm:presLayoutVars>
      </dgm:prSet>
      <dgm:spPr/>
      <dgm:t>
        <a:bodyPr/>
        <a:lstStyle/>
        <a:p>
          <a:endParaRPr lang="en-US"/>
        </a:p>
      </dgm:t>
    </dgm:pt>
    <dgm:pt modelId="{6A6EBD9A-0AC5-4198-AF11-08E528781AF0}" type="pres">
      <dgm:prSet presAssocID="{576FA208-1A80-411D-AB17-3C3A623BE25C}" presName="matrix" presStyleCnt="0"/>
      <dgm:spPr/>
    </dgm:pt>
    <dgm:pt modelId="{BC06985E-79EB-47F6-B6C2-BA9B6E157942}" type="pres">
      <dgm:prSet presAssocID="{576FA208-1A80-411D-AB17-3C3A623BE25C}" presName="tile1" presStyleLbl="node1" presStyleIdx="0" presStyleCnt="4"/>
      <dgm:spPr>
        <a:xfrm rot="16200000">
          <a:off x="540060" y="-540060"/>
          <a:ext cx="1998222" cy="3078342"/>
        </a:xfrm>
        <a:prstGeom prst="round1Rect">
          <a:avLst/>
        </a:prstGeom>
      </dgm:spPr>
      <dgm:t>
        <a:bodyPr/>
        <a:lstStyle/>
        <a:p>
          <a:endParaRPr lang="en-US"/>
        </a:p>
      </dgm:t>
    </dgm:pt>
    <dgm:pt modelId="{C1DE2A23-CD21-40D5-A13F-6220070403D9}" type="pres">
      <dgm:prSet presAssocID="{576FA208-1A80-411D-AB17-3C3A623BE25C}" presName="tile1text" presStyleLbl="node1" presStyleIdx="0" presStyleCnt="4">
        <dgm:presLayoutVars>
          <dgm:chMax val="0"/>
          <dgm:chPref val="0"/>
          <dgm:bulletEnabled val="1"/>
        </dgm:presLayoutVars>
      </dgm:prSet>
      <dgm:spPr/>
      <dgm:t>
        <a:bodyPr/>
        <a:lstStyle/>
        <a:p>
          <a:endParaRPr lang="en-US"/>
        </a:p>
      </dgm:t>
    </dgm:pt>
    <dgm:pt modelId="{BA66FE88-7362-46D7-B73A-8715947C1433}" type="pres">
      <dgm:prSet presAssocID="{576FA208-1A80-411D-AB17-3C3A623BE25C}" presName="tile2" presStyleLbl="node1" presStyleIdx="1" presStyleCnt="4"/>
      <dgm:spPr>
        <a:xfrm>
          <a:off x="3078342" y="0"/>
          <a:ext cx="3078342" cy="1998222"/>
        </a:xfrm>
        <a:prstGeom prst="round1Rect">
          <a:avLst/>
        </a:prstGeom>
      </dgm:spPr>
      <dgm:t>
        <a:bodyPr/>
        <a:lstStyle/>
        <a:p>
          <a:endParaRPr lang="en-US"/>
        </a:p>
      </dgm:t>
    </dgm:pt>
    <dgm:pt modelId="{D4928808-A9D8-4D7D-8032-9567FF82AAE3}" type="pres">
      <dgm:prSet presAssocID="{576FA208-1A80-411D-AB17-3C3A623BE25C}" presName="tile2text" presStyleLbl="node1" presStyleIdx="1" presStyleCnt="4">
        <dgm:presLayoutVars>
          <dgm:chMax val="0"/>
          <dgm:chPref val="0"/>
          <dgm:bulletEnabled val="1"/>
        </dgm:presLayoutVars>
      </dgm:prSet>
      <dgm:spPr/>
      <dgm:t>
        <a:bodyPr/>
        <a:lstStyle/>
        <a:p>
          <a:endParaRPr lang="en-US"/>
        </a:p>
      </dgm:t>
    </dgm:pt>
    <dgm:pt modelId="{88A60BE7-226B-4ACA-B362-DE2434742A62}" type="pres">
      <dgm:prSet presAssocID="{576FA208-1A80-411D-AB17-3C3A623BE25C}" presName="tile3" presStyleLbl="node1" presStyleIdx="2" presStyleCnt="4"/>
      <dgm:spPr>
        <a:xfrm rot="10800000">
          <a:off x="0" y="1998222"/>
          <a:ext cx="3078342" cy="1998222"/>
        </a:xfrm>
        <a:prstGeom prst="round1Rect">
          <a:avLst/>
        </a:prstGeom>
      </dgm:spPr>
      <dgm:t>
        <a:bodyPr/>
        <a:lstStyle/>
        <a:p>
          <a:endParaRPr lang="en-US"/>
        </a:p>
      </dgm:t>
    </dgm:pt>
    <dgm:pt modelId="{0B4E8083-4556-4379-A09D-87049006A872}" type="pres">
      <dgm:prSet presAssocID="{576FA208-1A80-411D-AB17-3C3A623BE25C}" presName="tile3text" presStyleLbl="node1" presStyleIdx="2" presStyleCnt="4">
        <dgm:presLayoutVars>
          <dgm:chMax val="0"/>
          <dgm:chPref val="0"/>
          <dgm:bulletEnabled val="1"/>
        </dgm:presLayoutVars>
      </dgm:prSet>
      <dgm:spPr/>
      <dgm:t>
        <a:bodyPr/>
        <a:lstStyle/>
        <a:p>
          <a:endParaRPr lang="en-US"/>
        </a:p>
      </dgm:t>
    </dgm:pt>
    <dgm:pt modelId="{FA700B7B-8567-46C7-8D3E-40490F5B64E8}" type="pres">
      <dgm:prSet presAssocID="{576FA208-1A80-411D-AB17-3C3A623BE25C}" presName="tile4" presStyleLbl="node1" presStyleIdx="3" presStyleCnt="4"/>
      <dgm:spPr>
        <a:xfrm rot="5400000">
          <a:off x="3618402" y="1458161"/>
          <a:ext cx="1998222" cy="3078342"/>
        </a:xfrm>
        <a:prstGeom prst="round1Rect">
          <a:avLst/>
        </a:prstGeom>
      </dgm:spPr>
      <dgm:t>
        <a:bodyPr/>
        <a:lstStyle/>
        <a:p>
          <a:endParaRPr lang="en-US"/>
        </a:p>
      </dgm:t>
    </dgm:pt>
    <dgm:pt modelId="{45E1DEB2-BFB9-4C3A-8DDE-83C91051D01A}" type="pres">
      <dgm:prSet presAssocID="{576FA208-1A80-411D-AB17-3C3A623BE25C}" presName="tile4text" presStyleLbl="node1" presStyleIdx="3" presStyleCnt="4">
        <dgm:presLayoutVars>
          <dgm:chMax val="0"/>
          <dgm:chPref val="0"/>
          <dgm:bulletEnabled val="1"/>
        </dgm:presLayoutVars>
      </dgm:prSet>
      <dgm:spPr/>
      <dgm:t>
        <a:bodyPr/>
        <a:lstStyle/>
        <a:p>
          <a:endParaRPr lang="en-US"/>
        </a:p>
      </dgm:t>
    </dgm:pt>
    <dgm:pt modelId="{434C7A5E-0AE4-454E-8BA6-AF21F28B3A80}" type="pres">
      <dgm:prSet presAssocID="{576FA208-1A80-411D-AB17-3C3A623BE25C}" presName="centerTile" presStyleLbl="fgShp" presStyleIdx="0" presStyleCnt="1" custScaleX="111111" custLinFactNeighborX="-6734" custLinFactNeighborY="820">
        <dgm:presLayoutVars>
          <dgm:chMax val="0"/>
          <dgm:chPref val="0"/>
        </dgm:presLayoutVars>
      </dgm:prSet>
      <dgm:spPr>
        <a:xfrm>
          <a:off x="2154839" y="1498666"/>
          <a:ext cx="1847005" cy="999111"/>
        </a:xfrm>
        <a:prstGeom prst="roundRect">
          <a:avLst/>
        </a:prstGeom>
      </dgm:spPr>
      <dgm:t>
        <a:bodyPr/>
        <a:lstStyle/>
        <a:p>
          <a:endParaRPr lang="en-US"/>
        </a:p>
      </dgm:t>
    </dgm:pt>
  </dgm:ptLst>
  <dgm:cxnLst>
    <dgm:cxn modelId="{BD32CF4C-B526-4192-AE21-B4892974A9C5}" type="presOf" srcId="{576FA208-1A80-411D-AB17-3C3A623BE25C}" destId="{205B3C7C-23FF-4BC3-AF04-B63783261667}" srcOrd="0" destOrd="0" presId="urn:microsoft.com/office/officeart/2005/8/layout/matrix1"/>
    <dgm:cxn modelId="{3BCD98AA-764D-4B55-9614-AE6AF21415B9}" srcId="{576FA208-1A80-411D-AB17-3C3A623BE25C}" destId="{87C384ED-7018-4A63-B330-895DBC2B1F9A}" srcOrd="0" destOrd="0" parTransId="{55CAE964-DD63-4E9D-B995-4CA485FEBEB6}" sibTransId="{C3E04FC6-0EE2-410A-96AC-6244D0D14E6D}"/>
    <dgm:cxn modelId="{D5573C0B-115C-4AE9-B8FE-DA0F210F4CBE}" srcId="{87C384ED-7018-4A63-B330-895DBC2B1F9A}" destId="{25DD389C-BF69-49A9-B6EF-04442C21941F}" srcOrd="0" destOrd="0" parTransId="{39773C3F-6668-4CB9-AD9C-026441C5D0AB}" sibTransId="{5AB95543-8305-471C-B3CD-07726EDD9570}"/>
    <dgm:cxn modelId="{FA7295A2-A095-460B-B9A0-D25A7393A85F}" srcId="{87C384ED-7018-4A63-B330-895DBC2B1F9A}" destId="{75806B3D-741B-4ACF-A009-BFD3BF0C9432}" srcOrd="1" destOrd="0" parTransId="{23F89A90-0183-44A7-81B1-5283D766AA27}" sibTransId="{E53B3984-2E30-4079-AF95-D4D864913B15}"/>
    <dgm:cxn modelId="{7799CD09-450C-442F-B846-64B985A5A0D4}" type="presOf" srcId="{DA594072-4BBA-4479-B757-B2EE0D141EF7}" destId="{45E1DEB2-BFB9-4C3A-8DDE-83C91051D01A}" srcOrd="1" destOrd="0" presId="urn:microsoft.com/office/officeart/2005/8/layout/matrix1"/>
    <dgm:cxn modelId="{A60F23FC-D747-4CAA-BAB2-103701202A1A}" srcId="{87C384ED-7018-4A63-B330-895DBC2B1F9A}" destId="{89A4D4AB-836B-4D55-B6B5-80B305E49B78}" srcOrd="2" destOrd="0" parTransId="{AAC99DC7-D8BC-4C3E-9E0A-66339081C8D3}" sibTransId="{87C7637C-BCB0-46D3-B57D-1161AF384153}"/>
    <dgm:cxn modelId="{CB4FA466-93A8-4E4F-9E16-F9FA01D77E4C}" srcId="{87C384ED-7018-4A63-B330-895DBC2B1F9A}" destId="{DA594072-4BBA-4479-B757-B2EE0D141EF7}" srcOrd="3" destOrd="0" parTransId="{090CDA4E-6639-4ED8-B7B8-65DEFEFE5731}" sibTransId="{C2D92FA4-898C-4510-A450-60FDBC0B3645}"/>
    <dgm:cxn modelId="{2F22B8E7-8567-42E9-AAA2-7A845ABF300C}" type="presOf" srcId="{89A4D4AB-836B-4D55-B6B5-80B305E49B78}" destId="{88A60BE7-226B-4ACA-B362-DE2434742A62}" srcOrd="0" destOrd="0" presId="urn:microsoft.com/office/officeart/2005/8/layout/matrix1"/>
    <dgm:cxn modelId="{D5F442F9-E5AA-49C0-AFAA-D386C7E142FE}" type="presOf" srcId="{75806B3D-741B-4ACF-A009-BFD3BF0C9432}" destId="{BA66FE88-7362-46D7-B73A-8715947C1433}" srcOrd="0" destOrd="0" presId="urn:microsoft.com/office/officeart/2005/8/layout/matrix1"/>
    <dgm:cxn modelId="{47BD8D17-EDA0-48C9-B3FD-5F94C04D00F3}" type="presOf" srcId="{25DD389C-BF69-49A9-B6EF-04442C21941F}" destId="{C1DE2A23-CD21-40D5-A13F-6220070403D9}" srcOrd="1" destOrd="0" presId="urn:microsoft.com/office/officeart/2005/8/layout/matrix1"/>
    <dgm:cxn modelId="{7CC10D26-2E82-4F3B-9699-90B2C9678B9C}" type="presOf" srcId="{25DD389C-BF69-49A9-B6EF-04442C21941F}" destId="{BC06985E-79EB-47F6-B6C2-BA9B6E157942}" srcOrd="0" destOrd="0" presId="urn:microsoft.com/office/officeart/2005/8/layout/matrix1"/>
    <dgm:cxn modelId="{33377CE9-A0B4-4F9A-B155-995AF7494390}" type="presOf" srcId="{DA594072-4BBA-4479-B757-B2EE0D141EF7}" destId="{FA700B7B-8567-46C7-8D3E-40490F5B64E8}" srcOrd="0" destOrd="0" presId="urn:microsoft.com/office/officeart/2005/8/layout/matrix1"/>
    <dgm:cxn modelId="{8F98ED93-F24D-4A6E-B9D6-9F1A89B01461}" type="presOf" srcId="{87C384ED-7018-4A63-B330-895DBC2B1F9A}" destId="{434C7A5E-0AE4-454E-8BA6-AF21F28B3A80}" srcOrd="0" destOrd="0" presId="urn:microsoft.com/office/officeart/2005/8/layout/matrix1"/>
    <dgm:cxn modelId="{29865DCF-A3F7-4CC1-B997-39508C2C31A0}" type="presOf" srcId="{75806B3D-741B-4ACF-A009-BFD3BF0C9432}" destId="{D4928808-A9D8-4D7D-8032-9567FF82AAE3}" srcOrd="1" destOrd="0" presId="urn:microsoft.com/office/officeart/2005/8/layout/matrix1"/>
    <dgm:cxn modelId="{F7960EBB-C199-4CC1-92EA-9E4DDD6DF591}" type="presOf" srcId="{89A4D4AB-836B-4D55-B6B5-80B305E49B78}" destId="{0B4E8083-4556-4379-A09D-87049006A872}" srcOrd="1" destOrd="0" presId="urn:microsoft.com/office/officeart/2005/8/layout/matrix1"/>
    <dgm:cxn modelId="{3EAEA16E-57FE-41CB-9F1D-4CA5FD807837}" type="presParOf" srcId="{205B3C7C-23FF-4BC3-AF04-B63783261667}" destId="{6A6EBD9A-0AC5-4198-AF11-08E528781AF0}" srcOrd="0" destOrd="0" presId="urn:microsoft.com/office/officeart/2005/8/layout/matrix1"/>
    <dgm:cxn modelId="{7C0CCC65-852C-492B-900B-6AAE0B6F6F69}" type="presParOf" srcId="{6A6EBD9A-0AC5-4198-AF11-08E528781AF0}" destId="{BC06985E-79EB-47F6-B6C2-BA9B6E157942}" srcOrd="0" destOrd="0" presId="urn:microsoft.com/office/officeart/2005/8/layout/matrix1"/>
    <dgm:cxn modelId="{5271EAC2-CBA2-4924-904A-4CCADF9C7E91}" type="presParOf" srcId="{6A6EBD9A-0AC5-4198-AF11-08E528781AF0}" destId="{C1DE2A23-CD21-40D5-A13F-6220070403D9}" srcOrd="1" destOrd="0" presId="urn:microsoft.com/office/officeart/2005/8/layout/matrix1"/>
    <dgm:cxn modelId="{1DB62DC7-5912-4A50-9E52-CAF36967A599}" type="presParOf" srcId="{6A6EBD9A-0AC5-4198-AF11-08E528781AF0}" destId="{BA66FE88-7362-46D7-B73A-8715947C1433}" srcOrd="2" destOrd="0" presId="urn:microsoft.com/office/officeart/2005/8/layout/matrix1"/>
    <dgm:cxn modelId="{E3B7D02A-FA16-4160-8306-E6EBD12008FB}" type="presParOf" srcId="{6A6EBD9A-0AC5-4198-AF11-08E528781AF0}" destId="{D4928808-A9D8-4D7D-8032-9567FF82AAE3}" srcOrd="3" destOrd="0" presId="urn:microsoft.com/office/officeart/2005/8/layout/matrix1"/>
    <dgm:cxn modelId="{FA5A812B-B2D1-459D-9F97-CA081F7F9A3C}" type="presParOf" srcId="{6A6EBD9A-0AC5-4198-AF11-08E528781AF0}" destId="{88A60BE7-226B-4ACA-B362-DE2434742A62}" srcOrd="4" destOrd="0" presId="urn:microsoft.com/office/officeart/2005/8/layout/matrix1"/>
    <dgm:cxn modelId="{75C75994-B6A2-4125-BF0A-15E8A203F9EE}" type="presParOf" srcId="{6A6EBD9A-0AC5-4198-AF11-08E528781AF0}" destId="{0B4E8083-4556-4379-A09D-87049006A872}" srcOrd="5" destOrd="0" presId="urn:microsoft.com/office/officeart/2005/8/layout/matrix1"/>
    <dgm:cxn modelId="{59576A4F-906C-403D-98A9-4FB5B4F5E74B}" type="presParOf" srcId="{6A6EBD9A-0AC5-4198-AF11-08E528781AF0}" destId="{FA700B7B-8567-46C7-8D3E-40490F5B64E8}" srcOrd="6" destOrd="0" presId="urn:microsoft.com/office/officeart/2005/8/layout/matrix1"/>
    <dgm:cxn modelId="{0CD9BCB0-72DD-4F7E-AF84-5B948E45BA2A}" type="presParOf" srcId="{6A6EBD9A-0AC5-4198-AF11-08E528781AF0}" destId="{45E1DEB2-BFB9-4C3A-8DDE-83C91051D01A}" srcOrd="7" destOrd="0" presId="urn:microsoft.com/office/officeart/2005/8/layout/matrix1"/>
    <dgm:cxn modelId="{04CE007E-5691-472F-9E2F-AF32A57DDEC7}" type="presParOf" srcId="{205B3C7C-23FF-4BC3-AF04-B63783261667}" destId="{434C7A5E-0AE4-454E-8BA6-AF21F28B3A80}"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06985E-79EB-47F6-B6C2-BA9B6E157942}">
      <dsp:nvSpPr>
        <dsp:cNvPr id="0" name=""/>
        <dsp:cNvSpPr/>
      </dsp:nvSpPr>
      <dsp:spPr>
        <a:xfrm rot="16200000">
          <a:off x="684075" y="-684075"/>
          <a:ext cx="2196244" cy="3564396"/>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What is meant by a ‘golden triangle’?</a:t>
          </a:r>
        </a:p>
      </dsp:txBody>
      <dsp:txXfrm rot="5400000">
        <a:off x="0" y="0"/>
        <a:ext cx="3564396" cy="1647183"/>
      </dsp:txXfrm>
    </dsp:sp>
    <dsp:sp modelId="{BA66FE88-7362-46D7-B73A-8715947C1433}">
      <dsp:nvSpPr>
        <dsp:cNvPr id="0" name=""/>
        <dsp:cNvSpPr/>
      </dsp:nvSpPr>
      <dsp:spPr>
        <a:xfrm>
          <a:off x="3564396" y="0"/>
          <a:ext cx="3564396" cy="2196244"/>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endParaRPr lang="en-GB" sz="2000" kern="1200" dirty="0">
            <a:solidFill>
              <a:prstClr val="white"/>
            </a:solidFill>
            <a:latin typeface="Arial" panose="020B0604020202020204" pitchFamily="34" charset="0"/>
            <a:ea typeface="+mn-ea"/>
            <a:cs typeface="Arial" panose="020B0604020202020204" pitchFamily="34" charset="0"/>
          </a:endParaRPr>
        </a:p>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Explain the advantages and disadvantages to spectators of an increased commercialisation in sport?</a:t>
          </a:r>
        </a:p>
      </dsp:txBody>
      <dsp:txXfrm>
        <a:off x="3564396" y="0"/>
        <a:ext cx="3564396" cy="1647183"/>
      </dsp:txXfrm>
    </dsp:sp>
    <dsp:sp modelId="{88A60BE7-226B-4ACA-B362-DE2434742A62}">
      <dsp:nvSpPr>
        <dsp:cNvPr id="0" name=""/>
        <dsp:cNvSpPr/>
      </dsp:nvSpPr>
      <dsp:spPr>
        <a:xfrm rot="10800000">
          <a:off x="0" y="2196244"/>
          <a:ext cx="3564396" cy="2196244"/>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a:latin typeface="Arial" panose="020B0604020202020204" pitchFamily="34" charset="0"/>
              <a:cs typeface="Arial" panose="020B0604020202020204" pitchFamily="34" charset="0"/>
            </a:rPr>
            <a:t>Compare </a:t>
          </a:r>
          <a:br>
            <a:rPr lang="en-GB" sz="2000" kern="1200" dirty="0">
              <a:latin typeface="Arial" panose="020B0604020202020204" pitchFamily="34" charset="0"/>
              <a:cs typeface="Arial" panose="020B0604020202020204" pitchFamily="34" charset="0"/>
            </a:rPr>
          </a:br>
          <a:r>
            <a:rPr lang="en-GB" sz="2000" kern="1200" dirty="0">
              <a:latin typeface="Arial" panose="020B0604020202020204" pitchFamily="34" charset="0"/>
              <a:cs typeface="Arial" panose="020B0604020202020204" pitchFamily="34" charset="0"/>
            </a:rPr>
            <a:t>the advantages of commercialisation for the sponsor and the performer?</a:t>
          </a:r>
          <a:br>
            <a:rPr lang="en-GB" sz="2000" kern="1200" dirty="0">
              <a:latin typeface="Arial" panose="020B0604020202020204" pitchFamily="34" charset="0"/>
              <a:cs typeface="Arial" panose="020B0604020202020204" pitchFamily="34" charset="0"/>
            </a:rPr>
          </a:br>
          <a:endParaRPr lang="en-GB" sz="2000" kern="1200" dirty="0">
            <a:latin typeface="Arial" panose="020B0604020202020204" pitchFamily="34" charset="0"/>
            <a:cs typeface="Arial" panose="020B0604020202020204" pitchFamily="34" charset="0"/>
          </a:endParaRPr>
        </a:p>
      </dsp:txBody>
      <dsp:txXfrm rot="10800000">
        <a:off x="0" y="2745305"/>
        <a:ext cx="3564396" cy="1647183"/>
      </dsp:txXfrm>
    </dsp:sp>
    <dsp:sp modelId="{FA700B7B-8567-46C7-8D3E-40490F5B64E8}">
      <dsp:nvSpPr>
        <dsp:cNvPr id="0" name=""/>
        <dsp:cNvSpPr/>
      </dsp:nvSpPr>
      <dsp:spPr>
        <a:xfrm rot="5400000">
          <a:off x="4248472" y="1512168"/>
          <a:ext cx="2196244" cy="3564396"/>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a:latin typeface="Arial" panose="020B0604020202020204" pitchFamily="34" charset="0"/>
              <a:cs typeface="Arial" panose="020B0604020202020204" pitchFamily="34" charset="0"/>
            </a:rPr>
            <a:t>Compare </a:t>
          </a:r>
          <a:br>
            <a:rPr lang="en-GB" sz="2000" kern="1200" dirty="0">
              <a:latin typeface="Arial" panose="020B0604020202020204" pitchFamily="34" charset="0"/>
              <a:cs typeface="Arial" panose="020B0604020202020204" pitchFamily="34" charset="0"/>
            </a:rPr>
          </a:br>
          <a:r>
            <a:rPr lang="en-GB" sz="2000" kern="1200" dirty="0">
              <a:latin typeface="Arial" panose="020B0604020202020204" pitchFamily="34" charset="0"/>
              <a:cs typeface="Arial" panose="020B0604020202020204" pitchFamily="34" charset="0"/>
            </a:rPr>
            <a:t>the positives and negatives of a brewery sponsoring an Over 35’s team compared to a U16’s team.</a:t>
          </a:r>
          <a:br>
            <a:rPr lang="en-GB" sz="2000" kern="1200" dirty="0">
              <a:latin typeface="Arial" panose="020B0604020202020204" pitchFamily="34" charset="0"/>
              <a:cs typeface="Arial" panose="020B0604020202020204" pitchFamily="34" charset="0"/>
            </a:rPr>
          </a:br>
          <a:endParaRPr lang="en-GB" sz="2000" kern="1200" dirty="0">
            <a:latin typeface="Arial" panose="020B0604020202020204" pitchFamily="34" charset="0"/>
            <a:cs typeface="Arial" panose="020B0604020202020204" pitchFamily="34" charset="0"/>
          </a:endParaRPr>
        </a:p>
      </dsp:txBody>
      <dsp:txXfrm rot="-5400000">
        <a:off x="3564396" y="2745304"/>
        <a:ext cx="3564396" cy="1647183"/>
      </dsp:txXfrm>
    </dsp:sp>
    <dsp:sp modelId="{434C7A5E-0AE4-454E-8BA6-AF21F28B3A80}">
      <dsp:nvSpPr>
        <dsp:cNvPr id="0" name=""/>
        <dsp:cNvSpPr/>
      </dsp:nvSpPr>
      <dsp:spPr>
        <a:xfrm>
          <a:off x="2232249" y="1656187"/>
          <a:ext cx="2376261" cy="1098122"/>
        </a:xfrm>
        <a:prstGeom prst="roundRect">
          <a:avLst/>
        </a:prstGeom>
        <a:solidFill>
          <a:srgbClr val="DA8AAD"/>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Commercialisation in sport</a:t>
          </a:r>
        </a:p>
      </dsp:txBody>
      <dsp:txXfrm>
        <a:off x="2285855" y="1709793"/>
        <a:ext cx="2269049" cy="990910"/>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5580D0-2621-4903-A1D6-EBFF93A986A8}" type="datetimeFigureOut">
              <a:rPr lang="en-GB" smtClean="0"/>
              <a:t>25/03/2019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204A1C-9E4B-4B82-A6B7-35B44FEF5474}" type="slidenum">
              <a:rPr lang="en-GB" smtClean="0"/>
              <a:t>‹#›</a:t>
            </a:fld>
            <a:endParaRPr lang="en-GB"/>
          </a:p>
        </p:txBody>
      </p:sp>
    </p:spTree>
    <p:extLst>
      <p:ext uri="{BB962C8B-B14F-4D97-AF65-F5344CB8AC3E}">
        <p14:creationId xmlns:p14="http://schemas.microsoft.com/office/powerpoint/2010/main" val="24990939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1</a:t>
            </a:fld>
            <a:endParaRPr lang="en-GB"/>
          </a:p>
        </p:txBody>
      </p:sp>
    </p:spTree>
    <p:extLst>
      <p:ext uri="{BB962C8B-B14F-4D97-AF65-F5344CB8AC3E}">
        <p14:creationId xmlns:p14="http://schemas.microsoft.com/office/powerpoint/2010/main" val="4286157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112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AED9C662-613A-4DB0-B18F-AF2794891540}" type="slidenum">
              <a:rPr lang="en-GB" altLang="en-US" sz="1200" b="0" smtClean="0">
                <a:latin typeface="Times New Roman" panose="02020603050405020304" pitchFamily="18" charset="0"/>
              </a:rPr>
              <a:pPr/>
              <a:t>7</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2025653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96338B4-CE2F-4FCD-A12D-4881CD53564C}" type="slidenum">
              <a:rPr lang="en-US" smtClean="0"/>
              <a:t>9</a:t>
            </a:fld>
            <a:endParaRPr lang="en-US" dirty="0"/>
          </a:p>
        </p:txBody>
      </p:sp>
    </p:spTree>
    <p:extLst>
      <p:ext uri="{BB962C8B-B14F-4D97-AF65-F5344CB8AC3E}">
        <p14:creationId xmlns:p14="http://schemas.microsoft.com/office/powerpoint/2010/main" val="35386803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ln/>
        </p:spPr>
      </p:sp>
      <p:sp>
        <p:nvSpPr>
          <p:cNvPr id="16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163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899CC6E1-D52F-4A58-A9BD-4BA7F1120756}" type="slidenum">
              <a:rPr lang="en-GB" altLang="en-US" sz="1200" b="0" smtClean="0">
                <a:latin typeface="Times New Roman" panose="02020603050405020304" pitchFamily="18" charset="0"/>
              </a:rPr>
              <a:pPr/>
              <a:t>10</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14058771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27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D37EF794-0AF3-43D5-AEB9-66974EF58E49}" type="slidenum">
              <a:rPr lang="en-GB" altLang="en-US" sz="1200" b="0" smtClean="0">
                <a:latin typeface="Times New Roman" panose="02020603050405020304" pitchFamily="18" charset="0"/>
              </a:rPr>
              <a:pPr/>
              <a:t>15</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37023213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Photos by:</a:t>
            </a:r>
            <a:r>
              <a:rPr lang="en-GB" altLang="en-US"/>
              <a:t> LOCOG</a:t>
            </a:r>
          </a:p>
          <a:p>
            <a:endParaRPr lang="en-GB" altLang="en-US"/>
          </a:p>
        </p:txBody>
      </p:sp>
      <p:sp>
        <p:nvSpPr>
          <p:cNvPr id="337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EE19E461-70A2-499D-9145-18F17C27DDC4}" type="slidenum">
              <a:rPr lang="en-GB" altLang="en-US" sz="1200" b="0" smtClean="0">
                <a:latin typeface="Times New Roman" panose="02020603050405020304" pitchFamily="18" charset="0"/>
              </a:rPr>
              <a:pPr/>
              <a:t>16</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15791370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17</a:t>
            </a:fld>
            <a:endParaRPr lang="en-GB"/>
          </a:p>
        </p:txBody>
      </p:sp>
    </p:spTree>
    <p:extLst>
      <p:ext uri="{BB962C8B-B14F-4D97-AF65-F5344CB8AC3E}">
        <p14:creationId xmlns:p14="http://schemas.microsoft.com/office/powerpoint/2010/main" val="3020452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8425332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851755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01527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82298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DB25EC3-80C8-4741-9230-EB675F868D6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273715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DB25EC3-80C8-4741-9230-EB675F868D6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6694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B25EC3-80C8-4741-9230-EB675F868D6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86160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265802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74911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58813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4024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947376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6390407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20524141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0692281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E9F30B2-F145-4B5C-9F28-4DB5FE83DE5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5414543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E9F30B2-F145-4B5C-9F28-4DB5FE83DE5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9777593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9F30B2-F145-4B5C-9F28-4DB5FE83DE5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2052911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9203785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1068051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531575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646091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B25EC3-80C8-4741-9230-EB675F868D6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C178A0-EEA4-4FE8-B115-522DCBD7C782}" type="slidenum">
              <a:rPr lang="en-GB" smtClean="0"/>
              <a:t>‹#›</a:t>
            </a:fld>
            <a:endParaRPr lang="en-GB"/>
          </a:p>
        </p:txBody>
      </p:sp>
      <p:pic>
        <p:nvPicPr>
          <p:cNvPr id="8" name="Picture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0" y="6028738"/>
            <a:ext cx="9144000" cy="829262"/>
          </a:xfrm>
          <a:prstGeom prst="rect">
            <a:avLst/>
          </a:prstGeom>
        </p:spPr>
      </p:pic>
    </p:spTree>
    <p:extLst>
      <p:ext uri="{BB962C8B-B14F-4D97-AF65-F5344CB8AC3E}">
        <p14:creationId xmlns:p14="http://schemas.microsoft.com/office/powerpoint/2010/main" val="2401160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9F30B2-F145-4B5C-9F28-4DB5FE83DE5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AE30B4-78F6-47E8-AA0B-62E7BDE29120}" type="slidenum">
              <a:rPr lang="en-GB" smtClean="0"/>
              <a:t>‹#›</a:t>
            </a:fld>
            <a:endParaRPr lang="en-GB"/>
          </a:p>
        </p:txBody>
      </p:sp>
    </p:spTree>
    <p:extLst>
      <p:ext uri="{BB962C8B-B14F-4D97-AF65-F5344CB8AC3E}">
        <p14:creationId xmlns:p14="http://schemas.microsoft.com/office/powerpoint/2010/main" val="31200996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image" Target="../media/image5.jpeg"/><Relationship Id="rId7"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3" Type="http://schemas.openxmlformats.org/officeDocument/2006/relationships/hyperlink" Target="file://filestorage/OCR/PD/ProdSup/Design/Studio/Visual%20Style%20Guidelines/2016_Templates/resources.feedback@ocr.org.uk"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mailto:resources.feedback@ocr.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45"/>
            <a:ext cx="9144000" cy="6857309"/>
          </a:xfrm>
          <a:prstGeom prst="rect">
            <a:avLst/>
          </a:prstGeom>
        </p:spPr>
      </p:pic>
      <p:sp>
        <p:nvSpPr>
          <p:cNvPr id="5" name="TextBox 4"/>
          <p:cNvSpPr txBox="1"/>
          <p:nvPr/>
        </p:nvSpPr>
        <p:spPr>
          <a:xfrm>
            <a:off x="251520" y="4046321"/>
            <a:ext cx="3744416" cy="513346"/>
          </a:xfrm>
          <a:prstGeom prst="rect">
            <a:avLst/>
          </a:prstGeom>
          <a:noFill/>
        </p:spPr>
        <p:txBody>
          <a:bodyPr wrap="square" rtlCol="0">
            <a:spAutoFit/>
          </a:bodyPr>
          <a:lstStyle/>
          <a:p>
            <a:pPr>
              <a:lnSpc>
                <a:spcPct val="114000"/>
              </a:lnSpc>
              <a:spcAft>
                <a:spcPts val="1200"/>
              </a:spcAft>
            </a:pPr>
            <a:r>
              <a:rPr lang="en-US" sz="2400" b="1" dirty="0" smtClean="0"/>
              <a:t>Socio-cultural influences</a:t>
            </a:r>
            <a:endParaRPr lang="en-GB" altLang="en-US" sz="1600" b="1" dirty="0">
              <a:solidFill>
                <a:srgbClr val="2C63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4946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2778414" y="1198776"/>
            <a:ext cx="6281168" cy="4462472"/>
          </a:xfrm>
        </p:spPr>
        <p:style>
          <a:lnRef idx="1">
            <a:schemeClr val="dk1"/>
          </a:lnRef>
          <a:fillRef idx="2">
            <a:schemeClr val="dk1"/>
          </a:fillRef>
          <a:effectRef idx="1">
            <a:schemeClr val="dk1"/>
          </a:effectRef>
          <a:fontRef idx="minor">
            <a:schemeClr val="dk1"/>
          </a:fontRef>
        </p:style>
        <p:txBody>
          <a:bodyPr vert="horz" lIns="91440" tIns="45720" rIns="91440" bIns="45720" rtlCol="0">
            <a:noAutofit/>
          </a:bodyPr>
          <a:lstStyle/>
          <a:p>
            <a:pPr algn="l">
              <a:spcBef>
                <a:spcPts val="600"/>
              </a:spcBef>
              <a:spcAft>
                <a:spcPts val="600"/>
              </a:spcAft>
            </a:pPr>
            <a:r>
              <a:rPr lang="en-US" sz="1800" cap="all" dirty="0">
                <a:solidFill>
                  <a:schemeClr val="tx1"/>
                </a:solidFill>
                <a:latin typeface="Arial" panose="020B0604020202020204" pitchFamily="34" charset="0"/>
                <a:cs typeface="Arial" panose="020B0604020202020204" pitchFamily="34" charset="0"/>
              </a:rPr>
              <a:t>By the end of this topic you should …</a:t>
            </a:r>
          </a:p>
          <a:p>
            <a:pPr marL="214313" indent="-214313" algn="l">
              <a:lnSpc>
                <a:spcPct val="120000"/>
              </a:lnSpc>
              <a:spcBef>
                <a:spcPts val="1000"/>
              </a:spcBef>
              <a:spcAft>
                <a:spcPts val="600"/>
              </a:spcAft>
              <a:buFont typeface="Arial" panose="020B0604020202020204" pitchFamily="34" charset="0"/>
              <a:buChar char="•"/>
            </a:pPr>
            <a:r>
              <a:rPr lang="en-US" sz="1400" b="1" dirty="0">
                <a:solidFill>
                  <a:schemeClr val="tx1"/>
                </a:solidFill>
                <a:latin typeface="Arial" panose="020B0604020202020204" pitchFamily="34" charset="0"/>
                <a:cs typeface="Arial" panose="020B0604020202020204" pitchFamily="34" charset="0"/>
              </a:rPr>
              <a:t>Understand the influence of the media on the commercialisation of physical activity and sport; different types of media:</a:t>
            </a:r>
          </a:p>
          <a:p>
            <a:pPr marL="557213" lvl="1" indent="-214313" algn="l">
              <a:spcBef>
                <a:spcPts val="600"/>
              </a:spcBef>
              <a:spcAft>
                <a:spcPts val="600"/>
              </a:spcAft>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Social</a:t>
            </a:r>
          </a:p>
          <a:p>
            <a:pPr marL="557213" lvl="1" indent="-214313" algn="l">
              <a:spcBef>
                <a:spcPts val="600"/>
              </a:spcBef>
              <a:spcAft>
                <a:spcPts val="600"/>
              </a:spcAft>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Internet</a:t>
            </a:r>
          </a:p>
          <a:p>
            <a:pPr marL="557213" lvl="1" indent="-214313" algn="l">
              <a:spcBef>
                <a:spcPts val="600"/>
              </a:spcBef>
              <a:spcAft>
                <a:spcPts val="600"/>
              </a:spcAft>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TV/visual</a:t>
            </a:r>
          </a:p>
          <a:p>
            <a:pPr marL="557213" lvl="1" indent="-214313" algn="l">
              <a:spcBef>
                <a:spcPts val="600"/>
              </a:spcBef>
              <a:spcAft>
                <a:spcPts val="600"/>
              </a:spcAft>
              <a:buFont typeface="Arial" panose="020B0604020202020204" pitchFamily="34" charset="0"/>
              <a:buChar char="•"/>
            </a:pPr>
            <a:r>
              <a:rPr lang="en-US" sz="1200" b="1" dirty="0" smtClean="0">
                <a:solidFill>
                  <a:schemeClr val="tx1"/>
                </a:solidFill>
                <a:latin typeface="Arial" panose="020B0604020202020204" pitchFamily="34" charset="0"/>
                <a:cs typeface="Arial" panose="020B0604020202020204" pitchFamily="34" charset="0"/>
              </a:rPr>
              <a:t>Newspapers/magazines.</a:t>
            </a:r>
            <a:endParaRPr lang="en-US" sz="1200" b="1" dirty="0">
              <a:solidFill>
                <a:schemeClr val="tx1"/>
              </a:solidFill>
              <a:latin typeface="Arial" panose="020B0604020202020204" pitchFamily="34" charset="0"/>
              <a:cs typeface="Arial" panose="020B0604020202020204" pitchFamily="34" charset="0"/>
            </a:endParaRPr>
          </a:p>
          <a:p>
            <a:pPr marL="214313" indent="-214313" algn="l">
              <a:lnSpc>
                <a:spcPct val="120000"/>
              </a:lnSpc>
              <a:spcBef>
                <a:spcPts val="1000"/>
              </a:spcBef>
              <a:spcAft>
                <a:spcPts val="600"/>
              </a:spcAft>
              <a:buFont typeface="Arial" panose="020B0604020202020204" pitchFamily="34" charset="0"/>
              <a:buChar char="•"/>
            </a:pPr>
            <a:r>
              <a:rPr lang="en-US" sz="1400" b="1" dirty="0">
                <a:solidFill>
                  <a:schemeClr val="tx1"/>
                </a:solidFill>
                <a:latin typeface="Arial" panose="020B0604020202020204" pitchFamily="34" charset="0"/>
                <a:cs typeface="Arial" panose="020B0604020202020204" pitchFamily="34" charset="0"/>
              </a:rPr>
              <a:t>Understand the relationship between sport, media and commercialisation in a ‘golden triangle</a:t>
            </a:r>
            <a:r>
              <a:rPr lang="en-US" sz="1400" b="1" dirty="0" smtClean="0">
                <a:solidFill>
                  <a:schemeClr val="tx1"/>
                </a:solidFill>
                <a:latin typeface="Arial" panose="020B0604020202020204" pitchFamily="34" charset="0"/>
                <a:cs typeface="Arial" panose="020B0604020202020204" pitchFamily="34" charset="0"/>
              </a:rPr>
              <a:t>’</a:t>
            </a:r>
            <a:endParaRPr lang="en-US" sz="1400" b="1" dirty="0">
              <a:solidFill>
                <a:schemeClr val="tx1"/>
              </a:solidFill>
              <a:latin typeface="Arial" panose="020B0604020202020204" pitchFamily="34" charset="0"/>
              <a:cs typeface="Arial" panose="020B0604020202020204" pitchFamily="34" charset="0"/>
            </a:endParaRPr>
          </a:p>
          <a:p>
            <a:pPr marL="214313" indent="-214313" algn="l">
              <a:lnSpc>
                <a:spcPct val="120000"/>
              </a:lnSpc>
              <a:spcBef>
                <a:spcPts val="1000"/>
              </a:spcBef>
              <a:spcAft>
                <a:spcPts val="600"/>
              </a:spcAft>
              <a:buFont typeface="Arial" panose="020B0604020202020204" pitchFamily="34" charset="0"/>
              <a:buChar char="•"/>
            </a:pPr>
            <a:r>
              <a:rPr lang="en-US" sz="1400" b="1" dirty="0">
                <a:solidFill>
                  <a:schemeClr val="tx1"/>
                </a:solidFill>
                <a:latin typeface="Arial" panose="020B0604020202020204" pitchFamily="34" charset="0"/>
                <a:cs typeface="Arial" panose="020B0604020202020204" pitchFamily="34" charset="0"/>
              </a:rPr>
              <a:t>Be able to describe the advantages and disadvantages of commercialisation in sport and the impact on players, the sponsors, the officials, the sport and the spectators.</a:t>
            </a:r>
          </a:p>
        </p:txBody>
      </p:sp>
      <p:sp>
        <p:nvSpPr>
          <p:cNvPr id="10" name="Title 1">
            <a:extLst>
              <a:ext uri="{FF2B5EF4-FFF2-40B4-BE49-F238E27FC236}">
                <a16:creationId xmlns:a16="http://schemas.microsoft.com/office/drawing/2014/main" id="{5A4D912D-DDE2-4B8E-B491-BD6DFE6E4D14}"/>
              </a:ext>
            </a:extLst>
          </p:cNvPr>
          <p:cNvSpPr txBox="1">
            <a:spLocks/>
          </p:cNvSpPr>
          <p:nvPr/>
        </p:nvSpPr>
        <p:spPr>
          <a:xfrm>
            <a:off x="46993" y="1384867"/>
            <a:ext cx="2664297" cy="9895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2800" cap="all" dirty="0"/>
              <a:t>Learning </a:t>
            </a:r>
            <a:br>
              <a:rPr lang="en-US" sz="2800" cap="all" dirty="0"/>
            </a:br>
            <a:r>
              <a:rPr lang="en-US" sz="2800" cap="all" dirty="0"/>
              <a:t>Outcomes</a:t>
            </a:r>
          </a:p>
        </p:txBody>
      </p:sp>
      <p:pic>
        <p:nvPicPr>
          <p:cNvPr id="13" name="Picture 12" descr="ZAGREB, CROATIA - DECEMBER 11, 2017. - English Premier league emblem on jersey.">
            <a:extLst>
              <a:ext uri="{FF2B5EF4-FFF2-40B4-BE49-F238E27FC236}">
                <a16:creationId xmlns:a16="http://schemas.microsoft.com/office/drawing/2014/main" id="{2EE13229-F5F1-4C67-8869-BB93704046AF}"/>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21985" y="2410285"/>
            <a:ext cx="2505799" cy="1954819"/>
          </a:xfrm>
          <a:prstGeom prst="rect">
            <a:avLst/>
          </a:prstGeom>
        </p:spPr>
      </p:pic>
      <p:sp>
        <p:nvSpPr>
          <p:cNvPr id="11" name="Rectangle 10"/>
          <p:cNvSpPr/>
          <p:nvPr/>
        </p:nvSpPr>
        <p:spPr>
          <a:xfrm>
            <a:off x="107505" y="98048"/>
            <a:ext cx="7200800" cy="415498"/>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2.1.b. Commercialisation of physical activity and sport</a:t>
            </a:r>
            <a:endParaRPr lang="en-US" sz="1350"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494246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txBox="1">
            <a:spLocks noChangeArrowheads="1"/>
          </p:cNvSpPr>
          <p:nvPr/>
        </p:nvSpPr>
        <p:spPr bwMode="auto">
          <a:xfrm>
            <a:off x="1079611" y="1250925"/>
            <a:ext cx="6984776" cy="504977"/>
          </a:xfrm>
          <a:prstGeom prst="rect">
            <a:avLst/>
          </a:prstGeom>
          <a:noFill/>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marL="0" indent="0" algn="ctr">
              <a:buNone/>
              <a:defRPr/>
            </a:pPr>
            <a:r>
              <a:rPr lang="en-GB" sz="1800" kern="0" dirty="0">
                <a:latin typeface="Arial" panose="020B0604020202020204" pitchFamily="34" charset="0"/>
                <a:cs typeface="Arial" panose="020B0604020202020204" pitchFamily="34" charset="0"/>
              </a:rPr>
              <a:t>There are FIVE different types of media.</a:t>
            </a:r>
          </a:p>
        </p:txBody>
      </p:sp>
      <p:sp>
        <p:nvSpPr>
          <p:cNvPr id="3" name="TextBox 2"/>
          <p:cNvSpPr txBox="1"/>
          <p:nvPr/>
        </p:nvSpPr>
        <p:spPr>
          <a:xfrm>
            <a:off x="482418" y="3327942"/>
            <a:ext cx="2054021" cy="338554"/>
          </a:xfrm>
          <a:prstGeom prst="rect">
            <a:avLst/>
          </a:prstGeom>
          <a:noFill/>
        </p:spPr>
        <p:txBody>
          <a:bodyPr wrap="square" rtlCol="0">
            <a:spAutoFit/>
          </a:bodyPr>
          <a:lstStyle/>
          <a:p>
            <a:pPr algn="ctr"/>
            <a:r>
              <a:rPr lang="en-GB" sz="1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Television / visual</a:t>
            </a:r>
            <a:endParaRPr lang="en-US" sz="1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8" name="TextBox 7"/>
          <p:cNvSpPr txBox="1"/>
          <p:nvPr/>
        </p:nvSpPr>
        <p:spPr>
          <a:xfrm>
            <a:off x="3370954" y="4017705"/>
            <a:ext cx="2637457" cy="338554"/>
          </a:xfrm>
          <a:prstGeom prst="rect">
            <a:avLst/>
          </a:prstGeom>
          <a:noFill/>
        </p:spPr>
        <p:txBody>
          <a:bodyPr wrap="square" rtlCol="0">
            <a:spAutoFit/>
          </a:bodyPr>
          <a:lstStyle/>
          <a:p>
            <a:pPr algn="ctr"/>
            <a:r>
              <a:rPr lang="en-GB" sz="1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Newspapers / Magazines</a:t>
            </a:r>
            <a:endParaRPr lang="en-US" sz="1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9" name="TextBox 8"/>
          <p:cNvSpPr txBox="1"/>
          <p:nvPr/>
        </p:nvSpPr>
        <p:spPr>
          <a:xfrm>
            <a:off x="6578824" y="3497219"/>
            <a:ext cx="2116874" cy="338554"/>
          </a:xfrm>
          <a:prstGeom prst="rect">
            <a:avLst/>
          </a:prstGeom>
          <a:noFill/>
        </p:spPr>
        <p:txBody>
          <a:bodyPr wrap="square" rtlCol="0">
            <a:spAutoFit/>
          </a:bodyPr>
          <a:lstStyle/>
          <a:p>
            <a:pPr algn="ctr"/>
            <a:r>
              <a:rPr lang="en-GB" sz="1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Social Media</a:t>
            </a:r>
            <a:endParaRPr lang="en-US" sz="1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54905C89-F295-43DD-8065-8EB203930DE1}"/>
              </a:ext>
            </a:extLst>
          </p:cNvPr>
          <p:cNvSpPr txBox="1"/>
          <p:nvPr/>
        </p:nvSpPr>
        <p:spPr>
          <a:xfrm>
            <a:off x="6607560" y="5397881"/>
            <a:ext cx="2116874" cy="338554"/>
          </a:xfrm>
          <a:prstGeom prst="rect">
            <a:avLst/>
          </a:prstGeom>
          <a:noFill/>
        </p:spPr>
        <p:txBody>
          <a:bodyPr wrap="square" rtlCol="0">
            <a:spAutoFit/>
          </a:bodyPr>
          <a:lstStyle/>
          <a:p>
            <a:pPr algn="ctr"/>
            <a:r>
              <a:rPr lang="en-GB" sz="1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Radio</a:t>
            </a:r>
            <a:endParaRPr lang="en-US" sz="1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2" name="Title 1">
            <a:extLst>
              <a:ext uri="{FF2B5EF4-FFF2-40B4-BE49-F238E27FC236}">
                <a16:creationId xmlns:a16="http://schemas.microsoft.com/office/drawing/2014/main" id="{8CE50145-EC8D-40B4-88D2-B151DE656EF0}"/>
              </a:ext>
            </a:extLst>
          </p:cNvPr>
          <p:cNvSpPr txBox="1">
            <a:spLocks/>
          </p:cNvSpPr>
          <p:nvPr/>
        </p:nvSpPr>
        <p:spPr>
          <a:xfrm>
            <a:off x="0" y="0"/>
            <a:ext cx="9144000" cy="119675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The influence of the media on the commercialisation of physical activity and sport</a:t>
            </a:r>
            <a:endParaRPr lang="en-GB" sz="2800" dirty="0">
              <a:solidFill>
                <a:srgbClr val="000000"/>
              </a:solidFill>
            </a:endParaRPr>
          </a:p>
        </p:txBody>
      </p:sp>
      <p:pic>
        <p:nvPicPr>
          <p:cNvPr id="23" name="Picture 22" descr="Rear View Of Friends Watching Game In Sports Bar On Screens">
            <a:extLst>
              <a:ext uri="{FF2B5EF4-FFF2-40B4-BE49-F238E27FC236}">
                <a16:creationId xmlns:a16="http://schemas.microsoft.com/office/drawing/2014/main" id="{95E88320-B4AE-4295-B748-A4AF1170765A}"/>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482419" y="1865174"/>
            <a:ext cx="2054020" cy="1410163"/>
          </a:xfrm>
          <a:prstGeom prst="rect">
            <a:avLst/>
          </a:prstGeom>
        </p:spPr>
      </p:pic>
      <p:pic>
        <p:nvPicPr>
          <p:cNvPr id="24" name="Picture 23" descr="LONDON, UNITED KINGDOM- 1 APRIL 2015: A newspaper rack holding several international newspapers, such as The International New York Times, USA Today, Irish Times, Londra Sera and Corriere Della Sera.">
            <a:extLst>
              <a:ext uri="{FF2B5EF4-FFF2-40B4-BE49-F238E27FC236}">
                <a16:creationId xmlns:a16="http://schemas.microsoft.com/office/drawing/2014/main" id="{2F7EE8D0-DC3F-437C-A72F-C5ABD8597826}"/>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3275856" y="2393965"/>
            <a:ext cx="2827655" cy="1549400"/>
          </a:xfrm>
          <a:prstGeom prst="rect">
            <a:avLst/>
          </a:prstGeom>
        </p:spPr>
      </p:pic>
      <p:pic>
        <p:nvPicPr>
          <p:cNvPr id="25" name="Picture 24" descr="BANGKOK, THAILAND- 02 July 2018 :Hands of man use Iphone with applications of social media">
            <a:extLst>
              <a:ext uri="{FF2B5EF4-FFF2-40B4-BE49-F238E27FC236}">
                <a16:creationId xmlns:a16="http://schemas.microsoft.com/office/drawing/2014/main" id="{E13BB813-F074-41F6-BEE1-896DADA5EFB1}"/>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6607559" y="1926389"/>
            <a:ext cx="2116874" cy="1468781"/>
          </a:xfrm>
          <a:prstGeom prst="rect">
            <a:avLst/>
          </a:prstGeom>
        </p:spPr>
      </p:pic>
      <p:pic>
        <p:nvPicPr>
          <p:cNvPr id="26" name="Picture 25" descr="Retro old radio front mint green background. Vintage style filtered photo">
            <a:extLst>
              <a:ext uri="{FF2B5EF4-FFF2-40B4-BE49-F238E27FC236}">
                <a16:creationId xmlns:a16="http://schemas.microsoft.com/office/drawing/2014/main" id="{C8D4E780-F74A-4EBA-BDC1-6F1911447BC5}"/>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6607559" y="4008332"/>
            <a:ext cx="2116875" cy="1320194"/>
          </a:xfrm>
          <a:prstGeom prst="rect">
            <a:avLst/>
          </a:prstGeom>
        </p:spPr>
      </p:pic>
      <p:graphicFrame>
        <p:nvGraphicFramePr>
          <p:cNvPr id="2" name="Object 1"/>
          <p:cNvGraphicFramePr>
            <a:graphicFrameLocks noChangeAspect="1"/>
          </p:cNvGraphicFramePr>
          <p:nvPr>
            <p:extLst>
              <p:ext uri="{D42A27DB-BD31-4B8C-83A1-F6EECF244321}">
                <p14:modId xmlns:p14="http://schemas.microsoft.com/office/powerpoint/2010/main" val="2854388198"/>
              </p:ext>
            </p:extLst>
          </p:nvPr>
        </p:nvGraphicFramePr>
        <p:xfrm>
          <a:off x="107504" y="3924500"/>
          <a:ext cx="2952328" cy="1829868"/>
        </p:xfrm>
        <a:graphic>
          <a:graphicData uri="http://schemas.openxmlformats.org/presentationml/2006/ole">
            <mc:AlternateContent xmlns:mc="http://schemas.openxmlformats.org/markup-compatibility/2006">
              <mc:Choice xmlns:v="urn:schemas-microsoft-com:vml" Requires="v">
                <p:oleObj spid="_x0000_s1046" name="Acrobat Document" r:id="rId7" imgW="8020016" imgH="5667355" progId="AcroExch.Document.DC">
                  <p:embed/>
                </p:oleObj>
              </mc:Choice>
              <mc:Fallback>
                <p:oleObj name="Acrobat Document" r:id="rId7" imgW="8020016" imgH="5667355" progId="AcroExch.Document.DC">
                  <p:embed/>
                  <p:pic>
                    <p:nvPicPr>
                      <p:cNvPr id="0" name=""/>
                      <p:cNvPicPr/>
                      <p:nvPr/>
                    </p:nvPicPr>
                    <p:blipFill>
                      <a:blip r:embed="rId8"/>
                      <a:stretch>
                        <a:fillRect/>
                      </a:stretch>
                    </p:blipFill>
                    <p:spPr>
                      <a:xfrm>
                        <a:off x="107504" y="3924500"/>
                        <a:ext cx="2952328" cy="1829868"/>
                      </a:xfrm>
                      <a:prstGeom prst="rect">
                        <a:avLst/>
                      </a:prstGeom>
                    </p:spPr>
                  </p:pic>
                </p:oleObj>
              </mc:Fallback>
            </mc:AlternateContent>
          </a:graphicData>
        </a:graphic>
      </p:graphicFrame>
      <p:sp>
        <p:nvSpPr>
          <p:cNvPr id="19" name="TextBox 18">
            <a:extLst>
              <a:ext uri="{FF2B5EF4-FFF2-40B4-BE49-F238E27FC236}">
                <a16:creationId xmlns:a16="http://schemas.microsoft.com/office/drawing/2014/main" id="{1255623F-EAD9-4B2E-8270-3DC95DC760BE}"/>
              </a:ext>
            </a:extLst>
          </p:cNvPr>
          <p:cNvSpPr txBox="1"/>
          <p:nvPr/>
        </p:nvSpPr>
        <p:spPr>
          <a:xfrm>
            <a:off x="467544" y="5397881"/>
            <a:ext cx="2263570" cy="338554"/>
          </a:xfrm>
          <a:prstGeom prst="rect">
            <a:avLst/>
          </a:prstGeom>
          <a:noFill/>
        </p:spPr>
        <p:txBody>
          <a:bodyPr wrap="square" rtlCol="0">
            <a:spAutoFit/>
          </a:bodyPr>
          <a:lstStyle/>
          <a:p>
            <a:pPr algn="ctr"/>
            <a:r>
              <a:rPr lang="en-GB" sz="1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Internet</a:t>
            </a:r>
            <a:endParaRPr lang="en-GB" sz="1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5107924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500"/>
                                        <p:tgtEl>
                                          <p:spTgt spid="2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10" presetClass="entr" presetSubtype="0" fill="hold" nodeType="with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
                                        <p:tgtEl>
                                          <p:spTgt spid="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par>
                                <p:cTn id="38" presetID="10" presetClass="entr" presetSubtype="0" fill="hold"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500"/>
                                        <p:tgtEl>
                                          <p:spTgt spid="26"/>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500"/>
                                        <p:tgtEl>
                                          <p:spTgt spid="8"/>
                                        </p:tgtEl>
                                      </p:cBhvr>
                                    </p:animEffect>
                                  </p:childTnLst>
                                </p:cTn>
                              </p:par>
                              <p:par>
                                <p:cTn id="46" presetID="10" presetClass="entr" presetSubtype="0" fill="hold"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p:bldP spid="21"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58040B-0E13-4A0C-AB82-D6A66A4A626A}"/>
              </a:ext>
            </a:extLst>
          </p:cNvPr>
          <p:cNvSpPr>
            <a:spLocks noGrp="1"/>
          </p:cNvSpPr>
          <p:nvPr>
            <p:ph idx="1"/>
          </p:nvPr>
        </p:nvSpPr>
        <p:spPr>
          <a:xfrm>
            <a:off x="79131" y="1196752"/>
            <a:ext cx="8985737" cy="4680520"/>
          </a:xfrm>
        </p:spPr>
        <p:txBody>
          <a:bodyPr>
            <a:noAutofit/>
          </a:bodyPr>
          <a:lstStyle/>
          <a:p>
            <a:pPr marL="0" indent="0">
              <a:spcBef>
                <a:spcPts val="0"/>
              </a:spcBef>
              <a:buNone/>
            </a:pPr>
            <a:r>
              <a:rPr lang="en-GB" sz="1600" dirty="0"/>
              <a:t>Influences of media include:-</a:t>
            </a:r>
          </a:p>
          <a:p>
            <a:pPr>
              <a:spcBef>
                <a:spcPts val="600"/>
              </a:spcBef>
            </a:pPr>
            <a:r>
              <a:rPr lang="en-GB" sz="1600" b="1" i="1" dirty="0">
                <a:effectLst>
                  <a:outerShdw blurRad="38100" dist="38100" dir="2700000" algn="tl">
                    <a:srgbClr val="000000">
                      <a:alpha val="43137"/>
                    </a:srgbClr>
                  </a:outerShdw>
                </a:effectLst>
              </a:rPr>
              <a:t>Event time changes</a:t>
            </a:r>
          </a:p>
          <a:p>
            <a:pPr lvl="1">
              <a:spcBef>
                <a:spcPts val="600"/>
              </a:spcBef>
            </a:pPr>
            <a:r>
              <a:rPr lang="en-GB" sz="1600" dirty="0"/>
              <a:t>Live Football and rugby being shown on different days (Friday nights, Sundays, Monday nights</a:t>
            </a:r>
            <a:r>
              <a:rPr lang="en-GB" sz="1600" dirty="0" smtClean="0"/>
              <a:t>)</a:t>
            </a:r>
            <a:endParaRPr lang="en-GB" sz="1600" dirty="0"/>
          </a:p>
          <a:p>
            <a:pPr lvl="1">
              <a:spcBef>
                <a:spcPts val="600"/>
              </a:spcBef>
            </a:pPr>
            <a:r>
              <a:rPr lang="en-GB" sz="1600" dirty="0"/>
              <a:t>Olympic events &amp; International events being shown at irregular times because of the demands of TV companies showing the event live in different countries</a:t>
            </a:r>
            <a:r>
              <a:rPr lang="en-GB" sz="1600" dirty="0" smtClean="0"/>
              <a:t>.</a:t>
            </a:r>
            <a:endParaRPr lang="en-GB" sz="1600" dirty="0"/>
          </a:p>
          <a:p>
            <a:pPr>
              <a:spcBef>
                <a:spcPts val="600"/>
              </a:spcBef>
            </a:pPr>
            <a:r>
              <a:rPr lang="en-GB" sz="1600" b="1" i="1" dirty="0">
                <a:effectLst>
                  <a:outerShdw blurRad="38100" dist="38100" dir="2700000" algn="tl">
                    <a:srgbClr val="000000">
                      <a:alpha val="43137"/>
                    </a:srgbClr>
                  </a:outerShdw>
                </a:effectLst>
              </a:rPr>
              <a:t>Rules</a:t>
            </a:r>
            <a:r>
              <a:rPr lang="en-GB" sz="1600" dirty="0"/>
              <a:t> </a:t>
            </a:r>
            <a:r>
              <a:rPr lang="en-GB" sz="1600" b="1" i="1" dirty="0">
                <a:effectLst>
                  <a:outerShdw blurRad="38100" dist="38100" dir="2700000" algn="tl">
                    <a:srgbClr val="000000">
                      <a:alpha val="43137"/>
                    </a:srgbClr>
                  </a:outerShdw>
                </a:effectLst>
              </a:rPr>
              <a:t>changes</a:t>
            </a:r>
          </a:p>
          <a:p>
            <a:pPr lvl="1">
              <a:spcBef>
                <a:spcPts val="600"/>
              </a:spcBef>
            </a:pPr>
            <a:r>
              <a:rPr lang="en-GB" sz="1600" dirty="0"/>
              <a:t>2016 netball rule changes to make game faster and more attractive to television companies &amp; </a:t>
            </a:r>
            <a:r>
              <a:rPr lang="en-GB" sz="1600" dirty="0" smtClean="0"/>
              <a:t>viewers</a:t>
            </a:r>
            <a:endParaRPr lang="en-GB" sz="1600" dirty="0"/>
          </a:p>
          <a:p>
            <a:pPr lvl="1">
              <a:spcBef>
                <a:spcPts val="600"/>
              </a:spcBef>
            </a:pPr>
            <a:r>
              <a:rPr lang="en-GB" sz="1600" dirty="0"/>
              <a:t>Table tennis, 21 points changed to 11 points to win a game</a:t>
            </a:r>
            <a:r>
              <a:rPr lang="en-GB" sz="1600" dirty="0" smtClean="0"/>
              <a:t>.</a:t>
            </a:r>
            <a:endParaRPr lang="en-GB" sz="1600" dirty="0"/>
          </a:p>
          <a:p>
            <a:pPr>
              <a:spcBef>
                <a:spcPts val="600"/>
              </a:spcBef>
            </a:pPr>
            <a:r>
              <a:rPr lang="en-GB" sz="1600" b="1" i="1" dirty="0">
                <a:effectLst>
                  <a:outerShdw blurRad="38100" dist="38100" dir="2700000" algn="tl">
                    <a:srgbClr val="000000">
                      <a:alpha val="43137"/>
                    </a:srgbClr>
                  </a:outerShdw>
                </a:effectLst>
              </a:rPr>
              <a:t>Adapted</a:t>
            </a:r>
            <a:r>
              <a:rPr lang="en-GB" sz="1600" dirty="0"/>
              <a:t> </a:t>
            </a:r>
            <a:r>
              <a:rPr lang="en-GB" sz="1600" b="1" i="1" dirty="0">
                <a:effectLst>
                  <a:outerShdw blurRad="38100" dist="38100" dir="2700000" algn="tl">
                    <a:srgbClr val="000000">
                      <a:alpha val="43137"/>
                    </a:srgbClr>
                  </a:outerShdw>
                </a:effectLst>
              </a:rPr>
              <a:t>versions</a:t>
            </a:r>
            <a:r>
              <a:rPr lang="en-GB" sz="1600" dirty="0"/>
              <a:t> </a:t>
            </a:r>
            <a:r>
              <a:rPr lang="en-GB" sz="1600" b="1" i="1" dirty="0">
                <a:effectLst>
                  <a:outerShdw blurRad="38100" dist="38100" dir="2700000" algn="tl">
                    <a:srgbClr val="000000">
                      <a:alpha val="43137"/>
                    </a:srgbClr>
                  </a:outerShdw>
                </a:effectLst>
              </a:rPr>
              <a:t>of</a:t>
            </a:r>
            <a:r>
              <a:rPr lang="en-GB" sz="1600" dirty="0"/>
              <a:t> </a:t>
            </a:r>
            <a:r>
              <a:rPr lang="en-GB" sz="1600" b="1" i="1" dirty="0">
                <a:effectLst>
                  <a:outerShdw blurRad="38100" dist="38100" dir="2700000" algn="tl">
                    <a:srgbClr val="000000">
                      <a:alpha val="43137"/>
                    </a:srgbClr>
                  </a:outerShdw>
                </a:effectLst>
              </a:rPr>
              <a:t>sports</a:t>
            </a:r>
          </a:p>
          <a:p>
            <a:pPr lvl="1">
              <a:spcBef>
                <a:spcPts val="600"/>
              </a:spcBef>
            </a:pPr>
            <a:r>
              <a:rPr lang="en-GB" sz="1600" dirty="0"/>
              <a:t>British basketball championships, 12 minute games with powerplays and shooting zones for 5 </a:t>
            </a:r>
            <a:r>
              <a:rPr lang="en-GB" sz="1600" dirty="0" smtClean="0"/>
              <a:t>points</a:t>
            </a:r>
            <a:endParaRPr lang="en-GB" sz="1600" dirty="0"/>
          </a:p>
          <a:p>
            <a:pPr lvl="1">
              <a:spcBef>
                <a:spcPts val="600"/>
              </a:spcBef>
            </a:pPr>
            <a:r>
              <a:rPr lang="en-GB" sz="1600" dirty="0"/>
              <a:t>1 hour cricket to fit programming </a:t>
            </a:r>
            <a:r>
              <a:rPr lang="en-GB" sz="1600" dirty="0" smtClean="0"/>
              <a:t>times</a:t>
            </a:r>
            <a:endParaRPr lang="en-GB" sz="1600" dirty="0"/>
          </a:p>
          <a:p>
            <a:pPr lvl="1">
              <a:spcBef>
                <a:spcPts val="600"/>
              </a:spcBef>
            </a:pPr>
            <a:r>
              <a:rPr lang="en-GB" sz="1600" dirty="0"/>
              <a:t>Fast 5 netball.</a:t>
            </a:r>
          </a:p>
          <a:p>
            <a:pPr lvl="1">
              <a:spcBef>
                <a:spcPts val="0"/>
              </a:spcBef>
            </a:pPr>
            <a:endParaRPr lang="en-GB" sz="1600" dirty="0"/>
          </a:p>
          <a:p>
            <a:pPr marL="0" indent="0">
              <a:spcBef>
                <a:spcPts val="0"/>
              </a:spcBef>
              <a:buNone/>
            </a:pPr>
            <a:endParaRPr lang="en-GB" sz="1600" dirty="0"/>
          </a:p>
          <a:p>
            <a:pPr>
              <a:spcBef>
                <a:spcPts val="0"/>
              </a:spcBef>
            </a:pPr>
            <a:endParaRPr lang="en-GB" sz="1600" dirty="0"/>
          </a:p>
        </p:txBody>
      </p:sp>
      <p:sp>
        <p:nvSpPr>
          <p:cNvPr id="5" name="Title 1">
            <a:extLst>
              <a:ext uri="{FF2B5EF4-FFF2-40B4-BE49-F238E27FC236}">
                <a16:creationId xmlns:a16="http://schemas.microsoft.com/office/drawing/2014/main" id="{5DD00F92-27B2-4121-A6F0-6AB409284CE4}"/>
              </a:ext>
            </a:extLst>
          </p:cNvPr>
          <p:cNvSpPr txBox="1">
            <a:spLocks/>
          </p:cNvSpPr>
          <p:nvPr/>
        </p:nvSpPr>
        <p:spPr>
          <a:xfrm>
            <a:off x="0" y="0"/>
            <a:ext cx="9144000" cy="119675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The influence of the media on the commercialisation of physical activity and sport</a:t>
            </a:r>
            <a:endParaRPr lang="en-GB" sz="2800" dirty="0">
              <a:solidFill>
                <a:srgbClr val="000000"/>
              </a:solidFill>
            </a:endParaRPr>
          </a:p>
        </p:txBody>
      </p:sp>
    </p:spTree>
    <p:extLst>
      <p:ext uri="{BB962C8B-B14F-4D97-AF65-F5344CB8AC3E}">
        <p14:creationId xmlns:p14="http://schemas.microsoft.com/office/powerpoint/2010/main" val="21701001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58040B-0E13-4A0C-AB82-D6A66A4A626A}"/>
              </a:ext>
            </a:extLst>
          </p:cNvPr>
          <p:cNvSpPr>
            <a:spLocks noGrp="1"/>
          </p:cNvSpPr>
          <p:nvPr>
            <p:ph idx="1"/>
          </p:nvPr>
        </p:nvSpPr>
        <p:spPr>
          <a:xfrm>
            <a:off x="79131" y="1556792"/>
            <a:ext cx="8985737" cy="2752470"/>
          </a:xfrm>
        </p:spPr>
        <p:txBody>
          <a:bodyPr>
            <a:normAutofit/>
          </a:bodyPr>
          <a:lstStyle/>
          <a:p>
            <a:pPr marL="0" indent="0">
              <a:spcBef>
                <a:spcPts val="600"/>
              </a:spcBef>
              <a:buNone/>
            </a:pPr>
            <a:r>
              <a:rPr lang="en-GB" sz="1600" dirty="0"/>
              <a:t>Influences of media include:-</a:t>
            </a:r>
          </a:p>
          <a:p>
            <a:pPr>
              <a:spcBef>
                <a:spcPts val="600"/>
              </a:spcBef>
            </a:pPr>
            <a:r>
              <a:rPr lang="en-GB" sz="1600" b="1" i="1" dirty="0">
                <a:effectLst>
                  <a:outerShdw blurRad="38100" dist="38100" dir="2700000" algn="tl">
                    <a:srgbClr val="000000">
                      <a:alpha val="43137"/>
                    </a:srgbClr>
                  </a:outerShdw>
                </a:effectLst>
              </a:rPr>
              <a:t>Technological</a:t>
            </a:r>
            <a:r>
              <a:rPr lang="en-GB" sz="1600" dirty="0"/>
              <a:t> </a:t>
            </a:r>
            <a:r>
              <a:rPr lang="en-GB" sz="1600" b="1" i="1" dirty="0">
                <a:effectLst>
                  <a:outerShdw blurRad="38100" dist="38100" dir="2700000" algn="tl">
                    <a:srgbClr val="000000">
                      <a:alpha val="43137"/>
                    </a:srgbClr>
                  </a:outerShdw>
                </a:effectLst>
              </a:rPr>
              <a:t>innovations</a:t>
            </a:r>
          </a:p>
          <a:p>
            <a:pPr lvl="1">
              <a:spcBef>
                <a:spcPts val="600"/>
              </a:spcBef>
            </a:pPr>
            <a:r>
              <a:rPr lang="en-GB" sz="1600" dirty="0"/>
              <a:t>Replays and slow motion improve the home viewer’s </a:t>
            </a:r>
            <a:r>
              <a:rPr lang="en-GB" sz="1600" dirty="0" smtClean="0"/>
              <a:t>experience</a:t>
            </a:r>
            <a:endParaRPr lang="en-GB" sz="1600" dirty="0"/>
          </a:p>
          <a:p>
            <a:pPr lvl="1">
              <a:spcBef>
                <a:spcPts val="600"/>
              </a:spcBef>
            </a:pPr>
            <a:r>
              <a:rPr lang="en-GB" sz="1600" dirty="0"/>
              <a:t>‘Hawkeye’  in tennis, Television match officials in rugby and VAR in football have all improved the viewer’s experience</a:t>
            </a:r>
            <a:r>
              <a:rPr lang="en-GB" sz="1600" dirty="0" smtClean="0"/>
              <a:t>.</a:t>
            </a:r>
          </a:p>
          <a:p>
            <a:pPr marL="457200" lvl="1" indent="0">
              <a:spcBef>
                <a:spcPts val="600"/>
              </a:spcBef>
              <a:buNone/>
            </a:pPr>
            <a:endParaRPr lang="en-GB" sz="1600" dirty="0"/>
          </a:p>
          <a:p>
            <a:pPr>
              <a:spcBef>
                <a:spcPts val="600"/>
              </a:spcBef>
            </a:pPr>
            <a:r>
              <a:rPr lang="en-GB" sz="1600" b="1" i="1" dirty="0">
                <a:effectLst>
                  <a:outerShdw blurRad="38100" dist="38100" dir="2700000" algn="tl">
                    <a:srgbClr val="000000">
                      <a:alpha val="43137"/>
                    </a:srgbClr>
                  </a:outerShdw>
                </a:effectLst>
              </a:rPr>
              <a:t>Sponsorship</a:t>
            </a:r>
          </a:p>
          <a:p>
            <a:pPr marL="0" indent="0">
              <a:spcBef>
                <a:spcPts val="600"/>
              </a:spcBef>
              <a:buNone/>
            </a:pPr>
            <a:r>
              <a:rPr lang="en-GB" sz="1600" dirty="0"/>
              <a:t>Due to the extent of coverage, sponsorship and advertising revenue has increased tremendously for players, clubs and National Governing Bodies of sport.</a:t>
            </a:r>
          </a:p>
          <a:p>
            <a:pPr>
              <a:spcBef>
                <a:spcPts val="600"/>
              </a:spcBef>
            </a:pPr>
            <a:endParaRPr lang="en-GB" sz="1600" dirty="0"/>
          </a:p>
          <a:p>
            <a:pPr marL="0" indent="0">
              <a:spcBef>
                <a:spcPts val="600"/>
              </a:spcBef>
              <a:buNone/>
            </a:pPr>
            <a:endParaRPr lang="en-GB" sz="1600" dirty="0"/>
          </a:p>
          <a:p>
            <a:pPr>
              <a:spcBef>
                <a:spcPts val="600"/>
              </a:spcBef>
            </a:pPr>
            <a:endParaRPr lang="en-GB" sz="1600" dirty="0"/>
          </a:p>
        </p:txBody>
      </p:sp>
      <p:sp>
        <p:nvSpPr>
          <p:cNvPr id="5" name="Title 1">
            <a:extLst>
              <a:ext uri="{FF2B5EF4-FFF2-40B4-BE49-F238E27FC236}">
                <a16:creationId xmlns:a16="http://schemas.microsoft.com/office/drawing/2014/main" id="{6CA19E1D-0D62-4887-A3C8-76865A2486F1}"/>
              </a:ext>
            </a:extLst>
          </p:cNvPr>
          <p:cNvSpPr txBox="1">
            <a:spLocks/>
          </p:cNvSpPr>
          <p:nvPr/>
        </p:nvSpPr>
        <p:spPr>
          <a:xfrm>
            <a:off x="0" y="0"/>
            <a:ext cx="9144000" cy="119675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The influence of the media on the commercialisation of physical activity and sport</a:t>
            </a:r>
            <a:endParaRPr lang="en-GB" sz="2800" dirty="0">
              <a:solidFill>
                <a:srgbClr val="000000"/>
              </a:solidFill>
            </a:endParaRPr>
          </a:p>
        </p:txBody>
      </p:sp>
    </p:spTree>
    <p:extLst>
      <p:ext uri="{BB962C8B-B14F-4D97-AF65-F5344CB8AC3E}">
        <p14:creationId xmlns:p14="http://schemas.microsoft.com/office/powerpoint/2010/main" val="28968917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58040B-0E13-4A0C-AB82-D6A66A4A626A}"/>
              </a:ext>
            </a:extLst>
          </p:cNvPr>
          <p:cNvSpPr>
            <a:spLocks noGrp="1"/>
          </p:cNvSpPr>
          <p:nvPr>
            <p:ph idx="1"/>
          </p:nvPr>
        </p:nvSpPr>
        <p:spPr>
          <a:xfrm>
            <a:off x="107504" y="1160774"/>
            <a:ext cx="8928992" cy="4788506"/>
          </a:xfrm>
          <a:solidFill>
            <a:schemeClr val="bg1">
              <a:lumMod val="75000"/>
            </a:schemeClr>
          </a:solidFill>
          <a:ln>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Autofit/>
          </a:bodyPr>
          <a:lstStyle/>
          <a:p>
            <a:pPr marL="0" indent="0">
              <a:spcBef>
                <a:spcPts val="0"/>
              </a:spcBef>
              <a:buNone/>
            </a:pPr>
            <a:r>
              <a:rPr lang="en-GB" sz="1800" b="1" cap="small" dirty="0">
                <a:effectLst>
                  <a:outerShdw blurRad="38100" dist="38100" dir="2700000" algn="tl">
                    <a:srgbClr val="000000">
                      <a:alpha val="43137"/>
                    </a:srgbClr>
                  </a:outerShdw>
                </a:effectLst>
              </a:rPr>
              <a:t>Negative</a:t>
            </a:r>
            <a:r>
              <a:rPr lang="en-GB" sz="1800" dirty="0"/>
              <a:t> influences of media include:</a:t>
            </a:r>
          </a:p>
          <a:p>
            <a:pPr>
              <a:spcBef>
                <a:spcPts val="0"/>
              </a:spcBef>
            </a:pPr>
            <a:r>
              <a:rPr lang="en-GB" sz="1800" dirty="0"/>
              <a:t>Only main sports shown, so minority sports do not gain exposure.</a:t>
            </a:r>
          </a:p>
          <a:p>
            <a:pPr>
              <a:spcBef>
                <a:spcPts val="0"/>
              </a:spcBef>
            </a:pPr>
            <a:r>
              <a:rPr lang="en-GB" sz="1800" dirty="0"/>
              <a:t>More money to major sports and performers, so less funds to minority sports.</a:t>
            </a:r>
          </a:p>
          <a:p>
            <a:pPr>
              <a:spcBef>
                <a:spcPts val="0"/>
              </a:spcBef>
            </a:pPr>
            <a:r>
              <a:rPr lang="en-GB" sz="1800" dirty="0"/>
              <a:t>Can expose poor behaviour by teams/performers and potential danger of some activities.</a:t>
            </a:r>
          </a:p>
          <a:p>
            <a:pPr>
              <a:spcBef>
                <a:spcPts val="0"/>
              </a:spcBef>
            </a:pPr>
            <a:r>
              <a:rPr lang="en-GB" sz="1800" dirty="0"/>
              <a:t>Role models behaviour is exposed, poor behaviour on and off the performance area is exposed, and quickly.</a:t>
            </a:r>
          </a:p>
          <a:p>
            <a:pPr>
              <a:spcBef>
                <a:spcPts val="0"/>
              </a:spcBef>
            </a:pPr>
            <a:r>
              <a:rPr lang="en-GB" sz="1800" dirty="0"/>
              <a:t>The exposure/advertising of some sponsors may be unethical.  Examples include alcohol, smoking products and gambling companies.</a:t>
            </a:r>
          </a:p>
          <a:p>
            <a:pPr>
              <a:spcBef>
                <a:spcPts val="0"/>
              </a:spcBef>
            </a:pPr>
            <a:r>
              <a:rPr lang="en-GB" sz="1800" dirty="0"/>
              <a:t>Pay per view channels/events may make it difficult for low-income families to watch their favourite sports.</a:t>
            </a:r>
          </a:p>
          <a:p>
            <a:pPr>
              <a:spcBef>
                <a:spcPts val="0"/>
              </a:spcBef>
            </a:pPr>
            <a:r>
              <a:rPr lang="en-GB" sz="1800" dirty="0"/>
              <a:t>Media’s influence on game programming might be seen as too great.</a:t>
            </a:r>
          </a:p>
          <a:p>
            <a:pPr>
              <a:spcBef>
                <a:spcPts val="0"/>
              </a:spcBef>
            </a:pPr>
            <a:r>
              <a:rPr lang="en-GB" sz="1800" dirty="0"/>
              <a:t>Where games/events are shown live, spectators may chose to watch on television rather than go to the live game as it is cheaper and they get a better experience from replays, pundits etc.</a:t>
            </a:r>
          </a:p>
          <a:p>
            <a:pPr>
              <a:spcBef>
                <a:spcPts val="0"/>
              </a:spcBef>
            </a:pPr>
            <a:r>
              <a:rPr lang="en-GB" sz="1800" dirty="0"/>
              <a:t>If you are watching you are not being active, so media can add to the ‘couch potato’ syndrome.</a:t>
            </a:r>
          </a:p>
          <a:p>
            <a:pPr>
              <a:spcBef>
                <a:spcPts val="0"/>
              </a:spcBef>
            </a:pPr>
            <a:endParaRPr lang="en-GB" sz="1800" dirty="0"/>
          </a:p>
          <a:p>
            <a:pPr marL="0" indent="0">
              <a:spcBef>
                <a:spcPts val="0"/>
              </a:spcBef>
              <a:buNone/>
            </a:pPr>
            <a:endParaRPr lang="en-GB" sz="1800" dirty="0"/>
          </a:p>
          <a:p>
            <a:pPr>
              <a:spcBef>
                <a:spcPts val="0"/>
              </a:spcBef>
            </a:pPr>
            <a:endParaRPr lang="en-GB" sz="1800" dirty="0"/>
          </a:p>
        </p:txBody>
      </p:sp>
      <p:sp>
        <p:nvSpPr>
          <p:cNvPr id="5" name="Title 1">
            <a:extLst>
              <a:ext uri="{FF2B5EF4-FFF2-40B4-BE49-F238E27FC236}">
                <a16:creationId xmlns:a16="http://schemas.microsoft.com/office/drawing/2014/main" id="{7938C267-7D36-4CED-9D24-F4787DDE5A11}"/>
              </a:ext>
            </a:extLst>
          </p:cNvPr>
          <p:cNvSpPr txBox="1">
            <a:spLocks/>
          </p:cNvSpPr>
          <p:nvPr/>
        </p:nvSpPr>
        <p:spPr>
          <a:xfrm>
            <a:off x="0" y="0"/>
            <a:ext cx="9144000" cy="119675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The influence of the media on the commercialisation of physical activity and sport</a:t>
            </a:r>
            <a:endParaRPr lang="en-GB" sz="2800" dirty="0">
              <a:solidFill>
                <a:srgbClr val="000000"/>
              </a:solidFill>
            </a:endParaRPr>
          </a:p>
        </p:txBody>
      </p:sp>
    </p:spTree>
    <p:extLst>
      <p:ext uri="{BB962C8B-B14F-4D97-AF65-F5344CB8AC3E}">
        <p14:creationId xmlns:p14="http://schemas.microsoft.com/office/powerpoint/2010/main" val="34630582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6"/>
          <p:cNvSpPr txBox="1">
            <a:spLocks noChangeArrowheads="1"/>
          </p:cNvSpPr>
          <p:nvPr/>
        </p:nvSpPr>
        <p:spPr bwMode="auto">
          <a:xfrm>
            <a:off x="61024" y="1114294"/>
            <a:ext cx="90608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defRPr/>
            </a:pPr>
            <a:r>
              <a:rPr lang="en-GB" sz="1800" b="0" dirty="0"/>
              <a:t>Sport is now a global product. High-profile sports attract massive media interest and huge sponsorship deals.  </a:t>
            </a:r>
          </a:p>
        </p:txBody>
      </p:sp>
      <p:sp>
        <p:nvSpPr>
          <p:cNvPr id="2" name="Rectangle 1"/>
          <p:cNvSpPr/>
          <p:nvPr/>
        </p:nvSpPr>
        <p:spPr>
          <a:xfrm>
            <a:off x="606259" y="2004606"/>
            <a:ext cx="7920881" cy="1000274"/>
          </a:xfrm>
          <a:prstGeom prst="rect">
            <a:avLst/>
          </a:prstGeom>
        </p:spPr>
        <p:txBody>
          <a:bodyPr wrap="square">
            <a:spAutoFit/>
          </a:bodyPr>
          <a:lstStyle/>
          <a:p>
            <a:pPr algn="ctr">
              <a:spcBef>
                <a:spcPts val="600"/>
              </a:spcBef>
            </a:pPr>
            <a:r>
              <a:rPr lang="en-US" b="1" dirty="0">
                <a:latin typeface="Arial" panose="020B0604020202020204" pitchFamily="34" charset="0"/>
                <a:cs typeface="Arial" panose="020B0604020202020204" pitchFamily="34" charset="0"/>
              </a:rPr>
              <a:t>What is Commercialisation?</a:t>
            </a:r>
          </a:p>
          <a:p>
            <a:pPr algn="ctr">
              <a:spcBef>
                <a:spcPts val="600"/>
              </a:spcBef>
            </a:pPr>
            <a:r>
              <a:rPr lang="en-GB" b="1" dirty="0">
                <a:latin typeface="Arial" panose="020B0604020202020204" pitchFamily="34" charset="0"/>
                <a:cs typeface="Arial" panose="020B0604020202020204" pitchFamily="34" charset="0"/>
              </a:rPr>
              <a:t>Definition</a:t>
            </a:r>
            <a:r>
              <a:rPr lang="en-GB" dirty="0">
                <a:latin typeface="Arial" panose="020B0604020202020204" pitchFamily="34" charset="0"/>
                <a:cs typeface="Arial" panose="020B0604020202020204" pitchFamily="34" charset="0"/>
              </a:rPr>
              <a:t>: Commercialisation refers to the influence of commerce, trade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on an industry (e.g. SPORT) to make a profit.</a:t>
            </a:r>
            <a:endParaRPr lang="en-US" b="1" dirty="0">
              <a:latin typeface="Arial" panose="020B0604020202020204" pitchFamily="34" charset="0"/>
              <a:cs typeface="Arial" panose="020B0604020202020204" pitchFamily="34" charset="0"/>
            </a:endParaRPr>
          </a:p>
        </p:txBody>
      </p:sp>
      <p:sp>
        <p:nvSpPr>
          <p:cNvPr id="4" name="AutoShape 2" descr="Image result for sponsorship in sport"/>
          <p:cNvSpPr>
            <a:spLocks noChangeAspect="1" noChangeArrowheads="1"/>
          </p:cNvSpPr>
          <p:nvPr/>
        </p:nvSpPr>
        <p:spPr bwMode="auto">
          <a:xfrm>
            <a:off x="116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350">
              <a:latin typeface="Arial" panose="020B0604020202020204" pitchFamily="34" charset="0"/>
              <a:cs typeface="Arial" panose="020B0604020202020204" pitchFamily="34" charset="0"/>
            </a:endParaRPr>
          </a:p>
        </p:txBody>
      </p:sp>
      <p:sp>
        <p:nvSpPr>
          <p:cNvPr id="8" name="Title 1">
            <a:extLst>
              <a:ext uri="{FF2B5EF4-FFF2-40B4-BE49-F238E27FC236}">
                <a16:creationId xmlns:a16="http://schemas.microsoft.com/office/drawing/2014/main" id="{E324B616-2AEE-42E4-BC1F-BD714F799F9A}"/>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a:t>Commercialisation of physical activity and sport</a:t>
            </a:r>
          </a:p>
        </p:txBody>
      </p:sp>
      <p:pic>
        <p:nvPicPr>
          <p:cNvPr id="9" name="Picture 8" descr="LONDON- JULY, 2018: Exterior signage of Sports Direct store in Kensington, London. A large British sporting goods and activewear retailer">
            <a:extLst>
              <a:ext uri="{FF2B5EF4-FFF2-40B4-BE49-F238E27FC236}">
                <a16:creationId xmlns:a16="http://schemas.microsoft.com/office/drawing/2014/main" id="{88942C23-93FD-489A-A85A-5A00D3CE8303}"/>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4899844" y="3329296"/>
            <a:ext cx="3484681" cy="2414410"/>
          </a:xfrm>
          <a:prstGeom prst="rect">
            <a:avLst/>
          </a:prstGeom>
        </p:spPr>
      </p:pic>
      <p:pic>
        <p:nvPicPr>
          <p:cNvPr id="10" name="Picture 9" descr="LONDON, ENGLAND - MARCH 18, 2018: Official store in front of Emirates Stadium, Home of Arsenal FC.">
            <a:extLst>
              <a:ext uri="{FF2B5EF4-FFF2-40B4-BE49-F238E27FC236}">
                <a16:creationId xmlns:a16="http://schemas.microsoft.com/office/drawing/2014/main" id="{01DE029C-C41B-4F26-B6F5-CE72441B84C5}"/>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759475" y="3329296"/>
            <a:ext cx="3384376" cy="2414410"/>
          </a:xfrm>
          <a:prstGeom prst="rect">
            <a:avLst/>
          </a:prstGeom>
        </p:spPr>
      </p:pic>
    </p:spTree>
    <p:extLst>
      <p:ext uri="{BB962C8B-B14F-4D97-AF65-F5344CB8AC3E}">
        <p14:creationId xmlns:p14="http://schemas.microsoft.com/office/powerpoint/2010/main" val="50797465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par>
                          <p:cTn id="18" fill="hold">
                            <p:stCondLst>
                              <p:cond delay="500"/>
                            </p:stCondLst>
                            <p:childTnLst>
                              <p:par>
                                <p:cTn id="19" presetID="1" presetClass="entr" presetSubtype="0" fill="hold" nodeType="afterEffect">
                                  <p:stCondLst>
                                    <p:cond delay="0"/>
                                  </p:stCondLst>
                                  <p:childTnLst>
                                    <p:set>
                                      <p:cBhvr>
                                        <p:cTn id="20" dur="1" fill="hold">
                                          <p:stCondLst>
                                            <p:cond delay="499"/>
                                          </p:stCondLst>
                                        </p:cTn>
                                        <p:tgtEl>
                                          <p:spTgt spid="10"/>
                                        </p:tgtEl>
                                        <p:attrNameLst>
                                          <p:attrName>style.visibility</p:attrName>
                                        </p:attrNameLst>
                                      </p:cBhvr>
                                      <p:to>
                                        <p:strVal val="visible"/>
                                      </p:to>
                                    </p:set>
                                  </p:childTnLst>
                                </p:cTn>
                              </p:par>
                            </p:childTnLst>
                          </p:cTn>
                        </p:par>
                        <p:par>
                          <p:cTn id="21" fill="hold">
                            <p:stCondLst>
                              <p:cond delay="1000"/>
                            </p:stCondLst>
                            <p:childTnLst>
                              <p:par>
                                <p:cTn id="22" presetID="1" presetClass="entr" presetSubtype="0" fill="hold" nodeType="afterEffect">
                                  <p:stCondLst>
                                    <p:cond delay="0"/>
                                  </p:stCondLst>
                                  <p:childTnLst>
                                    <p:set>
                                      <p:cBhvr>
                                        <p:cTn id="23" dur="1" fill="hold">
                                          <p:stCondLst>
                                            <p:cond delay="499"/>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p:cNvSpPr>
            <a:spLocks noChangeArrowheads="1"/>
          </p:cNvSpPr>
          <p:nvPr/>
        </p:nvSpPr>
        <p:spPr bwMode="auto">
          <a:xfrm>
            <a:off x="25867" y="1066323"/>
            <a:ext cx="898813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eaLnBrk="1" hangingPunct="1">
              <a:spcBef>
                <a:spcPts val="600"/>
              </a:spcBef>
              <a:spcAft>
                <a:spcPts val="600"/>
              </a:spcAft>
              <a:defRPr/>
            </a:pPr>
            <a:r>
              <a:rPr lang="en-US" sz="1800" b="0" dirty="0"/>
              <a:t>Sport, media and sponsorship are closely linked in a what is known as the </a:t>
            </a:r>
          </a:p>
          <a:p>
            <a:pPr algn="ctr" eaLnBrk="1" hangingPunct="1">
              <a:spcBef>
                <a:spcPts val="600"/>
              </a:spcBef>
              <a:spcAft>
                <a:spcPts val="600"/>
              </a:spcAft>
              <a:defRPr/>
            </a:pPr>
            <a:r>
              <a:rPr lang="en-US" sz="3600" u="sng" dirty="0">
                <a:solidFill>
                  <a:schemeClr val="accent2">
                    <a:lumMod val="75000"/>
                  </a:schemeClr>
                </a:solidFill>
                <a:effectLst>
                  <a:outerShdw blurRad="38100" dist="38100" dir="2700000" algn="tl">
                    <a:srgbClr val="000000">
                      <a:alpha val="43137"/>
                    </a:srgbClr>
                  </a:outerShdw>
                </a:effectLst>
              </a:rPr>
              <a:t>‘GOLDEN TRIANGLE’</a:t>
            </a:r>
            <a:endParaRPr lang="en-GB" sz="3600" u="sng" dirty="0">
              <a:solidFill>
                <a:schemeClr val="accent2">
                  <a:lumMod val="75000"/>
                </a:schemeClr>
              </a:solidFill>
              <a:effectLst>
                <a:outerShdw blurRad="38100" dist="38100" dir="2700000" algn="tl">
                  <a:srgbClr val="000000">
                    <a:alpha val="43137"/>
                  </a:srgbClr>
                </a:outerShdw>
              </a:effectLst>
            </a:endParaRPr>
          </a:p>
        </p:txBody>
      </p:sp>
      <p:grpSp>
        <p:nvGrpSpPr>
          <p:cNvPr id="10" name="Group 9">
            <a:extLst>
              <a:ext uri="{FF2B5EF4-FFF2-40B4-BE49-F238E27FC236}">
                <a16:creationId xmlns:a16="http://schemas.microsoft.com/office/drawing/2014/main" id="{D481DA2B-B479-4F88-A1BF-B602A06AD972}"/>
              </a:ext>
            </a:extLst>
          </p:cNvPr>
          <p:cNvGrpSpPr/>
          <p:nvPr/>
        </p:nvGrpSpPr>
        <p:grpSpPr>
          <a:xfrm>
            <a:off x="581283" y="2610715"/>
            <a:ext cx="3557279" cy="2436429"/>
            <a:chOff x="3518245" y="2279337"/>
            <a:chExt cx="4743040" cy="3248573"/>
          </a:xfrm>
        </p:grpSpPr>
        <p:sp>
          <p:nvSpPr>
            <p:cNvPr id="6" name="Isosceles Triangle 5"/>
            <p:cNvSpPr/>
            <p:nvPr/>
          </p:nvSpPr>
          <p:spPr>
            <a:xfrm>
              <a:off x="4568105" y="2784436"/>
              <a:ext cx="2574925" cy="2238375"/>
            </a:xfrm>
            <a:prstGeom prst="triangl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latin typeface="Arial" panose="020B0604020202020204" pitchFamily="34" charset="0"/>
                <a:cs typeface="Arial" panose="020B0604020202020204" pitchFamily="34" charset="0"/>
              </a:endParaRPr>
            </a:p>
          </p:txBody>
        </p:sp>
        <p:sp>
          <p:nvSpPr>
            <p:cNvPr id="7" name="Rectangle 6"/>
            <p:cNvSpPr>
              <a:spLocks noChangeArrowheads="1"/>
            </p:cNvSpPr>
            <p:nvPr/>
          </p:nvSpPr>
          <p:spPr bwMode="auto">
            <a:xfrm>
              <a:off x="3518245" y="5022811"/>
              <a:ext cx="1049860" cy="492443"/>
            </a:xfrm>
            <a:prstGeom prst="rect">
              <a:avLst/>
            </a:prstGeom>
            <a:ln/>
          </p:spPr>
          <p:style>
            <a:lnRef idx="2">
              <a:schemeClr val="accent1"/>
            </a:lnRef>
            <a:fillRef idx="1">
              <a:schemeClr val="lt1"/>
            </a:fillRef>
            <a:effectRef idx="0">
              <a:schemeClr val="accent1"/>
            </a:effectRef>
            <a:fontRef idx="minor">
              <a:schemeClr val="dk1"/>
            </a:fontRef>
          </p:style>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eaLnBrk="1" hangingPunct="1">
                <a:defRPr/>
              </a:pPr>
              <a:r>
                <a:rPr lang="en-US" sz="1800" dirty="0"/>
                <a:t>Sport</a:t>
              </a:r>
              <a:endParaRPr lang="en-GB" sz="1800" dirty="0"/>
            </a:p>
          </p:txBody>
        </p:sp>
        <p:sp>
          <p:nvSpPr>
            <p:cNvPr id="8" name="Rectangle 7"/>
            <p:cNvSpPr>
              <a:spLocks noChangeArrowheads="1"/>
            </p:cNvSpPr>
            <p:nvPr/>
          </p:nvSpPr>
          <p:spPr bwMode="auto">
            <a:xfrm>
              <a:off x="4792027" y="2279337"/>
              <a:ext cx="2127079" cy="492443"/>
            </a:xfrm>
            <a:prstGeom prst="rect">
              <a:avLst/>
            </a:prstGeom>
            <a:ln/>
          </p:spPr>
          <p:style>
            <a:lnRef idx="2">
              <a:schemeClr val="accent1"/>
            </a:lnRef>
            <a:fillRef idx="1">
              <a:schemeClr val="lt1"/>
            </a:fillRef>
            <a:effectRef idx="0">
              <a:schemeClr val="accent1"/>
            </a:effectRef>
            <a:fontRef idx="minor">
              <a:schemeClr val="dk1"/>
            </a:fontRef>
          </p:style>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eaLnBrk="1" hangingPunct="1">
                <a:defRPr/>
              </a:pPr>
              <a:r>
                <a:rPr lang="en-US" sz="1800" dirty="0"/>
                <a:t>Sponsorship</a:t>
              </a:r>
              <a:endParaRPr lang="en-GB" sz="1800" dirty="0"/>
            </a:p>
          </p:txBody>
        </p:sp>
        <p:sp>
          <p:nvSpPr>
            <p:cNvPr id="9" name="Rectangle 8"/>
            <p:cNvSpPr>
              <a:spLocks noChangeArrowheads="1"/>
            </p:cNvSpPr>
            <p:nvPr/>
          </p:nvSpPr>
          <p:spPr bwMode="auto">
            <a:xfrm>
              <a:off x="7143029" y="5035467"/>
              <a:ext cx="1118256" cy="492443"/>
            </a:xfrm>
            <a:prstGeom prst="rect">
              <a:avLst/>
            </a:prstGeom>
            <a:ln/>
          </p:spPr>
          <p:style>
            <a:lnRef idx="2">
              <a:schemeClr val="accent1"/>
            </a:lnRef>
            <a:fillRef idx="1">
              <a:schemeClr val="lt1"/>
            </a:fillRef>
            <a:effectRef idx="0">
              <a:schemeClr val="accent1"/>
            </a:effectRef>
            <a:fontRef idx="minor">
              <a:schemeClr val="dk1"/>
            </a:fontRef>
          </p:style>
          <p:txBody>
            <a:bodyPr wrap="non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eaLnBrk="1" hangingPunct="1">
                <a:defRPr/>
              </a:pPr>
              <a:r>
                <a:rPr lang="en-US" sz="1800" dirty="0"/>
                <a:t>Media</a:t>
              </a:r>
              <a:endParaRPr lang="en-GB" sz="1800" dirty="0"/>
            </a:p>
          </p:txBody>
        </p:sp>
      </p:grpSp>
      <p:sp>
        <p:nvSpPr>
          <p:cNvPr id="15" name="Rectangle 3">
            <a:extLst>
              <a:ext uri="{FF2B5EF4-FFF2-40B4-BE49-F238E27FC236}">
                <a16:creationId xmlns:a16="http://schemas.microsoft.com/office/drawing/2014/main" id="{53F6B005-7C10-480E-BA0D-111F814E41CA}"/>
              </a:ext>
            </a:extLst>
          </p:cNvPr>
          <p:cNvSpPr txBox="1">
            <a:spLocks noChangeArrowheads="1"/>
          </p:cNvSpPr>
          <p:nvPr/>
        </p:nvSpPr>
        <p:spPr bwMode="auto">
          <a:xfrm>
            <a:off x="5364088" y="2912387"/>
            <a:ext cx="3516923" cy="207180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68580" tIns="34290" rIns="68580" bIns="34290" rtlCol="0">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r>
              <a:rPr lang="en-GB" altLang="en-US" sz="1500" b="1" dirty="0">
                <a:solidFill>
                  <a:schemeClr val="accent2">
                    <a:lumMod val="75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Each side of the triangle benefits from the other sides in some way</a:t>
            </a:r>
          </a:p>
          <a:p>
            <a:r>
              <a:rPr lang="en-GB" altLang="en-US" sz="1500" b="1" dirty="0">
                <a:solidFill>
                  <a:schemeClr val="accent2">
                    <a:lumMod val="75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therefore, each side is dependent on the other sides in some way</a:t>
            </a:r>
          </a:p>
          <a:p>
            <a:r>
              <a:rPr lang="en-GB" altLang="en-US" sz="1500" b="1" dirty="0">
                <a:solidFill>
                  <a:schemeClr val="accent2">
                    <a:lumMod val="75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usually financially or for promotion.</a:t>
            </a:r>
          </a:p>
        </p:txBody>
      </p:sp>
      <p:sp>
        <p:nvSpPr>
          <p:cNvPr id="11" name="Title 1">
            <a:extLst>
              <a:ext uri="{FF2B5EF4-FFF2-40B4-BE49-F238E27FC236}">
                <a16:creationId xmlns:a16="http://schemas.microsoft.com/office/drawing/2014/main" id="{AAD7EC73-44EF-420B-8476-8F5514A8577A}"/>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a:t>Commercialisation of physical activity and sport</a:t>
            </a:r>
          </a:p>
        </p:txBody>
      </p:sp>
      <p:sp>
        <p:nvSpPr>
          <p:cNvPr id="12" name="Rectangle 2"/>
          <p:cNvSpPr>
            <a:spLocks noChangeArrowheads="1"/>
          </p:cNvSpPr>
          <p:nvPr/>
        </p:nvSpPr>
        <p:spPr bwMode="auto">
          <a:xfrm>
            <a:off x="703511" y="5514318"/>
            <a:ext cx="7632848" cy="338554"/>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vert="horz" wrap="square" lIns="91440" tIns="45720" rIns="91440" bIns="45720" rtlCol="0">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spcBef>
                <a:spcPct val="20000"/>
              </a:spcBef>
            </a:pPr>
            <a:r>
              <a:rPr lang="en-GB" altLang="en-US" sz="1600" dirty="0"/>
              <a:t>Task: </a:t>
            </a:r>
            <a:r>
              <a:rPr lang="en-GB" altLang="en-US" sz="1600" dirty="0" smtClean="0"/>
              <a:t>Describe an example of how the ‘golden triangle’ operates in sport?</a:t>
            </a:r>
            <a:endParaRPr lang="en-GB" altLang="en-US" sz="1600" dirty="0"/>
          </a:p>
        </p:txBody>
      </p:sp>
    </p:spTree>
    <p:extLst>
      <p:ext uri="{BB962C8B-B14F-4D97-AF65-F5344CB8AC3E}">
        <p14:creationId xmlns:p14="http://schemas.microsoft.com/office/powerpoint/2010/main" val="23492425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290">
                                            <p:txEl>
                                              <p:pRg st="0" end="0"/>
                                            </p:txEl>
                                          </p:spTgt>
                                        </p:tgtEl>
                                        <p:attrNameLst>
                                          <p:attrName>style.visibility</p:attrName>
                                        </p:attrNameLst>
                                      </p:cBhvr>
                                      <p:to>
                                        <p:strVal val="visible"/>
                                      </p:to>
                                    </p:set>
                                    <p:animEffect transition="in" filter="fade">
                                      <p:cBhvr>
                                        <p:cTn id="7" dur="500"/>
                                        <p:tgtEl>
                                          <p:spTgt spid="122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2290">
                                            <p:txEl>
                                              <p:pRg st="1" end="1"/>
                                            </p:txEl>
                                          </p:spTgt>
                                        </p:tgtEl>
                                        <p:attrNameLst>
                                          <p:attrName>style.visibility</p:attrName>
                                        </p:attrNameLst>
                                      </p:cBhvr>
                                      <p:to>
                                        <p:strVal val="visible"/>
                                      </p:to>
                                    </p:set>
                                    <p:anim calcmode="lin" valueType="num">
                                      <p:cBhvr>
                                        <p:cTn id="12" dur="500" fill="hold"/>
                                        <p:tgtEl>
                                          <p:spTgt spid="12290">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12290">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12290">
                                            <p:txEl>
                                              <p:pRg st="1" end="1"/>
                                            </p:txEl>
                                          </p:spTgt>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xEl>
                                              <p:pRg st="0" end="0"/>
                                            </p:txEl>
                                          </p:spTgt>
                                        </p:tgtEl>
                                        <p:attrNameLst>
                                          <p:attrName>style.visibility</p:attrName>
                                        </p:attrNameLst>
                                      </p:cBhvr>
                                      <p:to>
                                        <p:strVal val="visible"/>
                                      </p:to>
                                    </p:set>
                                    <p:animEffect transition="in" filter="fade">
                                      <p:cBhvr>
                                        <p:cTn id="23" dur="500"/>
                                        <p:tgtEl>
                                          <p:spTgt spid="15">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5">
                                            <p:txEl>
                                              <p:pRg st="1" end="1"/>
                                            </p:txEl>
                                          </p:spTgt>
                                        </p:tgtEl>
                                        <p:attrNameLst>
                                          <p:attrName>style.visibility</p:attrName>
                                        </p:attrNameLst>
                                      </p:cBhvr>
                                      <p:to>
                                        <p:strVal val="visible"/>
                                      </p:to>
                                    </p:set>
                                    <p:animEffect transition="in" filter="fade">
                                      <p:cBhvr>
                                        <p:cTn id="28" dur="500"/>
                                        <p:tgtEl>
                                          <p:spTgt spid="15">
                                            <p:txEl>
                                              <p:pRg st="1" end="1"/>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5">
                                            <p:txEl>
                                              <p:pRg st="2" end="2"/>
                                            </p:txEl>
                                          </p:spTgt>
                                        </p:tgtEl>
                                        <p:attrNameLst>
                                          <p:attrName>style.visibility</p:attrName>
                                        </p:attrNameLst>
                                      </p:cBhvr>
                                      <p:to>
                                        <p:strVal val="visible"/>
                                      </p:to>
                                    </p:set>
                                    <p:animEffect transition="in" filter="fade">
                                      <p:cBhvr>
                                        <p:cTn id="33" dur="500"/>
                                        <p:tgtEl>
                                          <p:spTgt spid="15">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F924696-D7DA-4A62-9478-FEC8365AB282}"/>
              </a:ext>
            </a:extLst>
          </p:cNvPr>
          <p:cNvSpPr txBox="1"/>
          <p:nvPr/>
        </p:nvSpPr>
        <p:spPr>
          <a:xfrm>
            <a:off x="108000" y="1772816"/>
            <a:ext cx="9036000"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The exercise and sport market is now very big business, with large amounts of money being spent by commercial companies on sports’ </a:t>
            </a:r>
            <a:r>
              <a:rPr lang="en-GB" dirty="0" smtClean="0">
                <a:latin typeface="Arial" panose="020B0604020202020204" pitchFamily="34" charset="0"/>
                <a:cs typeface="Arial" panose="020B0604020202020204" pitchFamily="34" charset="0"/>
              </a:rPr>
              <a:t>participants, clubs </a:t>
            </a:r>
            <a:r>
              <a:rPr lang="en-GB" dirty="0">
                <a:latin typeface="Arial" panose="020B0604020202020204" pitchFamily="34" charset="0"/>
                <a:cs typeface="Arial" panose="020B0604020202020204" pitchFamily="34" charset="0"/>
              </a:rPr>
              <a:t>and events.</a:t>
            </a:r>
          </a:p>
        </p:txBody>
      </p:sp>
      <p:sp>
        <p:nvSpPr>
          <p:cNvPr id="6" name="Title 1">
            <a:extLst>
              <a:ext uri="{FF2B5EF4-FFF2-40B4-BE49-F238E27FC236}">
                <a16:creationId xmlns:a16="http://schemas.microsoft.com/office/drawing/2014/main" id="{ED80ECE6-7452-4A2A-9F2F-75A759995C9F}"/>
              </a:ext>
            </a:extLst>
          </p:cNvPr>
          <p:cNvSpPr txBox="1">
            <a:spLocks/>
          </p:cNvSpPr>
          <p:nvPr/>
        </p:nvSpPr>
        <p:spPr>
          <a:xfrm>
            <a:off x="108000" y="16517"/>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a:t>Commercialisation of physical activity and sport</a:t>
            </a:r>
          </a:p>
        </p:txBody>
      </p:sp>
      <p:sp>
        <p:nvSpPr>
          <p:cNvPr id="10" name="Content Placeholder 2">
            <a:extLst>
              <a:ext uri="{FF2B5EF4-FFF2-40B4-BE49-F238E27FC236}">
                <a16:creationId xmlns:a16="http://schemas.microsoft.com/office/drawing/2014/main" id="{DCE811A1-3828-4BDC-89BC-5B68EA4460D9}"/>
              </a:ext>
            </a:extLst>
          </p:cNvPr>
          <p:cNvSpPr txBox="1">
            <a:spLocks/>
          </p:cNvSpPr>
          <p:nvPr/>
        </p:nvSpPr>
        <p:spPr>
          <a:xfrm>
            <a:off x="108000" y="952589"/>
            <a:ext cx="8801386" cy="648072"/>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sz="2400" b="1" dirty="0">
                <a:effectLst>
                  <a:outerShdw blurRad="38100" dist="38100" dir="2700000" algn="tl">
                    <a:srgbClr val="000000">
                      <a:alpha val="43137"/>
                    </a:srgbClr>
                  </a:outerShdw>
                </a:effectLst>
              </a:rPr>
              <a:t>Influence of sponsorship</a:t>
            </a:r>
          </a:p>
        </p:txBody>
      </p:sp>
      <p:pic>
        <p:nvPicPr>
          <p:cNvPr id="11" name="Picture 10" descr="London, United Kingdom - February 1, 2018: Chelsea football club and Nike logo on a wall at Stamford Bridge stadium. Chelsea and Nike have signed a long term kit deal and partnership in 2017">
            <a:extLst>
              <a:ext uri="{FF2B5EF4-FFF2-40B4-BE49-F238E27FC236}">
                <a16:creationId xmlns:a16="http://schemas.microsoft.com/office/drawing/2014/main" id="{5AAF65D5-595E-4A37-96E3-643007681A5B}"/>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611559" y="2873670"/>
            <a:ext cx="3588695" cy="2499545"/>
          </a:xfrm>
          <a:prstGeom prst="rect">
            <a:avLst/>
          </a:prstGeom>
        </p:spPr>
      </p:pic>
      <p:pic>
        <p:nvPicPr>
          <p:cNvPr id="12" name="Picture 11" descr="NEW YORK - JUNE 29, 2017: Slazenger Wimbledon Tennis Ball on grass tennis court. Slazenger Wimbledon Tennis Ball exclusively used and endorsed by The Championships, Wimbledon">
            <a:extLst>
              <a:ext uri="{FF2B5EF4-FFF2-40B4-BE49-F238E27FC236}">
                <a16:creationId xmlns:a16="http://schemas.microsoft.com/office/drawing/2014/main" id="{12B33BBE-DB1B-4CCF-BF15-C3CB23ED24CD}"/>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4943746" y="2873669"/>
            <a:ext cx="3563863" cy="2499545"/>
          </a:xfrm>
          <a:prstGeom prst="rect">
            <a:avLst/>
          </a:prstGeom>
        </p:spPr>
      </p:pic>
    </p:spTree>
    <p:extLst>
      <p:ext uri="{BB962C8B-B14F-4D97-AF65-F5344CB8AC3E}">
        <p14:creationId xmlns:p14="http://schemas.microsoft.com/office/powerpoint/2010/main" val="42270923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par>
                          <p:cTn id="12" fill="hold">
                            <p:stCondLst>
                              <p:cond delay="0"/>
                            </p:stCondLst>
                            <p:childTnLst>
                              <p:par>
                                <p:cTn id="13" presetID="1" presetClass="entr" presetSubtype="0" fill="hold" nodeType="afterEffect">
                                  <p:stCondLst>
                                    <p:cond delay="0"/>
                                  </p:stCondLst>
                                  <p:childTnLst>
                                    <p:set>
                                      <p:cBhvr>
                                        <p:cTn id="14" dur="1" fill="hold">
                                          <p:stCondLst>
                                            <p:cond delay="499"/>
                                          </p:stCondLst>
                                        </p:cTn>
                                        <p:tgtEl>
                                          <p:spTgt spid="11"/>
                                        </p:tgtEl>
                                        <p:attrNameLst>
                                          <p:attrName>style.visibility</p:attrName>
                                        </p:attrNameLst>
                                      </p:cBhvr>
                                      <p:to>
                                        <p:strVal val="visible"/>
                                      </p:to>
                                    </p:set>
                                  </p:childTnLst>
                                </p:cTn>
                              </p:par>
                            </p:childTnLst>
                          </p:cTn>
                        </p:par>
                        <p:par>
                          <p:cTn id="15" fill="hold">
                            <p:stCondLst>
                              <p:cond delay="500"/>
                            </p:stCondLst>
                            <p:childTnLst>
                              <p:par>
                                <p:cTn id="16" presetID="1" presetClass="entr" presetSubtype="0" fill="hold" nodeType="afterEffect">
                                  <p:stCondLst>
                                    <p:cond delay="0"/>
                                  </p:stCondLst>
                                  <p:childTnLst>
                                    <p:set>
                                      <p:cBhvr>
                                        <p:cTn id="17" dur="1" fill="hold">
                                          <p:stCondLst>
                                            <p:cond delay="499"/>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bwMode="auto">
          <a:xfrm>
            <a:off x="126699" y="1456434"/>
            <a:ext cx="9036000" cy="109874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p>
            <a:pPr marL="0" indent="0" algn="ctr">
              <a:spcBef>
                <a:spcPts val="0"/>
              </a:spcBef>
              <a:buNone/>
            </a:pPr>
            <a:r>
              <a:rPr lang="en-GB" altLang="en-US" sz="1800" dirty="0"/>
              <a:t>Depending on the sport, team or athlete involved, the sponsorship can run into millions of pounds or for local clubs it might be a few hundred pounds.</a:t>
            </a:r>
          </a:p>
          <a:p>
            <a:pPr marL="0" indent="0" algn="ctr">
              <a:spcBef>
                <a:spcPts val="600"/>
              </a:spcBef>
              <a:buNone/>
            </a:pPr>
            <a:r>
              <a:rPr lang="en-GB" altLang="en-US" sz="1800" dirty="0"/>
              <a:t>Here are </a:t>
            </a:r>
            <a:r>
              <a:rPr lang="en-GB" altLang="en-US" sz="2475" b="1" dirty="0">
                <a:solidFill>
                  <a:srgbClr val="C00000"/>
                </a:solidFill>
              </a:rPr>
              <a:t>three examples of sponsorship </a:t>
            </a:r>
            <a:r>
              <a:rPr lang="en-GB" altLang="en-US" sz="1800" dirty="0"/>
              <a:t>in sport: </a:t>
            </a:r>
          </a:p>
        </p:txBody>
      </p:sp>
      <p:sp>
        <p:nvSpPr>
          <p:cNvPr id="17" name="TextBox 16">
            <a:extLst>
              <a:ext uri="{FF2B5EF4-FFF2-40B4-BE49-F238E27FC236}">
                <a16:creationId xmlns:a16="http://schemas.microsoft.com/office/drawing/2014/main" id="{B25F6B58-4BEF-4EFA-84AE-E86159FF5EBB}"/>
              </a:ext>
            </a:extLst>
          </p:cNvPr>
          <p:cNvSpPr txBox="1"/>
          <p:nvPr/>
        </p:nvSpPr>
        <p:spPr>
          <a:xfrm>
            <a:off x="3492083" y="2878965"/>
            <a:ext cx="2305232" cy="1384995"/>
          </a:xfrm>
          <a:prstGeom prst="rect">
            <a:avLst/>
          </a:prstGeom>
          <a:solidFill>
            <a:schemeClr val="bg1"/>
          </a:solidFill>
        </p:spPr>
        <p:txBody>
          <a:bodyPr wrap="square" rtlCol="0">
            <a:spAutoFit/>
          </a:bodyPr>
          <a:lstStyle/>
          <a:p>
            <a:pPr algn="ctr"/>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Financial</a:t>
            </a:r>
          </a:p>
          <a:p>
            <a:pPr algn="ctr"/>
            <a:r>
              <a:rPr lang="en-GB" sz="1400" dirty="0">
                <a:latin typeface="Arial" panose="020B0604020202020204" pitchFamily="34" charset="0"/>
                <a:cs typeface="Arial" panose="020B0604020202020204" pitchFamily="34" charset="0"/>
              </a:rPr>
              <a:t>money may be invested into teams or sports by external sources or wealthy individuals. </a:t>
            </a:r>
          </a:p>
          <a:p>
            <a:pPr algn="ctr"/>
            <a:endParaRPr lang="en-GB" sz="1400"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B67460E0-D266-4A33-9214-FA726CBCAE45}"/>
              </a:ext>
            </a:extLst>
          </p:cNvPr>
          <p:cNvSpPr txBox="1"/>
          <p:nvPr/>
        </p:nvSpPr>
        <p:spPr>
          <a:xfrm>
            <a:off x="5800566" y="4382113"/>
            <a:ext cx="3214688" cy="1600438"/>
          </a:xfrm>
          <a:prstGeom prst="rect">
            <a:avLst/>
          </a:prstGeom>
          <a:solidFill>
            <a:schemeClr val="bg1"/>
          </a:solidFill>
        </p:spPr>
        <p:txBody>
          <a:bodyPr wrap="square" rtlCol="0">
            <a:spAutoFit/>
          </a:bodyPr>
          <a:lstStyle/>
          <a:p>
            <a:pPr algn="ctr"/>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Clothing</a:t>
            </a:r>
            <a:r>
              <a:rPr lang="en-GB" sz="1400" b="1" dirty="0">
                <a:latin typeface="Arial" panose="020B0604020202020204" pitchFamily="34" charset="0"/>
                <a:cs typeface="Arial" panose="020B0604020202020204" pitchFamily="34" charset="0"/>
              </a:rPr>
              <a:t> and </a:t>
            </a:r>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equipment</a:t>
            </a:r>
            <a:r>
              <a:rPr lang="en-GB" sz="1400" dirty="0">
                <a:latin typeface="Arial" panose="020B0604020202020204" pitchFamily="34" charset="0"/>
                <a:cs typeface="Arial" panose="020B0604020202020204" pitchFamily="34" charset="0"/>
              </a:rPr>
              <a:t> </a:t>
            </a:r>
          </a:p>
          <a:p>
            <a:pPr algn="ctr"/>
            <a:r>
              <a:rPr lang="en-GB" sz="1400" dirty="0">
                <a:latin typeface="Arial" panose="020B0604020202020204" pitchFamily="34" charset="0"/>
                <a:cs typeface="Arial" panose="020B0604020202020204" pitchFamily="34" charset="0"/>
              </a:rPr>
              <a:t>Teams usually get a shirt sponsor and often individual players will get deals for footwear. Companies will often sponsor a players equipment, usually one of the companies who manufacture the equipment.</a:t>
            </a:r>
          </a:p>
        </p:txBody>
      </p:sp>
      <p:sp>
        <p:nvSpPr>
          <p:cNvPr id="11" name="TextBox 10">
            <a:extLst>
              <a:ext uri="{FF2B5EF4-FFF2-40B4-BE49-F238E27FC236}">
                <a16:creationId xmlns:a16="http://schemas.microsoft.com/office/drawing/2014/main" id="{F65FB401-3207-4C0A-984A-22EEBCC4D49E}"/>
              </a:ext>
            </a:extLst>
          </p:cNvPr>
          <p:cNvSpPr txBox="1"/>
          <p:nvPr/>
        </p:nvSpPr>
        <p:spPr>
          <a:xfrm>
            <a:off x="128747" y="4852642"/>
            <a:ext cx="3214688" cy="954107"/>
          </a:xfrm>
          <a:prstGeom prst="rect">
            <a:avLst/>
          </a:prstGeom>
          <a:solidFill>
            <a:schemeClr val="bg1"/>
          </a:solidFill>
        </p:spPr>
        <p:txBody>
          <a:bodyPr wrap="square" rtlCol="0">
            <a:spAutoFit/>
          </a:bodyPr>
          <a:lstStyle/>
          <a:p>
            <a:pPr algn="ctr"/>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Facilities</a:t>
            </a:r>
            <a:r>
              <a:rPr lang="en-GB" sz="1400" b="1" dirty="0">
                <a:latin typeface="Arial" panose="020B0604020202020204" pitchFamily="34" charset="0"/>
                <a:cs typeface="Arial" panose="020B0604020202020204" pitchFamily="34" charset="0"/>
              </a:rPr>
              <a:t> (stadiums and grounds)</a:t>
            </a:r>
            <a:r>
              <a:rPr lang="en-GB" sz="1400" dirty="0">
                <a:latin typeface="Arial" panose="020B0604020202020204" pitchFamily="34" charset="0"/>
                <a:cs typeface="Arial" panose="020B0604020202020204" pitchFamily="34" charset="0"/>
              </a:rPr>
              <a:t> - New stands or grounds will often be named after the sponsor who has put money towards the </a:t>
            </a:r>
            <a:r>
              <a:rPr lang="en-GB" sz="1400" dirty="0" smtClean="0">
                <a:latin typeface="Arial" panose="020B0604020202020204" pitchFamily="34" charset="0"/>
                <a:cs typeface="Arial" panose="020B0604020202020204" pitchFamily="34" charset="0"/>
              </a:rPr>
              <a:t>development.</a:t>
            </a:r>
            <a:endParaRPr lang="en-GB" sz="1400" dirty="0">
              <a:latin typeface="Arial" panose="020B0604020202020204" pitchFamily="34" charset="0"/>
              <a:cs typeface="Arial" panose="020B0604020202020204" pitchFamily="34" charset="0"/>
            </a:endParaRPr>
          </a:p>
        </p:txBody>
      </p:sp>
      <p:sp>
        <p:nvSpPr>
          <p:cNvPr id="13" name="Title 1">
            <a:extLst>
              <a:ext uri="{FF2B5EF4-FFF2-40B4-BE49-F238E27FC236}">
                <a16:creationId xmlns:a16="http://schemas.microsoft.com/office/drawing/2014/main" id="{A7473DD5-0E96-4F4A-84D5-BED444D87872}"/>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a:t>Commercialisation of physical activity and sport</a:t>
            </a:r>
          </a:p>
        </p:txBody>
      </p:sp>
      <p:sp>
        <p:nvSpPr>
          <p:cNvPr id="14" name="Content Placeholder 2">
            <a:extLst>
              <a:ext uri="{FF2B5EF4-FFF2-40B4-BE49-F238E27FC236}">
                <a16:creationId xmlns:a16="http://schemas.microsoft.com/office/drawing/2014/main" id="{9E1996A3-0BDE-4142-AAB2-B3C3F97DDA56}"/>
              </a:ext>
            </a:extLst>
          </p:cNvPr>
          <p:cNvSpPr txBox="1">
            <a:spLocks/>
          </p:cNvSpPr>
          <p:nvPr/>
        </p:nvSpPr>
        <p:spPr>
          <a:xfrm>
            <a:off x="112635" y="854088"/>
            <a:ext cx="8801386" cy="648072"/>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sz="2400" b="1" dirty="0">
                <a:effectLst>
                  <a:outerShdw blurRad="38100" dist="38100" dir="2700000" algn="tl">
                    <a:srgbClr val="000000">
                      <a:alpha val="43137"/>
                    </a:srgbClr>
                  </a:outerShdw>
                </a:effectLst>
              </a:rPr>
              <a:t>Types of sponsorship</a:t>
            </a:r>
          </a:p>
        </p:txBody>
      </p:sp>
      <p:pic>
        <p:nvPicPr>
          <p:cNvPr id="15" name="Picture 14" descr="London/England - December 28, 2015: The Emirates Stadium during the match day with a lot of gunners or Arsenal fan walking in front of the big Arsenal logo and legends.">
            <a:extLst>
              <a:ext uri="{FF2B5EF4-FFF2-40B4-BE49-F238E27FC236}">
                <a16:creationId xmlns:a16="http://schemas.microsoft.com/office/drawing/2014/main" id="{81E20F8C-821A-4E4F-8B23-60FEE457AFCB}"/>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229597" y="2692403"/>
            <a:ext cx="3048283" cy="2104749"/>
          </a:xfrm>
          <a:prstGeom prst="rect">
            <a:avLst/>
          </a:prstGeom>
        </p:spPr>
      </p:pic>
      <p:pic>
        <p:nvPicPr>
          <p:cNvPr id="16" name="Picture 15" descr="MELBOURNE - JANUARY 24: Roger Federer of Switzerland in his quarter final win over Juan martin del portro at the 2012 Australian Open on January 24, 2012 in Melbourne, Australia.">
            <a:extLst>
              <a:ext uri="{FF2B5EF4-FFF2-40B4-BE49-F238E27FC236}">
                <a16:creationId xmlns:a16="http://schemas.microsoft.com/office/drawing/2014/main" id="{F6CFCD54-939E-464B-BC1E-427265B59C42}"/>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6048225" y="2692403"/>
            <a:ext cx="2802889" cy="1634220"/>
          </a:xfrm>
          <a:prstGeom prst="rect">
            <a:avLst/>
          </a:prstGeom>
        </p:spPr>
      </p:pic>
    </p:spTree>
    <p:extLst>
      <p:ext uri="{BB962C8B-B14F-4D97-AF65-F5344CB8AC3E}">
        <p14:creationId xmlns:p14="http://schemas.microsoft.com/office/powerpoint/2010/main" val="730023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9219">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P spid="17" grpId="0" animBg="1"/>
      <p:bldP spid="12" grpId="0" animBg="1"/>
      <p:bldP spid="11" grpId="0" animBg="1"/>
      <p:bldP spid="1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351184196"/>
              </p:ext>
            </p:extLst>
          </p:nvPr>
        </p:nvGraphicFramePr>
        <p:xfrm>
          <a:off x="179817" y="1412776"/>
          <a:ext cx="8784364" cy="4552250"/>
        </p:xfrm>
        <a:graphic>
          <a:graphicData uri="http://schemas.openxmlformats.org/drawingml/2006/table">
            <a:tbl>
              <a:tblPr firstRow="1" bandRow="1">
                <a:tableStyleId>{5C22544A-7EE6-4342-B048-85BDC9FD1C3A}</a:tableStyleId>
              </a:tblPr>
              <a:tblGrid>
                <a:gridCol w="4392182">
                  <a:extLst>
                    <a:ext uri="{9D8B030D-6E8A-4147-A177-3AD203B41FA5}">
                      <a16:colId xmlns:a16="http://schemas.microsoft.com/office/drawing/2014/main" val="20000"/>
                    </a:ext>
                  </a:extLst>
                </a:gridCol>
                <a:gridCol w="4392182">
                  <a:extLst>
                    <a:ext uri="{9D8B030D-6E8A-4147-A177-3AD203B41FA5}">
                      <a16:colId xmlns:a16="http://schemas.microsoft.com/office/drawing/2014/main" val="20001"/>
                    </a:ext>
                  </a:extLst>
                </a:gridCol>
              </a:tblGrid>
              <a:tr h="505806">
                <a:tc>
                  <a:txBody>
                    <a:bodyPr/>
                    <a:lstStyle/>
                    <a:p>
                      <a:pPr algn="ctr"/>
                      <a:r>
                        <a:rPr lang="en-GB" sz="1800" dirty="0">
                          <a:latin typeface="+mj-lt"/>
                        </a:rPr>
                        <a:t>Advantages</a:t>
                      </a:r>
                    </a:p>
                  </a:txBody>
                  <a:tcPr marL="68579" marR="68579" marT="34293" marB="34293"/>
                </a:tc>
                <a:tc>
                  <a:txBody>
                    <a:bodyPr/>
                    <a:lstStyle/>
                    <a:p>
                      <a:pPr algn="ctr"/>
                      <a:r>
                        <a:rPr lang="en-GB" sz="1800" dirty="0">
                          <a:latin typeface="+mj-lt"/>
                        </a:rPr>
                        <a:t>Disadvantages</a:t>
                      </a:r>
                    </a:p>
                  </a:txBody>
                  <a:tcPr marL="68579" marR="68579" marT="34293" marB="34293"/>
                </a:tc>
                <a:extLst>
                  <a:ext uri="{0D108BD9-81ED-4DB2-BD59-A6C34878D82A}">
                    <a16:rowId xmlns:a16="http://schemas.microsoft.com/office/drawing/2014/main" val="10000"/>
                  </a:ext>
                </a:extLst>
              </a:tr>
              <a:tr h="4046444">
                <a:tc>
                  <a:txBody>
                    <a:bodyPr/>
                    <a:lstStyle/>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txBody>
                  <a:tcPr marL="68579" marR="68579" marT="34293" marB="34293"/>
                </a:tc>
                <a:tc>
                  <a:txBody>
                    <a:bodyPr/>
                    <a:lstStyle/>
                    <a:p>
                      <a:endParaRPr lang="en-GB" sz="1400" dirty="0"/>
                    </a:p>
                  </a:txBody>
                  <a:tcPr marL="68579" marR="68579" marT="34293" marB="34293"/>
                </a:tc>
                <a:extLst>
                  <a:ext uri="{0D108BD9-81ED-4DB2-BD59-A6C34878D82A}">
                    <a16:rowId xmlns:a16="http://schemas.microsoft.com/office/drawing/2014/main" val="10001"/>
                  </a:ext>
                </a:extLst>
              </a:tr>
            </a:tbl>
          </a:graphicData>
        </a:graphic>
      </p:graphicFrame>
      <p:sp>
        <p:nvSpPr>
          <p:cNvPr id="9" name="Rectangle 8"/>
          <p:cNvSpPr>
            <a:spLocks noChangeArrowheads="1"/>
          </p:cNvSpPr>
          <p:nvPr/>
        </p:nvSpPr>
        <p:spPr bwMode="auto">
          <a:xfrm>
            <a:off x="4642181" y="1994708"/>
            <a:ext cx="421633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buFont typeface="Arial" panose="020B0604020202020204" pitchFamily="34" charset="0"/>
              <a:buChar char="•"/>
              <a:defRPr/>
            </a:pPr>
            <a:r>
              <a:rPr lang="en-GB" sz="1800" b="0" dirty="0"/>
              <a:t>Can result in deviant behaviour due to the pressure of </a:t>
            </a:r>
            <a:r>
              <a:rPr lang="en-GB" sz="1800" b="0" dirty="0" smtClean="0"/>
              <a:t>success</a:t>
            </a:r>
          </a:p>
          <a:p>
            <a:pPr>
              <a:defRPr/>
            </a:pPr>
            <a:endParaRPr lang="en-GB" sz="1800" b="0" dirty="0"/>
          </a:p>
          <a:p>
            <a:pPr marL="257175" indent="-257175">
              <a:buFont typeface="Arial" panose="020B0604020202020204" pitchFamily="34" charset="0"/>
              <a:buChar char="•"/>
              <a:defRPr/>
            </a:pPr>
            <a:r>
              <a:rPr lang="en-GB" sz="1800" b="0" dirty="0"/>
              <a:t>Generally, favours </a:t>
            </a:r>
            <a:r>
              <a:rPr lang="en-GB" sz="1800" b="0" u="sng" dirty="0"/>
              <a:t>male</a:t>
            </a:r>
            <a:r>
              <a:rPr lang="en-GB" sz="1800" b="0" dirty="0"/>
              <a:t> over </a:t>
            </a:r>
            <a:r>
              <a:rPr lang="en-GB" sz="1800" b="0" u="sng" dirty="0"/>
              <a:t>female</a:t>
            </a:r>
            <a:r>
              <a:rPr lang="en-GB" sz="1800" b="0" dirty="0"/>
              <a:t> and </a:t>
            </a:r>
            <a:r>
              <a:rPr lang="en-GB" sz="1800" b="0" u="sng" dirty="0"/>
              <a:t>able bodied </a:t>
            </a:r>
            <a:r>
              <a:rPr lang="en-GB" sz="1800" b="0" dirty="0"/>
              <a:t>over </a:t>
            </a:r>
            <a:r>
              <a:rPr lang="en-GB" sz="1800" b="0" u="sng" dirty="0" smtClean="0"/>
              <a:t>disabled</a:t>
            </a:r>
          </a:p>
          <a:p>
            <a:pPr>
              <a:defRPr/>
            </a:pPr>
            <a:endParaRPr lang="en-GB" sz="1800" b="0" u="sng" dirty="0"/>
          </a:p>
          <a:p>
            <a:pPr marL="257175" indent="-257175">
              <a:buFont typeface="Arial" panose="020B0604020202020204" pitchFamily="34" charset="0"/>
              <a:buChar char="•"/>
              <a:defRPr/>
            </a:pPr>
            <a:r>
              <a:rPr lang="en-GB" sz="1800" b="0" dirty="0"/>
              <a:t>Sponsorship might be short </a:t>
            </a:r>
            <a:r>
              <a:rPr lang="en-GB" sz="1800" b="0" dirty="0" smtClean="0"/>
              <a:t>term</a:t>
            </a:r>
          </a:p>
          <a:p>
            <a:pPr>
              <a:defRPr/>
            </a:pPr>
            <a:endParaRPr lang="en-GB" sz="1800" b="0" dirty="0"/>
          </a:p>
          <a:p>
            <a:pPr marL="257175" indent="-257175">
              <a:buFont typeface="Arial" panose="020B0604020202020204" pitchFamily="34" charset="0"/>
              <a:buChar char="•"/>
              <a:defRPr/>
            </a:pPr>
            <a:r>
              <a:rPr lang="en-GB" sz="1800" b="0" dirty="0"/>
              <a:t>Performers may have to advertise a product that they do not </a:t>
            </a:r>
            <a:r>
              <a:rPr lang="en-GB" sz="1800" b="0" dirty="0" smtClean="0"/>
              <a:t>like</a:t>
            </a:r>
          </a:p>
          <a:p>
            <a:pPr>
              <a:defRPr/>
            </a:pPr>
            <a:endParaRPr lang="en-GB" sz="1800" b="0" dirty="0"/>
          </a:p>
          <a:p>
            <a:pPr marL="257175" indent="-257175">
              <a:buFont typeface="Arial" panose="020B0604020202020204" pitchFamily="34" charset="0"/>
              <a:buChar char="•"/>
              <a:defRPr/>
            </a:pPr>
            <a:r>
              <a:rPr lang="en-GB" sz="1800" b="0" dirty="0"/>
              <a:t>Performers might be contracted to put in appearances and attend public speaking. </a:t>
            </a:r>
          </a:p>
        </p:txBody>
      </p:sp>
      <p:sp>
        <p:nvSpPr>
          <p:cNvPr id="10" name="Rectangle 9"/>
          <p:cNvSpPr>
            <a:spLocks noChangeArrowheads="1"/>
          </p:cNvSpPr>
          <p:nvPr/>
        </p:nvSpPr>
        <p:spPr bwMode="auto">
          <a:xfrm>
            <a:off x="404987" y="1994708"/>
            <a:ext cx="401202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buFont typeface="Arial" panose="020B0604020202020204" pitchFamily="34" charset="0"/>
              <a:buChar char="•"/>
              <a:defRPr/>
            </a:pPr>
            <a:r>
              <a:rPr lang="en-GB" sz="1800" b="0" dirty="0"/>
              <a:t>Allows athletes to earn income as a full time </a:t>
            </a:r>
            <a:r>
              <a:rPr lang="en-GB" sz="1800" b="0" dirty="0" smtClean="0"/>
              <a:t>job</a:t>
            </a:r>
          </a:p>
          <a:p>
            <a:pPr>
              <a:defRPr/>
            </a:pPr>
            <a:endParaRPr lang="en-GB" sz="1800" b="0" dirty="0"/>
          </a:p>
          <a:p>
            <a:pPr marL="257175" indent="-257175">
              <a:buFont typeface="Arial" panose="020B0604020202020204" pitchFamily="34" charset="0"/>
              <a:buChar char="•"/>
              <a:defRPr/>
            </a:pPr>
            <a:r>
              <a:rPr lang="en-GB" sz="1800" b="0" dirty="0"/>
              <a:t>Performers gain maximum exposure to promote their personal </a:t>
            </a:r>
            <a:r>
              <a:rPr lang="en-GB" sz="1800" b="0" dirty="0" smtClean="0"/>
              <a:t>brand</a:t>
            </a:r>
          </a:p>
          <a:p>
            <a:pPr>
              <a:defRPr/>
            </a:pPr>
            <a:endParaRPr lang="en-GB" sz="1800" b="0" dirty="0"/>
          </a:p>
          <a:p>
            <a:pPr marL="257175" indent="-257175">
              <a:buFont typeface="Arial" panose="020B0604020202020204" pitchFamily="34" charset="0"/>
              <a:buChar char="•"/>
              <a:defRPr/>
            </a:pPr>
            <a:r>
              <a:rPr lang="en-GB" sz="1800" b="0" dirty="0"/>
              <a:t>Can lead to additional roles post playing career within the sport (TV pundit</a:t>
            </a:r>
            <a:r>
              <a:rPr lang="en-GB" sz="1800" b="0" dirty="0" smtClean="0"/>
              <a:t>)</a:t>
            </a:r>
          </a:p>
          <a:p>
            <a:pPr>
              <a:defRPr/>
            </a:pPr>
            <a:endParaRPr lang="en-GB" sz="1800" b="0" dirty="0"/>
          </a:p>
          <a:p>
            <a:pPr marL="257175" indent="-257175">
              <a:buFont typeface="Arial" panose="020B0604020202020204" pitchFamily="34" charset="0"/>
              <a:buChar char="•"/>
              <a:defRPr/>
            </a:pPr>
            <a:r>
              <a:rPr lang="en-GB" sz="1800" b="0" dirty="0"/>
              <a:t>Relieves financial </a:t>
            </a:r>
            <a:r>
              <a:rPr lang="en-GB" sz="1800" b="0" dirty="0" smtClean="0"/>
              <a:t>worries.</a:t>
            </a:r>
            <a:endParaRPr lang="en-GB" sz="1800" b="0" dirty="0"/>
          </a:p>
        </p:txBody>
      </p:sp>
      <p:sp>
        <p:nvSpPr>
          <p:cNvPr id="6" name="Title 1">
            <a:extLst>
              <a:ext uri="{FF2B5EF4-FFF2-40B4-BE49-F238E27FC236}">
                <a16:creationId xmlns:a16="http://schemas.microsoft.com/office/drawing/2014/main" id="{03BC67EE-14E0-423D-A4A2-3892DABF87E1}"/>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a:t>Commercialisation of physical activity and sport</a:t>
            </a:r>
          </a:p>
        </p:txBody>
      </p:sp>
      <p:sp>
        <p:nvSpPr>
          <p:cNvPr id="7" name="Content Placeholder 2">
            <a:extLst>
              <a:ext uri="{FF2B5EF4-FFF2-40B4-BE49-F238E27FC236}">
                <a16:creationId xmlns:a16="http://schemas.microsoft.com/office/drawing/2014/main" id="{117106C3-84E7-41C4-97AA-A0FF777D53B9}"/>
              </a:ext>
            </a:extLst>
          </p:cNvPr>
          <p:cNvSpPr txBox="1">
            <a:spLocks/>
          </p:cNvSpPr>
          <p:nvPr/>
        </p:nvSpPr>
        <p:spPr>
          <a:xfrm>
            <a:off x="151564" y="853620"/>
            <a:ext cx="8917400" cy="559156"/>
          </a:xfrm>
          <a:prstGeom prst="rect">
            <a:avLst/>
          </a:prstGeom>
        </p:spPr>
        <p:txBody>
          <a:bodyPr>
            <a:noAutofit/>
          </a:bodyPr>
          <a:lstStyle>
            <a:defPPr>
              <a:defRPr lang="en-US"/>
            </a:defPPr>
            <a:lvl1pPr indent="0">
              <a:spcBef>
                <a:spcPct val="20000"/>
              </a:spcBef>
              <a:buFont typeface="Arial" panose="020B0604020202020204" pitchFamily="34" charset="0"/>
              <a:buNone/>
              <a:defRPr sz="28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latin typeface="Arial" panose="020B0604020202020204" pitchFamily="34" charset="0"/>
                <a:cs typeface="Arial" panose="020B0604020202020204" pitchFamily="34" charset="0"/>
              </a:defRPr>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en-GB" sz="2400" dirty="0"/>
              <a:t>Positive &amp; negative effects of sponsorship for </a:t>
            </a:r>
            <a:r>
              <a:rPr lang="en-GB" sz="2400" u="sng" dirty="0"/>
              <a:t>the performer</a:t>
            </a:r>
          </a:p>
        </p:txBody>
      </p:sp>
    </p:spTree>
    <p:extLst>
      <p:ext uri="{BB962C8B-B14F-4D97-AF65-F5344CB8AC3E}">
        <p14:creationId xmlns:p14="http://schemas.microsoft.com/office/powerpoint/2010/main" val="42747014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linds(horizontal)">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linds(horizontal)">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7"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2733830291"/>
              </p:ext>
            </p:extLst>
          </p:nvPr>
        </p:nvGraphicFramePr>
        <p:xfrm>
          <a:off x="157437" y="1628800"/>
          <a:ext cx="8829124" cy="3931226"/>
        </p:xfrm>
        <a:graphic>
          <a:graphicData uri="http://schemas.openxmlformats.org/drawingml/2006/table">
            <a:tbl>
              <a:tblPr firstRow="1" bandRow="1">
                <a:tableStyleId>{5C22544A-7EE6-4342-B048-85BDC9FD1C3A}</a:tableStyleId>
              </a:tblPr>
              <a:tblGrid>
                <a:gridCol w="4414562">
                  <a:extLst>
                    <a:ext uri="{9D8B030D-6E8A-4147-A177-3AD203B41FA5}">
                      <a16:colId xmlns:a16="http://schemas.microsoft.com/office/drawing/2014/main" val="20000"/>
                    </a:ext>
                  </a:extLst>
                </a:gridCol>
                <a:gridCol w="4414562">
                  <a:extLst>
                    <a:ext uri="{9D8B030D-6E8A-4147-A177-3AD203B41FA5}">
                      <a16:colId xmlns:a16="http://schemas.microsoft.com/office/drawing/2014/main" val="20001"/>
                    </a:ext>
                  </a:extLst>
                </a:gridCol>
              </a:tblGrid>
              <a:tr h="436804">
                <a:tc>
                  <a:txBody>
                    <a:bodyPr/>
                    <a:lstStyle/>
                    <a:p>
                      <a:pPr algn="ctr"/>
                      <a:r>
                        <a:rPr lang="en-GB" sz="1800" dirty="0">
                          <a:latin typeface="+mj-lt"/>
                        </a:rPr>
                        <a:t>Advantages</a:t>
                      </a:r>
                    </a:p>
                  </a:txBody>
                  <a:tcPr marL="68579" marR="68579" marT="34293" marB="34293"/>
                </a:tc>
                <a:tc>
                  <a:txBody>
                    <a:bodyPr/>
                    <a:lstStyle/>
                    <a:p>
                      <a:pPr algn="ctr"/>
                      <a:r>
                        <a:rPr lang="en-GB" sz="1800" dirty="0">
                          <a:latin typeface="+mj-lt"/>
                        </a:rPr>
                        <a:t>Disadvantages</a:t>
                      </a:r>
                    </a:p>
                  </a:txBody>
                  <a:tcPr marL="68579" marR="68579" marT="34293" marB="34293"/>
                </a:tc>
                <a:extLst>
                  <a:ext uri="{0D108BD9-81ED-4DB2-BD59-A6C34878D82A}">
                    <a16:rowId xmlns:a16="http://schemas.microsoft.com/office/drawing/2014/main" val="10000"/>
                  </a:ext>
                </a:extLst>
              </a:tr>
              <a:tr h="3494422">
                <a:tc>
                  <a:txBody>
                    <a:bodyPr/>
                    <a:lstStyle/>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txBody>
                  <a:tcPr marL="68579" marR="68579" marT="34293" marB="34293"/>
                </a:tc>
                <a:tc>
                  <a:txBody>
                    <a:bodyPr/>
                    <a:lstStyle/>
                    <a:p>
                      <a:endParaRPr lang="en-GB" sz="1400" dirty="0"/>
                    </a:p>
                  </a:txBody>
                  <a:tcPr marL="68579" marR="68579" marT="34293" marB="34293"/>
                </a:tc>
                <a:extLst>
                  <a:ext uri="{0D108BD9-81ED-4DB2-BD59-A6C34878D82A}">
                    <a16:rowId xmlns:a16="http://schemas.microsoft.com/office/drawing/2014/main" val="10001"/>
                  </a:ext>
                </a:extLst>
              </a:tr>
            </a:tbl>
          </a:graphicData>
        </a:graphic>
      </p:graphicFrame>
      <p:sp>
        <p:nvSpPr>
          <p:cNvPr id="9" name="Rectangle 8"/>
          <p:cNvSpPr>
            <a:spLocks noChangeArrowheads="1"/>
          </p:cNvSpPr>
          <p:nvPr/>
        </p:nvSpPr>
        <p:spPr bwMode="auto">
          <a:xfrm>
            <a:off x="4633548" y="2197468"/>
            <a:ext cx="4179315"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buFont typeface="Arial" panose="020B0604020202020204" pitchFamily="34" charset="0"/>
              <a:buChar char="•"/>
              <a:defRPr/>
            </a:pPr>
            <a:r>
              <a:rPr lang="en-GB" sz="1800" b="0" dirty="0"/>
              <a:t>Commercialisation tends to support the popular sports leaving the ‘lesser’ sports to lose </a:t>
            </a:r>
            <a:r>
              <a:rPr lang="en-GB" sz="1800" b="0" dirty="0" smtClean="0"/>
              <a:t>out</a:t>
            </a:r>
          </a:p>
          <a:p>
            <a:pPr>
              <a:defRPr/>
            </a:pPr>
            <a:endParaRPr lang="en-GB" sz="1800" b="0" dirty="0"/>
          </a:p>
          <a:p>
            <a:pPr marL="257175" indent="-257175">
              <a:buFont typeface="Arial" panose="020B0604020202020204" pitchFamily="34" charset="0"/>
              <a:buChar char="•"/>
              <a:defRPr/>
            </a:pPr>
            <a:r>
              <a:rPr lang="en-GB" sz="1800" b="0" dirty="0"/>
              <a:t>Changes to the sport format and rules have being introduced to make the sport audience </a:t>
            </a:r>
            <a:r>
              <a:rPr lang="en-GB" sz="1800" b="0" dirty="0" smtClean="0"/>
              <a:t>friendly</a:t>
            </a:r>
            <a:endParaRPr lang="en-GB" sz="1800" b="0" dirty="0"/>
          </a:p>
          <a:p>
            <a:pPr>
              <a:defRPr/>
            </a:pPr>
            <a:endParaRPr lang="en-GB" sz="1800" b="0" dirty="0"/>
          </a:p>
          <a:p>
            <a:pPr marL="257175" indent="-257175">
              <a:buFont typeface="Arial" panose="020B0604020202020204" pitchFamily="34" charset="0"/>
              <a:buChar char="•"/>
              <a:defRPr/>
            </a:pPr>
            <a:r>
              <a:rPr lang="en-GB" sz="1800" b="0" dirty="0"/>
              <a:t>The influence of TV has caused an increase in adverts and TV timings and lost some of sports traditions. </a:t>
            </a:r>
          </a:p>
        </p:txBody>
      </p:sp>
      <p:sp>
        <p:nvSpPr>
          <p:cNvPr id="10" name="Rectangle 9"/>
          <p:cNvSpPr>
            <a:spLocks noChangeArrowheads="1"/>
          </p:cNvSpPr>
          <p:nvPr/>
        </p:nvSpPr>
        <p:spPr bwMode="auto">
          <a:xfrm>
            <a:off x="331137" y="2197468"/>
            <a:ext cx="4121712"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buFont typeface="Arial" panose="020B0604020202020204" pitchFamily="34" charset="0"/>
              <a:buChar char="•"/>
              <a:defRPr/>
            </a:pPr>
            <a:r>
              <a:rPr lang="en-GB" sz="1800" b="0" dirty="0"/>
              <a:t>Raises the profile of the sport due to increased </a:t>
            </a:r>
            <a:r>
              <a:rPr lang="en-GB" sz="1800" b="0" dirty="0" smtClean="0"/>
              <a:t>exposure</a:t>
            </a:r>
          </a:p>
          <a:p>
            <a:pPr>
              <a:defRPr/>
            </a:pPr>
            <a:endParaRPr lang="en-GB" sz="1800" b="0" dirty="0"/>
          </a:p>
          <a:p>
            <a:pPr marL="257175" indent="-257175">
              <a:buFont typeface="Arial" panose="020B0604020202020204" pitchFamily="34" charset="0"/>
              <a:buChar char="•"/>
              <a:defRPr/>
            </a:pPr>
            <a:r>
              <a:rPr lang="en-GB" sz="1800" b="0" dirty="0"/>
              <a:t>Provides an increased level of funding to improve resources, coaching or </a:t>
            </a:r>
            <a:r>
              <a:rPr lang="en-GB" sz="1800" b="0" dirty="0" smtClean="0"/>
              <a:t>facilities</a:t>
            </a:r>
          </a:p>
          <a:p>
            <a:pPr>
              <a:defRPr/>
            </a:pPr>
            <a:endParaRPr lang="en-GB" sz="1800" b="0" dirty="0"/>
          </a:p>
          <a:p>
            <a:pPr marL="257175" indent="-257175">
              <a:buFont typeface="Arial" panose="020B0604020202020204" pitchFamily="34" charset="0"/>
              <a:buChar char="•"/>
              <a:defRPr/>
            </a:pPr>
            <a:r>
              <a:rPr lang="en-GB" sz="1800" b="0" dirty="0"/>
              <a:t>Gives the sport financial security for a period of </a:t>
            </a:r>
            <a:r>
              <a:rPr lang="en-GB" sz="1800" b="0" dirty="0" smtClean="0"/>
              <a:t>time</a:t>
            </a:r>
            <a:endParaRPr lang="en-GB" sz="1800" b="0" dirty="0"/>
          </a:p>
          <a:p>
            <a:pPr>
              <a:defRPr/>
            </a:pPr>
            <a:endParaRPr lang="en-GB" sz="1800" b="0" dirty="0"/>
          </a:p>
          <a:p>
            <a:pPr marL="257175" indent="-257175">
              <a:buFont typeface="Arial" panose="020B0604020202020204" pitchFamily="34" charset="0"/>
              <a:buChar char="•"/>
              <a:defRPr/>
            </a:pPr>
            <a:r>
              <a:rPr lang="en-GB" sz="1800" b="0" dirty="0"/>
              <a:t>Attracts the best players in the world to that sport.</a:t>
            </a:r>
          </a:p>
        </p:txBody>
      </p:sp>
      <p:sp>
        <p:nvSpPr>
          <p:cNvPr id="6" name="Title 1">
            <a:extLst>
              <a:ext uri="{FF2B5EF4-FFF2-40B4-BE49-F238E27FC236}">
                <a16:creationId xmlns:a16="http://schemas.microsoft.com/office/drawing/2014/main" id="{DC644F76-8233-4DEB-87A0-D7F9325A8B3E}"/>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a:t>Commercialisation of physical activity and sport</a:t>
            </a:r>
          </a:p>
        </p:txBody>
      </p:sp>
      <p:sp>
        <p:nvSpPr>
          <p:cNvPr id="11" name="Content Placeholder 2">
            <a:extLst>
              <a:ext uri="{FF2B5EF4-FFF2-40B4-BE49-F238E27FC236}">
                <a16:creationId xmlns:a16="http://schemas.microsoft.com/office/drawing/2014/main" id="{93F79267-35E8-4B33-A0EE-5F79DE232746}"/>
              </a:ext>
            </a:extLst>
          </p:cNvPr>
          <p:cNvSpPr txBox="1">
            <a:spLocks/>
          </p:cNvSpPr>
          <p:nvPr/>
        </p:nvSpPr>
        <p:spPr>
          <a:xfrm>
            <a:off x="63288" y="963910"/>
            <a:ext cx="8917400" cy="682135"/>
          </a:xfrm>
          <a:prstGeom prst="rect">
            <a:avLst/>
          </a:prstGeom>
        </p:spPr>
        <p:txBody>
          <a:bodyPr>
            <a:noAutofit/>
          </a:bodyPr>
          <a:lstStyle>
            <a:defPPr>
              <a:defRPr lang="en-US"/>
            </a:defPPr>
            <a:lvl1pPr indent="0">
              <a:spcBef>
                <a:spcPct val="20000"/>
              </a:spcBef>
              <a:buFont typeface="Arial" panose="020B0604020202020204" pitchFamily="34" charset="0"/>
              <a:buNone/>
              <a:defRPr sz="28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latin typeface="Arial" panose="020B0604020202020204" pitchFamily="34" charset="0"/>
                <a:cs typeface="Arial" panose="020B0604020202020204" pitchFamily="34" charset="0"/>
              </a:defRPr>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en-GB" sz="2400" dirty="0"/>
              <a:t>Positive &amp; negative effects of sponsorship for </a:t>
            </a:r>
            <a:r>
              <a:rPr lang="en-GB" sz="2400" u="sng" dirty="0"/>
              <a:t>the sport</a:t>
            </a:r>
          </a:p>
        </p:txBody>
      </p:sp>
    </p:spTree>
    <p:extLst>
      <p:ext uri="{BB962C8B-B14F-4D97-AF65-F5344CB8AC3E}">
        <p14:creationId xmlns:p14="http://schemas.microsoft.com/office/powerpoint/2010/main" val="17345625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linds(horizontal)">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linds(horizontal)">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1218339495"/>
              </p:ext>
            </p:extLst>
          </p:nvPr>
        </p:nvGraphicFramePr>
        <p:xfrm>
          <a:off x="107504" y="1772816"/>
          <a:ext cx="8934166" cy="3824655"/>
        </p:xfrm>
        <a:graphic>
          <a:graphicData uri="http://schemas.openxmlformats.org/drawingml/2006/table">
            <a:tbl>
              <a:tblPr firstRow="1" bandRow="1">
                <a:tableStyleId>{5C22544A-7EE6-4342-B048-85BDC9FD1C3A}</a:tableStyleId>
              </a:tblPr>
              <a:tblGrid>
                <a:gridCol w="4467083">
                  <a:extLst>
                    <a:ext uri="{9D8B030D-6E8A-4147-A177-3AD203B41FA5}">
                      <a16:colId xmlns:a16="http://schemas.microsoft.com/office/drawing/2014/main" val="20000"/>
                    </a:ext>
                  </a:extLst>
                </a:gridCol>
                <a:gridCol w="4467083">
                  <a:extLst>
                    <a:ext uri="{9D8B030D-6E8A-4147-A177-3AD203B41FA5}">
                      <a16:colId xmlns:a16="http://schemas.microsoft.com/office/drawing/2014/main" val="20001"/>
                    </a:ext>
                  </a:extLst>
                </a:gridCol>
              </a:tblGrid>
              <a:tr h="424963">
                <a:tc>
                  <a:txBody>
                    <a:bodyPr/>
                    <a:lstStyle/>
                    <a:p>
                      <a:pPr algn="ctr"/>
                      <a:r>
                        <a:rPr lang="en-GB" sz="1800" dirty="0">
                          <a:latin typeface="+mj-lt"/>
                        </a:rPr>
                        <a:t>Advantages</a:t>
                      </a:r>
                    </a:p>
                  </a:txBody>
                  <a:tcPr marL="68579" marR="68579" marT="34293" marB="34293"/>
                </a:tc>
                <a:tc>
                  <a:txBody>
                    <a:bodyPr/>
                    <a:lstStyle/>
                    <a:p>
                      <a:pPr algn="ctr"/>
                      <a:r>
                        <a:rPr lang="en-GB" sz="1800" dirty="0">
                          <a:latin typeface="+mj-lt"/>
                        </a:rPr>
                        <a:t>Disadvantages</a:t>
                      </a:r>
                    </a:p>
                  </a:txBody>
                  <a:tcPr marL="68579" marR="68579" marT="34293" marB="34293"/>
                </a:tc>
                <a:extLst>
                  <a:ext uri="{0D108BD9-81ED-4DB2-BD59-A6C34878D82A}">
                    <a16:rowId xmlns:a16="http://schemas.microsoft.com/office/drawing/2014/main" val="10000"/>
                  </a:ext>
                </a:extLst>
              </a:tr>
              <a:tr h="3399692">
                <a:tc>
                  <a:txBody>
                    <a:bodyPr/>
                    <a:lstStyle/>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txBody>
                  <a:tcPr marL="68579" marR="68579" marT="34293" marB="34293"/>
                </a:tc>
                <a:tc>
                  <a:txBody>
                    <a:bodyPr/>
                    <a:lstStyle/>
                    <a:p>
                      <a:endParaRPr lang="en-GB" sz="1400" dirty="0"/>
                    </a:p>
                  </a:txBody>
                  <a:tcPr marL="68579" marR="68579" marT="34293" marB="34293"/>
                </a:tc>
                <a:extLst>
                  <a:ext uri="{0D108BD9-81ED-4DB2-BD59-A6C34878D82A}">
                    <a16:rowId xmlns:a16="http://schemas.microsoft.com/office/drawing/2014/main" val="10001"/>
                  </a:ext>
                </a:extLst>
              </a:tr>
            </a:tbl>
          </a:graphicData>
        </a:graphic>
      </p:graphicFrame>
      <p:sp>
        <p:nvSpPr>
          <p:cNvPr id="9" name="Rectangle 8"/>
          <p:cNvSpPr>
            <a:spLocks noChangeArrowheads="1"/>
          </p:cNvSpPr>
          <p:nvPr/>
        </p:nvSpPr>
        <p:spPr bwMode="auto">
          <a:xfrm>
            <a:off x="4684632" y="2327619"/>
            <a:ext cx="4202722"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buFont typeface="Arial" panose="020B0604020202020204" pitchFamily="34" charset="0"/>
              <a:buChar char="•"/>
              <a:defRPr/>
            </a:pPr>
            <a:r>
              <a:rPr lang="en-GB" sz="1800" b="0" dirty="0"/>
              <a:t>Bad decisions highlighted and analysed by </a:t>
            </a:r>
            <a:r>
              <a:rPr lang="en-GB" sz="1800" b="0" dirty="0" smtClean="0"/>
              <a:t>media</a:t>
            </a:r>
            <a:endParaRPr lang="en-GB" sz="1800" dirty="0"/>
          </a:p>
          <a:p>
            <a:pPr>
              <a:defRPr/>
            </a:pPr>
            <a:endParaRPr lang="en-GB" sz="1800" dirty="0"/>
          </a:p>
          <a:p>
            <a:pPr marL="257175" indent="-257175">
              <a:buFont typeface="Arial" panose="020B0604020202020204" pitchFamily="34" charset="0"/>
              <a:buChar char="•"/>
              <a:defRPr/>
            </a:pPr>
            <a:r>
              <a:rPr lang="en-GB" sz="1800" b="0" dirty="0"/>
              <a:t>Personal and sporting behaviour has to be controlled as the image of the sport, coaches and players are on view to the </a:t>
            </a:r>
            <a:r>
              <a:rPr lang="en-GB" sz="1800" b="0" dirty="0" smtClean="0"/>
              <a:t>world</a:t>
            </a:r>
            <a:endParaRPr lang="en-GB" sz="1800" b="0" dirty="0"/>
          </a:p>
          <a:p>
            <a:pPr>
              <a:defRPr/>
            </a:pPr>
            <a:endParaRPr lang="en-GB" sz="1800" dirty="0"/>
          </a:p>
          <a:p>
            <a:pPr marL="257175" indent="-257175">
              <a:buFont typeface="Arial" panose="020B0604020202020204" pitchFamily="34" charset="0"/>
              <a:buChar char="•"/>
              <a:defRPr/>
            </a:pPr>
            <a:r>
              <a:rPr lang="en-GB" sz="1800" b="0" dirty="0"/>
              <a:t>Some sports get more funding and therefore officials are paid better.</a:t>
            </a:r>
            <a:endParaRPr lang="en-GB" sz="1800" dirty="0"/>
          </a:p>
          <a:p>
            <a:pPr>
              <a:defRPr/>
            </a:pPr>
            <a:endParaRPr lang="en-GB" sz="1800" b="0" dirty="0"/>
          </a:p>
        </p:txBody>
      </p:sp>
      <p:sp>
        <p:nvSpPr>
          <p:cNvPr id="10" name="Rectangle 9"/>
          <p:cNvSpPr>
            <a:spLocks noChangeArrowheads="1"/>
          </p:cNvSpPr>
          <p:nvPr/>
        </p:nvSpPr>
        <p:spPr bwMode="auto">
          <a:xfrm>
            <a:off x="216223" y="2327619"/>
            <a:ext cx="4223138"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buFont typeface="Arial" panose="020B0604020202020204" pitchFamily="34" charset="0"/>
              <a:buChar char="•"/>
              <a:defRPr/>
            </a:pPr>
            <a:r>
              <a:rPr lang="en-GB" sz="1800" b="0" dirty="0"/>
              <a:t>Offers a professional career and earn an income from </a:t>
            </a:r>
            <a:r>
              <a:rPr lang="en-GB" sz="1800" b="0" dirty="0" smtClean="0"/>
              <a:t>officiating</a:t>
            </a:r>
          </a:p>
          <a:p>
            <a:pPr>
              <a:defRPr/>
            </a:pPr>
            <a:endParaRPr lang="en-GB" sz="1800" b="0" dirty="0"/>
          </a:p>
          <a:p>
            <a:pPr marL="257175" indent="-257175">
              <a:buFont typeface="Arial" panose="020B0604020202020204" pitchFamily="34" charset="0"/>
              <a:buChar char="•"/>
              <a:defRPr/>
            </a:pPr>
            <a:r>
              <a:rPr lang="en-GB" sz="1800" b="0" dirty="0"/>
              <a:t>Media coverage leads to officials gaining a high </a:t>
            </a:r>
            <a:r>
              <a:rPr lang="en-GB" sz="1800" b="0" dirty="0" smtClean="0"/>
              <a:t>profile</a:t>
            </a:r>
          </a:p>
          <a:p>
            <a:pPr>
              <a:defRPr/>
            </a:pPr>
            <a:endParaRPr lang="en-GB" sz="1800" b="0" dirty="0"/>
          </a:p>
          <a:p>
            <a:pPr marL="257175" indent="-257175">
              <a:buFont typeface="Arial" panose="020B0604020202020204" pitchFamily="34" charset="0"/>
              <a:buChar char="•"/>
              <a:defRPr/>
            </a:pPr>
            <a:r>
              <a:rPr lang="en-GB" sz="1800" b="0" dirty="0"/>
              <a:t>Advancements in technology/better equipment/facilities which assists with decisions.</a:t>
            </a:r>
          </a:p>
        </p:txBody>
      </p:sp>
      <p:sp>
        <p:nvSpPr>
          <p:cNvPr id="6" name="Title 1">
            <a:extLst>
              <a:ext uri="{FF2B5EF4-FFF2-40B4-BE49-F238E27FC236}">
                <a16:creationId xmlns:a16="http://schemas.microsoft.com/office/drawing/2014/main" id="{35831052-26D8-4E6F-8DA8-2C729D0B5677}"/>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a:t>Commercialisation of physical activity and sport</a:t>
            </a:r>
          </a:p>
        </p:txBody>
      </p:sp>
      <p:sp>
        <p:nvSpPr>
          <p:cNvPr id="11" name="Content Placeholder 2">
            <a:extLst>
              <a:ext uri="{FF2B5EF4-FFF2-40B4-BE49-F238E27FC236}">
                <a16:creationId xmlns:a16="http://schemas.microsoft.com/office/drawing/2014/main" id="{BF1BCC33-0625-46AC-919E-724F85373DA6}"/>
              </a:ext>
            </a:extLst>
          </p:cNvPr>
          <p:cNvSpPr txBox="1">
            <a:spLocks/>
          </p:cNvSpPr>
          <p:nvPr/>
        </p:nvSpPr>
        <p:spPr>
          <a:xfrm>
            <a:off x="63288" y="963910"/>
            <a:ext cx="8917400" cy="682135"/>
          </a:xfrm>
          <a:prstGeom prst="rect">
            <a:avLst/>
          </a:prstGeom>
        </p:spPr>
        <p:txBody>
          <a:bodyPr>
            <a:noAutofit/>
          </a:bodyPr>
          <a:lstStyle>
            <a:defPPr>
              <a:defRPr lang="en-US"/>
            </a:defPPr>
            <a:lvl1pPr indent="0">
              <a:spcBef>
                <a:spcPct val="20000"/>
              </a:spcBef>
              <a:buFont typeface="Arial" panose="020B0604020202020204" pitchFamily="34" charset="0"/>
              <a:buNone/>
              <a:defRPr sz="28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latin typeface="Arial" panose="020B0604020202020204" pitchFamily="34" charset="0"/>
                <a:cs typeface="Arial" panose="020B0604020202020204" pitchFamily="34" charset="0"/>
              </a:defRPr>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en-GB" sz="2400" dirty="0"/>
              <a:t>Positive &amp; negative effects of sponsorship for </a:t>
            </a:r>
            <a:r>
              <a:rPr lang="en-GB" sz="2400" u="sng" dirty="0"/>
              <a:t>the official</a:t>
            </a:r>
          </a:p>
        </p:txBody>
      </p:sp>
    </p:spTree>
    <p:extLst>
      <p:ext uri="{BB962C8B-B14F-4D97-AF65-F5344CB8AC3E}">
        <p14:creationId xmlns:p14="http://schemas.microsoft.com/office/powerpoint/2010/main" val="230803104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linds(horizontal)">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linds(horizontal)">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1524332200"/>
              </p:ext>
            </p:extLst>
          </p:nvPr>
        </p:nvGraphicFramePr>
        <p:xfrm>
          <a:off x="173398" y="1772816"/>
          <a:ext cx="8891470" cy="4197375"/>
        </p:xfrm>
        <a:graphic>
          <a:graphicData uri="http://schemas.openxmlformats.org/drawingml/2006/table">
            <a:tbl>
              <a:tblPr firstRow="1" bandRow="1">
                <a:tableStyleId>{5C22544A-7EE6-4342-B048-85BDC9FD1C3A}</a:tableStyleId>
              </a:tblPr>
              <a:tblGrid>
                <a:gridCol w="4445735">
                  <a:extLst>
                    <a:ext uri="{9D8B030D-6E8A-4147-A177-3AD203B41FA5}">
                      <a16:colId xmlns:a16="http://schemas.microsoft.com/office/drawing/2014/main" val="20000"/>
                    </a:ext>
                  </a:extLst>
                </a:gridCol>
                <a:gridCol w="4445735">
                  <a:extLst>
                    <a:ext uri="{9D8B030D-6E8A-4147-A177-3AD203B41FA5}">
                      <a16:colId xmlns:a16="http://schemas.microsoft.com/office/drawing/2014/main" val="20001"/>
                    </a:ext>
                  </a:extLst>
                </a:gridCol>
              </a:tblGrid>
              <a:tr h="466376">
                <a:tc>
                  <a:txBody>
                    <a:bodyPr/>
                    <a:lstStyle/>
                    <a:p>
                      <a:pPr algn="ctr"/>
                      <a:r>
                        <a:rPr lang="en-GB" sz="1800" dirty="0">
                          <a:latin typeface="+mj-lt"/>
                        </a:rPr>
                        <a:t>Advantages</a:t>
                      </a:r>
                    </a:p>
                  </a:txBody>
                  <a:tcPr marL="68579" marR="68579" marT="34293" marB="34293"/>
                </a:tc>
                <a:tc>
                  <a:txBody>
                    <a:bodyPr/>
                    <a:lstStyle/>
                    <a:p>
                      <a:pPr algn="ctr"/>
                      <a:r>
                        <a:rPr lang="en-GB" sz="1800" dirty="0">
                          <a:latin typeface="+mj-lt"/>
                        </a:rPr>
                        <a:t>Disadvantages</a:t>
                      </a:r>
                    </a:p>
                  </a:txBody>
                  <a:tcPr marL="68579" marR="68579" marT="34293" marB="34293"/>
                </a:tc>
                <a:extLst>
                  <a:ext uri="{0D108BD9-81ED-4DB2-BD59-A6C34878D82A}">
                    <a16:rowId xmlns:a16="http://schemas.microsoft.com/office/drawing/2014/main" val="10000"/>
                  </a:ext>
                </a:extLst>
              </a:tr>
              <a:tr h="3730999">
                <a:tc>
                  <a:txBody>
                    <a:bodyPr/>
                    <a:lstStyle/>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txBody>
                  <a:tcPr marL="68579" marR="68579" marT="34293" marB="34293"/>
                </a:tc>
                <a:tc>
                  <a:txBody>
                    <a:bodyPr/>
                    <a:lstStyle/>
                    <a:p>
                      <a:endParaRPr lang="en-GB" sz="1400" dirty="0"/>
                    </a:p>
                  </a:txBody>
                  <a:tcPr marL="68579" marR="68579" marT="34293" marB="34293"/>
                </a:tc>
                <a:extLst>
                  <a:ext uri="{0D108BD9-81ED-4DB2-BD59-A6C34878D82A}">
                    <a16:rowId xmlns:a16="http://schemas.microsoft.com/office/drawing/2014/main" val="10001"/>
                  </a:ext>
                </a:extLst>
              </a:tr>
            </a:tbl>
          </a:graphicData>
        </a:graphic>
      </p:graphicFrame>
      <p:sp>
        <p:nvSpPr>
          <p:cNvPr id="9" name="Rectangle 8"/>
          <p:cNvSpPr>
            <a:spLocks noChangeArrowheads="1"/>
          </p:cNvSpPr>
          <p:nvPr/>
        </p:nvSpPr>
        <p:spPr bwMode="auto">
          <a:xfrm>
            <a:off x="4745975" y="2276872"/>
            <a:ext cx="4018310"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buFont typeface="Arial" panose="020B0604020202020204" pitchFamily="34" charset="0"/>
              <a:buChar char="•"/>
              <a:defRPr/>
            </a:pPr>
            <a:r>
              <a:rPr lang="en-GB" sz="1800" b="0" dirty="0"/>
              <a:t>Can pull fans away from watching their club/team live as it is cheaper to watch at </a:t>
            </a:r>
            <a:r>
              <a:rPr lang="en-GB" sz="1800" b="0" dirty="0" smtClean="0"/>
              <a:t>home</a:t>
            </a:r>
          </a:p>
          <a:p>
            <a:pPr>
              <a:defRPr/>
            </a:pPr>
            <a:endParaRPr lang="en-GB" sz="1800" b="0" dirty="0"/>
          </a:p>
          <a:p>
            <a:pPr marL="257175" indent="-257175">
              <a:buFont typeface="Arial" panose="020B0604020202020204" pitchFamily="34" charset="0"/>
              <a:buChar char="•"/>
              <a:defRPr/>
            </a:pPr>
            <a:r>
              <a:rPr lang="en-GB" sz="1800" b="0" dirty="0"/>
              <a:t>Encourages spectating not </a:t>
            </a:r>
            <a:r>
              <a:rPr lang="en-GB" sz="1800" b="0" dirty="0" smtClean="0"/>
              <a:t>participating</a:t>
            </a:r>
          </a:p>
          <a:p>
            <a:pPr>
              <a:defRPr/>
            </a:pPr>
            <a:endParaRPr lang="en-GB" sz="1800" b="0" dirty="0"/>
          </a:p>
          <a:p>
            <a:pPr marL="257175" indent="-257175">
              <a:buFont typeface="Arial" panose="020B0604020202020204" pitchFamily="34" charset="0"/>
              <a:buChar char="•"/>
              <a:defRPr/>
            </a:pPr>
            <a:r>
              <a:rPr lang="en-GB" sz="1800" b="0" dirty="0"/>
              <a:t>Can become very expensive for </a:t>
            </a:r>
            <a:r>
              <a:rPr lang="en-GB" sz="1800" b="0" dirty="0" smtClean="0"/>
              <a:t>fans/spectators</a:t>
            </a:r>
          </a:p>
          <a:p>
            <a:pPr>
              <a:defRPr/>
            </a:pPr>
            <a:endParaRPr lang="en-GB" sz="1800" b="0" dirty="0"/>
          </a:p>
          <a:p>
            <a:pPr marL="257175" indent="-257175">
              <a:buFont typeface="Arial" panose="020B0604020202020204" pitchFamily="34" charset="0"/>
              <a:buChar char="•"/>
              <a:defRPr/>
            </a:pPr>
            <a:r>
              <a:rPr lang="en-GB" sz="1800" b="0" dirty="0"/>
              <a:t>Can affect view experience due to increased TV breaks and time outs.</a:t>
            </a:r>
          </a:p>
        </p:txBody>
      </p:sp>
      <p:sp>
        <p:nvSpPr>
          <p:cNvPr id="10" name="Rectangle 9"/>
          <p:cNvSpPr>
            <a:spLocks noChangeArrowheads="1"/>
          </p:cNvSpPr>
          <p:nvPr/>
        </p:nvSpPr>
        <p:spPr bwMode="auto">
          <a:xfrm>
            <a:off x="282319" y="2276872"/>
            <a:ext cx="411395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buFont typeface="Arial" panose="020B0604020202020204" pitchFamily="34" charset="0"/>
              <a:buChar char="•"/>
              <a:defRPr/>
            </a:pPr>
            <a:r>
              <a:rPr lang="en-GB" altLang="en-US" sz="1800" b="0" dirty="0"/>
              <a:t>Offers a wider choice of sports available to </a:t>
            </a:r>
            <a:r>
              <a:rPr lang="en-GB" altLang="en-US" sz="1800" b="0" dirty="0" smtClean="0"/>
              <a:t>watch</a:t>
            </a:r>
          </a:p>
          <a:p>
            <a:pPr>
              <a:defRPr/>
            </a:pPr>
            <a:endParaRPr lang="en-GB" altLang="en-US" sz="1800" b="0" dirty="0"/>
          </a:p>
          <a:p>
            <a:pPr marL="257175" indent="-257175">
              <a:buFont typeface="Arial" panose="020B0604020202020204" pitchFamily="34" charset="0"/>
              <a:buChar char="•"/>
              <a:defRPr/>
            </a:pPr>
            <a:r>
              <a:rPr lang="en-GB" sz="1800" b="0" dirty="0"/>
              <a:t>Viewing experience has been enhanced due to investment into technology and audience </a:t>
            </a:r>
            <a:r>
              <a:rPr lang="en-GB" sz="1800" b="0" dirty="0" smtClean="0"/>
              <a:t>participation</a:t>
            </a:r>
            <a:endParaRPr lang="en-GB" sz="1800" b="0" dirty="0"/>
          </a:p>
          <a:p>
            <a:pPr>
              <a:defRPr/>
            </a:pPr>
            <a:endParaRPr lang="en-GB" sz="1800" b="0" dirty="0"/>
          </a:p>
          <a:p>
            <a:pPr marL="257175" indent="-257175">
              <a:buFont typeface="Arial" panose="020B0604020202020204" pitchFamily="34" charset="0"/>
              <a:buChar char="•"/>
              <a:defRPr/>
            </a:pPr>
            <a:r>
              <a:rPr lang="en-GB" sz="1800" b="0" dirty="0"/>
              <a:t>Fans can watch their team when on </a:t>
            </a:r>
            <a:r>
              <a:rPr lang="en-GB" sz="1800" b="0" dirty="0" smtClean="0"/>
              <a:t>holiday</a:t>
            </a:r>
          </a:p>
          <a:p>
            <a:pPr>
              <a:defRPr/>
            </a:pPr>
            <a:endParaRPr lang="en-GB" sz="1800" b="0" dirty="0"/>
          </a:p>
          <a:p>
            <a:pPr marL="257175" indent="-257175">
              <a:buFont typeface="Arial" panose="020B0604020202020204" pitchFamily="34" charset="0"/>
              <a:buChar char="•"/>
              <a:defRPr/>
            </a:pPr>
            <a:r>
              <a:rPr lang="en-GB" sz="1800" b="0" dirty="0"/>
              <a:t>Cheaper than watching games live.</a:t>
            </a:r>
          </a:p>
        </p:txBody>
      </p:sp>
      <p:sp>
        <p:nvSpPr>
          <p:cNvPr id="6" name="Title 1">
            <a:extLst>
              <a:ext uri="{FF2B5EF4-FFF2-40B4-BE49-F238E27FC236}">
                <a16:creationId xmlns:a16="http://schemas.microsoft.com/office/drawing/2014/main" id="{8D2543F6-AF7A-43A4-93EF-13C7FC6AD1C2}"/>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a:t>Commercialisation of physical activity and sport</a:t>
            </a:r>
          </a:p>
        </p:txBody>
      </p:sp>
      <p:sp>
        <p:nvSpPr>
          <p:cNvPr id="11" name="Content Placeholder 2">
            <a:extLst>
              <a:ext uri="{FF2B5EF4-FFF2-40B4-BE49-F238E27FC236}">
                <a16:creationId xmlns:a16="http://schemas.microsoft.com/office/drawing/2014/main" id="{08B77BDD-04D6-46BA-B1AB-CAB46698F177}"/>
              </a:ext>
            </a:extLst>
          </p:cNvPr>
          <p:cNvSpPr txBox="1">
            <a:spLocks/>
          </p:cNvSpPr>
          <p:nvPr/>
        </p:nvSpPr>
        <p:spPr>
          <a:xfrm>
            <a:off x="63288" y="836712"/>
            <a:ext cx="8917400" cy="872447"/>
          </a:xfrm>
          <a:prstGeom prst="rect">
            <a:avLst/>
          </a:prstGeom>
        </p:spPr>
        <p:txBody>
          <a:bodyPr>
            <a:noAutofit/>
          </a:bodyPr>
          <a:lstStyle>
            <a:defPPr>
              <a:defRPr lang="en-US"/>
            </a:defPPr>
            <a:lvl1pPr indent="0">
              <a:spcBef>
                <a:spcPct val="20000"/>
              </a:spcBef>
              <a:buFont typeface="Arial" panose="020B0604020202020204" pitchFamily="34" charset="0"/>
              <a:buNone/>
              <a:defRPr sz="28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latin typeface="Arial" panose="020B0604020202020204" pitchFamily="34" charset="0"/>
                <a:cs typeface="Arial" panose="020B0604020202020204" pitchFamily="34" charset="0"/>
              </a:defRPr>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en-GB" sz="2400" dirty="0"/>
              <a:t>Positive &amp; negative effects of sponsorship for </a:t>
            </a:r>
            <a:r>
              <a:rPr lang="en-GB" sz="2400" u="sng" dirty="0"/>
              <a:t>the audience/spectator</a:t>
            </a:r>
          </a:p>
        </p:txBody>
      </p:sp>
    </p:spTree>
    <p:extLst>
      <p:ext uri="{BB962C8B-B14F-4D97-AF65-F5344CB8AC3E}">
        <p14:creationId xmlns:p14="http://schemas.microsoft.com/office/powerpoint/2010/main" val="35697412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linds(horizontal)">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linds(horizontal)">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2501096896"/>
              </p:ext>
            </p:extLst>
          </p:nvPr>
        </p:nvGraphicFramePr>
        <p:xfrm>
          <a:off x="107999" y="1659866"/>
          <a:ext cx="8917401" cy="4289413"/>
        </p:xfrm>
        <a:graphic>
          <a:graphicData uri="http://schemas.openxmlformats.org/drawingml/2006/table">
            <a:tbl>
              <a:tblPr firstRow="1" bandRow="1">
                <a:tableStyleId>{5C22544A-7EE6-4342-B048-85BDC9FD1C3A}</a:tableStyleId>
              </a:tblPr>
              <a:tblGrid>
                <a:gridCol w="4092961">
                  <a:extLst>
                    <a:ext uri="{9D8B030D-6E8A-4147-A177-3AD203B41FA5}">
                      <a16:colId xmlns:a16="http://schemas.microsoft.com/office/drawing/2014/main" val="20000"/>
                    </a:ext>
                  </a:extLst>
                </a:gridCol>
                <a:gridCol w="4824440">
                  <a:extLst>
                    <a:ext uri="{9D8B030D-6E8A-4147-A177-3AD203B41FA5}">
                      <a16:colId xmlns:a16="http://schemas.microsoft.com/office/drawing/2014/main" val="20001"/>
                    </a:ext>
                  </a:extLst>
                </a:gridCol>
              </a:tblGrid>
              <a:tr h="476601">
                <a:tc>
                  <a:txBody>
                    <a:bodyPr/>
                    <a:lstStyle/>
                    <a:p>
                      <a:pPr algn="ctr"/>
                      <a:r>
                        <a:rPr lang="en-GB" sz="1800" dirty="0">
                          <a:latin typeface="+mj-lt"/>
                        </a:rPr>
                        <a:t>Advantages</a:t>
                      </a:r>
                    </a:p>
                  </a:txBody>
                  <a:tcPr marL="68579" marR="68579" marT="34293" marB="34293"/>
                </a:tc>
                <a:tc>
                  <a:txBody>
                    <a:bodyPr/>
                    <a:lstStyle/>
                    <a:p>
                      <a:pPr algn="ctr"/>
                      <a:r>
                        <a:rPr lang="en-GB" sz="1800" dirty="0">
                          <a:latin typeface="+mj-lt"/>
                        </a:rPr>
                        <a:t>Disadvantages</a:t>
                      </a:r>
                    </a:p>
                  </a:txBody>
                  <a:tcPr marL="68579" marR="68579" marT="34293" marB="34293"/>
                </a:tc>
                <a:extLst>
                  <a:ext uri="{0D108BD9-81ED-4DB2-BD59-A6C34878D82A}">
                    <a16:rowId xmlns:a16="http://schemas.microsoft.com/office/drawing/2014/main" val="10000"/>
                  </a:ext>
                </a:extLst>
              </a:tr>
              <a:tr h="3812812">
                <a:tc>
                  <a:txBody>
                    <a:bodyPr/>
                    <a:lstStyle/>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txBody>
                  <a:tcPr marL="68579" marR="68579" marT="34293" marB="34293"/>
                </a:tc>
                <a:tc>
                  <a:txBody>
                    <a:bodyPr/>
                    <a:lstStyle/>
                    <a:p>
                      <a:endParaRPr lang="en-GB" sz="1400" dirty="0"/>
                    </a:p>
                  </a:txBody>
                  <a:tcPr marL="68579" marR="68579" marT="34293" marB="34293"/>
                </a:tc>
                <a:extLst>
                  <a:ext uri="{0D108BD9-81ED-4DB2-BD59-A6C34878D82A}">
                    <a16:rowId xmlns:a16="http://schemas.microsoft.com/office/drawing/2014/main" val="10001"/>
                  </a:ext>
                </a:extLst>
              </a:tr>
            </a:tbl>
          </a:graphicData>
        </a:graphic>
      </p:graphicFrame>
      <p:sp>
        <p:nvSpPr>
          <p:cNvPr id="9" name="Rectangle 8"/>
          <p:cNvSpPr>
            <a:spLocks noChangeArrowheads="1"/>
          </p:cNvSpPr>
          <p:nvPr/>
        </p:nvSpPr>
        <p:spPr bwMode="auto">
          <a:xfrm>
            <a:off x="4128850" y="2111945"/>
            <a:ext cx="4851838"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buFont typeface="Arial" panose="020B0604020202020204" pitchFamily="34" charset="0"/>
              <a:buChar char="•"/>
              <a:defRPr/>
            </a:pPr>
            <a:r>
              <a:rPr lang="en-US" altLang="en-US" sz="1800" b="0" dirty="0"/>
              <a:t>Poor behaviour from athletes/ clubs can cause negative </a:t>
            </a:r>
            <a:r>
              <a:rPr lang="en-US" altLang="en-US" sz="1800" b="0" dirty="0" smtClean="0"/>
              <a:t>press</a:t>
            </a:r>
          </a:p>
          <a:p>
            <a:pPr>
              <a:defRPr/>
            </a:pPr>
            <a:endParaRPr lang="en-US" altLang="en-US" sz="1800" b="0" dirty="0"/>
          </a:p>
          <a:p>
            <a:pPr marL="257175" indent="-257175">
              <a:buFont typeface="Arial" panose="020B0604020202020204" pitchFamily="34" charset="0"/>
              <a:buChar char="•"/>
              <a:defRPr/>
            </a:pPr>
            <a:r>
              <a:rPr lang="en-GB" altLang="en-US" sz="1800" b="0" dirty="0"/>
              <a:t>Smaller sponsors might struggle to compete with larger more global </a:t>
            </a:r>
            <a:r>
              <a:rPr lang="en-GB" altLang="en-US" sz="1800" b="0" dirty="0" smtClean="0"/>
              <a:t>brands</a:t>
            </a:r>
          </a:p>
          <a:p>
            <a:pPr>
              <a:defRPr/>
            </a:pPr>
            <a:endParaRPr lang="en-GB" altLang="en-US" sz="1800" b="0" dirty="0"/>
          </a:p>
          <a:p>
            <a:pPr marL="257175" indent="-257175">
              <a:buFont typeface="Arial" panose="020B0604020202020204" pitchFamily="34" charset="0"/>
              <a:buChar char="•"/>
              <a:defRPr/>
            </a:pPr>
            <a:r>
              <a:rPr lang="en-GB" altLang="en-US" sz="1800" b="0" dirty="0"/>
              <a:t>Some sponsors are not suitable to be promoted within sport. </a:t>
            </a:r>
            <a:r>
              <a:rPr lang="en-GB" altLang="en-US" sz="1800" b="0" i="1" dirty="0"/>
              <a:t>i.e. tobacco or alcohol, </a:t>
            </a:r>
            <a:r>
              <a:rPr lang="en-GB" altLang="en-US" sz="1800" b="0" i="1" dirty="0" smtClean="0"/>
              <a:t>gambling</a:t>
            </a:r>
            <a:endParaRPr lang="en-GB" altLang="en-US" sz="1800" b="0" i="1" dirty="0"/>
          </a:p>
          <a:p>
            <a:pPr>
              <a:defRPr/>
            </a:pPr>
            <a:endParaRPr lang="en-GB" altLang="en-US" sz="1800" b="0" dirty="0"/>
          </a:p>
          <a:p>
            <a:pPr marL="257175" indent="-257175">
              <a:buFont typeface="Arial" panose="020B0604020202020204" pitchFamily="34" charset="0"/>
              <a:buChar char="•"/>
              <a:defRPr/>
            </a:pPr>
            <a:r>
              <a:rPr lang="en-GB" sz="1800" b="0" dirty="0"/>
              <a:t>Investing in teams and individuals can backfire if they do not achieve success </a:t>
            </a:r>
            <a:r>
              <a:rPr lang="en-GB" sz="1800" b="0" i="1" dirty="0"/>
              <a:t>i.e. teams not qualifying for major competitions.</a:t>
            </a:r>
          </a:p>
        </p:txBody>
      </p:sp>
      <p:sp>
        <p:nvSpPr>
          <p:cNvPr id="10" name="Rectangle 9"/>
          <p:cNvSpPr>
            <a:spLocks noChangeArrowheads="1"/>
          </p:cNvSpPr>
          <p:nvPr/>
        </p:nvSpPr>
        <p:spPr bwMode="auto">
          <a:xfrm>
            <a:off x="239424" y="2172920"/>
            <a:ext cx="3889425"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buFont typeface="Arial" panose="020B0604020202020204" pitchFamily="34" charset="0"/>
              <a:buChar char="•"/>
              <a:defRPr/>
            </a:pPr>
            <a:r>
              <a:rPr lang="en-GB" altLang="en-US" sz="1800" b="0" dirty="0"/>
              <a:t>Sport can offer an excellent opportunity for the sponsor to promote a product/service to a widespread </a:t>
            </a:r>
            <a:r>
              <a:rPr lang="en-GB" altLang="en-US" sz="1800" b="0" dirty="0" smtClean="0"/>
              <a:t>audience</a:t>
            </a:r>
          </a:p>
          <a:p>
            <a:pPr>
              <a:defRPr/>
            </a:pPr>
            <a:endParaRPr lang="en-GB" altLang="en-US" sz="1800" b="0" dirty="0"/>
          </a:p>
          <a:p>
            <a:pPr marL="257175" indent="-257175">
              <a:buFont typeface="Arial" panose="020B0604020202020204" pitchFamily="34" charset="0"/>
              <a:buChar char="•"/>
              <a:defRPr/>
            </a:pPr>
            <a:r>
              <a:rPr lang="en-GB" sz="1800" b="0" dirty="0"/>
              <a:t>Advertising brand </a:t>
            </a:r>
            <a:r>
              <a:rPr lang="en-GB" sz="1800" b="0" dirty="0" smtClean="0"/>
              <a:t>name</a:t>
            </a:r>
          </a:p>
          <a:p>
            <a:pPr>
              <a:defRPr/>
            </a:pPr>
            <a:endParaRPr lang="en-GB" sz="1800" b="0" dirty="0"/>
          </a:p>
          <a:p>
            <a:pPr marL="257175" indent="-257175">
              <a:buFont typeface="Arial" panose="020B0604020202020204" pitchFamily="34" charset="0"/>
              <a:buChar char="•"/>
              <a:defRPr/>
            </a:pPr>
            <a:r>
              <a:rPr lang="en-GB" sz="1800" b="0" dirty="0"/>
              <a:t>Promote a caring attitude and increasing </a:t>
            </a:r>
            <a:r>
              <a:rPr lang="en-GB" sz="1800" b="0" dirty="0" smtClean="0"/>
              <a:t>goodwill</a:t>
            </a:r>
          </a:p>
          <a:p>
            <a:pPr>
              <a:defRPr/>
            </a:pPr>
            <a:endParaRPr lang="en-GB" sz="1800" b="0" dirty="0"/>
          </a:p>
          <a:p>
            <a:pPr marL="257175" indent="-257175">
              <a:buFont typeface="Arial" panose="020B0604020202020204" pitchFamily="34" charset="0"/>
              <a:buChar char="•"/>
              <a:defRPr/>
            </a:pPr>
            <a:r>
              <a:rPr lang="en-GB" sz="1800" b="0" dirty="0"/>
              <a:t>Tax concessions help the company.</a:t>
            </a:r>
          </a:p>
        </p:txBody>
      </p:sp>
      <p:sp>
        <p:nvSpPr>
          <p:cNvPr id="6" name="Title 1">
            <a:extLst>
              <a:ext uri="{FF2B5EF4-FFF2-40B4-BE49-F238E27FC236}">
                <a16:creationId xmlns:a16="http://schemas.microsoft.com/office/drawing/2014/main" id="{E3051B2A-C8F4-4228-8C5A-1879EDE0BA9D}"/>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a:t>Commercialisation of physical activity and sport</a:t>
            </a:r>
          </a:p>
        </p:txBody>
      </p:sp>
      <p:sp>
        <p:nvSpPr>
          <p:cNvPr id="11" name="Content Placeholder 2">
            <a:extLst>
              <a:ext uri="{FF2B5EF4-FFF2-40B4-BE49-F238E27FC236}">
                <a16:creationId xmlns:a16="http://schemas.microsoft.com/office/drawing/2014/main" id="{88BDEFE7-AC78-4ADA-82EC-4906850A5223}"/>
              </a:ext>
            </a:extLst>
          </p:cNvPr>
          <p:cNvSpPr txBox="1">
            <a:spLocks/>
          </p:cNvSpPr>
          <p:nvPr/>
        </p:nvSpPr>
        <p:spPr>
          <a:xfrm>
            <a:off x="63288" y="764704"/>
            <a:ext cx="8917400" cy="823155"/>
          </a:xfrm>
          <a:prstGeom prst="rect">
            <a:avLst/>
          </a:prstGeom>
        </p:spPr>
        <p:txBody>
          <a:bodyPr>
            <a:noAutofit/>
          </a:bodyPr>
          <a:lstStyle>
            <a:defPPr>
              <a:defRPr lang="en-US"/>
            </a:defPPr>
            <a:lvl1pPr indent="0">
              <a:spcBef>
                <a:spcPct val="20000"/>
              </a:spcBef>
              <a:buFont typeface="Arial" panose="020B0604020202020204" pitchFamily="34" charset="0"/>
              <a:buNone/>
              <a:defRPr sz="28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latin typeface="Arial" panose="020B0604020202020204" pitchFamily="34" charset="0"/>
                <a:cs typeface="Arial" panose="020B0604020202020204" pitchFamily="34" charset="0"/>
              </a:defRPr>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en-GB" sz="2400" dirty="0"/>
              <a:t>Positive &amp; negative effects of sponsorship for </a:t>
            </a:r>
            <a:r>
              <a:rPr lang="en-GB" sz="2400" u="sng" dirty="0"/>
              <a:t>the sponsor/company</a:t>
            </a:r>
          </a:p>
        </p:txBody>
      </p:sp>
    </p:spTree>
    <p:extLst>
      <p:ext uri="{BB962C8B-B14F-4D97-AF65-F5344CB8AC3E}">
        <p14:creationId xmlns:p14="http://schemas.microsoft.com/office/powerpoint/2010/main" val="27267707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linds(horizontal)">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linds(horizontal)">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202064144"/>
              </p:ext>
            </p:extLst>
          </p:nvPr>
        </p:nvGraphicFramePr>
        <p:xfrm>
          <a:off x="1043608" y="1412776"/>
          <a:ext cx="7128792" cy="43924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2771" name="Rectangle 5"/>
          <p:cNvSpPr>
            <a:spLocks noChangeArrowheads="1"/>
          </p:cNvSpPr>
          <p:nvPr/>
        </p:nvSpPr>
        <p:spPr bwMode="auto">
          <a:xfrm>
            <a:off x="611560" y="881299"/>
            <a:ext cx="141417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GB" dirty="0">
                <a:solidFill>
                  <a:srgbClr val="0000FF"/>
                </a:solidFill>
              </a:rPr>
              <a:t>Apply it!</a:t>
            </a:r>
            <a:endParaRPr lang="en-US" altLang="en-GB" dirty="0">
              <a:solidFill>
                <a:srgbClr val="0000FF"/>
              </a:solidFill>
            </a:endParaRPr>
          </a:p>
        </p:txBody>
      </p:sp>
      <p:sp>
        <p:nvSpPr>
          <p:cNvPr id="5" name="Title 1">
            <a:extLst>
              <a:ext uri="{FF2B5EF4-FFF2-40B4-BE49-F238E27FC236}">
                <a16:creationId xmlns:a16="http://schemas.microsoft.com/office/drawing/2014/main" id="{74A29752-DA70-462F-A73F-AFA4F8C541EB}"/>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50000"/>
              </a:spcBef>
              <a:buNone/>
              <a:defRPr sz="3200" b="1">
                <a:solidFill>
                  <a:srgbClr val="DA8AAD"/>
                </a:solidFill>
                <a:latin typeface="Arial" panose="020B0604020202020204" pitchFamily="34" charset="0"/>
                <a:ea typeface="+mj-ea"/>
                <a:cs typeface="Arial" panose="020B0604020202020204" pitchFamily="34" charset="0"/>
              </a:defRPr>
            </a:lvl1pPr>
          </a:lstStyle>
          <a:p>
            <a:pPr>
              <a:defRPr/>
            </a:pPr>
            <a:r>
              <a:rPr lang="en-GB" dirty="0"/>
              <a:t>What can you remember?</a:t>
            </a:r>
          </a:p>
        </p:txBody>
      </p:sp>
    </p:spTree>
    <p:extLst>
      <p:ext uri="{BB962C8B-B14F-4D97-AF65-F5344CB8AC3E}">
        <p14:creationId xmlns:p14="http://schemas.microsoft.com/office/powerpoint/2010/main" val="108516118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2" descr="Title: OCR Resources: the small print - Description: OCR Resources: the small print&#10;OCR’s resources are provided to support the teaching of OCR spec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10;© OCR 2014 - This resource may be freely copied and distributed, as long as the OCR logo and this message remain intact and OCR is acknowledged as the originator of this work.&#10;&#10;OCR acknowledges the use of the following content:&#10;Maths and English icons: Air0ne/Shutterstock.con">
            <a:extLst>
              <a:ext uri="{FF2B5EF4-FFF2-40B4-BE49-F238E27FC236}">
                <a16:creationId xmlns:a16="http://schemas.microsoft.com/office/drawing/2014/main" id="{07113B00-4CE0-4F0D-8FC0-E23C24670397}"/>
              </a:ext>
            </a:extLst>
          </p:cNvPr>
          <p:cNvSpPr>
            <a:spLocks noChangeArrowheads="1"/>
          </p:cNvSpPr>
          <p:nvPr/>
        </p:nvSpPr>
        <p:spPr bwMode="auto">
          <a:xfrm>
            <a:off x="431540" y="3501008"/>
            <a:ext cx="8280920" cy="2448272"/>
          </a:xfrm>
          <a:prstGeom prst="roundRect">
            <a:avLst>
              <a:gd name="adj" fmla="val 16667"/>
            </a:avLst>
          </a:prstGeom>
          <a:solidFill>
            <a:srgbClr val="D8D8D8"/>
          </a:solidFill>
          <a:ln>
            <a:noFill/>
          </a:ln>
          <a:extLst>
            <a:ext uri="{91240B29-F687-4F45-9708-019B960494DF}">
              <a14:hiddenLine xmlns:a14="http://schemas.microsoft.com/office/drawing/2010/main" w="25400">
                <a:solidFill>
                  <a:srgbClr val="000000"/>
                </a:solidFill>
                <a:round/>
                <a:headEnd/>
                <a:tailEnd/>
              </a14:hiddenLine>
            </a:ext>
          </a:extLst>
        </p:spPr>
        <p:txBody>
          <a:bodyPr rot="0" vert="horz" wrap="square" lIns="91440" tIns="45720" rIns="91440" bIns="45720" anchor="t" anchorCtr="0" upright="1">
            <a:noAutofit/>
          </a:bodyPr>
          <a:lstStyle/>
          <a:p>
            <a:pPr>
              <a:lnSpc>
                <a:spcPct val="115000"/>
              </a:lnSpc>
              <a:spcAft>
                <a:spcPts val="0"/>
              </a:spcAft>
            </a:pPr>
            <a:r>
              <a:rPr lang="en-GB" sz="800" b="1" dirty="0">
                <a:solidFill>
                  <a:srgbClr val="000000"/>
                </a:solidFill>
                <a:effectLst/>
                <a:latin typeface="Arial"/>
                <a:ea typeface="Calibri"/>
                <a:cs typeface="Times New Roman"/>
              </a:rPr>
              <a:t>OCR Resources</a:t>
            </a:r>
            <a:r>
              <a:rPr lang="en-GB" sz="800" dirty="0">
                <a:solidFill>
                  <a:srgbClr val="000000"/>
                </a:solidFill>
                <a:effectLst/>
                <a:latin typeface="Arial"/>
                <a:ea typeface="Calibri"/>
                <a:cs typeface="Times New Roman"/>
              </a:rPr>
              <a:t>:</a:t>
            </a:r>
            <a:r>
              <a:rPr lang="en-GB" sz="800" dirty="0">
                <a:solidFill>
                  <a:srgbClr val="000000"/>
                </a:solidFill>
                <a:effectLst/>
                <a:latin typeface="Calibri"/>
                <a:ea typeface="Calibri"/>
                <a:cs typeface="Arial"/>
              </a:rPr>
              <a:t> </a:t>
            </a:r>
            <a:r>
              <a:rPr lang="en-GB" sz="800" i="1" dirty="0">
                <a:solidFill>
                  <a:srgbClr val="000000"/>
                </a:solidFill>
                <a:effectLst/>
                <a:latin typeface="Arial"/>
                <a:ea typeface="Calibri"/>
                <a:cs typeface="Times New Roman"/>
              </a:rPr>
              <a:t>the small print</a:t>
            </a:r>
            <a:r>
              <a:rPr lang="en-GB" sz="800" i="1" dirty="0">
                <a:solidFill>
                  <a:srgbClr val="000000"/>
                </a:solidFill>
                <a:effectLst/>
                <a:latin typeface="Calibri"/>
                <a:ea typeface="Calibri"/>
                <a:cs typeface="Arial"/>
              </a:rPr>
              <a:t/>
            </a:r>
            <a:br>
              <a:rPr lang="en-GB" sz="800" i="1" dirty="0">
                <a:solidFill>
                  <a:srgbClr val="000000"/>
                </a:solidFill>
                <a:effectLst/>
                <a:latin typeface="Calibri"/>
                <a:ea typeface="Calibri"/>
                <a:cs typeface="Arial"/>
              </a:rPr>
            </a:br>
            <a:r>
              <a:rPr lang="en-GB" sz="600" dirty="0">
                <a:solidFill>
                  <a:srgbClr val="000000"/>
                </a:solidFill>
                <a:effectLst/>
                <a:latin typeface="Arial"/>
                <a:ea typeface="Calibri"/>
                <a:cs typeface="Times New Roman"/>
              </a:rPr>
              <a:t>OCR’s </a:t>
            </a:r>
            <a:r>
              <a:rPr lang="en-GB" sz="600" dirty="0">
                <a:solidFill>
                  <a:srgbClr val="000000"/>
                </a:solidFill>
                <a:effectLst/>
                <a:latin typeface="Arial"/>
                <a:ea typeface="Calibri"/>
                <a:cs typeface="Arial"/>
              </a:rPr>
              <a:t>resources</a:t>
            </a:r>
            <a:r>
              <a:rPr lang="en-GB" sz="600" dirty="0">
                <a:solidFill>
                  <a:srgbClr val="000000"/>
                </a:solidFill>
                <a:effectLst/>
                <a:latin typeface="Arial"/>
                <a:ea typeface="Calibri"/>
                <a:cs typeface="Times New Roman"/>
              </a:rPr>
              <a:t> are provided to support the delivery of OCR qualifications,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Our documents are updated over time. Whilst every effort is made to check all documents, there may be contradictions between published support and the specification, therefore please use the information on the latest specification at all times. Where changes are made to specifications these will be indicated within the document, there will be a new version number indicated, and a summary of the changes. If you do notice a discrepancy between the specification and a resource please contact us at: </a:t>
            </a:r>
            <a:endParaRPr lang="en-GB" sz="1100" dirty="0">
              <a:effectLst/>
              <a:latin typeface="Calibri"/>
              <a:ea typeface="Calibri"/>
              <a:cs typeface="Times New Roman"/>
            </a:endParaRPr>
          </a:p>
          <a:p>
            <a:pPr>
              <a:lnSpc>
                <a:spcPct val="115000"/>
              </a:lnSpc>
              <a:spcAft>
                <a:spcPts val="0"/>
              </a:spcAft>
            </a:pPr>
            <a:r>
              <a:rPr lang="en-GB" sz="600" u="sng" dirty="0">
                <a:solidFill>
                  <a:srgbClr val="0000FF"/>
                </a:solidFill>
                <a:effectLst/>
                <a:latin typeface="Arial"/>
                <a:ea typeface="Calibri"/>
                <a:cs typeface="Times New Roman"/>
                <a:hlinkClick r:id="rId3"/>
              </a:rPr>
              <a:t>resources.feedback@ocr.org.uk</a:t>
            </a:r>
            <a:r>
              <a:rPr lang="en-GB" sz="600" dirty="0">
                <a:solidFill>
                  <a:srgbClr val="000000"/>
                </a:solidFill>
                <a:effectLst/>
                <a:latin typeface="Arial"/>
                <a:ea typeface="Calibri"/>
                <a:cs typeface="Times New Roman"/>
              </a:rPr>
              <a:t>.</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r>
            <a:br>
              <a:rPr lang="en-GB" sz="600" dirty="0">
                <a:solidFill>
                  <a:srgbClr val="000000"/>
                </a:solidFill>
                <a:effectLst/>
                <a:latin typeface="Arial"/>
                <a:ea typeface="Calibri"/>
                <a:cs typeface="Times New Roman"/>
              </a:rPr>
            </a:br>
            <a:r>
              <a:rPr lang="en-GB" sz="600" dirty="0">
                <a:solidFill>
                  <a:srgbClr val="000000"/>
                </a:solidFill>
                <a:effectLst/>
                <a:latin typeface="Arial"/>
                <a:ea typeface="Calibri"/>
                <a:cs typeface="Times New Roman"/>
              </a:rPr>
              <a:t>© OCR 2018 - This resource may be freely copied and distributed, as long as the OCR logo and this message remain intact and OCR is acknowledged as the originator of this work. </a:t>
            </a:r>
            <a:r>
              <a:rPr lang="en-GB" sz="600" dirty="0">
                <a:effectLst/>
                <a:latin typeface="Arial"/>
                <a:ea typeface="Calibri"/>
                <a:cs typeface="Times New Roman"/>
              </a:rPr>
              <a:t>OCR acknowledges the use of the following content:</a:t>
            </a: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marR="71755" fontAlgn="ctr">
              <a:lnSpc>
                <a:spcPct val="120000"/>
              </a:lnSpc>
              <a:spcAft>
                <a:spcPts val="0"/>
              </a:spcAft>
            </a:pPr>
            <a:r>
              <a:rPr lang="en-GB" sz="600" dirty="0">
                <a:solidFill>
                  <a:srgbClr val="000000"/>
                </a:solidFill>
                <a:effectLst/>
                <a:latin typeface="Arial"/>
                <a:ea typeface="Calibri"/>
                <a:cs typeface="Times New Roman"/>
              </a:rPr>
              <a:t>Please get in touch if you want to discuss the accessibility of resources we offer to support delivery of our qualifications: </a:t>
            </a:r>
            <a:r>
              <a:rPr lang="en-GB" sz="600" u="sng" dirty="0">
                <a:solidFill>
                  <a:srgbClr val="0000FF"/>
                </a:solidFill>
                <a:effectLst/>
                <a:latin typeface="Arial"/>
                <a:ea typeface="Calibri"/>
                <a:cs typeface="Times New Roman"/>
                <a:hlinkClick r:id="rId4"/>
              </a:rPr>
              <a:t>resources.feedback@ocr.org.uk</a:t>
            </a:r>
            <a:endParaRPr lang="en-GB" sz="1100" dirty="0">
              <a:effectLst/>
              <a:latin typeface="Calibri"/>
              <a:ea typeface="Calibri"/>
              <a:cs typeface="Times New Roman"/>
            </a:endParaRPr>
          </a:p>
        </p:txBody>
      </p:sp>
      <p:graphicFrame>
        <p:nvGraphicFramePr>
          <p:cNvPr id="5" name="Table 4">
            <a:extLst>
              <a:ext uri="{FF2B5EF4-FFF2-40B4-BE49-F238E27FC236}">
                <a16:creationId xmlns:a16="http://schemas.microsoft.com/office/drawing/2014/main" id="{7FFC7354-A758-4D87-BCC5-526BCFA0079D}"/>
              </a:ext>
            </a:extLst>
          </p:cNvPr>
          <p:cNvGraphicFramePr>
            <a:graphicFrameLocks noGrp="1"/>
          </p:cNvGraphicFramePr>
          <p:nvPr>
            <p:extLst>
              <p:ext uri="{D42A27DB-BD31-4B8C-83A1-F6EECF244321}">
                <p14:modId xmlns:p14="http://schemas.microsoft.com/office/powerpoint/2010/main" val="2079153671"/>
              </p:ext>
            </p:extLst>
          </p:nvPr>
        </p:nvGraphicFramePr>
        <p:xfrm>
          <a:off x="827584" y="4858113"/>
          <a:ext cx="7704856" cy="827532"/>
        </p:xfrm>
        <a:graphic>
          <a:graphicData uri="http://schemas.openxmlformats.org/drawingml/2006/table">
            <a:tbl>
              <a:tblPr>
                <a:tableStyleId>{5C22544A-7EE6-4342-B048-85BDC9FD1C3A}</a:tableStyleId>
              </a:tblPr>
              <a:tblGrid>
                <a:gridCol w="3672408">
                  <a:extLst>
                    <a:ext uri="{9D8B030D-6E8A-4147-A177-3AD203B41FA5}">
                      <a16:colId xmlns:a16="http://schemas.microsoft.com/office/drawing/2014/main" val="4206808019"/>
                    </a:ext>
                  </a:extLst>
                </a:gridCol>
                <a:gridCol w="4032448">
                  <a:extLst>
                    <a:ext uri="{9D8B030D-6E8A-4147-A177-3AD203B41FA5}">
                      <a16:colId xmlns:a16="http://schemas.microsoft.com/office/drawing/2014/main" val="2631267483"/>
                    </a:ext>
                  </a:extLst>
                </a:gridCol>
              </a:tblGrid>
              <a:tr h="659120">
                <a:tc>
                  <a:txBody>
                    <a:bodyPr/>
                    <a:lstStyle/>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2 &gt; </a:t>
                      </a:r>
                      <a:r>
                        <a:rPr lang="en-US" sz="600" dirty="0">
                          <a:solidFill>
                            <a:schemeClr val="tx1"/>
                          </a:solidFill>
                          <a:effectLst/>
                          <a:latin typeface="Arial" panose="020B0604020202020204" pitchFamily="34" charset="0"/>
                          <a:ea typeface="Calibri"/>
                          <a:cs typeface="Arial" panose="020B0604020202020204" pitchFamily="34" charset="0"/>
                        </a:rPr>
                        <a:t>English Premier league emblem on jersey </a:t>
                      </a:r>
                      <a:r>
                        <a:rPr lang="en-GB" sz="600" dirty="0">
                          <a:solidFill>
                            <a:schemeClr val="tx1"/>
                          </a:solidFill>
                          <a:effectLst/>
                          <a:latin typeface="Arial" panose="020B0604020202020204" pitchFamily="34" charset="0"/>
                          <a:ea typeface="Calibri"/>
                          <a:cs typeface="Arial" panose="020B0604020202020204" pitchFamily="34" charset="0"/>
                        </a:rPr>
                        <a:t>/ </a:t>
                      </a:r>
                      <a:r>
                        <a:rPr lang="en-GB" sz="600" dirty="0" err="1">
                          <a:solidFill>
                            <a:schemeClr val="tx1"/>
                          </a:solidFill>
                          <a:effectLst/>
                          <a:latin typeface="Arial" panose="020B0604020202020204" pitchFamily="34" charset="0"/>
                          <a:ea typeface="Calibri"/>
                          <a:cs typeface="Arial" panose="020B0604020202020204" pitchFamily="34" charset="0"/>
                        </a:rPr>
                        <a:t>ninopavisic</a:t>
                      </a:r>
                      <a:r>
                        <a:rPr lang="en-GB" sz="600" dirty="0">
                          <a:solidFill>
                            <a:schemeClr val="tx1"/>
                          </a:solidFill>
                          <a:effectLst/>
                          <a:latin typeface="Arial" panose="020B0604020202020204" pitchFamily="34" charset="0"/>
                          <a:ea typeface="Calibri"/>
                          <a:cs typeface="Arial" panose="020B0604020202020204" pitchFamily="34" charset="0"/>
                        </a:rPr>
                        <a:t> / Shutterstock.com </a:t>
                      </a:r>
                      <a:r>
                        <a:rPr lang="pl-PL" sz="600" dirty="0">
                          <a:solidFill>
                            <a:schemeClr val="tx1"/>
                          </a:solidFill>
                          <a:latin typeface="Arial" panose="020B0604020202020204" pitchFamily="34" charset="0"/>
                          <a:ea typeface="Calibri"/>
                          <a:cs typeface="Arial" panose="020B0604020202020204" pitchFamily="34" charset="0"/>
                        </a:rPr>
                        <a:t>/ ED</a:t>
                      </a:r>
                      <a:endParaRPr lang="en-GB" sz="600" dirty="0">
                        <a:solidFill>
                          <a:schemeClr val="tx1"/>
                        </a:solidFill>
                        <a:effectLst/>
                        <a:latin typeface="Arial" panose="020B0604020202020204" pitchFamily="34" charset="0"/>
                        <a:ea typeface="Calibri"/>
                        <a:cs typeface="Arial" panose="020B0604020202020204" pitchFamily="34" charset="0"/>
                      </a:endParaRPr>
                    </a:p>
                    <a:p>
                      <a:pPr marL="108000" indent="-10800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 &gt; </a:t>
                      </a:r>
                      <a:r>
                        <a:rPr lang="en-US" sz="600" dirty="0">
                          <a:solidFill>
                            <a:schemeClr val="tx1"/>
                          </a:solidFill>
                          <a:effectLst/>
                          <a:latin typeface="Arial" panose="020B0604020202020204" pitchFamily="34" charset="0"/>
                          <a:ea typeface="Calibri"/>
                          <a:cs typeface="Arial" panose="020B0604020202020204" pitchFamily="34" charset="0"/>
                        </a:rPr>
                        <a:t>Rear View Of Friends Watching Game In Sports Bar On Screens</a:t>
                      </a:r>
                      <a:r>
                        <a:rPr lang="en-GB" sz="600" dirty="0">
                          <a:solidFill>
                            <a:schemeClr val="tx1"/>
                          </a:solidFill>
                          <a:effectLst/>
                          <a:latin typeface="Arial" panose="020B0604020202020204" pitchFamily="34" charset="0"/>
                          <a:ea typeface="Calibri"/>
                          <a:cs typeface="Arial" panose="020B0604020202020204" pitchFamily="34" charset="0"/>
                        </a:rPr>
                        <a:t> / Monkey Business Images </a:t>
                      </a:r>
                      <a:r>
                        <a:rPr lang="en-GB" sz="600" dirty="0">
                          <a:solidFill>
                            <a:schemeClr val="tx1"/>
                          </a:solidFill>
                          <a:latin typeface="Arial" panose="020B0604020202020204" pitchFamily="34" charset="0"/>
                          <a:ea typeface="Calibri"/>
                          <a:cs typeface="Arial" panose="020B0604020202020204" pitchFamily="34" charset="0"/>
                        </a:rPr>
                        <a:t>/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3 &gt; </a:t>
                      </a:r>
                      <a:r>
                        <a:rPr lang="en-US" sz="600" dirty="0">
                          <a:solidFill>
                            <a:schemeClr val="tx1"/>
                          </a:solidFill>
                          <a:latin typeface="Arial" panose="020B0604020202020204" pitchFamily="34" charset="0"/>
                          <a:ea typeface="Calibri"/>
                          <a:cs typeface="Arial" panose="020B0604020202020204" pitchFamily="34" charset="0"/>
                        </a:rPr>
                        <a:t>A newspaper rack holding several international newspapers</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Lawrey</a:t>
                      </a:r>
                      <a:r>
                        <a:rPr lang="en-GB" sz="600" dirty="0">
                          <a:solidFill>
                            <a:schemeClr val="tx1"/>
                          </a:solidFill>
                          <a:latin typeface="Arial" panose="020B0604020202020204" pitchFamily="34" charset="0"/>
                          <a:ea typeface="Calibri"/>
                          <a:cs typeface="Arial" panose="020B0604020202020204" pitchFamily="34" charset="0"/>
                        </a:rPr>
                        <a:t> / Shutterstock.com </a:t>
                      </a:r>
                      <a:r>
                        <a:rPr lang="pl-PL" sz="600" dirty="0">
                          <a:solidFill>
                            <a:schemeClr val="tx1"/>
                          </a:solidFill>
                          <a:latin typeface="Arial" panose="020B0604020202020204" pitchFamily="34" charset="0"/>
                          <a:ea typeface="Calibri"/>
                          <a:cs typeface="Arial" panose="020B0604020202020204" pitchFamily="34" charset="0"/>
                        </a:rPr>
                        <a:t>/ ED</a:t>
                      </a:r>
                      <a:endParaRPr lang="en-GB" sz="600" dirty="0">
                        <a:solidFill>
                          <a:schemeClr val="tx1"/>
                        </a:solidFill>
                        <a:latin typeface="Arial" panose="020B0604020202020204" pitchFamily="34" charset="0"/>
                        <a:ea typeface="Calibri"/>
                        <a:cs typeface="Arial" panose="020B0604020202020204" pitchFamily="34" charset="0"/>
                      </a:endParaRPr>
                    </a:p>
                    <a:p>
                      <a:pPr marL="108000" indent="-10800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 &gt; </a:t>
                      </a:r>
                      <a:r>
                        <a:rPr lang="en-US" sz="600" dirty="0">
                          <a:solidFill>
                            <a:schemeClr val="tx1"/>
                          </a:solidFill>
                          <a:latin typeface="Arial" panose="020B0604020202020204" pitchFamily="34" charset="0"/>
                          <a:ea typeface="Calibri"/>
                          <a:cs typeface="Arial" panose="020B0604020202020204" pitchFamily="34" charset="0"/>
                        </a:rPr>
                        <a:t>Hands of man use </a:t>
                      </a:r>
                      <a:r>
                        <a:rPr lang="en-US" sz="600" dirty="0" err="1">
                          <a:solidFill>
                            <a:schemeClr val="tx1"/>
                          </a:solidFill>
                          <a:latin typeface="Arial" panose="020B0604020202020204" pitchFamily="34" charset="0"/>
                          <a:ea typeface="Calibri"/>
                          <a:cs typeface="Arial" panose="020B0604020202020204" pitchFamily="34" charset="0"/>
                        </a:rPr>
                        <a:t>Iphone</a:t>
                      </a:r>
                      <a:r>
                        <a:rPr lang="en-US" sz="600" dirty="0">
                          <a:solidFill>
                            <a:schemeClr val="tx1"/>
                          </a:solidFill>
                          <a:latin typeface="Arial" panose="020B0604020202020204" pitchFamily="34" charset="0"/>
                          <a:ea typeface="Calibri"/>
                          <a:cs typeface="Arial" panose="020B0604020202020204" pitchFamily="34" charset="0"/>
                        </a:rPr>
                        <a:t> with applications of social media</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Vasin</a:t>
                      </a:r>
                      <a:r>
                        <a:rPr lang="en-GB" sz="600" dirty="0">
                          <a:solidFill>
                            <a:schemeClr val="tx1"/>
                          </a:solidFill>
                          <a:latin typeface="Arial" panose="020B0604020202020204" pitchFamily="34" charset="0"/>
                          <a:ea typeface="Calibri"/>
                          <a:cs typeface="Arial" panose="020B0604020202020204" pitchFamily="34" charset="0"/>
                        </a:rPr>
                        <a:t> Lee / Shutterstock.com</a:t>
                      </a:r>
                      <a:r>
                        <a:rPr lang="pl-PL" sz="600" dirty="0">
                          <a:solidFill>
                            <a:schemeClr val="tx1"/>
                          </a:solidFill>
                          <a:latin typeface="Arial" panose="020B0604020202020204" pitchFamily="34" charset="0"/>
                          <a:ea typeface="Calibri"/>
                          <a:cs typeface="Arial" panose="020B0604020202020204" pitchFamily="34" charset="0"/>
                        </a:rPr>
                        <a:t> / ED</a:t>
                      </a:r>
                      <a:endParaRPr lang="en-GB" sz="600" dirty="0">
                        <a:solidFill>
                          <a:schemeClr val="tx1"/>
                        </a:solidFill>
                        <a:latin typeface="Arial" panose="020B0604020202020204" pitchFamily="34" charset="0"/>
                        <a:ea typeface="Calibri"/>
                        <a:cs typeface="Arial" panose="020B0604020202020204" pitchFamily="34" charset="0"/>
                      </a:endParaRPr>
                    </a:p>
                    <a:p>
                      <a:pPr marL="108000" indent="-10800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 &gt; </a:t>
                      </a:r>
                      <a:r>
                        <a:rPr lang="en-US" sz="600" dirty="0">
                          <a:solidFill>
                            <a:schemeClr val="tx1"/>
                          </a:solidFill>
                          <a:latin typeface="Arial" panose="020B0604020202020204" pitchFamily="34" charset="0"/>
                          <a:ea typeface="Calibri"/>
                          <a:cs typeface="Arial" panose="020B0604020202020204" pitchFamily="34" charset="0"/>
                        </a:rPr>
                        <a:t>Retro old radio front mint green background</a:t>
                      </a:r>
                      <a:r>
                        <a:rPr lang="en-GB" sz="600" dirty="0">
                          <a:solidFill>
                            <a:schemeClr val="tx1"/>
                          </a:solidFill>
                          <a:latin typeface="Arial" panose="020B0604020202020204" pitchFamily="34" charset="0"/>
                          <a:ea typeface="Calibri"/>
                          <a:cs typeface="Arial" panose="020B0604020202020204" pitchFamily="34" charset="0"/>
                        </a:rPr>
                        <a:t> / BrAt82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7 &gt; </a:t>
                      </a:r>
                      <a:r>
                        <a:rPr lang="en-US" sz="600" dirty="0">
                          <a:solidFill>
                            <a:schemeClr val="tx1"/>
                          </a:solidFill>
                          <a:latin typeface="Arial" panose="020B0604020202020204" pitchFamily="34" charset="0"/>
                          <a:ea typeface="Calibri"/>
                          <a:cs typeface="Arial" panose="020B0604020202020204" pitchFamily="34" charset="0"/>
                        </a:rPr>
                        <a:t>Official store in front of Emirates Stadium Home of Arsenal FC</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mohd</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farid</a:t>
                      </a:r>
                      <a:r>
                        <a:rPr lang="en-GB" sz="600" dirty="0">
                          <a:solidFill>
                            <a:schemeClr val="tx1"/>
                          </a:solidFill>
                          <a:latin typeface="Arial" panose="020B0604020202020204" pitchFamily="34" charset="0"/>
                          <a:ea typeface="Calibri"/>
                          <a:cs typeface="Arial" panose="020B0604020202020204" pitchFamily="34" charset="0"/>
                        </a:rPr>
                        <a:t> / Shutterstock.com </a:t>
                      </a:r>
                      <a:r>
                        <a:rPr lang="pl-PL" sz="600" dirty="0">
                          <a:solidFill>
                            <a:schemeClr val="tx1"/>
                          </a:solidFill>
                          <a:latin typeface="Arial" panose="020B0604020202020204" pitchFamily="34" charset="0"/>
                          <a:ea typeface="Calibri"/>
                          <a:cs typeface="Arial" panose="020B0604020202020204" pitchFamily="34" charset="0"/>
                        </a:rPr>
                        <a:t>/ ED</a:t>
                      </a:r>
                      <a:endParaRPr lang="en-GB" sz="600" dirty="0">
                        <a:solidFill>
                          <a:schemeClr val="tx1"/>
                        </a:solidFill>
                        <a:latin typeface="Arial" panose="020B0604020202020204" pitchFamily="34" charset="0"/>
                        <a:ea typeface="Calibri"/>
                        <a:cs typeface="Arial" panose="020B0604020202020204" pitchFamily="34" charset="0"/>
                      </a:endParaRPr>
                    </a:p>
                  </a:txBody>
                  <a:tcPr marL="0" marR="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7 &gt; </a:t>
                      </a:r>
                      <a:r>
                        <a:rPr lang="en-US" sz="600" dirty="0">
                          <a:solidFill>
                            <a:schemeClr val="tx1"/>
                          </a:solidFill>
                          <a:latin typeface="Arial" panose="020B0604020202020204" pitchFamily="34" charset="0"/>
                          <a:ea typeface="Calibri"/>
                          <a:cs typeface="Arial" panose="020B0604020202020204" pitchFamily="34" charset="0"/>
                        </a:rPr>
                        <a:t>Exterior signage of Sports Direct store</a:t>
                      </a:r>
                      <a:r>
                        <a:rPr lang="en-GB" sz="600" dirty="0">
                          <a:solidFill>
                            <a:schemeClr val="tx1"/>
                          </a:solidFill>
                          <a:latin typeface="Arial" panose="020B0604020202020204" pitchFamily="34" charset="0"/>
                          <a:ea typeface="Calibri"/>
                          <a:cs typeface="Arial" panose="020B0604020202020204" pitchFamily="34" charset="0"/>
                        </a:rPr>
                        <a:t> / Willy Barton / Shutterstock.com</a:t>
                      </a:r>
                      <a:r>
                        <a:rPr lang="pl-PL" sz="600" dirty="0">
                          <a:solidFill>
                            <a:schemeClr val="tx1"/>
                          </a:solidFill>
                          <a:latin typeface="Arial" panose="020B0604020202020204" pitchFamily="34" charset="0"/>
                          <a:ea typeface="Calibri"/>
                          <a:cs typeface="Arial" panose="020B0604020202020204" pitchFamily="34" charset="0"/>
                        </a:rPr>
                        <a:t> / ED</a:t>
                      </a:r>
                      <a:endParaRPr lang="en-GB" sz="600" dirty="0">
                        <a:solidFill>
                          <a:schemeClr val="tx1"/>
                        </a:solidFill>
                        <a:latin typeface="Arial" panose="020B0604020202020204" pitchFamily="34" charset="0"/>
                        <a:ea typeface="Calibri"/>
                        <a:cs typeface="Arial" panose="020B0604020202020204" pitchFamily="34" charset="0"/>
                      </a:endParaRPr>
                    </a:p>
                    <a:p>
                      <a:pPr marL="108000" indent="-10800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9 &gt; </a:t>
                      </a:r>
                      <a:r>
                        <a:rPr lang="en-US" sz="600" dirty="0">
                          <a:solidFill>
                            <a:schemeClr val="tx1"/>
                          </a:solidFill>
                          <a:latin typeface="Arial" panose="020B0604020202020204" pitchFamily="34" charset="0"/>
                          <a:ea typeface="Calibri"/>
                          <a:cs typeface="Arial" panose="020B0604020202020204" pitchFamily="34" charset="0"/>
                        </a:rPr>
                        <a:t>Chelsea football club and Nike logo on a wall at Stamford Bridge stadium</a:t>
                      </a:r>
                      <a:r>
                        <a:rPr lang="en-GB" sz="600" dirty="0">
                          <a:solidFill>
                            <a:schemeClr val="tx1"/>
                          </a:solidFill>
                          <a:latin typeface="Arial" panose="020B0604020202020204" pitchFamily="34" charset="0"/>
                          <a:ea typeface="Calibri"/>
                          <a:cs typeface="Arial" panose="020B0604020202020204" pitchFamily="34" charset="0"/>
                        </a:rPr>
                        <a:t> / ricochet64 / Shutterstock.com</a:t>
                      </a:r>
                      <a:r>
                        <a:rPr lang="pl-PL" sz="600" dirty="0">
                          <a:solidFill>
                            <a:schemeClr val="tx1"/>
                          </a:solidFill>
                          <a:latin typeface="Arial" panose="020B0604020202020204" pitchFamily="34" charset="0"/>
                          <a:ea typeface="Calibri"/>
                          <a:cs typeface="Arial" panose="020B0604020202020204" pitchFamily="34" charset="0"/>
                        </a:rPr>
                        <a:t> / ED</a:t>
                      </a:r>
                      <a:endParaRPr lang="en-GB" sz="600" dirty="0">
                        <a:solidFill>
                          <a:schemeClr val="tx1"/>
                        </a:solidFill>
                        <a:latin typeface="Arial" panose="020B0604020202020204" pitchFamily="34" charset="0"/>
                        <a:ea typeface="Calibri"/>
                        <a:cs typeface="Arial" panose="020B0604020202020204" pitchFamily="34" charset="0"/>
                      </a:endParaRPr>
                    </a:p>
                    <a:p>
                      <a:pPr marL="108000" indent="-10800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9 &gt; </a:t>
                      </a:r>
                      <a:r>
                        <a:rPr lang="en-US" sz="600" dirty="0">
                          <a:solidFill>
                            <a:schemeClr val="tx1"/>
                          </a:solidFill>
                          <a:latin typeface="Arial" panose="020B0604020202020204" pitchFamily="34" charset="0"/>
                          <a:ea typeface="Calibri"/>
                          <a:cs typeface="Arial" panose="020B0604020202020204" pitchFamily="34" charset="0"/>
                        </a:rPr>
                        <a:t>Slazenger Wimbledon Tennis Ball on grass tennis court</a:t>
                      </a:r>
                      <a:r>
                        <a:rPr lang="en-GB" sz="600" dirty="0">
                          <a:solidFill>
                            <a:schemeClr val="tx1"/>
                          </a:solidFill>
                          <a:latin typeface="Arial" panose="020B0604020202020204" pitchFamily="34" charset="0"/>
                          <a:ea typeface="Calibri"/>
                          <a:cs typeface="Arial" panose="020B0604020202020204" pitchFamily="34" charset="0"/>
                        </a:rPr>
                        <a:t> / By Leonard </a:t>
                      </a:r>
                      <a:r>
                        <a:rPr lang="en-GB" sz="600" dirty="0" err="1">
                          <a:solidFill>
                            <a:schemeClr val="tx1"/>
                          </a:solidFill>
                          <a:latin typeface="Arial" panose="020B0604020202020204" pitchFamily="34" charset="0"/>
                          <a:ea typeface="Calibri"/>
                          <a:cs typeface="Arial" panose="020B0604020202020204" pitchFamily="34" charset="0"/>
                        </a:rPr>
                        <a:t>Zhukovsky</a:t>
                      </a:r>
                      <a:r>
                        <a:rPr lang="en-GB" sz="600" dirty="0">
                          <a:solidFill>
                            <a:schemeClr val="tx1"/>
                          </a:solidFill>
                          <a:latin typeface="Arial" panose="020B0604020202020204" pitchFamily="34" charset="0"/>
                          <a:ea typeface="Calibri"/>
                          <a:cs typeface="Arial" panose="020B0604020202020204" pitchFamily="34" charset="0"/>
                        </a:rPr>
                        <a:t> / Shutterstock.com</a:t>
                      </a:r>
                      <a:r>
                        <a:rPr lang="pl-PL" sz="600" dirty="0">
                          <a:solidFill>
                            <a:schemeClr val="tx1"/>
                          </a:solidFill>
                          <a:latin typeface="Arial" panose="020B0604020202020204" pitchFamily="34" charset="0"/>
                          <a:ea typeface="Calibri"/>
                          <a:cs typeface="Arial" panose="020B0604020202020204" pitchFamily="34" charset="0"/>
                        </a:rPr>
                        <a:t> / ED</a:t>
                      </a:r>
                      <a:endParaRPr lang="en-GB" sz="600" dirty="0">
                        <a:solidFill>
                          <a:schemeClr val="tx1"/>
                        </a:solidFill>
                        <a:latin typeface="Arial" panose="020B0604020202020204" pitchFamily="34" charset="0"/>
                        <a:ea typeface="Calibri"/>
                        <a:cs typeface="Arial" panose="020B0604020202020204" pitchFamily="34" charset="0"/>
                      </a:endParaRP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10 &gt; </a:t>
                      </a:r>
                      <a:r>
                        <a:rPr lang="en-US" sz="600" dirty="0">
                          <a:solidFill>
                            <a:schemeClr val="tx1"/>
                          </a:solidFill>
                          <a:latin typeface="Arial" panose="020B0604020202020204" pitchFamily="34" charset="0"/>
                          <a:ea typeface="Calibri"/>
                          <a:cs typeface="Arial" panose="020B0604020202020204" pitchFamily="34" charset="0"/>
                        </a:rPr>
                        <a:t>The Emirates Stadium during the match day with a lot of gunners or Arsenal fan walking</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Tanasut</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Chindasuthi</a:t>
                      </a:r>
                      <a:r>
                        <a:rPr lang="en-GB" sz="600" dirty="0">
                          <a:solidFill>
                            <a:schemeClr val="tx1"/>
                          </a:solidFill>
                          <a:latin typeface="Arial" panose="020B0604020202020204" pitchFamily="34" charset="0"/>
                          <a:ea typeface="Calibri"/>
                          <a:cs typeface="Arial" panose="020B0604020202020204" pitchFamily="34" charset="0"/>
                        </a:rPr>
                        <a:t> / Shutterstock.com</a:t>
                      </a:r>
                      <a:r>
                        <a:rPr lang="pl-PL" sz="600" dirty="0">
                          <a:solidFill>
                            <a:schemeClr val="tx1"/>
                          </a:solidFill>
                          <a:latin typeface="Arial" panose="020B0604020202020204" pitchFamily="34" charset="0"/>
                          <a:ea typeface="Calibri"/>
                          <a:cs typeface="Arial" panose="020B0604020202020204" pitchFamily="34" charset="0"/>
                        </a:rPr>
                        <a:t> / ED</a:t>
                      </a:r>
                      <a:endParaRPr lang="en-GB" sz="600" dirty="0">
                        <a:solidFill>
                          <a:schemeClr val="tx1"/>
                        </a:solidFill>
                        <a:latin typeface="Arial" panose="020B0604020202020204" pitchFamily="34" charset="0"/>
                        <a:ea typeface="Calibri"/>
                        <a:cs typeface="Arial" panose="020B0604020202020204" pitchFamily="34" charset="0"/>
                      </a:endParaRP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10 &gt; </a:t>
                      </a:r>
                      <a:r>
                        <a:rPr lang="en-US" sz="600" dirty="0">
                          <a:solidFill>
                            <a:schemeClr val="tx1"/>
                          </a:solidFill>
                          <a:latin typeface="Arial" panose="020B0604020202020204" pitchFamily="34" charset="0"/>
                          <a:ea typeface="Calibri"/>
                          <a:cs typeface="Arial" panose="020B0604020202020204" pitchFamily="34" charset="0"/>
                        </a:rPr>
                        <a:t>Roger Federer</a:t>
                      </a:r>
                      <a:r>
                        <a:rPr lang="en-GB" sz="600" dirty="0">
                          <a:solidFill>
                            <a:schemeClr val="tx1"/>
                          </a:solidFill>
                          <a:latin typeface="Arial" panose="020B0604020202020204" pitchFamily="34" charset="0"/>
                          <a:ea typeface="Calibri"/>
                          <a:cs typeface="Arial" panose="020B0604020202020204" pitchFamily="34" charset="0"/>
                        </a:rPr>
                        <a:t> / Neale </a:t>
                      </a:r>
                      <a:r>
                        <a:rPr lang="en-GB" sz="600" dirty="0" err="1">
                          <a:solidFill>
                            <a:schemeClr val="tx1"/>
                          </a:solidFill>
                          <a:latin typeface="Arial" panose="020B0604020202020204" pitchFamily="34" charset="0"/>
                          <a:ea typeface="Calibri"/>
                          <a:cs typeface="Arial" panose="020B0604020202020204" pitchFamily="34" charset="0"/>
                        </a:rPr>
                        <a:t>Cousland</a:t>
                      </a:r>
                      <a:r>
                        <a:rPr lang="en-GB" sz="600" dirty="0">
                          <a:solidFill>
                            <a:schemeClr val="tx1"/>
                          </a:solidFill>
                          <a:latin typeface="Arial" panose="020B0604020202020204" pitchFamily="34" charset="0"/>
                          <a:ea typeface="Calibri"/>
                          <a:cs typeface="Arial" panose="020B0604020202020204" pitchFamily="34" charset="0"/>
                        </a:rPr>
                        <a:t> / Shutterstock.com </a:t>
                      </a:r>
                      <a:r>
                        <a:rPr lang="pl-PL" sz="600" dirty="0">
                          <a:solidFill>
                            <a:schemeClr val="tx1"/>
                          </a:solidFill>
                          <a:latin typeface="Arial" panose="020B0604020202020204" pitchFamily="34" charset="0"/>
                          <a:ea typeface="Calibri"/>
                          <a:cs typeface="Arial" panose="020B0604020202020204" pitchFamily="34" charset="0"/>
                        </a:rPr>
                        <a:t>/ ED</a:t>
                      </a:r>
                      <a:endParaRPr lang="en-GB" sz="600" dirty="0">
                        <a:solidFill>
                          <a:schemeClr val="tx1"/>
                        </a:solidFill>
                        <a:latin typeface="Arial" panose="020B0604020202020204" pitchFamily="34" charset="0"/>
                        <a:ea typeface="Calibri"/>
                        <a:cs typeface="Arial" panose="020B0604020202020204" pitchFamily="34" charset="0"/>
                      </a:endParaRPr>
                    </a:p>
                    <a:p>
                      <a:pPr marL="171450" indent="-171450">
                        <a:lnSpc>
                          <a:spcPct val="115000"/>
                        </a:lnSpc>
                        <a:spcAft>
                          <a:spcPts val="0"/>
                        </a:spcAft>
                        <a:buFont typeface="Arial" panose="020B0604020202020204" pitchFamily="34" charset="0"/>
                        <a:buChar char="•"/>
                      </a:pPr>
                      <a:endParaRPr lang="en-GB" sz="600" dirty="0">
                        <a:solidFill>
                          <a:schemeClr val="tx1"/>
                        </a:solidFill>
                        <a:latin typeface="Arial" panose="020B0604020202020204" pitchFamily="34" charset="0"/>
                        <a:ea typeface="Calibri"/>
                        <a:cs typeface="Arial" panose="020B0604020202020204" pitchFamily="34" charset="0"/>
                      </a:endParaRPr>
                    </a:p>
                  </a:txBody>
                  <a:tcPr marL="36000" marR="36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279705495"/>
                  </a:ext>
                </a:extLst>
              </a:tr>
            </a:tbl>
          </a:graphicData>
        </a:graphic>
      </p:graphicFrame>
    </p:spTree>
    <p:extLst>
      <p:ext uri="{BB962C8B-B14F-4D97-AF65-F5344CB8AC3E}">
        <p14:creationId xmlns:p14="http://schemas.microsoft.com/office/powerpoint/2010/main" val="225963753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4FFDDEA59E7F428F2BD661CB266771" ma:contentTypeVersion="21" ma:contentTypeDescription="Create a new document." ma:contentTypeScope="" ma:versionID="f2dcb2ade5d2d0286c5e82473d16e15d">
  <xsd:schema xmlns:xsd="http://www.w3.org/2001/XMLSchema" xmlns:xs="http://www.w3.org/2001/XMLSchema" xmlns:p="http://schemas.microsoft.com/office/2006/metadata/properties" xmlns:ns2="16a120c9-c7b0-42f6-9715-5d69fcf07967" xmlns:ns3="1ef538be-53bb-4196-bdb8-20647605b748" targetNamespace="http://schemas.microsoft.com/office/2006/metadata/properties" ma:root="true" ma:fieldsID="16be7a937e4043558c755b758384b633" ns2:_="" ns3:_="">
    <xsd:import namespace="16a120c9-c7b0-42f6-9715-5d69fcf07967"/>
    <xsd:import namespace="1ef538be-53bb-4196-bdb8-20647605b748"/>
    <xsd:element name="properties">
      <xsd:complexType>
        <xsd:sequence>
          <xsd:element name="documentManagement">
            <xsd:complexType>
              <xsd:all>
                <xsd:element ref="ns2:md7cb7e931e3455ea9d26685a6e7c5b9" minOccurs="0"/>
                <xsd:element ref="ns2:TaxCatchAll" minOccurs="0"/>
                <xsd:element ref="ns2:mb6e640a282544139d48fde1c8cf512d" minOccurs="0"/>
                <xsd:element ref="ns2:cff5830271fd4f9d9ea1afcd8e244d1b" minOccurs="0"/>
                <xsd:element ref="ns2:g274684d5ef944458a82a63b871e60a3" minOccurs="0"/>
                <xsd:element ref="ns2:PersonalIdentificationData" minOccurs="0"/>
                <xsd:element ref="ns2:KeyStage" minOccurs="0"/>
                <xsd:element ref="ns2:Year" minOccurs="0"/>
                <xsd:element ref="ns2:Lesson" minOccurs="0"/>
                <xsd:element ref="ns2:CustomTags" minOccurs="0"/>
                <xsd:element ref="ns2:CurriculumSubject" minOccurs="0"/>
                <xsd:element ref="ns3:MediaServiceMetadata" minOccurs="0"/>
                <xsd:element ref="ns3:MediaServiceFastMetadata" minOccurs="0"/>
                <xsd:element ref="ns3:MediaServiceObjectDetectorVersions" minOccurs="0"/>
                <xsd:element ref="ns3:MediaServiceSearchProperties"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a120c9-c7b0-42f6-9715-5d69fcf07967" elementFormDefault="qualified">
    <xsd:import namespace="http://schemas.microsoft.com/office/2006/documentManagement/types"/>
    <xsd:import namespace="http://schemas.microsoft.com/office/infopath/2007/PartnerControls"/>
    <xsd:element name="md7cb7e931e3455ea9d26685a6e7c5b9" ma:index="9" nillable="true" ma:taxonomy="true" ma:internalName="md7cb7e931e3455ea9d26685a6e7c5b9" ma:taxonomyFieldName="Topic" ma:displayName="Topic" ma:fieldId="{6d7cb7e9-31e3-455e-a9d2-6685a6e7c5b9}" ma:sspId="d1e1aebe-9980-4bd8-bca9-3cd8b19c1a26" ma:termSetId="9678a892-84f9-4c3c-8756-75b188dbcc79"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18ad1756-1383-48c0-baf0-7c57d82c7e00}" ma:internalName="TaxCatchAll" ma:showField="CatchAllData" ma:web="16a120c9-c7b0-42f6-9715-5d69fcf07967">
      <xsd:complexType>
        <xsd:complexContent>
          <xsd:extension base="dms:MultiChoiceLookup">
            <xsd:sequence>
              <xsd:element name="Value" type="dms:Lookup" maxOccurs="unbounded" minOccurs="0" nillable="true"/>
            </xsd:sequence>
          </xsd:extension>
        </xsd:complexContent>
      </xsd:complexType>
    </xsd:element>
    <xsd:element name="mb6e640a282544139d48fde1c8cf512d" ma:index="12" nillable="true" ma:taxonomy="true" ma:internalName="mb6e640a282544139d48fde1c8cf512d" ma:taxonomyFieldName="Exam_x0020_Board" ma:displayName="Exam Board" ma:fieldId="{6b6e640a-2825-4413-9d48-fde1c8cf512d}" ma:sspId="d1e1aebe-9980-4bd8-bca9-3cd8b19c1a26" ma:termSetId="619b3dc5-ea72-4c2e-8efa-8eba83f422e2" ma:anchorId="00000000-0000-0000-0000-000000000000" ma:open="false" ma:isKeyword="false">
      <xsd:complexType>
        <xsd:sequence>
          <xsd:element ref="pc:Terms" minOccurs="0" maxOccurs="1"/>
        </xsd:sequence>
      </xsd:complexType>
    </xsd:element>
    <xsd:element name="cff5830271fd4f9d9ea1afcd8e244d1b" ma:index="14" nillable="true" ma:taxonomy="true" ma:internalName="cff5830271fd4f9d9ea1afcd8e244d1b" ma:taxonomyFieldName="Week" ma:displayName="Week" ma:fieldId="{cff58302-71fd-4f9d-9ea1-afcd8e244d1b}" ma:sspId="d1e1aebe-9980-4bd8-bca9-3cd8b19c1a26" ma:termSetId="f06ce2b7-dfeb-433c-83e6-2a5dbf15b629" ma:anchorId="00000000-0000-0000-0000-000000000000" ma:open="false" ma:isKeyword="false">
      <xsd:complexType>
        <xsd:sequence>
          <xsd:element ref="pc:Terms" minOccurs="0" maxOccurs="1"/>
        </xsd:sequence>
      </xsd:complexType>
    </xsd:element>
    <xsd:element name="g274684d5ef944458a82a63b871e60a3" ma:index="16" nillable="true" ma:taxonomy="true" ma:internalName="g274684d5ef944458a82a63b871e60a3" ma:taxonomyFieldName="Term" ma:displayName="Term" ma:fieldId="{0274684d-5ef9-4445-8a82-a63b871e60a3}" ma:sspId="d1e1aebe-9980-4bd8-bca9-3cd8b19c1a26" ma:termSetId="05d9f055-0815-4565-bbad-0edf70278ed5" ma:anchorId="00000000-0000-0000-0000-000000000000" ma:open="false" ma:isKeyword="false">
      <xsd:complexType>
        <xsd:sequence>
          <xsd:element ref="pc:Terms" minOccurs="0" maxOccurs="1"/>
        </xsd:sequence>
      </xsd:complexType>
    </xsd:element>
    <xsd:element name="PersonalIdentificationData" ma:index="17" nillable="true" ma:displayName="Personal Identification Data" ma:internalName="Personal_x0020_Identification_x0020_Data">
      <xsd:simpleType>
        <xsd:restriction base="dms:Choice">
          <xsd:enumeration value="No"/>
          <xsd:enumeration value="Yes"/>
        </xsd:restriction>
      </xsd:simpleType>
    </xsd:element>
    <xsd:element name="KeyStage" ma:index="18" nillable="true" ma:displayName="Key Stage" ma:internalName="Key_x0020_Stage">
      <xsd:simpleType>
        <xsd:restriction base="dms:Text"/>
      </xsd:simpleType>
    </xsd:element>
    <xsd:element name="Year" ma:index="19" nillable="true" ma:displayName="Year" ma:internalName="Year">
      <xsd:simpleType>
        <xsd:restriction base="dms:Text"/>
      </xsd:simpleType>
    </xsd:element>
    <xsd:element name="Lesson" ma:index="20" nillable="true" ma:displayName="Lesson" ma:internalName="Lesson">
      <xsd:simpleType>
        <xsd:restriction base="dms:Text"/>
      </xsd:simpleType>
    </xsd:element>
    <xsd:element name="CustomTags" ma:index="21" nillable="true" ma:displayName="Custom Tags" ma:internalName="Custom_x0020_Tags">
      <xsd:simpleType>
        <xsd:restriction base="dms:Text"/>
      </xsd:simpleType>
    </xsd:element>
    <xsd:element name="CurriculumSubject" ma:index="22" nillable="true" ma:displayName="Curriculum Subject" ma:default="P E" ma:internalName="Curriculum_x0020_Subject">
      <xsd:simpleType>
        <xsd:restriction base="dms:Text"/>
      </xsd:simpleType>
    </xsd:element>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f538be-53bb-4196-bdb8-20647605b748" elementFormDefault="qualified">
    <xsd:import namespace="http://schemas.microsoft.com/office/2006/documentManagement/types"/>
    <xsd:import namespace="http://schemas.microsoft.com/office/infopath/2007/PartnerControls"/>
    <xsd:element name="MediaServiceMetadata" ma:index="23" nillable="true" ma:displayName="MediaServiceMetadata" ma:hidden="true" ma:internalName="MediaServiceMetadata" ma:readOnly="true">
      <xsd:simpleType>
        <xsd:restriction base="dms:Note"/>
      </xsd:simpleType>
    </xsd:element>
    <xsd:element name="MediaServiceFastMetadata" ma:index="24" nillable="true" ma:displayName="MediaServiceFastMetadata" ma:hidden="true" ma:internalName="MediaServiceFastMetadata"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6a120c9-c7b0-42f6-9715-5d69fcf07967" xsi:nil="true"/>
    <PersonalIdentificationData xmlns="16a120c9-c7b0-42f6-9715-5d69fcf07967" xsi:nil="true"/>
    <g274684d5ef944458a82a63b871e60a3 xmlns="16a120c9-c7b0-42f6-9715-5d69fcf07967">
      <Terms xmlns="http://schemas.microsoft.com/office/infopath/2007/PartnerControls"/>
    </g274684d5ef944458a82a63b871e60a3>
    <cff5830271fd4f9d9ea1afcd8e244d1b xmlns="16a120c9-c7b0-42f6-9715-5d69fcf07967">
      <Terms xmlns="http://schemas.microsoft.com/office/infopath/2007/PartnerControls"/>
    </cff5830271fd4f9d9ea1afcd8e244d1b>
    <KeyStage xmlns="16a120c9-c7b0-42f6-9715-5d69fcf07967" xsi:nil="true"/>
    <CustomTags xmlns="16a120c9-c7b0-42f6-9715-5d69fcf07967" xsi:nil="true"/>
    <CurriculumSubject xmlns="16a120c9-c7b0-42f6-9715-5d69fcf07967">P E</CurriculumSubject>
    <mb6e640a282544139d48fde1c8cf512d xmlns="16a120c9-c7b0-42f6-9715-5d69fcf07967">
      <Terms xmlns="http://schemas.microsoft.com/office/infopath/2007/PartnerControls"/>
    </mb6e640a282544139d48fde1c8cf512d>
    <md7cb7e931e3455ea9d26685a6e7c5b9 xmlns="16a120c9-c7b0-42f6-9715-5d69fcf07967">
      <Terms xmlns="http://schemas.microsoft.com/office/infopath/2007/PartnerControls"/>
    </md7cb7e931e3455ea9d26685a6e7c5b9>
    <Year xmlns="16a120c9-c7b0-42f6-9715-5d69fcf07967" xsi:nil="true"/>
    <Lesson xmlns="16a120c9-c7b0-42f6-9715-5d69fcf07967" xsi:nil="true"/>
  </documentManagement>
</p:properties>
</file>

<file path=customXml/itemProps1.xml><?xml version="1.0" encoding="utf-8"?>
<ds:datastoreItem xmlns:ds="http://schemas.openxmlformats.org/officeDocument/2006/customXml" ds:itemID="{0CE7C5FD-9E44-4381-B916-8B77A3D665B7}"/>
</file>

<file path=customXml/itemProps2.xml><?xml version="1.0" encoding="utf-8"?>
<ds:datastoreItem xmlns:ds="http://schemas.openxmlformats.org/officeDocument/2006/customXml" ds:itemID="{392368EC-C037-42F0-AB2F-26C6C67FA566}"/>
</file>

<file path=customXml/itemProps3.xml><?xml version="1.0" encoding="utf-8"?>
<ds:datastoreItem xmlns:ds="http://schemas.openxmlformats.org/officeDocument/2006/customXml" ds:itemID="{88B1ACC3-FF3A-4B36-94C6-97F22E886704}"/>
</file>

<file path=docProps/app.xml><?xml version="1.0" encoding="utf-8"?>
<Properties xmlns="http://schemas.openxmlformats.org/officeDocument/2006/extended-properties" xmlns:vt="http://schemas.openxmlformats.org/officeDocument/2006/docPropsVTypes">
  <TotalTime>347</TotalTime>
  <Words>1492</Words>
  <Application>Microsoft Office PowerPoint</Application>
  <PresentationFormat>On-screen Show (4:3)</PresentationFormat>
  <Paragraphs>260</Paragraphs>
  <Slides>17</Slides>
  <Notes>7</Notes>
  <HiddenSlides>0</HiddenSlides>
  <MMClips>0</MMClips>
  <ScaleCrop>false</ScaleCrop>
  <HeadingPairs>
    <vt:vector size="8" baseType="variant">
      <vt:variant>
        <vt:lpstr>Fonts Used</vt:lpstr>
      </vt:variant>
      <vt:variant>
        <vt:i4>3</vt:i4>
      </vt:variant>
      <vt:variant>
        <vt:lpstr>Theme</vt:lpstr>
      </vt:variant>
      <vt:variant>
        <vt:i4>2</vt:i4>
      </vt:variant>
      <vt:variant>
        <vt:lpstr>Embedded OLE Servers</vt:lpstr>
      </vt:variant>
      <vt:variant>
        <vt:i4>1</vt:i4>
      </vt:variant>
      <vt:variant>
        <vt:lpstr>Slide Titles</vt:lpstr>
      </vt:variant>
      <vt:variant>
        <vt:i4>17</vt:i4>
      </vt:variant>
    </vt:vector>
  </HeadingPairs>
  <TitlesOfParts>
    <vt:vector size="23" baseType="lpstr">
      <vt:lpstr>Arial</vt:lpstr>
      <vt:lpstr>Calibri</vt:lpstr>
      <vt:lpstr>Times New Roman</vt:lpstr>
      <vt:lpstr>Office Theme</vt:lpstr>
      <vt:lpstr>Custom Design</vt:lpstr>
      <vt:lpstr>Acrobat 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Cambridge Assessment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GCSE (9-1) PE - Commercialisation of Physical Activity and Sport</dc:title>
  <dc:creator>OCR</dc:creator>
  <cp:keywords>GCSE; PE; Topic Presnetation; Physical Activity and Sport</cp:keywords>
  <cp:lastModifiedBy>J. Levick</cp:lastModifiedBy>
  <cp:revision>57</cp:revision>
  <dcterms:created xsi:type="dcterms:W3CDTF">2018-10-01T14:21:10Z</dcterms:created>
  <dcterms:modified xsi:type="dcterms:W3CDTF">2019-03-25T14:08:20Z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0x010100F34FFDDEA59E7F428F2BD661CB266771</vt:lpwstr>
  </property>
</Properties>
</file>