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56" r:id="rId3"/>
    <p:sldId id="267" r:id="rId4"/>
    <p:sldId id="275" r:id="rId5"/>
    <p:sldId id="342" r:id="rId6"/>
    <p:sldId id="343" r:id="rId7"/>
    <p:sldId id="290" r:id="rId8"/>
    <p:sldId id="291" r:id="rId9"/>
    <p:sldId id="292" r:id="rId10"/>
    <p:sldId id="276" r:id="rId11"/>
    <p:sldId id="286" r:id="rId12"/>
    <p:sldId id="337" r:id="rId13"/>
    <p:sldId id="338" r:id="rId14"/>
    <p:sldId id="339" r:id="rId15"/>
    <p:sldId id="288" r:id="rId16"/>
    <p:sldId id="28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8AAD"/>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66" autoAdjust="0"/>
    <p:restoredTop sz="94291" autoAdjust="0"/>
  </p:normalViewPr>
  <p:slideViewPr>
    <p:cSldViewPr>
      <p:cViewPr varScale="1">
        <p:scale>
          <a:sx n="55" d="100"/>
          <a:sy n="55" d="100"/>
        </p:scale>
        <p:origin x="1524" y="72"/>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15</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3024336" cy="513346"/>
          </a:xfrm>
          <a:prstGeom prst="rect">
            <a:avLst/>
          </a:prstGeom>
          <a:noFill/>
        </p:spPr>
        <p:txBody>
          <a:bodyPr wrap="square" rtlCol="0">
            <a:spAutoFit/>
          </a:bodyPr>
          <a:lstStyle/>
          <a:p>
            <a:pPr>
              <a:lnSpc>
                <a:spcPct val="114000"/>
              </a:lnSpc>
              <a:spcAft>
                <a:spcPts val="1200"/>
              </a:spcAft>
            </a:pPr>
            <a:r>
              <a:rPr lang="en-US" sz="2400" b="1" dirty="0" smtClean="0">
                <a:latin typeface="Arial" panose="020B0604020202020204" pitchFamily="34" charset="0"/>
                <a:cs typeface="Arial" panose="020B0604020202020204" pitchFamily="34" charset="0"/>
              </a:rPr>
              <a:t>Physical Training</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699792" y="1124744"/>
            <a:ext cx="6281168" cy="4320480"/>
          </a:xfrm>
        </p:spPr>
        <p:style>
          <a:lnRef idx="1">
            <a:schemeClr val="dk1"/>
          </a:lnRef>
          <a:fillRef idx="2">
            <a:schemeClr val="dk1"/>
          </a:fillRef>
          <a:effectRef idx="1">
            <a:schemeClr val="dk1"/>
          </a:effectRef>
          <a:fontRef idx="minor">
            <a:schemeClr val="dk1"/>
          </a:fontRef>
        </p:style>
        <p:txBody>
          <a:bodyPr>
            <a:normAutofit fontScale="55000" lnSpcReduction="20000"/>
          </a:bodyPr>
          <a:lstStyle/>
          <a:p>
            <a:pPr algn="l"/>
            <a:r>
              <a:rPr lang="en-US" sz="33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40000"/>
              </a:lnSpc>
              <a:spcBef>
                <a:spcPts val="600"/>
              </a:spcBef>
              <a:spcAft>
                <a:spcPts val="600"/>
              </a:spcAft>
              <a:buFont typeface="Arial" panose="020B0604020202020204" pitchFamily="34" charset="0"/>
              <a:buChar char="•"/>
            </a:pPr>
            <a:r>
              <a:rPr lang="en-US" sz="2500" b="1" dirty="0">
                <a:solidFill>
                  <a:schemeClr val="tx1"/>
                </a:solidFill>
                <a:latin typeface="Arial" panose="020B0604020202020204" pitchFamily="34" charset="0"/>
                <a:cs typeface="Arial" panose="020B0604020202020204" pitchFamily="34" charset="0"/>
              </a:rPr>
              <a:t>Understand how the risk of injury in physical activity and sport can be minimised and be able to apply examples, including:</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Personal protective equipment </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Correct clothing/footwear </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Appropriate level of competition </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Lifting and carrying equipment safely </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Use of warm up and cool down</a:t>
            </a:r>
          </a:p>
          <a:p>
            <a:pPr marL="214313" indent="-214313" algn="l">
              <a:lnSpc>
                <a:spcPct val="140000"/>
              </a:lnSpc>
              <a:spcBef>
                <a:spcPts val="600"/>
              </a:spcBef>
              <a:spcAft>
                <a:spcPts val="600"/>
              </a:spcAft>
              <a:buFont typeface="Arial" panose="020B0604020202020204" pitchFamily="34" charset="0"/>
              <a:buChar char="•"/>
            </a:pPr>
            <a:r>
              <a:rPr lang="en-US" sz="2500" b="1" dirty="0">
                <a:solidFill>
                  <a:schemeClr val="tx1"/>
                </a:solidFill>
                <a:latin typeface="Arial" panose="020B0604020202020204" pitchFamily="34" charset="0"/>
                <a:cs typeface="Arial" panose="020B0604020202020204" pitchFamily="34" charset="0"/>
              </a:rPr>
              <a:t>Know the potential hazards in a range of physical activity and sport settings and be able to apply examples, including:</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Sports hall</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Fitness centre</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Playing field</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Artificial outdoor areas</a:t>
            </a:r>
          </a:p>
          <a:p>
            <a:pPr marL="557213" lvl="1" indent="-214313" algn="l">
              <a:lnSpc>
                <a:spcPct val="120000"/>
              </a:lnSpc>
              <a:spcBef>
                <a:spcPts val="600"/>
              </a:spcBef>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Swimming pool </a:t>
            </a:r>
          </a:p>
        </p:txBody>
      </p:sp>
      <p:sp>
        <p:nvSpPr>
          <p:cNvPr id="14" name="Title 1">
            <a:extLst>
              <a:ext uri="{FF2B5EF4-FFF2-40B4-BE49-F238E27FC236}">
                <a16:creationId xmlns:a16="http://schemas.microsoft.com/office/drawing/2014/main" id="{6E225B0D-DE43-4674-BAE0-5C9E6A4CA8FF}"/>
              </a:ext>
            </a:extLst>
          </p:cNvPr>
          <p:cNvSpPr>
            <a:spLocks noGrp="1"/>
          </p:cNvSpPr>
          <p:nvPr>
            <p:ph type="ctrTitle"/>
          </p:nvPr>
        </p:nvSpPr>
        <p:spPr>
          <a:xfrm>
            <a:off x="35495" y="2356530"/>
            <a:ext cx="2664297" cy="989512"/>
          </a:xfrm>
        </p:spPr>
        <p:txBody>
          <a:bodyPr>
            <a:noAutofit/>
          </a:bodyPr>
          <a:lstStyle/>
          <a:p>
            <a:r>
              <a:rPr lang="en-US" sz="3200" cap="all" dirty="0"/>
              <a:t>Learning </a:t>
            </a:r>
            <a:br>
              <a:rPr lang="en-US" sz="3200" cap="all" dirty="0"/>
            </a:br>
            <a:r>
              <a:rPr lang="en-US" sz="3200" cap="all" dirty="0"/>
              <a:t>Outcomes</a:t>
            </a:r>
            <a:endParaRPr lang="en-US" sz="2800" cap="all" dirty="0"/>
          </a:p>
        </p:txBody>
      </p:sp>
      <p:sp>
        <p:nvSpPr>
          <p:cNvPr id="7" name="Rectangle 6"/>
          <p:cNvSpPr/>
          <p:nvPr/>
        </p:nvSpPr>
        <p:spPr>
          <a:xfrm>
            <a:off x="107504" y="260648"/>
            <a:ext cx="7488832" cy="461665"/>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1.2.c. </a:t>
            </a:r>
            <a:r>
              <a:rPr lang="en-US" sz="2400" b="1" dirty="0" smtClean="0">
                <a:solidFill>
                  <a:srgbClr val="DA8AAD"/>
                </a:solidFill>
                <a:latin typeface="Arial" panose="020B0604020202020204" pitchFamily="34" charset="0"/>
                <a:cs typeface="Arial" panose="020B0604020202020204" pitchFamily="34" charset="0"/>
              </a:rPr>
              <a:t>Preventing</a:t>
            </a:r>
            <a:r>
              <a:rPr lang="en-US" sz="2100" b="1" dirty="0" smtClean="0">
                <a:solidFill>
                  <a:srgbClr val="DA8AAD"/>
                </a:solidFill>
                <a:latin typeface="Arial" panose="020B0604020202020204" pitchFamily="34" charset="0"/>
                <a:cs typeface="Arial" panose="020B0604020202020204" pitchFamily="34" charset="0"/>
              </a:rPr>
              <a:t> injury in physical activity and training</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24069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226599" y="1258934"/>
            <a:ext cx="8449857" cy="657266"/>
          </a:xfrm>
        </p:spPr>
        <p:txBody>
          <a:bodyPr>
            <a:normAutofit/>
          </a:bodyPr>
          <a:lstStyle/>
          <a:p>
            <a:pPr marL="0" indent="0">
              <a:buNone/>
            </a:pPr>
            <a:r>
              <a:rPr lang="en-GB" sz="1600" dirty="0"/>
              <a:t>Most, if not all physical activities and sports have some element of risk attached to them, although some activities and sports carry with them higher elements of risk than others.</a:t>
            </a:r>
          </a:p>
          <a:p>
            <a:pPr marL="0" indent="0">
              <a:buNone/>
            </a:pPr>
            <a:endParaRPr lang="en-GB" sz="1600" dirty="0"/>
          </a:p>
        </p:txBody>
      </p:sp>
      <p:sp>
        <p:nvSpPr>
          <p:cNvPr id="5" name="Title 1">
            <a:extLst>
              <a:ext uri="{FF2B5EF4-FFF2-40B4-BE49-F238E27FC236}">
                <a16:creationId xmlns:a16="http://schemas.microsoft.com/office/drawing/2014/main" id="{BD6AC822-9F9C-4DB8-A56B-F6891D1AFD0B}"/>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Understand how the risk of injury in physical activity and sport can be minimised</a:t>
            </a:r>
          </a:p>
        </p:txBody>
      </p:sp>
      <p:pic>
        <p:nvPicPr>
          <p:cNvPr id="6" name="Picture 5" descr="ZAGREB, CROATIA - MARCH 29, 2014: Friendly rugby match RC Zagreb Old Lions in white jersey (CRO) and Reigate RFC in blue jersey (UK). Injured unidentified player lies on field.">
            <a:extLst>
              <a:ext uri="{FF2B5EF4-FFF2-40B4-BE49-F238E27FC236}">
                <a16:creationId xmlns:a16="http://schemas.microsoft.com/office/drawing/2014/main" id="{E4759CFD-1347-4DC9-8431-E402E9DECF3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220072" y="2708920"/>
            <a:ext cx="3701405" cy="2448272"/>
          </a:xfrm>
          <a:prstGeom prst="rect">
            <a:avLst/>
          </a:prstGeom>
        </p:spPr>
      </p:pic>
      <p:sp>
        <p:nvSpPr>
          <p:cNvPr id="7" name="Content Placeholder 2">
            <a:extLst>
              <a:ext uri="{FF2B5EF4-FFF2-40B4-BE49-F238E27FC236}">
                <a16:creationId xmlns:a16="http://schemas.microsoft.com/office/drawing/2014/main" id="{D9F437A0-36C8-415C-BB1A-5A2F78863DE8}"/>
              </a:ext>
            </a:extLst>
          </p:cNvPr>
          <p:cNvSpPr txBox="1">
            <a:spLocks/>
          </p:cNvSpPr>
          <p:nvPr/>
        </p:nvSpPr>
        <p:spPr>
          <a:xfrm>
            <a:off x="-252536" y="2095948"/>
            <a:ext cx="6881556" cy="24482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Bef>
                <a:spcPts val="600"/>
              </a:spcBef>
              <a:spcAft>
                <a:spcPts val="600"/>
              </a:spcAft>
              <a:buFont typeface="Arial" panose="020B0604020202020204" pitchFamily="34" charset="0"/>
              <a:buNone/>
            </a:pPr>
            <a:r>
              <a:rPr lang="en-GB" sz="2100" b="1" dirty="0">
                <a:effectLst>
                  <a:outerShdw blurRad="38100" dist="38100" dir="2700000" algn="tl">
                    <a:srgbClr val="000000">
                      <a:alpha val="43137"/>
                    </a:srgbClr>
                  </a:outerShdw>
                </a:effectLst>
              </a:rPr>
              <a:t>	</a:t>
            </a:r>
            <a:r>
              <a:rPr lang="en-GB" sz="2400" b="1" dirty="0" smtClean="0">
                <a:effectLst>
                  <a:outerShdw blurRad="38100" dist="38100" dir="2700000" algn="tl">
                    <a:srgbClr val="000000">
                      <a:alpha val="43137"/>
                    </a:srgbClr>
                  </a:outerShdw>
                </a:effectLst>
              </a:rPr>
              <a:t>Methods </a:t>
            </a:r>
            <a:r>
              <a:rPr lang="en-GB" sz="2400" b="1" dirty="0">
                <a:effectLst>
                  <a:outerShdw blurRad="38100" dist="38100" dir="2700000" algn="tl">
                    <a:srgbClr val="000000">
                      <a:alpha val="43137"/>
                    </a:srgbClr>
                  </a:outerShdw>
                </a:effectLst>
              </a:rPr>
              <a:t>of reducing risk of injury:</a:t>
            </a:r>
          </a:p>
          <a:p>
            <a:pPr marL="942975" lvl="2" indent="-342900">
              <a:buFont typeface="+mj-lt"/>
              <a:buAutoNum type="arabicPeriod"/>
            </a:pPr>
            <a:r>
              <a:rPr lang="en-US" sz="1800" dirty="0"/>
              <a:t>Use of Personal protective equipment </a:t>
            </a:r>
          </a:p>
          <a:p>
            <a:pPr marL="942975" lvl="2" indent="-342900">
              <a:buFont typeface="+mj-lt"/>
              <a:buAutoNum type="arabicPeriod"/>
            </a:pPr>
            <a:r>
              <a:rPr lang="en-US" sz="1800" dirty="0"/>
              <a:t>Correct clothing/footwear </a:t>
            </a:r>
          </a:p>
          <a:p>
            <a:pPr marL="942975" lvl="2" indent="-342900">
              <a:buFont typeface="+mj-lt"/>
              <a:buAutoNum type="arabicPeriod"/>
            </a:pPr>
            <a:r>
              <a:rPr lang="en-US" sz="1800" dirty="0"/>
              <a:t>Appropriate level of competition </a:t>
            </a:r>
          </a:p>
          <a:p>
            <a:pPr marL="942975" lvl="2" indent="-342900">
              <a:buFont typeface="+mj-lt"/>
              <a:buAutoNum type="arabicPeriod"/>
            </a:pPr>
            <a:r>
              <a:rPr lang="en-US" sz="1800" dirty="0"/>
              <a:t>Lifting and carrying equipment safely </a:t>
            </a:r>
          </a:p>
          <a:p>
            <a:pPr marL="942975" lvl="2" indent="-342900">
              <a:buFont typeface="+mj-lt"/>
              <a:buAutoNum type="arabicPeriod"/>
            </a:pPr>
            <a:r>
              <a:rPr lang="en-US" sz="1800" dirty="0"/>
              <a:t>Use of warm up and cool down </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41773627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1000"/>
                                        <p:tgtEl>
                                          <p:spTgt spid="7">
                                            <p:txEl>
                                              <p:pRg st="0" end="0"/>
                                            </p:txEl>
                                          </p:spTgt>
                                        </p:tgtEl>
                                      </p:cBhvr>
                                    </p:animEffect>
                                    <p:anim calcmode="lin" valueType="num">
                                      <p:cBhvr>
                                        <p:cTn id="1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1" end="1"/>
                                            </p:txEl>
                                          </p:spTgt>
                                        </p:tgtEl>
                                        <p:attrNameLst>
                                          <p:attrName>style.visibility</p:attrName>
                                        </p:attrNameLst>
                                      </p:cBhvr>
                                      <p:to>
                                        <p:strVal val="visible"/>
                                      </p:to>
                                    </p:set>
                                    <p:animEffect transition="in" filter="fade">
                                      <p:cBhvr>
                                        <p:cTn id="24" dur="500"/>
                                        <p:tgtEl>
                                          <p:spTgt spid="7">
                                            <p:txEl>
                                              <p:pRg st="1" end="1"/>
                                            </p:txEl>
                                          </p:spTgt>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Effect transition="in" filter="fade">
                                      <p:cBhvr>
                                        <p:cTn id="28" dur="500"/>
                                        <p:tgtEl>
                                          <p:spTgt spid="7">
                                            <p:txEl>
                                              <p:pRg st="2" end="2"/>
                                            </p:txEl>
                                          </p:spTgt>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7">
                                            <p:txEl>
                                              <p:pRg st="3" end="3"/>
                                            </p:txEl>
                                          </p:spTgt>
                                        </p:tgtEl>
                                        <p:attrNameLst>
                                          <p:attrName>style.visibility</p:attrName>
                                        </p:attrNameLst>
                                      </p:cBhvr>
                                      <p:to>
                                        <p:strVal val="visible"/>
                                      </p:to>
                                    </p:set>
                                    <p:animEffect transition="in" filter="fade">
                                      <p:cBhvr>
                                        <p:cTn id="32" dur="500"/>
                                        <p:tgtEl>
                                          <p:spTgt spid="7">
                                            <p:txEl>
                                              <p:pRg st="3" end="3"/>
                                            </p:txEl>
                                          </p:spTgt>
                                        </p:tgtEl>
                                      </p:cBhvr>
                                    </p:animEffect>
                                  </p:childTnLst>
                                </p:cTn>
                              </p:par>
                            </p:childTnLst>
                          </p:cTn>
                        </p:par>
                        <p:par>
                          <p:cTn id="33" fill="hold">
                            <p:stCondLst>
                              <p:cond delay="1500"/>
                            </p:stCondLst>
                            <p:childTnLst>
                              <p:par>
                                <p:cTn id="34" presetID="10" presetClass="entr" presetSubtype="0" fill="hold" nodeType="afterEffect">
                                  <p:stCondLst>
                                    <p:cond delay="0"/>
                                  </p:stCondLst>
                                  <p:childTnLst>
                                    <p:set>
                                      <p:cBhvr>
                                        <p:cTn id="35" dur="1" fill="hold">
                                          <p:stCondLst>
                                            <p:cond delay="0"/>
                                          </p:stCondLst>
                                        </p:cTn>
                                        <p:tgtEl>
                                          <p:spTgt spid="7">
                                            <p:txEl>
                                              <p:pRg st="4" end="4"/>
                                            </p:txEl>
                                          </p:spTgt>
                                        </p:tgtEl>
                                        <p:attrNameLst>
                                          <p:attrName>style.visibility</p:attrName>
                                        </p:attrNameLst>
                                      </p:cBhvr>
                                      <p:to>
                                        <p:strVal val="visible"/>
                                      </p:to>
                                    </p:set>
                                    <p:animEffect transition="in" filter="fade">
                                      <p:cBhvr>
                                        <p:cTn id="36" dur="500"/>
                                        <p:tgtEl>
                                          <p:spTgt spid="7">
                                            <p:txEl>
                                              <p:pRg st="4" end="4"/>
                                            </p:txEl>
                                          </p:spTgt>
                                        </p:tgtEl>
                                      </p:cBhvr>
                                    </p:animEffect>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7">
                                            <p:txEl>
                                              <p:pRg st="5" end="5"/>
                                            </p:txEl>
                                          </p:spTgt>
                                        </p:tgtEl>
                                        <p:attrNameLst>
                                          <p:attrName>style.visibility</p:attrName>
                                        </p:attrNameLst>
                                      </p:cBhvr>
                                      <p:to>
                                        <p:strVal val="visible"/>
                                      </p:to>
                                    </p:set>
                                    <p:animEffect transition="in" filter="fade">
                                      <p:cBhvr>
                                        <p:cTn id="40"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DAB2346-5989-4A81-9DA9-D018DC26A8D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Understand how the risk of injury in physical activity and sport can be minimised</a:t>
            </a:r>
          </a:p>
        </p:txBody>
      </p:sp>
      <p:sp>
        <p:nvSpPr>
          <p:cNvPr id="5" name="Title 1">
            <a:extLst>
              <a:ext uri="{FF2B5EF4-FFF2-40B4-BE49-F238E27FC236}">
                <a16:creationId xmlns:a16="http://schemas.microsoft.com/office/drawing/2014/main" id="{1E87EC8B-A7AC-4EAD-9A3E-78016BB10178}"/>
              </a:ext>
            </a:extLst>
          </p:cNvPr>
          <p:cNvSpPr>
            <a:spLocks noGrp="1"/>
          </p:cNvSpPr>
          <p:nvPr>
            <p:ph type="title"/>
          </p:nvPr>
        </p:nvSpPr>
        <p:spPr>
          <a:xfrm>
            <a:off x="122403" y="949468"/>
            <a:ext cx="6012159" cy="661141"/>
          </a:xfrm>
        </p:spPr>
        <p:txBody>
          <a:bodyPr>
            <a:noAutofit/>
          </a:bodyPr>
          <a:lstStyle/>
          <a:p>
            <a:pPr lvl="2" algn="l" rtl="0">
              <a:lnSpc>
                <a:spcPct val="90000"/>
              </a:lnSpc>
              <a:spcBef>
                <a:spcPct val="0"/>
              </a:spcBef>
            </a:pPr>
            <a:r>
              <a:rPr lang="en-US" sz="2400" b="1" kern="1200" dirty="0">
                <a:solidFill>
                  <a:schemeClr val="tx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rPr>
              <a:t>Use of Personal protective equipment </a:t>
            </a:r>
            <a:endParaRPr lang="en-US" sz="2400" dirty="0">
              <a:latin typeface="Arial" panose="020B0604020202020204" pitchFamily="34" charset="0"/>
              <a:cs typeface="Arial" panose="020B0604020202020204" pitchFamily="34" charset="0"/>
            </a:endParaRPr>
          </a:p>
        </p:txBody>
      </p:sp>
      <p:pic>
        <p:nvPicPr>
          <p:cNvPr id="6" name="Picture 5" descr="MILAN, ITALY-SEPTEMBER 04, 2009: amateur boxer wearing blue helmet and gum shield during the amateur world boxing championship, in Milan.">
            <a:extLst>
              <a:ext uri="{FF2B5EF4-FFF2-40B4-BE49-F238E27FC236}">
                <a16:creationId xmlns:a16="http://schemas.microsoft.com/office/drawing/2014/main" id="{82057F1F-7980-4D8C-B430-728A73EA482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364088" y="1661741"/>
            <a:ext cx="3311919" cy="2123659"/>
          </a:xfrm>
          <a:prstGeom prst="rect">
            <a:avLst/>
          </a:prstGeom>
        </p:spPr>
      </p:pic>
      <p:sp>
        <p:nvSpPr>
          <p:cNvPr id="7" name="Content Placeholder 2">
            <a:extLst>
              <a:ext uri="{FF2B5EF4-FFF2-40B4-BE49-F238E27FC236}">
                <a16:creationId xmlns:a16="http://schemas.microsoft.com/office/drawing/2014/main" id="{9BD55521-D201-42B8-BD29-21B64F3B5C90}"/>
              </a:ext>
            </a:extLst>
          </p:cNvPr>
          <p:cNvSpPr>
            <a:spLocks noGrp="1"/>
          </p:cNvSpPr>
          <p:nvPr>
            <p:ph idx="1"/>
          </p:nvPr>
        </p:nvSpPr>
        <p:spPr>
          <a:xfrm>
            <a:off x="122403" y="1778197"/>
            <a:ext cx="4597417" cy="2123659"/>
          </a:xfrm>
        </p:spPr>
        <p:txBody>
          <a:bodyPr>
            <a:noAutofit/>
          </a:bodyPr>
          <a:lstStyle/>
          <a:p>
            <a:pPr>
              <a:spcBef>
                <a:spcPts val="600"/>
              </a:spcBef>
            </a:pPr>
            <a:r>
              <a:rPr lang="en-US" sz="1400" dirty="0"/>
              <a:t>Risks arising from some hazards can be limited by using Personal Protective Equipment.</a:t>
            </a:r>
          </a:p>
          <a:p>
            <a:pPr>
              <a:spcBef>
                <a:spcPts val="600"/>
              </a:spcBef>
            </a:pPr>
            <a:r>
              <a:rPr lang="en-US" sz="1400" dirty="0"/>
              <a:t>Many sports advise using protective equipment others require it’s use in through legislation.</a:t>
            </a:r>
          </a:p>
          <a:p>
            <a:pPr>
              <a:spcBef>
                <a:spcPts val="600"/>
              </a:spcBef>
            </a:pPr>
            <a:r>
              <a:rPr lang="en-US" sz="1400" dirty="0"/>
              <a:t>It is as important to NOT wear protective equipment that might injure an opponent as it is to wear protective equipment that will prevent others from injuring you. </a:t>
            </a:r>
          </a:p>
          <a:p>
            <a:pPr marL="0" indent="0">
              <a:spcBef>
                <a:spcPts val="600"/>
              </a:spcBef>
              <a:buNone/>
            </a:pPr>
            <a:endParaRPr lang="en-US" sz="1400" dirty="0"/>
          </a:p>
        </p:txBody>
      </p:sp>
      <p:sp>
        <p:nvSpPr>
          <p:cNvPr id="9" name="TextBox 8"/>
          <p:cNvSpPr txBox="1"/>
          <p:nvPr/>
        </p:nvSpPr>
        <p:spPr>
          <a:xfrm>
            <a:off x="554451" y="3933056"/>
            <a:ext cx="7905981" cy="1938992"/>
          </a:xfrm>
          <a:prstGeom prst="rect">
            <a:avLst/>
          </a:prstGeom>
          <a:solidFill>
            <a:srgbClr val="FFFF00"/>
          </a:solidFill>
        </p:spPr>
        <p:txBody>
          <a:bodyPr wrap="square" rtlCol="0">
            <a:spAutoFit/>
          </a:bodyPr>
          <a:lstStyle/>
          <a:p>
            <a:r>
              <a:rPr lang="en-GB" sz="1200" b="1" dirty="0">
                <a:latin typeface="Arial" panose="020B0604020202020204" pitchFamily="34" charset="0"/>
                <a:cs typeface="Arial" panose="020B0604020202020204" pitchFamily="34" charset="0"/>
              </a:rPr>
              <a:t>TASK:  </a:t>
            </a:r>
            <a:r>
              <a:rPr lang="en-GB" sz="1200" b="1" dirty="0" smtClean="0">
                <a:latin typeface="Arial" panose="020B0604020202020204" pitchFamily="34" charset="0"/>
                <a:cs typeface="Arial" panose="020B0604020202020204" pitchFamily="34" charset="0"/>
              </a:rPr>
              <a:t>Give an example of one piece of personal protective equipment that reduces risks in the following sports/activities: </a:t>
            </a:r>
          </a:p>
          <a:p>
            <a:pPr algn="ctr"/>
            <a:endParaRPr lang="en-GB" sz="1200" b="1" dirty="0">
              <a:latin typeface="Arial" panose="020B0604020202020204" pitchFamily="34" charset="0"/>
              <a:cs typeface="Arial" panose="020B0604020202020204" pitchFamily="34" charset="0"/>
            </a:endParaRPr>
          </a:p>
          <a:p>
            <a:r>
              <a:rPr lang="en-GB" sz="1200" dirty="0" smtClean="0">
                <a:latin typeface="Arial" panose="020B0604020202020204" pitchFamily="34" charset="0"/>
                <a:cs typeface="Arial" panose="020B0604020202020204" pitchFamily="34" charset="0"/>
              </a:rPr>
              <a:t>Hockey</a:t>
            </a:r>
          </a:p>
          <a:p>
            <a:r>
              <a:rPr lang="en-GB" sz="1200" dirty="0" smtClean="0">
                <a:latin typeface="Arial" panose="020B0604020202020204" pitchFamily="34" charset="0"/>
                <a:cs typeface="Arial" panose="020B0604020202020204" pitchFamily="34" charset="0"/>
              </a:rPr>
              <a:t>Rugby</a:t>
            </a:r>
          </a:p>
          <a:p>
            <a:r>
              <a:rPr lang="en-GB" sz="1200" dirty="0" smtClean="0">
                <a:latin typeface="Arial" panose="020B0604020202020204" pitchFamily="34" charset="0"/>
                <a:cs typeface="Arial" panose="020B0604020202020204" pitchFamily="34" charset="0"/>
              </a:rPr>
              <a:t>Cricket</a:t>
            </a:r>
          </a:p>
          <a:p>
            <a:r>
              <a:rPr lang="en-GB" sz="1200" dirty="0" smtClean="0">
                <a:latin typeface="Arial" panose="020B0604020202020204" pitchFamily="34" charset="0"/>
                <a:cs typeface="Arial" panose="020B0604020202020204" pitchFamily="34" charset="0"/>
              </a:rPr>
              <a:t>Canoeing</a:t>
            </a:r>
          </a:p>
          <a:p>
            <a:r>
              <a:rPr lang="en-GB" sz="1200" dirty="0" smtClean="0">
                <a:latin typeface="Arial" panose="020B0604020202020204" pitchFamily="34" charset="0"/>
                <a:cs typeface="Arial" panose="020B0604020202020204" pitchFamily="34" charset="0"/>
              </a:rPr>
              <a:t>Basketball</a:t>
            </a:r>
          </a:p>
          <a:p>
            <a:r>
              <a:rPr lang="en-GB" sz="1200" dirty="0" smtClean="0">
                <a:latin typeface="Arial" panose="020B0604020202020204" pitchFamily="34" charset="0"/>
                <a:cs typeface="Arial" panose="020B0604020202020204" pitchFamily="34" charset="0"/>
              </a:rPr>
              <a:t>Water polo</a:t>
            </a:r>
          </a:p>
          <a:p>
            <a:r>
              <a:rPr lang="en-GB" sz="1200" dirty="0" smtClean="0">
                <a:latin typeface="Arial" panose="020B0604020202020204" pitchFamily="34" charset="0"/>
                <a:cs typeface="Arial" panose="020B0604020202020204" pitchFamily="34" charset="0"/>
              </a:rPr>
              <a:t>Rock climbing</a:t>
            </a:r>
          </a:p>
        </p:txBody>
      </p:sp>
    </p:spTree>
    <p:extLst>
      <p:ext uri="{BB962C8B-B14F-4D97-AF65-F5344CB8AC3E}">
        <p14:creationId xmlns:p14="http://schemas.microsoft.com/office/powerpoint/2010/main" val="15105824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Effect transition="in" filter="fade">
                                      <p:cBhvr>
                                        <p:cTn id="21" dur="500"/>
                                        <p:tgtEl>
                                          <p:spTgt spid="7">
                                            <p:txEl>
                                              <p:pRg st="1" end="1"/>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Effect transition="in" filter="fade">
                                      <p:cBhvr>
                                        <p:cTn id="25" dur="500"/>
                                        <p:tgtEl>
                                          <p:spTgt spid="7">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0" end="0"/>
                                            </p:txEl>
                                          </p:spTgt>
                                        </p:tgtEl>
                                        <p:attrNameLst>
                                          <p:attrName>style.visibility</p:attrName>
                                        </p:attrNameLst>
                                      </p:cBhvr>
                                      <p:to>
                                        <p:strVal val="visible"/>
                                      </p:to>
                                    </p:set>
                                    <p:animEffect transition="in" filter="fade">
                                      <p:cBhvr>
                                        <p:cTn id="34" dur="500"/>
                                        <p:tgtEl>
                                          <p:spTgt spid="9">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5573CFF-3F36-4A49-A97A-60F6C87A3F6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Understand how the risk of injury in physical activity and sport can be minimised</a:t>
            </a:r>
          </a:p>
        </p:txBody>
      </p:sp>
      <p:sp>
        <p:nvSpPr>
          <p:cNvPr id="5" name="Title 1">
            <a:extLst>
              <a:ext uri="{FF2B5EF4-FFF2-40B4-BE49-F238E27FC236}">
                <a16:creationId xmlns:a16="http://schemas.microsoft.com/office/drawing/2014/main" id="{E186C655-8729-4B4D-A332-F2F009B09BAC}"/>
              </a:ext>
            </a:extLst>
          </p:cNvPr>
          <p:cNvSpPr>
            <a:spLocks noGrp="1"/>
          </p:cNvSpPr>
          <p:nvPr>
            <p:ph type="title"/>
          </p:nvPr>
        </p:nvSpPr>
        <p:spPr>
          <a:xfrm>
            <a:off x="108000" y="973550"/>
            <a:ext cx="6012159" cy="661141"/>
          </a:xfrm>
        </p:spPr>
        <p:txBody>
          <a:bodyPr>
            <a:noAutofit/>
          </a:bodyPr>
          <a:lstStyle/>
          <a:p>
            <a:pPr lvl="2" algn="l" rtl="0">
              <a:lnSpc>
                <a:spcPct val="90000"/>
              </a:lnSpc>
              <a:spcBef>
                <a:spcPct val="0"/>
              </a:spcBef>
            </a:pP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Correct clothing/footwear</a:t>
            </a:r>
            <a:endParaRPr lang="en-US" sz="2400" dirty="0">
              <a:latin typeface="Arial" panose="020B0604020202020204" pitchFamily="34" charset="0"/>
              <a:cs typeface="Arial" panose="020B0604020202020204" pitchFamily="34" charset="0"/>
            </a:endParaRPr>
          </a:p>
        </p:txBody>
      </p:sp>
      <p:sp>
        <p:nvSpPr>
          <p:cNvPr id="6" name="Content Placeholder 2">
            <a:extLst>
              <a:ext uri="{FF2B5EF4-FFF2-40B4-BE49-F238E27FC236}">
                <a16:creationId xmlns:a16="http://schemas.microsoft.com/office/drawing/2014/main" id="{F00BD70D-F9DD-421E-9AB1-7F55F4605C00}"/>
              </a:ext>
            </a:extLst>
          </p:cNvPr>
          <p:cNvSpPr>
            <a:spLocks noGrp="1"/>
          </p:cNvSpPr>
          <p:nvPr>
            <p:ph idx="1"/>
          </p:nvPr>
        </p:nvSpPr>
        <p:spPr>
          <a:xfrm>
            <a:off x="108000" y="1632789"/>
            <a:ext cx="6907961" cy="4249758"/>
          </a:xfrm>
          <a:ln/>
        </p:spPr>
        <p:style>
          <a:lnRef idx="2">
            <a:schemeClr val="dk1"/>
          </a:lnRef>
          <a:fillRef idx="1">
            <a:schemeClr val="lt1"/>
          </a:fillRef>
          <a:effectRef idx="0">
            <a:schemeClr val="dk1"/>
          </a:effectRef>
          <a:fontRef idx="minor">
            <a:schemeClr val="dk1"/>
          </a:fontRef>
        </p:style>
        <p:txBody>
          <a:bodyPr>
            <a:noAutofit/>
          </a:bodyPr>
          <a:lstStyle/>
          <a:p>
            <a:pPr>
              <a:spcBef>
                <a:spcPts val="400"/>
              </a:spcBef>
            </a:pPr>
            <a:r>
              <a:rPr lang="en-US" sz="1200" dirty="0"/>
              <a:t>Wearing the correct clothing and footwear for a sport/activity is very important.</a:t>
            </a:r>
          </a:p>
          <a:p>
            <a:pPr>
              <a:spcBef>
                <a:spcPts val="400"/>
              </a:spcBef>
            </a:pPr>
            <a:r>
              <a:rPr lang="en-US" sz="1200" dirty="0"/>
              <a:t>Clothing can protect from the weather (sun, heat, cold, rain, ice).</a:t>
            </a:r>
          </a:p>
          <a:p>
            <a:pPr>
              <a:spcBef>
                <a:spcPts val="400"/>
              </a:spcBef>
            </a:pPr>
            <a:r>
              <a:rPr lang="en-US" sz="1200" dirty="0"/>
              <a:t>Some activities/sports may have rules preventing the wearing of certain clothes that could be dangerous to self or others</a:t>
            </a:r>
          </a:p>
          <a:p>
            <a:pPr lvl="1">
              <a:spcBef>
                <a:spcPts val="400"/>
              </a:spcBef>
              <a:buFont typeface="Arial" panose="020B0604020202020204" pitchFamily="34" charset="0"/>
              <a:buChar char="•"/>
            </a:pPr>
            <a:r>
              <a:rPr lang="en-US" sz="1200" dirty="0"/>
              <a:t>Zips/Buckles/Straps</a:t>
            </a:r>
          </a:p>
          <a:p>
            <a:pPr lvl="1">
              <a:spcBef>
                <a:spcPts val="400"/>
              </a:spcBef>
              <a:buFont typeface="Arial" panose="020B0604020202020204" pitchFamily="34" charset="0"/>
              <a:buChar char="•"/>
            </a:pPr>
            <a:r>
              <a:rPr lang="en-US" sz="1200" dirty="0"/>
              <a:t>Loose fitting clothes</a:t>
            </a:r>
          </a:p>
          <a:p>
            <a:pPr>
              <a:spcBef>
                <a:spcPts val="400"/>
              </a:spcBef>
            </a:pPr>
            <a:r>
              <a:rPr lang="en-US" sz="1200" dirty="0"/>
              <a:t>Correct footwear is one of the most important and common safety features.</a:t>
            </a:r>
          </a:p>
          <a:p>
            <a:pPr lvl="1">
              <a:spcBef>
                <a:spcPts val="400"/>
              </a:spcBef>
              <a:buFont typeface="Arial" panose="020B0604020202020204" pitchFamily="34" charset="0"/>
              <a:buChar char="•"/>
            </a:pPr>
            <a:r>
              <a:rPr lang="en-US" sz="1200" dirty="0"/>
              <a:t>Footwear can help give you stability on the various surfaces you perform on.</a:t>
            </a:r>
          </a:p>
          <a:p>
            <a:pPr lvl="1">
              <a:spcBef>
                <a:spcPts val="400"/>
              </a:spcBef>
              <a:buFont typeface="Arial" panose="020B0604020202020204" pitchFamily="34" charset="0"/>
              <a:buChar char="•"/>
            </a:pPr>
            <a:r>
              <a:rPr lang="en-US" sz="1200" dirty="0"/>
              <a:t>Footwear can protect your feet.</a:t>
            </a:r>
          </a:p>
          <a:p>
            <a:pPr lvl="1">
              <a:spcBef>
                <a:spcPts val="400"/>
              </a:spcBef>
              <a:buFont typeface="Arial" panose="020B0604020202020204" pitchFamily="34" charset="0"/>
              <a:buChar char="•"/>
            </a:pPr>
            <a:r>
              <a:rPr lang="en-US" sz="1200" dirty="0"/>
              <a:t>Footwear might also support </a:t>
            </a:r>
            <a:r>
              <a:rPr lang="en-US" sz="1200" dirty="0" smtClean="0"/>
              <a:t>the </a:t>
            </a:r>
            <a:r>
              <a:rPr lang="en-US" sz="1200" dirty="0"/>
              <a:t>ankle joints etc.</a:t>
            </a:r>
          </a:p>
          <a:p>
            <a:pPr>
              <a:spcBef>
                <a:spcPts val="400"/>
              </a:spcBef>
            </a:pPr>
            <a:r>
              <a:rPr lang="en-US" sz="1200" dirty="0"/>
              <a:t>Correct footwear can include:-</a:t>
            </a:r>
          </a:p>
          <a:p>
            <a:pPr lvl="1">
              <a:spcBef>
                <a:spcPts val="400"/>
              </a:spcBef>
              <a:buFont typeface="Arial" panose="020B0604020202020204" pitchFamily="34" charset="0"/>
              <a:buChar char="•"/>
            </a:pPr>
            <a:r>
              <a:rPr lang="en-US" sz="1200" dirty="0"/>
              <a:t>Studded footwear</a:t>
            </a:r>
          </a:p>
          <a:p>
            <a:pPr lvl="1">
              <a:spcBef>
                <a:spcPts val="400"/>
              </a:spcBef>
              <a:buFont typeface="Arial" panose="020B0604020202020204" pitchFamily="34" charset="0"/>
              <a:buChar char="•"/>
            </a:pPr>
            <a:r>
              <a:rPr lang="en-US" sz="1200" dirty="0"/>
              <a:t>Spikes</a:t>
            </a:r>
          </a:p>
          <a:p>
            <a:pPr lvl="1">
              <a:spcBef>
                <a:spcPts val="400"/>
              </a:spcBef>
              <a:buFont typeface="Arial" panose="020B0604020202020204" pitchFamily="34" charset="0"/>
              <a:buChar char="•"/>
            </a:pPr>
            <a:r>
              <a:rPr lang="en-US" sz="1200" dirty="0"/>
              <a:t>Blades (as in skating)</a:t>
            </a:r>
          </a:p>
          <a:p>
            <a:pPr lvl="1">
              <a:spcBef>
                <a:spcPts val="400"/>
              </a:spcBef>
              <a:buFont typeface="Arial" panose="020B0604020202020204" pitchFamily="34" charset="0"/>
              <a:buChar char="•"/>
            </a:pPr>
            <a:r>
              <a:rPr lang="en-US" sz="1200" dirty="0"/>
              <a:t>Ski boots</a:t>
            </a:r>
          </a:p>
          <a:p>
            <a:pPr lvl="1">
              <a:spcBef>
                <a:spcPts val="400"/>
              </a:spcBef>
              <a:buFont typeface="Arial" panose="020B0604020202020204" pitchFamily="34" charset="0"/>
              <a:buChar char="•"/>
            </a:pPr>
            <a:r>
              <a:rPr lang="en-US" sz="1200" dirty="0"/>
              <a:t>Gymnastics slippers</a:t>
            </a:r>
          </a:p>
          <a:p>
            <a:pPr lvl="1">
              <a:spcBef>
                <a:spcPts val="400"/>
              </a:spcBef>
              <a:buFont typeface="Arial" panose="020B0604020202020204" pitchFamily="34" charset="0"/>
              <a:buChar char="•"/>
            </a:pPr>
            <a:r>
              <a:rPr lang="en-US" sz="1200" dirty="0"/>
              <a:t>High jump shoes</a:t>
            </a:r>
          </a:p>
          <a:p>
            <a:pPr>
              <a:spcBef>
                <a:spcPts val="400"/>
              </a:spcBef>
            </a:pPr>
            <a:r>
              <a:rPr lang="en-US" sz="1200" dirty="0"/>
              <a:t>Being appropriately dressed can include not wearing jewelry.</a:t>
            </a:r>
          </a:p>
        </p:txBody>
      </p:sp>
      <p:sp>
        <p:nvSpPr>
          <p:cNvPr id="7" name="TextBox 6">
            <a:extLst>
              <a:ext uri="{FF2B5EF4-FFF2-40B4-BE49-F238E27FC236}">
                <a16:creationId xmlns:a16="http://schemas.microsoft.com/office/drawing/2014/main" id="{065059DF-7090-44E1-B69F-E12755D45DA1}"/>
              </a:ext>
            </a:extLst>
          </p:cNvPr>
          <p:cNvSpPr txBox="1"/>
          <p:nvPr/>
        </p:nvSpPr>
        <p:spPr>
          <a:xfrm>
            <a:off x="7197521" y="1772509"/>
            <a:ext cx="1836420" cy="3970318"/>
          </a:xfrm>
          <a:prstGeom prst="rect">
            <a:avLst/>
          </a:prstGeom>
          <a:solidFill>
            <a:srgbClr val="FFFF00"/>
          </a:solidFill>
          <a:ln>
            <a:noFill/>
          </a:ln>
          <a:effectLst>
            <a:outerShdw sx="44000" sy="44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r>
              <a:rPr lang="en-GB" sz="1200" b="1" dirty="0">
                <a:latin typeface="Arial" panose="020B0604020202020204" pitchFamily="34" charset="0"/>
                <a:cs typeface="Arial" panose="020B0604020202020204" pitchFamily="34" charset="0"/>
              </a:rPr>
              <a:t>TASK:  Make a list of the different types of footwear required for the following </a:t>
            </a:r>
            <a:r>
              <a:rPr lang="en-GB" sz="1200" b="1" dirty="0" smtClean="0">
                <a:latin typeface="Arial" panose="020B0604020202020204" pitchFamily="34" charset="0"/>
                <a:cs typeface="Arial" panose="020B0604020202020204" pitchFamily="34" charset="0"/>
              </a:rPr>
              <a:t>sports:</a:t>
            </a:r>
            <a:endParaRPr lang="en-GB" sz="1200" b="1" dirty="0">
              <a:latin typeface="Arial" panose="020B0604020202020204" pitchFamily="34" charset="0"/>
              <a:cs typeface="Arial" panose="020B0604020202020204" pitchFamily="34" charset="0"/>
            </a:endParaRPr>
          </a:p>
          <a:p>
            <a:endParaRPr lang="en-GB" sz="1200" b="1" dirty="0">
              <a:latin typeface="Arial" panose="020B0604020202020204" pitchFamily="34" charset="0"/>
              <a:cs typeface="Arial" panose="020B0604020202020204" pitchFamily="34" charset="0"/>
            </a:endParaRPr>
          </a:p>
          <a:p>
            <a:r>
              <a:rPr lang="en-GB" sz="1200" b="1" i="1" dirty="0">
                <a:latin typeface="Arial" panose="020B0604020202020204" pitchFamily="34" charset="0"/>
                <a:cs typeface="Arial" panose="020B0604020202020204" pitchFamily="34" charset="0"/>
              </a:rPr>
              <a:t>(some sports may require more than one type of footwear)</a:t>
            </a:r>
          </a:p>
          <a:p>
            <a:endParaRPr lang="en-GB" sz="1200" b="1" dirty="0">
              <a:latin typeface="Arial" panose="020B0604020202020204" pitchFamily="34" charset="0"/>
              <a:cs typeface="Arial" panose="020B0604020202020204" pitchFamily="34" charset="0"/>
            </a:endParaRPr>
          </a:p>
          <a:p>
            <a:r>
              <a:rPr lang="en-GB" sz="1200" b="1" dirty="0">
                <a:latin typeface="Arial" panose="020B0604020202020204" pitchFamily="34" charset="0"/>
                <a:cs typeface="Arial" panose="020B0604020202020204" pitchFamily="34" charset="0"/>
              </a:rPr>
              <a:t>Hockey</a:t>
            </a:r>
          </a:p>
          <a:p>
            <a:r>
              <a:rPr lang="en-GB" sz="1200" b="1" dirty="0">
                <a:latin typeface="Arial" panose="020B0604020202020204" pitchFamily="34" charset="0"/>
                <a:cs typeface="Arial" panose="020B0604020202020204" pitchFamily="34" charset="0"/>
              </a:rPr>
              <a:t>Netball</a:t>
            </a:r>
          </a:p>
          <a:p>
            <a:r>
              <a:rPr lang="en-GB" sz="1200" b="1" dirty="0">
                <a:latin typeface="Arial" panose="020B0604020202020204" pitchFamily="34" charset="0"/>
                <a:cs typeface="Arial" panose="020B0604020202020204" pitchFamily="34" charset="0"/>
              </a:rPr>
              <a:t>Dance</a:t>
            </a:r>
          </a:p>
          <a:p>
            <a:r>
              <a:rPr lang="en-GB" sz="1200" b="1" dirty="0">
                <a:latin typeface="Arial" panose="020B0604020202020204" pitchFamily="34" charset="0"/>
                <a:cs typeface="Arial" panose="020B0604020202020204" pitchFamily="34" charset="0"/>
              </a:rPr>
              <a:t>Gymnastics</a:t>
            </a:r>
          </a:p>
          <a:p>
            <a:r>
              <a:rPr lang="en-GB" sz="1200" b="1" dirty="0">
                <a:latin typeface="Arial" panose="020B0604020202020204" pitchFamily="34" charset="0"/>
                <a:cs typeface="Arial" panose="020B0604020202020204" pitchFamily="34" charset="0"/>
              </a:rPr>
              <a:t>Rock climbing</a:t>
            </a:r>
          </a:p>
          <a:p>
            <a:r>
              <a:rPr lang="en-GB" sz="1200" b="1" dirty="0">
                <a:latin typeface="Arial" panose="020B0604020202020204" pitchFamily="34" charset="0"/>
                <a:cs typeface="Arial" panose="020B0604020202020204" pitchFamily="34" charset="0"/>
              </a:rPr>
              <a:t>Football</a:t>
            </a:r>
          </a:p>
          <a:p>
            <a:r>
              <a:rPr lang="en-GB" sz="1200" b="1" dirty="0">
                <a:latin typeface="Arial" panose="020B0604020202020204" pitchFamily="34" charset="0"/>
                <a:cs typeface="Arial" panose="020B0604020202020204" pitchFamily="34" charset="0"/>
              </a:rPr>
              <a:t>Basketball</a:t>
            </a:r>
          </a:p>
          <a:p>
            <a:r>
              <a:rPr lang="en-GB" sz="1200" b="1" dirty="0">
                <a:latin typeface="Arial" panose="020B0604020202020204" pitchFamily="34" charset="0"/>
                <a:cs typeface="Arial" panose="020B0604020202020204" pitchFamily="34" charset="0"/>
              </a:rPr>
              <a:t>Ice skating</a:t>
            </a:r>
          </a:p>
          <a:p>
            <a:r>
              <a:rPr lang="en-GB" sz="1200" b="1" dirty="0">
                <a:latin typeface="Arial" panose="020B0604020202020204" pitchFamily="34" charset="0"/>
                <a:cs typeface="Arial" panose="020B0604020202020204" pitchFamily="34" charset="0"/>
              </a:rPr>
              <a:t>Athletics</a:t>
            </a:r>
          </a:p>
          <a:p>
            <a:r>
              <a:rPr lang="en-GB" sz="1200" b="1" dirty="0">
                <a:latin typeface="Arial" panose="020B0604020202020204" pitchFamily="34" charset="0"/>
                <a:cs typeface="Arial" panose="020B0604020202020204" pitchFamily="34" charset="0"/>
              </a:rPr>
              <a:t>Cricket</a:t>
            </a:r>
          </a:p>
          <a:p>
            <a:r>
              <a:rPr lang="en-GB" sz="1200" b="1" dirty="0">
                <a:latin typeface="Arial" panose="020B0604020202020204" pitchFamily="34" charset="0"/>
                <a:cs typeface="Arial" panose="020B0604020202020204" pitchFamily="34" charset="0"/>
              </a:rPr>
              <a:t>Golf</a:t>
            </a:r>
          </a:p>
          <a:p>
            <a:endParaRPr lang="en-GB" sz="1200" b="1" dirty="0">
              <a:latin typeface="Arial" panose="020B0604020202020204" pitchFamily="34" charset="0"/>
              <a:cs typeface="Arial" panose="020B0604020202020204" pitchFamily="34" charset="0"/>
            </a:endParaRPr>
          </a:p>
        </p:txBody>
      </p:sp>
      <p:pic>
        <p:nvPicPr>
          <p:cNvPr id="8" name="Picture 7" descr="Illustration of a man slip on ice pool background">
            <a:extLst>
              <a:ext uri="{FF2B5EF4-FFF2-40B4-BE49-F238E27FC236}">
                <a16:creationId xmlns:a16="http://schemas.microsoft.com/office/drawing/2014/main" id="{307AFB6B-786B-43E5-9046-099ACE1A22E7}"/>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297045" y="3645024"/>
            <a:ext cx="2507203" cy="1806322"/>
          </a:xfrm>
          <a:prstGeom prst="rect">
            <a:avLst/>
          </a:prstGeom>
        </p:spPr>
      </p:pic>
    </p:spTree>
    <p:extLst>
      <p:ext uri="{BB962C8B-B14F-4D97-AF65-F5344CB8AC3E}">
        <p14:creationId xmlns:p14="http://schemas.microsoft.com/office/powerpoint/2010/main" val="25323510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6">
                                            <p:bg/>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6">
                                            <p:txEl>
                                              <p:pRg st="5" end="5"/>
                                            </p:txEl>
                                          </p:spTgt>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6">
                                            <p:txEl>
                                              <p:pRg st="6" end="6"/>
                                            </p:txEl>
                                          </p:spTgt>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6">
                                            <p:txEl>
                                              <p:pRg st="7" end="7"/>
                                            </p:txEl>
                                          </p:spTgt>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45" presetClass="entr" presetSubtype="0" fill="hold"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2000"/>
                                        <p:tgtEl>
                                          <p:spTgt spid="8"/>
                                        </p:tgtEl>
                                      </p:cBhvr>
                                    </p:animEffect>
                                    <p:anim calcmode="lin" valueType="num">
                                      <p:cBhvr>
                                        <p:cTn id="45" dur="2000" fill="hold"/>
                                        <p:tgtEl>
                                          <p:spTgt spid="8"/>
                                        </p:tgtEl>
                                        <p:attrNameLst>
                                          <p:attrName>ppt_w</p:attrName>
                                        </p:attrNameLst>
                                      </p:cBhvr>
                                      <p:tavLst>
                                        <p:tav tm="0" fmla="#ppt_w*sin(2.5*pi*$)">
                                          <p:val>
                                            <p:fltVal val="0"/>
                                          </p:val>
                                        </p:tav>
                                        <p:tav tm="100000">
                                          <p:val>
                                            <p:fltVal val="1"/>
                                          </p:val>
                                        </p:tav>
                                      </p:tavLst>
                                    </p:anim>
                                    <p:anim calcmode="lin" valueType="num">
                                      <p:cBhvr>
                                        <p:cTn id="46"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9" end="9"/>
                                            </p:txEl>
                                          </p:spTgt>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6">
                                            <p:txEl>
                                              <p:pRg st="10" end="10"/>
                                            </p:txEl>
                                          </p:spTgt>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6">
                                            <p:txEl>
                                              <p:pRg st="11" end="11"/>
                                            </p:txEl>
                                          </p:spTgt>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
                                            <p:txEl>
                                              <p:pRg st="12" end="12"/>
                                            </p:txEl>
                                          </p:spTgt>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6">
                                            <p:txEl>
                                              <p:pRg st="13" end="13"/>
                                            </p:txEl>
                                          </p:spTgt>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6">
                                            <p:txEl>
                                              <p:pRg st="14" end="14"/>
                                            </p:txEl>
                                          </p:spTgt>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6">
                                            <p:txEl>
                                              <p:pRg st="15" end="15"/>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
                                            <p:txEl>
                                              <p:pRg st="16" end="16"/>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uiExpand="1" build="p"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100" y="1672169"/>
            <a:ext cx="6682424" cy="3486031"/>
          </a:xfrm>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p>
            <a:pPr marL="0" indent="0">
              <a:spcBef>
                <a:spcPts val="400"/>
              </a:spcBef>
              <a:buNone/>
            </a:pPr>
            <a:r>
              <a:rPr lang="en-GB" sz="1400" b="1" dirty="0">
                <a:effectLst>
                  <a:outerShdw blurRad="38100" dist="38100" dir="2700000" algn="tl">
                    <a:srgbClr val="000000">
                      <a:alpha val="43137"/>
                    </a:srgbClr>
                  </a:outerShdw>
                </a:effectLst>
              </a:rPr>
              <a:t>Ability / Fitness Level: </a:t>
            </a:r>
          </a:p>
          <a:p>
            <a:pPr lvl="1">
              <a:spcBef>
                <a:spcPts val="400"/>
              </a:spcBef>
              <a:buFont typeface="Arial" panose="020B0604020202020204" pitchFamily="34" charset="0"/>
              <a:buChar char="•"/>
            </a:pPr>
            <a:r>
              <a:rPr lang="en-GB" sz="1200" dirty="0"/>
              <a:t>Ensure you are fit to take part in your chosen activity </a:t>
            </a:r>
          </a:p>
          <a:p>
            <a:pPr lvl="1">
              <a:spcBef>
                <a:spcPts val="400"/>
              </a:spcBef>
              <a:buFont typeface="Arial" panose="020B0604020202020204" pitchFamily="34" charset="0"/>
              <a:buChar char="•"/>
            </a:pPr>
            <a:r>
              <a:rPr lang="en-GB" sz="1200" dirty="0"/>
              <a:t>Ensure you have an appropriate skill level before taking part in your chosen activity</a:t>
            </a:r>
          </a:p>
          <a:p>
            <a:pPr marL="0" indent="0">
              <a:spcBef>
                <a:spcPts val="400"/>
              </a:spcBef>
              <a:buNone/>
            </a:pPr>
            <a:r>
              <a:rPr lang="en-GB" sz="1400" b="1" dirty="0">
                <a:effectLst>
                  <a:outerShdw blurRad="38100" dist="38100" dir="2700000" algn="tl">
                    <a:srgbClr val="000000">
                      <a:alpha val="43137"/>
                    </a:srgbClr>
                  </a:outerShdw>
                </a:effectLst>
              </a:rPr>
              <a:t>Weight Categories:</a:t>
            </a:r>
          </a:p>
          <a:p>
            <a:pPr lvl="1">
              <a:spcBef>
                <a:spcPts val="400"/>
              </a:spcBef>
              <a:buFont typeface="Arial" panose="020B0604020202020204" pitchFamily="34" charset="0"/>
              <a:buChar char="•"/>
            </a:pPr>
            <a:r>
              <a:rPr lang="en-GB" sz="1200" dirty="0"/>
              <a:t>E.g. Boxing / Martial Arts competitors are matched according to weight as well as ability. </a:t>
            </a:r>
          </a:p>
          <a:p>
            <a:pPr lvl="1">
              <a:spcBef>
                <a:spcPts val="400"/>
              </a:spcBef>
              <a:buFont typeface="Arial" panose="020B0604020202020204" pitchFamily="34" charset="0"/>
              <a:buChar char="•"/>
            </a:pPr>
            <a:r>
              <a:rPr lang="en-GB" sz="1200" dirty="0"/>
              <a:t>E.G Boxing: a 7ft 20 stone pro boxer can not safely take on a 5ft 8 stone opponent.</a:t>
            </a:r>
          </a:p>
          <a:p>
            <a:pPr marL="0" indent="0">
              <a:spcBef>
                <a:spcPts val="400"/>
              </a:spcBef>
              <a:buNone/>
            </a:pPr>
            <a:r>
              <a:rPr lang="en-GB" sz="1400" b="1" dirty="0">
                <a:effectLst>
                  <a:outerShdw blurRad="38100" dist="38100" dir="2700000" algn="tl">
                    <a:srgbClr val="000000">
                      <a:alpha val="43137"/>
                    </a:srgbClr>
                  </a:outerShdw>
                </a:effectLst>
              </a:rPr>
              <a:t>Mixed or Single Sex:</a:t>
            </a:r>
          </a:p>
          <a:p>
            <a:pPr lvl="1">
              <a:spcBef>
                <a:spcPts val="400"/>
              </a:spcBef>
              <a:buFont typeface="Arial" panose="020B0604020202020204" pitchFamily="34" charset="0"/>
              <a:buChar char="•"/>
            </a:pPr>
            <a:r>
              <a:rPr lang="en-GB" sz="1200" dirty="0"/>
              <a:t>In most sports men play with and against men  and women against women (football / rugby – contact sports!)</a:t>
            </a:r>
          </a:p>
          <a:p>
            <a:pPr lvl="1">
              <a:spcBef>
                <a:spcPts val="400"/>
              </a:spcBef>
              <a:buFont typeface="Arial" panose="020B0604020202020204" pitchFamily="34" charset="0"/>
              <a:buChar char="•"/>
            </a:pPr>
            <a:r>
              <a:rPr lang="en-GB" sz="1200" dirty="0"/>
              <a:t>Based on fair competition as men </a:t>
            </a:r>
            <a:r>
              <a:rPr lang="en-GB" sz="1200" dirty="0" smtClean="0"/>
              <a:t>naturally </a:t>
            </a:r>
            <a:r>
              <a:rPr lang="en-GB" sz="1200" dirty="0"/>
              <a:t>have more muscle than </a:t>
            </a:r>
            <a:r>
              <a:rPr lang="en-GB" sz="1200" dirty="0" smtClean="0"/>
              <a:t>women, this can </a:t>
            </a:r>
            <a:r>
              <a:rPr lang="en-GB" sz="1200" dirty="0"/>
              <a:t>also be seen as a safety consideration.</a:t>
            </a:r>
          </a:p>
          <a:p>
            <a:pPr marL="0" indent="0">
              <a:spcBef>
                <a:spcPts val="400"/>
              </a:spcBef>
              <a:buNone/>
            </a:pPr>
            <a:r>
              <a:rPr lang="en-GB" sz="1400" b="1" dirty="0">
                <a:effectLst>
                  <a:outerShdw blurRad="38100" dist="38100" dir="2700000" algn="tl">
                    <a:srgbClr val="000000">
                      <a:alpha val="43137"/>
                    </a:srgbClr>
                  </a:outerShdw>
                </a:effectLst>
              </a:rPr>
              <a:t>Age:</a:t>
            </a:r>
          </a:p>
          <a:p>
            <a:pPr lvl="1">
              <a:spcBef>
                <a:spcPts val="400"/>
              </a:spcBef>
              <a:buFont typeface="Arial" panose="020B0604020202020204" pitchFamily="34" charset="0"/>
              <a:buChar char="•"/>
            </a:pPr>
            <a:r>
              <a:rPr lang="en-GB" sz="1200" dirty="0"/>
              <a:t>Children's competitions are based on age as children differ greatly in body size and physical development with each year.</a:t>
            </a:r>
            <a:endParaRPr lang="en-US" sz="1200" dirty="0"/>
          </a:p>
        </p:txBody>
      </p:sp>
      <p:sp>
        <p:nvSpPr>
          <p:cNvPr id="8" name="TextBox 7"/>
          <p:cNvSpPr txBox="1"/>
          <p:nvPr/>
        </p:nvSpPr>
        <p:spPr>
          <a:xfrm>
            <a:off x="0" y="5380181"/>
            <a:ext cx="9144000" cy="461665"/>
          </a:xfrm>
          <a:prstGeom prst="rect">
            <a:avLst/>
          </a:prstGeom>
          <a:solidFill>
            <a:srgbClr val="FFFF00"/>
          </a:solidFill>
        </p:spPr>
        <p:txBody>
          <a:bodyPr wrap="square" rtlCol="0">
            <a:spAutoFit/>
          </a:bodyPr>
          <a:lstStyle/>
          <a:p>
            <a:pPr algn="ctr"/>
            <a:r>
              <a:rPr lang="en-GB" sz="1200" b="1" dirty="0">
                <a:latin typeface="Arial" panose="020B0604020202020204" pitchFamily="34" charset="0"/>
                <a:cs typeface="Arial" panose="020B0604020202020204" pitchFamily="34" charset="0"/>
              </a:rPr>
              <a:t>TASK:  Can you come up with another sporting example of Appropriate level of competition which is not mentioned above. and </a:t>
            </a:r>
            <a:r>
              <a:rPr lang="en-US" sz="1200" b="1" dirty="0">
                <a:latin typeface="Arial" panose="020B0604020202020204" pitchFamily="34" charset="0"/>
                <a:cs typeface="Arial" panose="020B0604020202020204" pitchFamily="34" charset="0"/>
              </a:rPr>
              <a:t>explain HOW the risk of injury can be reduced!</a:t>
            </a:r>
          </a:p>
        </p:txBody>
      </p:sp>
      <p:sp>
        <p:nvSpPr>
          <p:cNvPr id="7" name="TextBox 6">
            <a:extLst>
              <a:ext uri="{FF2B5EF4-FFF2-40B4-BE49-F238E27FC236}">
                <a16:creationId xmlns:a16="http://schemas.microsoft.com/office/drawing/2014/main" id="{F74F07BA-C5DB-4BA3-A3E3-BA1B9E15709F}"/>
              </a:ext>
            </a:extLst>
          </p:cNvPr>
          <p:cNvSpPr txBox="1"/>
          <p:nvPr/>
        </p:nvSpPr>
        <p:spPr>
          <a:xfrm>
            <a:off x="7078980" y="3172227"/>
            <a:ext cx="1577340" cy="1962076"/>
          </a:xfrm>
          <a:prstGeom prst="rect">
            <a:avLst/>
          </a:prstGeom>
          <a:solidFill>
            <a:schemeClr val="accent3">
              <a:lumMod val="40000"/>
              <a:lumOff val="60000"/>
            </a:schemeClr>
          </a:solidFill>
          <a:effectLst>
            <a:outerShdw blurRad="50800" dist="38100" dir="2700000" algn="tl" rotWithShape="0">
              <a:prstClr val="black">
                <a:alpha val="40000"/>
              </a:prstClr>
            </a:outerShdw>
          </a:effectLst>
        </p:spPr>
        <p:txBody>
          <a:bodyPr wrap="square" rtlCol="0">
            <a:spAutoFit/>
          </a:bodyPr>
          <a:lstStyle/>
          <a:p>
            <a:pPr algn="ctr"/>
            <a:r>
              <a:rPr lang="en-GB" sz="1350" b="1" i="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Question</a:t>
            </a:r>
          </a:p>
          <a:p>
            <a:pPr algn="ctr"/>
            <a:r>
              <a:rPr lang="en-GB" sz="1350" dirty="0">
                <a:latin typeface="Arial" panose="020B0604020202020204" pitchFamily="34" charset="0"/>
                <a:cs typeface="Arial" panose="020B0604020202020204" pitchFamily="34" charset="0"/>
              </a:rPr>
              <a:t>Staff v Schoolchildren matches are banned by many National Governing Bodies of sport.</a:t>
            </a:r>
          </a:p>
          <a:p>
            <a:pPr algn="ctr"/>
            <a:r>
              <a:rPr lang="en-GB" sz="1350" dirty="0">
                <a:latin typeface="Arial" panose="020B0604020202020204" pitchFamily="34" charset="0"/>
                <a:cs typeface="Arial" panose="020B0604020202020204" pitchFamily="34" charset="0"/>
              </a:rPr>
              <a:t>WHY?</a:t>
            </a:r>
          </a:p>
        </p:txBody>
      </p:sp>
      <p:sp>
        <p:nvSpPr>
          <p:cNvPr id="9" name="Title 1">
            <a:extLst>
              <a:ext uri="{FF2B5EF4-FFF2-40B4-BE49-F238E27FC236}">
                <a16:creationId xmlns:a16="http://schemas.microsoft.com/office/drawing/2014/main" id="{937436DA-8982-46B7-B7C7-213703E3867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Understand how the risk of injury in physical activity and sport can be minimised</a:t>
            </a:r>
          </a:p>
        </p:txBody>
      </p:sp>
      <p:pic>
        <p:nvPicPr>
          <p:cNvPr id="10" name="Picture 9" descr="Big and tiny Sumo wrestler">
            <a:extLst>
              <a:ext uri="{FF2B5EF4-FFF2-40B4-BE49-F238E27FC236}">
                <a16:creationId xmlns:a16="http://schemas.microsoft.com/office/drawing/2014/main" id="{1226C39F-6961-431F-B4F3-03C172BC0AB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986413" y="1672169"/>
            <a:ext cx="2030669" cy="1304921"/>
          </a:xfrm>
          <a:prstGeom prst="rect">
            <a:avLst/>
          </a:prstGeom>
        </p:spPr>
      </p:pic>
      <p:sp>
        <p:nvSpPr>
          <p:cNvPr id="11" name="Title 1">
            <a:extLst>
              <a:ext uri="{FF2B5EF4-FFF2-40B4-BE49-F238E27FC236}">
                <a16:creationId xmlns:a16="http://schemas.microsoft.com/office/drawing/2014/main" id="{23C14CE4-9E95-4EF7-9E8F-CE6541FC0D46}"/>
              </a:ext>
            </a:extLst>
          </p:cNvPr>
          <p:cNvSpPr>
            <a:spLocks noGrp="1"/>
          </p:cNvSpPr>
          <p:nvPr>
            <p:ph type="title"/>
          </p:nvPr>
        </p:nvSpPr>
        <p:spPr>
          <a:xfrm>
            <a:off x="108000" y="973550"/>
            <a:ext cx="6012159" cy="661141"/>
          </a:xfrm>
        </p:spPr>
        <p:txBody>
          <a:bodyPr>
            <a:noAutofit/>
          </a:bodyPr>
          <a:lstStyle/>
          <a:p>
            <a:pPr lvl="2" algn="l" rtl="0">
              <a:lnSpc>
                <a:spcPct val="90000"/>
              </a:lnSpc>
              <a:spcBef>
                <a:spcPct val="0"/>
              </a:spcBef>
            </a:pP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Appropriate level of competition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09887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childTnLst>
                                </p:cTn>
                              </p:par>
                            </p:childTnLst>
                          </p:cTn>
                        </p:par>
                        <p:par>
                          <p:cTn id="26" fill="hold">
                            <p:stCondLst>
                              <p:cond delay="500"/>
                            </p:stCondLst>
                            <p:childTnLst>
                              <p:par>
                                <p:cTn id="27" presetID="1" presetClass="entr" presetSubtype="0" fill="hold" nodeType="afterEffect">
                                  <p:stCondLst>
                                    <p:cond delay="0"/>
                                  </p:stCondLst>
                                  <p:childTnLst>
                                    <p:set>
                                      <p:cBhvr>
                                        <p:cTn id="28" dur="1" fill="hold">
                                          <p:stCondLst>
                                            <p:cond delay="499"/>
                                          </p:stCondLst>
                                        </p:cTn>
                                        <p:tgtEl>
                                          <p:spTgt spid="1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500"/>
                                        <p:tgtEl>
                                          <p:spTgt spid="3">
                                            <p:txEl>
                                              <p:pRg st="3" end="3"/>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500"/>
                                        <p:tgtEl>
                                          <p:spTgt spid="3">
                                            <p:txEl>
                                              <p:pRg st="4" end="4"/>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500"/>
                                        <p:tgtEl>
                                          <p:spTgt spid="3">
                                            <p:txEl>
                                              <p:pRg st="6" end="6"/>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500"/>
                                        <p:tgtEl>
                                          <p:spTgt spid="3">
                                            <p:txEl>
                                              <p:pRg st="8" end="8"/>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Effect transition="in" filter="fade">
                                      <p:cBhvr>
                                        <p:cTn id="55" dur="500"/>
                                        <p:tgtEl>
                                          <p:spTgt spid="3">
                                            <p:txEl>
                                              <p:pRg st="9" end="9"/>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
                                            <p:txEl>
                                              <p:pRg st="10" end="10"/>
                                            </p:txEl>
                                          </p:spTgt>
                                        </p:tgtEl>
                                        <p:attrNameLst>
                                          <p:attrName>style.visibility</p:attrName>
                                        </p:attrNameLst>
                                      </p:cBhvr>
                                      <p:to>
                                        <p:strVal val="visible"/>
                                      </p:to>
                                    </p:set>
                                    <p:animEffect transition="in" filter="fade">
                                      <p:cBhvr>
                                        <p:cTn id="58" dur="500"/>
                                        <p:tgtEl>
                                          <p:spTgt spid="3">
                                            <p:txEl>
                                              <p:pRg st="10" end="1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7"/>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8" grpId="0" animBg="1"/>
      <p:bldP spid="7" grpId="0" animBg="1"/>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159" y="1693988"/>
            <a:ext cx="7880225" cy="1012972"/>
          </a:xfrm>
        </p:spPr>
        <p:txBody>
          <a:bodyPr>
            <a:noAutofit/>
          </a:bodyPr>
          <a:lstStyle/>
          <a:p>
            <a:pPr>
              <a:spcAft>
                <a:spcPts val="600"/>
              </a:spcAft>
            </a:pPr>
            <a:r>
              <a:rPr lang="en-GB" sz="1600" dirty="0"/>
              <a:t>Serious injuries can be caused before the activity even starts by carrying heavy or awkward sporting equipment incorrectly. </a:t>
            </a:r>
          </a:p>
          <a:p>
            <a:pPr>
              <a:spcAft>
                <a:spcPts val="600"/>
              </a:spcAft>
            </a:pPr>
            <a:r>
              <a:rPr lang="en-GB" sz="1600" dirty="0"/>
              <a:t>Bend at the Knees NOT the back!</a:t>
            </a:r>
            <a:endParaRPr lang="en-US" sz="1600" dirty="0"/>
          </a:p>
        </p:txBody>
      </p:sp>
      <p:sp>
        <p:nvSpPr>
          <p:cNvPr id="8" name="TextBox 7"/>
          <p:cNvSpPr txBox="1"/>
          <p:nvPr/>
        </p:nvSpPr>
        <p:spPr>
          <a:xfrm>
            <a:off x="53202" y="5443531"/>
            <a:ext cx="9073063" cy="507831"/>
          </a:xfrm>
          <a:prstGeom prst="rect">
            <a:avLst/>
          </a:prstGeom>
          <a:solidFill>
            <a:srgbClr val="FFFF00"/>
          </a:solidFill>
        </p:spPr>
        <p:txBody>
          <a:bodyPr wrap="square" rtlCol="0">
            <a:spAutoFit/>
          </a:bodyPr>
          <a:lstStyle/>
          <a:p>
            <a:pPr algn="ctr"/>
            <a:r>
              <a:rPr lang="en-GB" sz="1350" b="1" dirty="0">
                <a:latin typeface="Arial" panose="020B0604020202020204" pitchFamily="34" charset="0"/>
                <a:cs typeface="Arial" panose="020B0604020202020204" pitchFamily="34" charset="0"/>
              </a:rPr>
              <a:t>TASK:  Can you come up with a sporting example of lifting and carrying equipment safely </a:t>
            </a:r>
          </a:p>
          <a:p>
            <a:pPr algn="ctr"/>
            <a:r>
              <a:rPr lang="en-GB" sz="1350" b="1" dirty="0">
                <a:latin typeface="Arial" panose="020B0604020202020204" pitchFamily="34" charset="0"/>
                <a:cs typeface="Arial" panose="020B0604020202020204" pitchFamily="34" charset="0"/>
              </a:rPr>
              <a:t>and explain HOW the risk of injury can be reduced!</a:t>
            </a:r>
          </a:p>
        </p:txBody>
      </p:sp>
      <p:sp>
        <p:nvSpPr>
          <p:cNvPr id="7" name="TextBox 6"/>
          <p:cNvSpPr txBox="1"/>
          <p:nvPr/>
        </p:nvSpPr>
        <p:spPr>
          <a:xfrm>
            <a:off x="148158" y="2921083"/>
            <a:ext cx="5359945" cy="2308324"/>
          </a:xfrm>
          <a:prstGeom prst="rect">
            <a:avLst/>
          </a:prstGeom>
          <a:noFill/>
        </p:spPr>
        <p:txBody>
          <a:bodyPr wrap="square" rtlCol="0">
            <a:spAutoFit/>
          </a:bodyPr>
          <a:lstStyle/>
          <a:p>
            <a:pPr>
              <a:spcAft>
                <a:spcPts val="600"/>
              </a:spcAft>
            </a:pPr>
            <a:r>
              <a:rPr lang="en-GB" sz="16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How to lift &amp; carry equipment safely…</a:t>
            </a:r>
          </a:p>
          <a:p>
            <a:pPr marL="214313" indent="-214313">
              <a:spcAft>
                <a:spcPts val="600"/>
              </a:spcAft>
              <a:buFont typeface="Arial" panose="020B0604020202020204" pitchFamily="34" charset="0"/>
              <a:buChar char="•"/>
            </a:pPr>
            <a:r>
              <a:rPr lang="en-GB" sz="1400" dirty="0">
                <a:latin typeface="Arial" panose="020B0604020202020204" pitchFamily="34" charset="0"/>
                <a:cs typeface="Arial" panose="020B0604020202020204" pitchFamily="34" charset="0"/>
              </a:rPr>
              <a:t>Keep the load close to your waist for as long as possible keeping the load over your knees</a:t>
            </a:r>
          </a:p>
          <a:p>
            <a:pPr marL="214313" indent="-214313">
              <a:spcAft>
                <a:spcPts val="600"/>
              </a:spcAft>
              <a:buFont typeface="Arial" panose="020B0604020202020204" pitchFamily="34" charset="0"/>
              <a:buChar char="•"/>
            </a:pPr>
            <a:r>
              <a:rPr lang="en-GB" sz="1400" dirty="0">
                <a:latin typeface="Arial" panose="020B0604020202020204" pitchFamily="34" charset="0"/>
                <a:cs typeface="Arial" panose="020B0604020202020204" pitchFamily="34" charset="0"/>
              </a:rPr>
              <a:t>Adopt a stable position (feet should width apart)</a:t>
            </a:r>
          </a:p>
          <a:p>
            <a:pPr marL="214313" indent="-214313">
              <a:spcAft>
                <a:spcPts val="600"/>
              </a:spcAft>
              <a:buFont typeface="Arial" panose="020B0604020202020204" pitchFamily="34" charset="0"/>
              <a:buChar char="•"/>
            </a:pPr>
            <a:r>
              <a:rPr lang="en-GB" sz="1400" dirty="0">
                <a:latin typeface="Arial" panose="020B0604020202020204" pitchFamily="34" charset="0"/>
                <a:cs typeface="Arial" panose="020B0604020202020204" pitchFamily="34" charset="0"/>
              </a:rPr>
              <a:t>Bend your knees and not your back</a:t>
            </a:r>
          </a:p>
          <a:p>
            <a:pPr marL="214313" indent="-214313">
              <a:spcAft>
                <a:spcPts val="600"/>
              </a:spcAft>
              <a:buFont typeface="Arial" panose="020B0604020202020204" pitchFamily="34" charset="0"/>
              <a:buChar char="•"/>
            </a:pPr>
            <a:r>
              <a:rPr lang="en-GB" sz="1400" dirty="0">
                <a:latin typeface="Arial" panose="020B0604020202020204" pitchFamily="34" charset="0"/>
                <a:cs typeface="Arial" panose="020B0604020202020204" pitchFamily="34" charset="0"/>
              </a:rPr>
              <a:t>GET HELP!</a:t>
            </a:r>
          </a:p>
          <a:p>
            <a:pPr marL="214313" indent="-214313">
              <a:spcAft>
                <a:spcPts val="600"/>
              </a:spcAft>
              <a:buFont typeface="Arial" panose="020B0604020202020204" pitchFamily="34" charset="0"/>
              <a:buChar char="•"/>
            </a:pPr>
            <a:r>
              <a:rPr lang="en-GB" sz="1400" dirty="0">
                <a:latin typeface="Arial" panose="020B0604020202020204" pitchFamily="34" charset="0"/>
                <a:cs typeface="Arial" panose="020B0604020202020204" pitchFamily="34" charset="0"/>
              </a:rPr>
              <a:t>Look where you are going when moving and lifting equipment</a:t>
            </a:r>
          </a:p>
          <a:p>
            <a:pPr marL="214313" indent="-214313">
              <a:spcAft>
                <a:spcPts val="600"/>
              </a:spcAft>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032D9A38-A745-419F-96B2-A4F577EA557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Understand how the risk of injury in physical activity and sport can be minimised</a:t>
            </a:r>
          </a:p>
        </p:txBody>
      </p:sp>
      <p:sp>
        <p:nvSpPr>
          <p:cNvPr id="12" name="Title 1">
            <a:extLst>
              <a:ext uri="{FF2B5EF4-FFF2-40B4-BE49-F238E27FC236}">
                <a16:creationId xmlns:a16="http://schemas.microsoft.com/office/drawing/2014/main" id="{E8DDA475-0B11-48B6-962E-183A0DE9DD56}"/>
              </a:ext>
            </a:extLst>
          </p:cNvPr>
          <p:cNvSpPr>
            <a:spLocks noGrp="1"/>
          </p:cNvSpPr>
          <p:nvPr>
            <p:ph type="title"/>
          </p:nvPr>
        </p:nvSpPr>
        <p:spPr>
          <a:xfrm>
            <a:off x="108000" y="973550"/>
            <a:ext cx="6012159" cy="661141"/>
          </a:xfrm>
        </p:spPr>
        <p:txBody>
          <a:bodyPr>
            <a:noAutofit/>
          </a:bodyPr>
          <a:lstStyle/>
          <a:p>
            <a:pPr lvl="2" algn="l" rtl="0">
              <a:lnSpc>
                <a:spcPct val="90000"/>
              </a:lnSpc>
              <a:spcBef>
                <a:spcPct val="0"/>
              </a:spcBef>
            </a:pP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Lifting and carrying equipment safely</a:t>
            </a:r>
            <a:endParaRPr lang="en-US" sz="2400"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86536" y="2132856"/>
            <a:ext cx="2141848" cy="3212964"/>
          </a:xfrm>
          <a:prstGeom prst="rect">
            <a:avLst/>
          </a:prstGeom>
        </p:spPr>
      </p:pic>
    </p:spTree>
    <p:extLst>
      <p:ext uri="{BB962C8B-B14F-4D97-AF65-F5344CB8AC3E}">
        <p14:creationId xmlns:p14="http://schemas.microsoft.com/office/powerpoint/2010/main" val="18396215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431" y="3140968"/>
            <a:ext cx="4817609" cy="1477328"/>
          </a:xfrm>
          <a:no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marL="0" indent="0">
              <a:spcBef>
                <a:spcPts val="600"/>
              </a:spcBef>
              <a:spcAft>
                <a:spcPts val="600"/>
              </a:spcAft>
              <a:buNone/>
            </a:pPr>
            <a:r>
              <a:rPr lang="en-US" sz="1800" b="1" dirty="0" smtClean="0"/>
              <a:t>Warming </a:t>
            </a:r>
            <a:r>
              <a:rPr lang="en-US" sz="1800" b="1" dirty="0"/>
              <a:t>up gradually prepares the body for physical activity and cooling down disperses lactic acid and returns the body to a resting state preventing soreness and aches.</a:t>
            </a:r>
          </a:p>
        </p:txBody>
      </p:sp>
      <p:sp>
        <p:nvSpPr>
          <p:cNvPr id="6" name="Title 1">
            <a:extLst>
              <a:ext uri="{FF2B5EF4-FFF2-40B4-BE49-F238E27FC236}">
                <a16:creationId xmlns:a16="http://schemas.microsoft.com/office/drawing/2014/main" id="{50C12877-6695-48DB-B02E-C3FB855B6FF3}"/>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Understand how the risk of injury in physical activity and sport can be minimised</a:t>
            </a:r>
          </a:p>
        </p:txBody>
      </p:sp>
      <p:pic>
        <p:nvPicPr>
          <p:cNvPr id="7" name="Picture 6" descr="BARCELONA - AUGUST 22: Cesc Fabregas (R) warms-up before the Gamper Trophy final match between FC Barcelona and Napoli, final score 5 - 0, on August 22, 2011 in Camp Nou stadium, Barcelona, Spain.">
            <a:extLst>
              <a:ext uri="{FF2B5EF4-FFF2-40B4-BE49-F238E27FC236}">
                <a16:creationId xmlns:a16="http://schemas.microsoft.com/office/drawing/2014/main" id="{B3C2E923-1DD3-4093-B889-3B0A78DB829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076056" y="1578368"/>
            <a:ext cx="3754875" cy="2655207"/>
          </a:xfrm>
          <a:prstGeom prst="rect">
            <a:avLst/>
          </a:prstGeom>
        </p:spPr>
      </p:pic>
      <p:sp>
        <p:nvSpPr>
          <p:cNvPr id="8" name="Title 1">
            <a:extLst>
              <a:ext uri="{FF2B5EF4-FFF2-40B4-BE49-F238E27FC236}">
                <a16:creationId xmlns:a16="http://schemas.microsoft.com/office/drawing/2014/main" id="{CECAE041-C0C3-4CC3-A01F-5D3313A3A06A}"/>
              </a:ext>
            </a:extLst>
          </p:cNvPr>
          <p:cNvSpPr txBox="1">
            <a:spLocks/>
          </p:cNvSpPr>
          <p:nvPr/>
        </p:nvSpPr>
        <p:spPr>
          <a:xfrm>
            <a:off x="108000" y="973550"/>
            <a:ext cx="6012159" cy="6611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0" lvl="2">
              <a:lnSpc>
                <a:spcPct val="90000"/>
              </a:lnSpc>
              <a:spcBef>
                <a:spcPct val="0"/>
              </a:spcBef>
            </a:pP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Use of warm up and cool down</a:t>
            </a:r>
            <a:endParaRPr lang="en-US" sz="2400" kern="0" dirty="0">
              <a:solidFill>
                <a:sysClr val="windowText" lastClr="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65984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74215" y="1661415"/>
            <a:ext cx="1440179" cy="376974"/>
          </a:xfrm>
        </p:spPr>
        <p:txBody>
          <a:bodyPr>
            <a:normAutofit/>
          </a:bodyPr>
          <a:lstStyle/>
          <a:p>
            <a:r>
              <a:rPr lang="en-GB" sz="1800" b="1" dirty="0">
                <a:solidFill>
                  <a:srgbClr val="0070C0"/>
                </a:solidFill>
                <a:effectLst>
                  <a:outerShdw blurRad="38100" dist="38100" dir="2700000" algn="tl">
                    <a:srgbClr val="000000">
                      <a:alpha val="43137"/>
                    </a:srgbClr>
                  </a:outerShdw>
                </a:effectLst>
              </a:rPr>
              <a:t>Acronym </a:t>
            </a:r>
          </a:p>
        </p:txBody>
      </p:sp>
      <p:sp>
        <p:nvSpPr>
          <p:cNvPr id="5" name="Rectangle 4"/>
          <p:cNvSpPr/>
          <p:nvPr/>
        </p:nvSpPr>
        <p:spPr>
          <a:xfrm>
            <a:off x="182947" y="1973366"/>
            <a:ext cx="5180676" cy="178510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720000" lvl="1" indent="-360000">
              <a:spcAft>
                <a:spcPts val="600"/>
              </a:spcAft>
              <a:buFont typeface="+mj-lt"/>
              <a:buAutoNum type="arabicPeriod"/>
            </a:pPr>
            <a:r>
              <a:rPr lang="en-US"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t>
            </a:r>
            <a:r>
              <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ersonal protective equipment </a:t>
            </a:r>
          </a:p>
          <a:p>
            <a:pPr marL="720000" lvl="1" indent="-360000">
              <a:spcAft>
                <a:spcPts val="600"/>
              </a:spcAft>
              <a:buFont typeface="+mj-lt"/>
              <a:buAutoNum type="arabicPeriod"/>
            </a:pPr>
            <a:r>
              <a:rPr lang="en-US"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t>
            </a:r>
            <a:r>
              <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orrect clothing/footwear </a:t>
            </a:r>
          </a:p>
          <a:p>
            <a:pPr marL="720000" lvl="1" indent="-360000">
              <a:spcAft>
                <a:spcPts val="600"/>
              </a:spcAft>
              <a:buFont typeface="+mj-lt"/>
              <a:buAutoNum type="arabicPeriod"/>
            </a:pPr>
            <a:r>
              <a:rPr lang="en-US"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a:t>
            </a:r>
            <a:r>
              <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ppropriate level of competition </a:t>
            </a:r>
          </a:p>
          <a:p>
            <a:pPr marL="720000" lvl="1" indent="-360000">
              <a:spcAft>
                <a:spcPts val="600"/>
              </a:spcAft>
              <a:buFont typeface="+mj-lt"/>
              <a:buAutoNum type="arabicPeriod"/>
            </a:pPr>
            <a:r>
              <a:rPr lang="en-US"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a:t>
            </a:r>
            <a:r>
              <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ifting and carrying equipment safely </a:t>
            </a:r>
          </a:p>
          <a:p>
            <a:pPr marL="720000" lvl="1" indent="-360000">
              <a:spcAft>
                <a:spcPts val="600"/>
              </a:spcAft>
              <a:buFont typeface="+mj-lt"/>
              <a:buAutoNum type="arabicPeriod"/>
            </a:pPr>
            <a:r>
              <a:rPr lang="en-US"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a:t>
            </a:r>
            <a:r>
              <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arm up and cool down </a:t>
            </a:r>
          </a:p>
        </p:txBody>
      </p:sp>
      <p:sp>
        <p:nvSpPr>
          <p:cNvPr id="7" name="TextBox 6"/>
          <p:cNvSpPr txBox="1"/>
          <p:nvPr/>
        </p:nvSpPr>
        <p:spPr>
          <a:xfrm>
            <a:off x="191048" y="5229200"/>
            <a:ext cx="5367678" cy="507831"/>
          </a:xfrm>
          <a:prstGeom prst="rect">
            <a:avLst/>
          </a:prstGeom>
          <a:solidFill>
            <a:srgbClr val="FFFF00"/>
          </a:solidFill>
        </p:spPr>
        <p:txBody>
          <a:bodyPr wrap="square" rtlCol="0">
            <a:spAutoFit/>
          </a:bodyPr>
          <a:lstStyle>
            <a:defPPr>
              <a:defRPr lang="en-US"/>
            </a:defPPr>
            <a:lvl1pPr algn="ctr">
              <a:defRPr sz="1350" b="1">
                <a:latin typeface="Arial" panose="020B0604020202020204" pitchFamily="34" charset="0"/>
                <a:cs typeface="Arial" panose="020B0604020202020204" pitchFamily="34" charset="0"/>
              </a:defRPr>
            </a:lvl1pPr>
          </a:lstStyle>
          <a:p>
            <a:r>
              <a:rPr lang="en-GB" dirty="0"/>
              <a:t>TASK: Come up with your own Acronym to remember these 5 methods of reducing risk in sport. </a:t>
            </a:r>
          </a:p>
        </p:txBody>
      </p:sp>
      <p:sp>
        <p:nvSpPr>
          <p:cNvPr id="2" name="TextBox 1"/>
          <p:cNvSpPr txBox="1"/>
          <p:nvPr/>
        </p:nvSpPr>
        <p:spPr>
          <a:xfrm>
            <a:off x="6906265" y="2005824"/>
            <a:ext cx="1376077" cy="1554272"/>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spcAft>
                <a:spcPts val="600"/>
              </a:spcAft>
            </a:pPr>
            <a:r>
              <a:rPr lang="en-GB" sz="15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 POTTED</a:t>
            </a:r>
          </a:p>
          <a:p>
            <a:pPr>
              <a:spcAft>
                <a:spcPts val="600"/>
              </a:spcAft>
            </a:pPr>
            <a:r>
              <a:rPr lang="en-GB" sz="15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 CRABS </a:t>
            </a:r>
          </a:p>
          <a:p>
            <a:pPr>
              <a:spcAft>
                <a:spcPts val="600"/>
              </a:spcAft>
            </a:pPr>
            <a:r>
              <a:rPr lang="en-GB" sz="15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 ARE</a:t>
            </a:r>
          </a:p>
          <a:p>
            <a:pPr>
              <a:spcAft>
                <a:spcPts val="600"/>
              </a:spcAft>
            </a:pPr>
            <a:r>
              <a:rPr lang="en-GB" sz="15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 </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LOVELY</a:t>
            </a:r>
          </a:p>
          <a:p>
            <a:pPr>
              <a:spcAft>
                <a:spcPts val="600"/>
              </a:spcAft>
            </a:pPr>
            <a:r>
              <a:rPr lang="en-GB" sz="15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 WARM</a:t>
            </a:r>
          </a:p>
        </p:txBody>
      </p:sp>
      <p:sp>
        <p:nvSpPr>
          <p:cNvPr id="9" name="Title 1">
            <a:extLst>
              <a:ext uri="{FF2B5EF4-FFF2-40B4-BE49-F238E27FC236}">
                <a16:creationId xmlns:a16="http://schemas.microsoft.com/office/drawing/2014/main" id="{12B273AE-8AAE-41CA-9C03-76790F22E63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Understand how the risk of injury in physical activity and sport can be minimised</a:t>
            </a:r>
          </a:p>
        </p:txBody>
      </p:sp>
      <p:pic>
        <p:nvPicPr>
          <p:cNvPr id="10" name="Picture 9" descr="Steamed crab in pot. live crabs in a pot. steaming shanghai hairy crabs, chinese cuisine. Steamed crab, Chinese seafood stalls.">
            <a:extLst>
              <a:ext uri="{FF2B5EF4-FFF2-40B4-BE49-F238E27FC236}">
                <a16:creationId xmlns:a16="http://schemas.microsoft.com/office/drawing/2014/main" id="{C7E61391-983E-41CC-B3B6-A41AD5D9884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24128" y="3758470"/>
            <a:ext cx="3236925" cy="2125980"/>
          </a:xfrm>
          <a:prstGeom prst="rect">
            <a:avLst/>
          </a:prstGeom>
        </p:spPr>
      </p:pic>
      <p:sp>
        <p:nvSpPr>
          <p:cNvPr id="11" name="Title 1">
            <a:extLst>
              <a:ext uri="{FF2B5EF4-FFF2-40B4-BE49-F238E27FC236}">
                <a16:creationId xmlns:a16="http://schemas.microsoft.com/office/drawing/2014/main" id="{F91F3B63-59C8-447C-A759-8D735E6DE969}"/>
              </a:ext>
            </a:extLst>
          </p:cNvPr>
          <p:cNvSpPr txBox="1">
            <a:spLocks/>
          </p:cNvSpPr>
          <p:nvPr/>
        </p:nvSpPr>
        <p:spPr>
          <a:xfrm>
            <a:off x="108000" y="973550"/>
            <a:ext cx="6012159" cy="6611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0" lvl="2">
              <a:lnSpc>
                <a:spcPct val="90000"/>
              </a:lnSpc>
              <a:spcBef>
                <a:spcPct val="0"/>
              </a:spcBef>
            </a:pPr>
            <a:r>
              <a:rPr 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5 Methods of Reducing Risk in Sport</a:t>
            </a:r>
            <a:endParaRPr lang="en-US" sz="2400" kern="0" dirty="0">
              <a:solidFill>
                <a:sysClr val="windowText" lastClr="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10291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childTnLst>
                          </p:cTn>
                        </p:par>
                        <p:par>
                          <p:cTn id="25" fill="hold">
                            <p:stCondLst>
                              <p:cond delay="500"/>
                            </p:stCondLst>
                            <p:childTnLst>
                              <p:par>
                                <p:cTn id="26" presetID="1" presetClass="entr" presetSubtype="0" fill="hold" nodeType="afterEffect">
                                  <p:stCondLst>
                                    <p:cond delay="0"/>
                                  </p:stCondLst>
                                  <p:childTnLst>
                                    <p:set>
                                      <p:cBhvr>
                                        <p:cTn id="27" dur="1" fill="hold">
                                          <p:stCondLst>
                                            <p:cond delay="499"/>
                                          </p:stCondLst>
                                        </p:cTn>
                                        <p:tgtEl>
                                          <p:spTgt spid="10"/>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80">
                                          <p:stCondLst>
                                            <p:cond delay="0"/>
                                          </p:stCondLst>
                                        </p:cTn>
                                        <p:tgtEl>
                                          <p:spTgt spid="7"/>
                                        </p:tgtEl>
                                      </p:cBhvr>
                                    </p:animEffect>
                                    <p:anim calcmode="lin" valueType="num">
                                      <p:cBhvr>
                                        <p:cTn id="3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8" dur="26">
                                          <p:stCondLst>
                                            <p:cond delay="650"/>
                                          </p:stCondLst>
                                        </p:cTn>
                                        <p:tgtEl>
                                          <p:spTgt spid="7"/>
                                        </p:tgtEl>
                                      </p:cBhvr>
                                      <p:to x="100000" y="60000"/>
                                    </p:animScale>
                                    <p:animScale>
                                      <p:cBhvr>
                                        <p:cTn id="39" dur="166" decel="50000">
                                          <p:stCondLst>
                                            <p:cond delay="676"/>
                                          </p:stCondLst>
                                        </p:cTn>
                                        <p:tgtEl>
                                          <p:spTgt spid="7"/>
                                        </p:tgtEl>
                                      </p:cBhvr>
                                      <p:to x="100000" y="100000"/>
                                    </p:animScale>
                                    <p:animScale>
                                      <p:cBhvr>
                                        <p:cTn id="40" dur="26">
                                          <p:stCondLst>
                                            <p:cond delay="1312"/>
                                          </p:stCondLst>
                                        </p:cTn>
                                        <p:tgtEl>
                                          <p:spTgt spid="7"/>
                                        </p:tgtEl>
                                      </p:cBhvr>
                                      <p:to x="100000" y="80000"/>
                                    </p:animScale>
                                    <p:animScale>
                                      <p:cBhvr>
                                        <p:cTn id="41" dur="166" decel="50000">
                                          <p:stCondLst>
                                            <p:cond delay="1338"/>
                                          </p:stCondLst>
                                        </p:cTn>
                                        <p:tgtEl>
                                          <p:spTgt spid="7"/>
                                        </p:tgtEl>
                                      </p:cBhvr>
                                      <p:to x="100000" y="100000"/>
                                    </p:animScale>
                                    <p:animScale>
                                      <p:cBhvr>
                                        <p:cTn id="42" dur="26">
                                          <p:stCondLst>
                                            <p:cond delay="1642"/>
                                          </p:stCondLst>
                                        </p:cTn>
                                        <p:tgtEl>
                                          <p:spTgt spid="7"/>
                                        </p:tgtEl>
                                      </p:cBhvr>
                                      <p:to x="100000" y="90000"/>
                                    </p:animScale>
                                    <p:animScale>
                                      <p:cBhvr>
                                        <p:cTn id="43" dur="166" decel="50000">
                                          <p:stCondLst>
                                            <p:cond delay="1668"/>
                                          </p:stCondLst>
                                        </p:cTn>
                                        <p:tgtEl>
                                          <p:spTgt spid="7"/>
                                        </p:tgtEl>
                                      </p:cBhvr>
                                      <p:to x="100000" y="100000"/>
                                    </p:animScale>
                                    <p:animScale>
                                      <p:cBhvr>
                                        <p:cTn id="44" dur="26">
                                          <p:stCondLst>
                                            <p:cond delay="1808"/>
                                          </p:stCondLst>
                                        </p:cTn>
                                        <p:tgtEl>
                                          <p:spTgt spid="7"/>
                                        </p:tgtEl>
                                      </p:cBhvr>
                                      <p:to x="100000" y="95000"/>
                                    </p:animScale>
                                    <p:animScale>
                                      <p:cBhvr>
                                        <p:cTn id="45"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animBg="1"/>
      <p:bldP spid="2" grpId="0" animBg="1"/>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699792" y="1916832"/>
            <a:ext cx="5760640" cy="2518036"/>
          </a:xfrm>
        </p:spPr>
        <p:style>
          <a:lnRef idx="1">
            <a:schemeClr val="dk1"/>
          </a:lnRef>
          <a:fillRef idx="2">
            <a:schemeClr val="dk1"/>
          </a:fillRef>
          <a:effectRef idx="1">
            <a:schemeClr val="dk1"/>
          </a:effectRef>
          <a:fontRef idx="minor">
            <a:schemeClr val="dk1"/>
          </a:fontRef>
        </p:style>
        <p:txBody>
          <a:bodyPr>
            <a:normAutofit/>
          </a:bodyPr>
          <a:lstStyle/>
          <a:p>
            <a:pPr algn="l"/>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lvl="1" indent="-214313" algn="l">
              <a:lnSpc>
                <a:spcPct val="120000"/>
              </a:lnSpc>
              <a:spcBef>
                <a:spcPts val="60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Know potential hazards in a range of physical activity and sport settings and be able to apply examples, including: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sports hall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fitness Centre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playing field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artificial outdoor areas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swimming pool</a:t>
            </a:r>
          </a:p>
        </p:txBody>
      </p:sp>
      <p:sp>
        <p:nvSpPr>
          <p:cNvPr id="11" name="Title 1">
            <a:extLst>
              <a:ext uri="{FF2B5EF4-FFF2-40B4-BE49-F238E27FC236}">
                <a16:creationId xmlns:a16="http://schemas.microsoft.com/office/drawing/2014/main" id="{79801CDE-7FE2-494B-AFB2-4B1D2CB40B9B}"/>
              </a:ext>
            </a:extLst>
          </p:cNvPr>
          <p:cNvSpPr>
            <a:spLocks noGrp="1"/>
          </p:cNvSpPr>
          <p:nvPr>
            <p:ph type="ctrTitle"/>
          </p:nvPr>
        </p:nvSpPr>
        <p:spPr>
          <a:xfrm>
            <a:off x="35495" y="2356530"/>
            <a:ext cx="2664297" cy="989512"/>
          </a:xfrm>
        </p:spPr>
        <p:txBody>
          <a:bodyPr>
            <a:noAutofit/>
          </a:bodyPr>
          <a:lstStyle/>
          <a:p>
            <a:r>
              <a:rPr lang="en-US" sz="3200" cap="all" dirty="0"/>
              <a:t>Learning </a:t>
            </a:r>
            <a:br>
              <a:rPr lang="en-US" sz="3200" cap="all" dirty="0"/>
            </a:br>
            <a:r>
              <a:rPr lang="en-US" sz="3200" cap="all" dirty="0"/>
              <a:t>Outcomes</a:t>
            </a:r>
            <a:endParaRPr lang="en-US" sz="2800" cap="all" dirty="0"/>
          </a:p>
        </p:txBody>
      </p:sp>
      <p:sp>
        <p:nvSpPr>
          <p:cNvPr id="10" name="Rectangle 9"/>
          <p:cNvSpPr/>
          <p:nvPr/>
        </p:nvSpPr>
        <p:spPr>
          <a:xfrm>
            <a:off x="971600" y="412508"/>
            <a:ext cx="7344816"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1.2.c. Preventing injury in physical activity and training</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47222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599" y="1911675"/>
            <a:ext cx="1927588" cy="3164478"/>
          </a:xfrm>
        </p:spPr>
        <p:txBody>
          <a:bodyPr>
            <a:noAutofit/>
          </a:bodyPr>
          <a:lstStyle/>
          <a:p>
            <a:pPr marL="0" indent="0">
              <a:buNone/>
            </a:pPr>
            <a:r>
              <a:rPr lang="en-GB" sz="1400" b="1" dirty="0"/>
              <a:t>TASK 1: </a:t>
            </a:r>
            <a:r>
              <a:rPr lang="en-GB" sz="1400" dirty="0"/>
              <a:t>Spot as many risks in the </a:t>
            </a:r>
            <a:r>
              <a:rPr lang="en-GB" sz="1400" dirty="0" smtClean="0"/>
              <a:t>photos </a:t>
            </a:r>
            <a:r>
              <a:rPr lang="en-GB" sz="1400" dirty="0"/>
              <a:t>as possible and list </a:t>
            </a:r>
            <a:r>
              <a:rPr lang="en-GB" sz="1400" dirty="0" smtClean="0"/>
              <a:t>them.</a:t>
            </a:r>
            <a:endParaRPr lang="en-GB" sz="1400" dirty="0"/>
          </a:p>
          <a:p>
            <a:pPr marL="0" indent="0">
              <a:buNone/>
            </a:pPr>
            <a:endParaRPr lang="en-GB" sz="1400" dirty="0"/>
          </a:p>
          <a:p>
            <a:pPr marL="0" indent="0">
              <a:buNone/>
            </a:pPr>
            <a:endParaRPr lang="en-GB" sz="1400" dirty="0"/>
          </a:p>
          <a:p>
            <a:pPr marL="0" indent="0">
              <a:buNone/>
            </a:pPr>
            <a:r>
              <a:rPr lang="en-GB" sz="1400" b="1" dirty="0"/>
              <a:t>TASK 2: </a:t>
            </a:r>
            <a:r>
              <a:rPr lang="en-GB" sz="1400" dirty="0"/>
              <a:t>On the other picture explain how this risk </a:t>
            </a:r>
            <a:r>
              <a:rPr lang="en-GB" sz="1400" dirty="0" smtClean="0"/>
              <a:t>has </a:t>
            </a:r>
            <a:r>
              <a:rPr lang="en-GB" sz="1400" dirty="0"/>
              <a:t>now been removed or minimised </a:t>
            </a:r>
            <a:endParaRPr lang="en-US" sz="14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618729" y="2039955"/>
            <a:ext cx="4441373" cy="33310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139201" y="2039956"/>
            <a:ext cx="4441371" cy="33310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itle 1">
            <a:extLst>
              <a:ext uri="{FF2B5EF4-FFF2-40B4-BE49-F238E27FC236}">
                <a16:creationId xmlns:a16="http://schemas.microsoft.com/office/drawing/2014/main" id="{9AA88102-361D-482A-BCC7-766A70493A9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Know potential hazards in a range of physical activity and sport settings and be able to apply </a:t>
            </a:r>
            <a:r>
              <a:rPr lang="en-US" sz="2400" dirty="0" smtClean="0"/>
              <a:t>examples </a:t>
            </a:r>
            <a:endParaRPr lang="en-US" sz="2400" dirty="0"/>
          </a:p>
        </p:txBody>
      </p:sp>
      <p:sp>
        <p:nvSpPr>
          <p:cNvPr id="10" name="Title 1">
            <a:extLst>
              <a:ext uri="{FF2B5EF4-FFF2-40B4-BE49-F238E27FC236}">
                <a16:creationId xmlns:a16="http://schemas.microsoft.com/office/drawing/2014/main" id="{CEF3D2CB-E2F9-470C-B8DB-6E4D76A412A6}"/>
              </a:ext>
            </a:extLst>
          </p:cNvPr>
          <p:cNvSpPr txBox="1">
            <a:spLocks/>
          </p:cNvSpPr>
          <p:nvPr/>
        </p:nvSpPr>
        <p:spPr>
          <a:xfrm>
            <a:off x="108000" y="883233"/>
            <a:ext cx="6012159" cy="6611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0" lvl="2" algn="l" rtl="0">
              <a:lnSpc>
                <a:spcPct val="90000"/>
              </a:lnSpc>
              <a:spcBef>
                <a:spcPct val="0"/>
              </a:spcBef>
            </a:pPr>
            <a:r>
              <a:rPr lang="en-US" sz="2400" b="1" kern="0" dirty="0">
                <a:solidFill>
                  <a:sysClr val="windowText" lastClr="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Spot the Difference …</a:t>
            </a:r>
            <a:endParaRPr lang="en-US" sz="2400" kern="0" dirty="0">
              <a:solidFill>
                <a:sysClr val="windowText" lastClr="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3719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C3B9BD-AD04-4E30-86D4-BCD48E0D7B1F}"/>
              </a:ext>
            </a:extLst>
          </p:cNvPr>
          <p:cNvSpPr>
            <a:spLocks noGrp="1"/>
          </p:cNvSpPr>
          <p:nvPr>
            <p:ph idx="1"/>
          </p:nvPr>
        </p:nvSpPr>
        <p:spPr>
          <a:xfrm>
            <a:off x="105772" y="2348880"/>
            <a:ext cx="4193904" cy="2921794"/>
          </a:xfrm>
        </p:spPr>
        <p:txBody>
          <a:bodyPr>
            <a:noAutofit/>
          </a:bodyPr>
          <a:lstStyle/>
          <a:p>
            <a:r>
              <a:rPr lang="en-GB" sz="2000" dirty="0"/>
              <a:t>Doors opening inwards</a:t>
            </a:r>
          </a:p>
          <a:p>
            <a:r>
              <a:rPr lang="en-GB" sz="2000" dirty="0"/>
              <a:t>Slippery floor – too polished</a:t>
            </a:r>
          </a:p>
          <a:p>
            <a:r>
              <a:rPr lang="en-GB" sz="2000" dirty="0"/>
              <a:t>Hard floor</a:t>
            </a:r>
          </a:p>
          <a:p>
            <a:r>
              <a:rPr lang="en-GB" sz="2000" dirty="0"/>
              <a:t>Apparatus stored at the sides</a:t>
            </a:r>
          </a:p>
          <a:p>
            <a:r>
              <a:rPr lang="en-GB" sz="2000" dirty="0"/>
              <a:t>Equipment left out/ not stored correctly</a:t>
            </a:r>
          </a:p>
          <a:p>
            <a:r>
              <a:rPr lang="en-GB" sz="2000" dirty="0"/>
              <a:t>Wooden floor – splinters</a:t>
            </a:r>
          </a:p>
          <a:p>
            <a:r>
              <a:rPr lang="en-GB" sz="2000" dirty="0"/>
              <a:t>Windows allow glare from sun</a:t>
            </a:r>
          </a:p>
          <a:p>
            <a:endParaRPr lang="en-GB" sz="2000" dirty="0"/>
          </a:p>
        </p:txBody>
      </p:sp>
      <p:pic>
        <p:nvPicPr>
          <p:cNvPr id="5" name="Content Placeholder 4">
            <a:extLst>
              <a:ext uri="{FF2B5EF4-FFF2-40B4-BE49-F238E27FC236}">
                <a16:creationId xmlns:a16="http://schemas.microsoft.com/office/drawing/2014/main" id="{2DEDCDA2-34C8-4080-B165-B266C9FE8ABD}"/>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788024" y="3239864"/>
            <a:ext cx="3657314" cy="2750891"/>
          </a:xfrm>
          <a:prstGeom prst="rect">
            <a:avLst/>
          </a:prstGeom>
        </p:spPr>
      </p:pic>
      <p:pic>
        <p:nvPicPr>
          <p:cNvPr id="4" name="Picture 3" descr="MVC-002S">
            <a:extLst>
              <a:ext uri="{FF2B5EF4-FFF2-40B4-BE49-F238E27FC236}">
                <a16:creationId xmlns:a16="http://schemas.microsoft.com/office/drawing/2014/main" id="{DC3DBC8A-915C-4051-A8D6-7F029BC698AA}"/>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91615" y="936072"/>
            <a:ext cx="3040826" cy="228077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AA88102-361D-482A-BCC7-766A70493A9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2400" dirty="0"/>
              <a:t>Know potential hazards in a range of physical activity and sport settings and be able to apply </a:t>
            </a:r>
            <a:r>
              <a:rPr lang="en-US" sz="2400" dirty="0" smtClean="0"/>
              <a:t>examples </a:t>
            </a:r>
            <a:endParaRPr lang="en-US" sz="2400" dirty="0"/>
          </a:p>
        </p:txBody>
      </p:sp>
      <p:sp>
        <p:nvSpPr>
          <p:cNvPr id="7" name="TextBox 6"/>
          <p:cNvSpPr txBox="1"/>
          <p:nvPr/>
        </p:nvSpPr>
        <p:spPr>
          <a:xfrm>
            <a:off x="105772" y="1544148"/>
            <a:ext cx="5148064" cy="646331"/>
          </a:xfrm>
          <a:prstGeom prst="rect">
            <a:avLst/>
          </a:prstGeom>
          <a:solidFill>
            <a:srgbClr val="FFFF00"/>
          </a:solidFill>
        </p:spPr>
        <p:txBody>
          <a:bodyPr wrap="square" rtlCol="0">
            <a:spAutoFit/>
          </a:bodyPr>
          <a:lstStyle/>
          <a:p>
            <a:pPr algn="ctr"/>
            <a:r>
              <a:rPr lang="en-GB" dirty="0" smtClean="0">
                <a:latin typeface="Arial" panose="020B0604020202020204" pitchFamily="34" charset="0"/>
                <a:cs typeface="Arial" panose="020B0604020202020204" pitchFamily="34" charset="0"/>
              </a:rPr>
              <a:t>HAZARDS IN A GYMNASIUM / SPORTS HALL</a:t>
            </a:r>
          </a:p>
          <a:p>
            <a:pPr algn="ctr"/>
            <a:r>
              <a:rPr lang="en-GB" b="1" dirty="0" smtClean="0">
                <a:latin typeface="Arial" panose="020B0604020202020204" pitchFamily="34" charset="0"/>
                <a:cs typeface="Arial" panose="020B0604020202020204" pitchFamily="34" charset="0"/>
              </a:rPr>
              <a:t>What can you see?</a:t>
            </a:r>
          </a:p>
        </p:txBody>
      </p:sp>
    </p:spTree>
    <p:extLst>
      <p:ext uri="{BB962C8B-B14F-4D97-AF65-F5344CB8AC3E}">
        <p14:creationId xmlns:p14="http://schemas.microsoft.com/office/powerpoint/2010/main" val="8796980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MVC-010S">
            <a:extLst>
              <a:ext uri="{FF2B5EF4-FFF2-40B4-BE49-F238E27FC236}">
                <a16:creationId xmlns:a16="http://schemas.microsoft.com/office/drawing/2014/main" id="{10CD4EC7-A106-41D5-BADF-CAB78FC73427}"/>
              </a:ext>
            </a:extLst>
          </p:cNvPr>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a:xfrm>
            <a:off x="19883" y="1268760"/>
            <a:ext cx="2919403" cy="1991108"/>
          </a:xfrm>
          <a:prstGeom prst="rect">
            <a:avLst/>
          </a:prstGeom>
        </p:spPr>
      </p:pic>
      <p:pic>
        <p:nvPicPr>
          <p:cNvPr id="5" name="Picture 4">
            <a:extLst>
              <a:ext uri="{FF2B5EF4-FFF2-40B4-BE49-F238E27FC236}">
                <a16:creationId xmlns:a16="http://schemas.microsoft.com/office/drawing/2014/main" id="{33953B98-A369-41DC-B562-F334BD235D82}"/>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903034" y="1268760"/>
            <a:ext cx="2919403" cy="1991108"/>
          </a:xfrm>
          <a:prstGeom prst="rect">
            <a:avLst/>
          </a:prstGeom>
        </p:spPr>
      </p:pic>
      <p:pic>
        <p:nvPicPr>
          <p:cNvPr id="6" name="Picture 5">
            <a:extLst>
              <a:ext uri="{FF2B5EF4-FFF2-40B4-BE49-F238E27FC236}">
                <a16:creationId xmlns:a16="http://schemas.microsoft.com/office/drawing/2014/main" id="{CA884694-CC4B-4416-BA30-C1CEBCF9BBAA}"/>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33247" y="3400856"/>
            <a:ext cx="2919402" cy="2188384"/>
          </a:xfrm>
          <a:prstGeom prst="rect">
            <a:avLst/>
          </a:prstGeom>
        </p:spPr>
      </p:pic>
      <p:pic>
        <p:nvPicPr>
          <p:cNvPr id="7" name="Picture 6">
            <a:extLst>
              <a:ext uri="{FF2B5EF4-FFF2-40B4-BE49-F238E27FC236}">
                <a16:creationId xmlns:a16="http://schemas.microsoft.com/office/drawing/2014/main" id="{8615357C-8D76-4598-98A5-1A9BEB585567}"/>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840901" y="3411376"/>
            <a:ext cx="2981536" cy="2033848"/>
          </a:xfrm>
          <a:prstGeom prst="rect">
            <a:avLst/>
          </a:prstGeom>
        </p:spPr>
      </p:pic>
      <p:sp>
        <p:nvSpPr>
          <p:cNvPr id="8" name="Oval 7">
            <a:extLst>
              <a:ext uri="{FF2B5EF4-FFF2-40B4-BE49-F238E27FC236}">
                <a16:creationId xmlns:a16="http://schemas.microsoft.com/office/drawing/2014/main" id="{3F840FBF-7EC4-4DDE-A8AF-710B1150C66D}"/>
              </a:ext>
            </a:extLst>
          </p:cNvPr>
          <p:cNvSpPr/>
          <p:nvPr/>
        </p:nvSpPr>
        <p:spPr>
          <a:xfrm>
            <a:off x="3059832" y="2420888"/>
            <a:ext cx="2553709" cy="1666620"/>
          </a:xfrm>
          <a:prstGeom prst="ellipse">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OUTDOOR HAZARDS</a:t>
            </a:r>
          </a:p>
        </p:txBody>
      </p:sp>
      <p:sp>
        <p:nvSpPr>
          <p:cNvPr id="9" name="Rectangle 8"/>
          <p:cNvSpPr/>
          <p:nvPr/>
        </p:nvSpPr>
        <p:spPr>
          <a:xfrm>
            <a:off x="683568" y="231031"/>
            <a:ext cx="7488832" cy="461665"/>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1.2.c. </a:t>
            </a:r>
            <a:r>
              <a:rPr lang="en-US" sz="2400" b="1" dirty="0" smtClean="0">
                <a:solidFill>
                  <a:srgbClr val="DA8AAD"/>
                </a:solidFill>
                <a:latin typeface="Arial" panose="020B0604020202020204" pitchFamily="34" charset="0"/>
                <a:cs typeface="Arial" panose="020B0604020202020204" pitchFamily="34" charset="0"/>
              </a:rPr>
              <a:t>Preventing</a:t>
            </a:r>
            <a:r>
              <a:rPr lang="en-US" sz="2100" b="1" dirty="0" smtClean="0">
                <a:solidFill>
                  <a:srgbClr val="DA8AAD"/>
                </a:solidFill>
                <a:latin typeface="Arial" panose="020B0604020202020204" pitchFamily="34" charset="0"/>
                <a:cs typeface="Arial" panose="020B0604020202020204" pitchFamily="34" charset="0"/>
              </a:rPr>
              <a:t> injury in physical activity and training</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45096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23479846"/>
              </p:ext>
            </p:extLst>
          </p:nvPr>
        </p:nvGraphicFramePr>
        <p:xfrm>
          <a:off x="192588" y="1636978"/>
          <a:ext cx="8771900" cy="4154099"/>
        </p:xfrm>
        <a:graphic>
          <a:graphicData uri="http://schemas.openxmlformats.org/drawingml/2006/table">
            <a:tbl>
              <a:tblPr firstRow="1" bandRow="1">
                <a:tableStyleId>{616DA210-FB5B-4158-B5E0-FEB733F419BA}</a:tableStyleId>
              </a:tblPr>
              <a:tblGrid>
                <a:gridCol w="2363188">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3960440">
                  <a:extLst>
                    <a:ext uri="{9D8B030D-6E8A-4147-A177-3AD203B41FA5}">
                      <a16:colId xmlns:a16="http://schemas.microsoft.com/office/drawing/2014/main" val="20003"/>
                    </a:ext>
                  </a:extLst>
                </a:gridCol>
              </a:tblGrid>
              <a:tr h="351862">
                <a:tc>
                  <a:txBody>
                    <a:bodyPr/>
                    <a:lstStyle/>
                    <a:p>
                      <a:pPr algn="l"/>
                      <a:r>
                        <a:rPr lang="en-GB" sz="1400" dirty="0"/>
                        <a:t>Name:</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400" dirty="0"/>
                        <a:t>Date:</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a:r>
                        <a:rPr lang="en-GB" sz="1400" dirty="0"/>
                        <a:t>Sporting/activity </a:t>
                      </a:r>
                      <a:r>
                        <a:rPr lang="en-GB" sz="1400" dirty="0" smtClean="0"/>
                        <a:t>area:</a:t>
                      </a:r>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5760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Hazard (something</a:t>
                      </a:r>
                      <a:r>
                        <a:rPr lang="en-GB" sz="1400" baseline="0" dirty="0"/>
                        <a:t> that has the potential to cause harm</a:t>
                      </a:r>
                      <a:r>
                        <a:rPr lang="en-GB" sz="1400" baseline="0" dirty="0" smtClean="0"/>
                        <a:t>)</a:t>
                      </a:r>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Risk </a:t>
                      </a:r>
                      <a:r>
                        <a:rPr lang="en-GB" sz="1400" dirty="0" smtClean="0"/>
                        <a:t>(the</a:t>
                      </a:r>
                      <a:r>
                        <a:rPr lang="en-GB" sz="1400" baseline="0" dirty="0" smtClean="0"/>
                        <a:t> </a:t>
                      </a:r>
                      <a:r>
                        <a:rPr lang="en-GB" sz="1400" baseline="0" dirty="0"/>
                        <a:t>chance that some one will be harmed</a:t>
                      </a:r>
                      <a:r>
                        <a:rPr lang="en-GB" sz="1400" baseline="0" dirty="0" smtClean="0"/>
                        <a:t>)</a:t>
                      </a:r>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400" dirty="0"/>
                        <a:t>Measures taken to avoid hazard causing </a:t>
                      </a:r>
                      <a:r>
                        <a:rPr lang="en-GB" sz="1400" dirty="0" smtClean="0"/>
                        <a:t>injury/accident</a:t>
                      </a:r>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val="10001"/>
                  </a:ext>
                </a:extLst>
              </a:tr>
              <a:tr h="5760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Wet </a:t>
                      </a:r>
                      <a:r>
                        <a:rPr lang="en-GB" sz="1400" dirty="0" smtClean="0"/>
                        <a:t>Surface</a:t>
                      </a:r>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Slip</a:t>
                      </a:r>
                      <a:r>
                        <a:rPr lang="en-GB" sz="1400" baseline="0" dirty="0"/>
                        <a:t> and hit their </a:t>
                      </a:r>
                      <a:r>
                        <a:rPr lang="en-GB" sz="1400" baseline="0" dirty="0" smtClean="0"/>
                        <a:t>head</a:t>
                      </a:r>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Ensure all</a:t>
                      </a:r>
                      <a:r>
                        <a:rPr lang="en-GB" sz="1400" baseline="0" dirty="0"/>
                        <a:t> surfaces are inspected prior to use and any wet areas are dried </a:t>
                      </a:r>
                      <a:r>
                        <a:rPr lang="en-GB" sz="1400" baseline="0" dirty="0" smtClean="0"/>
                        <a:t>suitably</a:t>
                      </a:r>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8587">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alpha val="20000"/>
                      </a:schemeClr>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alpha val="20000"/>
                      </a:schemeClr>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alpha val="20000"/>
                      </a:schemeClr>
                    </a:solidFill>
                  </a:tcPr>
                </a:tc>
                <a:extLst>
                  <a:ext uri="{0D108BD9-81ED-4DB2-BD59-A6C34878D82A}">
                    <a16:rowId xmlns:a16="http://schemas.microsoft.com/office/drawing/2014/main" val="10003"/>
                  </a:ext>
                </a:extLst>
              </a:tr>
              <a:tr h="378587">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8587">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alpha val="20000"/>
                      </a:schemeClr>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alpha val="20000"/>
                      </a:schemeClr>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alpha val="20000"/>
                      </a:schemeClr>
                    </a:solidFill>
                  </a:tcPr>
                </a:tc>
                <a:extLst>
                  <a:ext uri="{0D108BD9-81ED-4DB2-BD59-A6C34878D82A}">
                    <a16:rowId xmlns:a16="http://schemas.microsoft.com/office/drawing/2014/main" val="10005"/>
                  </a:ext>
                </a:extLst>
              </a:tr>
              <a:tr h="378587">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378587">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378587">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88354904"/>
                  </a:ext>
                </a:extLst>
              </a:tr>
              <a:tr h="378587">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21956562"/>
                  </a:ext>
                </a:extLst>
              </a:tr>
            </a:tbl>
          </a:graphicData>
        </a:graphic>
      </p:graphicFrame>
      <p:sp>
        <p:nvSpPr>
          <p:cNvPr id="5" name="Title 1">
            <a:extLst>
              <a:ext uri="{FF2B5EF4-FFF2-40B4-BE49-F238E27FC236}">
                <a16:creationId xmlns:a16="http://schemas.microsoft.com/office/drawing/2014/main" id="{EB996024-90E3-40BB-A25F-9131738C276A}"/>
              </a:ext>
            </a:extLst>
          </p:cNvPr>
          <p:cNvSpPr txBox="1">
            <a:spLocks/>
          </p:cNvSpPr>
          <p:nvPr/>
        </p:nvSpPr>
        <p:spPr>
          <a:xfrm>
            <a:off x="180008" y="0"/>
            <a:ext cx="5832152"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3200" dirty="0"/>
              <a:t>FORMAL Risk Assessments</a:t>
            </a:r>
            <a:endParaRPr lang="en-GB" sz="3200" dirty="0">
              <a:solidFill>
                <a:srgbClr val="000000"/>
              </a:solidFill>
            </a:endParaRPr>
          </a:p>
        </p:txBody>
      </p:sp>
      <p:sp>
        <p:nvSpPr>
          <p:cNvPr id="6" name="TextBox 5"/>
          <p:cNvSpPr txBox="1"/>
          <p:nvPr/>
        </p:nvSpPr>
        <p:spPr>
          <a:xfrm>
            <a:off x="251520" y="980728"/>
            <a:ext cx="6840760" cy="369332"/>
          </a:xfrm>
          <a:prstGeom prst="rect">
            <a:avLst/>
          </a:prstGeom>
          <a:solidFill>
            <a:srgbClr val="FFFF00"/>
          </a:solidFill>
        </p:spPr>
        <p:txBody>
          <a:bodyPr wrap="square" rtlCol="0">
            <a:spAutoFit/>
          </a:bodyPr>
          <a:lstStyle/>
          <a:p>
            <a:pPr algn="ctr"/>
            <a:r>
              <a:rPr lang="en-GB" b="1" dirty="0">
                <a:latin typeface="Arial" panose="020B0604020202020204" pitchFamily="34" charset="0"/>
                <a:cs typeface="Arial" panose="020B0604020202020204" pitchFamily="34" charset="0"/>
              </a:rPr>
              <a:t>TASK:  </a:t>
            </a:r>
            <a:r>
              <a:rPr lang="en-GB" b="1" dirty="0" smtClean="0">
                <a:latin typeface="Arial" panose="020B0604020202020204" pitchFamily="34" charset="0"/>
                <a:cs typeface="Arial" panose="020B0604020202020204" pitchFamily="34" charset="0"/>
              </a:rPr>
              <a:t>Complete a risk assessment of an area of your choice</a:t>
            </a: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16889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a:extLst>
              <a:ext uri="{FF2B5EF4-FFF2-40B4-BE49-F238E27FC236}">
                <a16:creationId xmlns:a16="http://schemas.microsoft.com/office/drawing/2014/main" id="{07113B00-4CE0-4F0D-8FC0-E23C24670397}"/>
              </a:ext>
            </a:extLst>
          </p:cNvPr>
          <p:cNvSpPr>
            <a:spLocks noChangeArrowheads="1"/>
          </p:cNvSpPr>
          <p:nvPr/>
        </p:nvSpPr>
        <p:spPr bwMode="auto">
          <a:xfrm>
            <a:off x="431540" y="4005064"/>
            <a:ext cx="8280920" cy="1872208"/>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5" name="Table 4">
            <a:extLst>
              <a:ext uri="{FF2B5EF4-FFF2-40B4-BE49-F238E27FC236}">
                <a16:creationId xmlns:a16="http://schemas.microsoft.com/office/drawing/2014/main" id="{7FFC7354-A758-4D87-BCC5-526BCFA0079D}"/>
              </a:ext>
            </a:extLst>
          </p:cNvPr>
          <p:cNvGraphicFramePr>
            <a:graphicFrameLocks noGrp="1"/>
          </p:cNvGraphicFramePr>
          <p:nvPr>
            <p:extLst>
              <p:ext uri="{D42A27DB-BD31-4B8C-83A1-F6EECF244321}">
                <p14:modId xmlns:p14="http://schemas.microsoft.com/office/powerpoint/2010/main" val="1451867724"/>
              </p:ext>
            </p:extLst>
          </p:nvPr>
        </p:nvGraphicFramePr>
        <p:xfrm>
          <a:off x="827584" y="5229200"/>
          <a:ext cx="7776864" cy="432048"/>
        </p:xfrm>
        <a:graphic>
          <a:graphicData uri="http://schemas.openxmlformats.org/drawingml/2006/table">
            <a:tbl>
              <a:tblPr>
                <a:tableStyleId>{5C22544A-7EE6-4342-B048-85BDC9FD1C3A}</a:tableStyleId>
              </a:tblPr>
              <a:tblGrid>
                <a:gridCol w="3600400">
                  <a:extLst>
                    <a:ext uri="{9D8B030D-6E8A-4147-A177-3AD203B41FA5}">
                      <a16:colId xmlns:a16="http://schemas.microsoft.com/office/drawing/2014/main" val="4206808019"/>
                    </a:ext>
                  </a:extLst>
                </a:gridCol>
                <a:gridCol w="4176464">
                  <a:extLst>
                    <a:ext uri="{9D8B030D-6E8A-4147-A177-3AD203B41FA5}">
                      <a16:colId xmlns:a16="http://schemas.microsoft.com/office/drawing/2014/main" val="2631267483"/>
                    </a:ext>
                  </a:extLst>
                </a:gridCol>
              </a:tblGrid>
              <a:tr h="432048">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&gt; </a:t>
                      </a:r>
                      <a:r>
                        <a:rPr lang="en-US" sz="600" dirty="0">
                          <a:solidFill>
                            <a:schemeClr val="tx1"/>
                          </a:solidFill>
                          <a:effectLst/>
                          <a:latin typeface="Arial" panose="020B0604020202020204" pitchFamily="34" charset="0"/>
                          <a:ea typeface="Calibri"/>
                          <a:cs typeface="Arial" panose="020B0604020202020204" pitchFamily="34" charset="0"/>
                        </a:rPr>
                        <a:t>Friendly rugby match</a:t>
                      </a:r>
                      <a:r>
                        <a:rPr lang="en-GB" sz="600" dirty="0">
                          <a:solidFill>
                            <a:schemeClr val="tx1"/>
                          </a:solidFill>
                          <a:effectLst/>
                          <a:latin typeface="Arial" panose="020B0604020202020204" pitchFamily="34" charset="0"/>
                          <a:ea typeface="Calibri"/>
                          <a:cs typeface="Arial" panose="020B0604020202020204" pitchFamily="34" charset="0"/>
                        </a:rPr>
                        <a:t> / Ivica </a:t>
                      </a:r>
                      <a:r>
                        <a:rPr lang="en-GB" sz="600" dirty="0" err="1">
                          <a:solidFill>
                            <a:schemeClr val="tx1"/>
                          </a:solidFill>
                          <a:effectLst/>
                          <a:latin typeface="Arial" panose="020B0604020202020204" pitchFamily="34" charset="0"/>
                          <a:ea typeface="Calibri"/>
                          <a:cs typeface="Arial" panose="020B0604020202020204" pitchFamily="34" charset="0"/>
                        </a:rPr>
                        <a:t>Drusany</a:t>
                      </a:r>
                      <a:r>
                        <a:rPr lang="en-GB" sz="600" dirty="0">
                          <a:solidFill>
                            <a:schemeClr val="tx1"/>
                          </a:solidFill>
                          <a:effectLst/>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effectLst/>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4 &gt; </a:t>
                      </a:r>
                      <a:r>
                        <a:rPr lang="en-US" sz="600" dirty="0">
                          <a:solidFill>
                            <a:schemeClr val="tx1"/>
                          </a:solidFill>
                          <a:effectLst/>
                          <a:latin typeface="Arial" panose="020B0604020202020204" pitchFamily="34" charset="0"/>
                          <a:ea typeface="Calibri"/>
                          <a:cs typeface="Arial" panose="020B0604020202020204" pitchFamily="34" charset="0"/>
                        </a:rPr>
                        <a:t>Amateur boxer wearing blue helmet and gum shield</a:t>
                      </a:r>
                      <a:r>
                        <a:rPr lang="en-GB" sz="600" dirty="0">
                          <a:solidFill>
                            <a:schemeClr val="tx1"/>
                          </a:solidFill>
                          <a:effectLst/>
                          <a:latin typeface="Arial" panose="020B0604020202020204" pitchFamily="34" charset="0"/>
                          <a:ea typeface="Calibri"/>
                          <a:cs typeface="Arial" panose="020B0604020202020204" pitchFamily="34" charset="0"/>
                        </a:rPr>
                        <a:t> / Paolo Bona </a:t>
                      </a:r>
                      <a:r>
                        <a:rPr lang="en-GB" sz="600" dirty="0">
                          <a:solidFill>
                            <a:schemeClr val="tx1"/>
                          </a:solidFill>
                          <a:latin typeface="Arial" panose="020B0604020202020204" pitchFamily="34" charset="0"/>
                          <a:ea typeface="Calibri"/>
                          <a:cs typeface="Arial" panose="020B0604020202020204" pitchFamily="34" charset="0"/>
                        </a:rPr>
                        <a:t>/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5 &gt; </a:t>
                      </a:r>
                      <a:r>
                        <a:rPr lang="en-US" sz="600" dirty="0">
                          <a:solidFill>
                            <a:schemeClr val="tx1"/>
                          </a:solidFill>
                          <a:effectLst/>
                          <a:latin typeface="Arial" panose="020B0604020202020204" pitchFamily="34" charset="0"/>
                          <a:ea typeface="Calibri"/>
                          <a:cs typeface="Arial" panose="020B0604020202020204" pitchFamily="34" charset="0"/>
                        </a:rPr>
                        <a:t>Illustration of a man slip on ice pool background</a:t>
                      </a:r>
                      <a:r>
                        <a:rPr lang="en-GB" sz="600" dirty="0">
                          <a:solidFill>
                            <a:schemeClr val="tx1"/>
                          </a:solidFill>
                          <a:effectLst/>
                          <a:latin typeface="Arial" panose="020B0604020202020204" pitchFamily="34" charset="0"/>
                          <a:ea typeface="Calibri"/>
                          <a:cs typeface="Arial" panose="020B0604020202020204" pitchFamily="34" charset="0"/>
                        </a:rPr>
                        <a:t> / </a:t>
                      </a:r>
                      <a:r>
                        <a:rPr lang="en-GB" sz="600" dirty="0" err="1">
                          <a:solidFill>
                            <a:schemeClr val="tx1"/>
                          </a:solidFill>
                          <a:effectLst/>
                          <a:latin typeface="Arial" panose="020B0604020202020204" pitchFamily="34" charset="0"/>
                          <a:ea typeface="Calibri"/>
                          <a:cs typeface="Arial" panose="020B0604020202020204" pitchFamily="34" charset="0"/>
                        </a:rPr>
                        <a:t>onime</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6 &gt; </a:t>
                      </a:r>
                      <a:r>
                        <a:rPr lang="en-US" sz="600" dirty="0">
                          <a:solidFill>
                            <a:schemeClr val="tx1"/>
                          </a:solidFill>
                          <a:latin typeface="Arial" panose="020B0604020202020204" pitchFamily="34" charset="0"/>
                          <a:ea typeface="Calibri"/>
                          <a:cs typeface="Arial" panose="020B0604020202020204" pitchFamily="34" charset="0"/>
                        </a:rPr>
                        <a:t>Big and tiny Sumo wrestler</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Danomyte</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8 &gt; </a:t>
                      </a:r>
                      <a:r>
                        <a:rPr lang="en-US" sz="600" dirty="0" err="1">
                          <a:solidFill>
                            <a:schemeClr val="tx1"/>
                          </a:solidFill>
                          <a:latin typeface="Arial" panose="020B0604020202020204" pitchFamily="34" charset="0"/>
                          <a:ea typeface="Calibri"/>
                          <a:cs typeface="Arial" panose="020B0604020202020204" pitchFamily="34" charset="0"/>
                        </a:rPr>
                        <a:t>Cesc</a:t>
                      </a:r>
                      <a:r>
                        <a:rPr lang="en-US" sz="600" dirty="0">
                          <a:solidFill>
                            <a:schemeClr val="tx1"/>
                          </a:solidFill>
                          <a:latin typeface="Arial" panose="020B0604020202020204" pitchFamily="34" charset="0"/>
                          <a:ea typeface="Calibri"/>
                          <a:cs typeface="Arial" panose="020B0604020202020204" pitchFamily="34" charset="0"/>
                        </a:rPr>
                        <a:t> Fabregas (R) warms-up before the </a:t>
                      </a:r>
                      <a:r>
                        <a:rPr lang="en-US" sz="600" dirty="0" err="1">
                          <a:solidFill>
                            <a:schemeClr val="tx1"/>
                          </a:solidFill>
                          <a:latin typeface="Arial" panose="020B0604020202020204" pitchFamily="34" charset="0"/>
                          <a:ea typeface="Calibri"/>
                          <a:cs typeface="Arial" panose="020B0604020202020204" pitchFamily="34" charset="0"/>
                        </a:rPr>
                        <a:t>Gamper</a:t>
                      </a:r>
                      <a:r>
                        <a:rPr lang="en-US" sz="600" dirty="0">
                          <a:solidFill>
                            <a:schemeClr val="tx1"/>
                          </a:solidFill>
                          <a:latin typeface="Arial" panose="020B0604020202020204" pitchFamily="34" charset="0"/>
                          <a:ea typeface="Calibri"/>
                          <a:cs typeface="Arial" panose="020B0604020202020204" pitchFamily="34" charset="0"/>
                        </a:rPr>
                        <a:t> Trophy final match</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Natursports</a:t>
                      </a:r>
                      <a:r>
                        <a:rPr lang="en-GB" sz="600" dirty="0">
                          <a:solidFill>
                            <a:schemeClr val="tx1"/>
                          </a:solidFill>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9 &gt; </a:t>
                      </a:r>
                      <a:r>
                        <a:rPr lang="en-US" sz="600" dirty="0">
                          <a:solidFill>
                            <a:schemeClr val="tx1"/>
                          </a:solidFill>
                          <a:latin typeface="Arial" panose="020B0604020202020204" pitchFamily="34" charset="0"/>
                          <a:ea typeface="Calibri"/>
                          <a:cs typeface="Arial" panose="020B0604020202020204" pitchFamily="34" charset="0"/>
                        </a:rPr>
                        <a:t>Steamed crab in pot</a:t>
                      </a:r>
                      <a:r>
                        <a:rPr lang="en-GB" sz="600" dirty="0">
                          <a:solidFill>
                            <a:schemeClr val="tx1"/>
                          </a:solidFill>
                          <a:latin typeface="Arial" panose="020B0604020202020204" pitchFamily="34" charset="0"/>
                          <a:ea typeface="Calibri"/>
                          <a:cs typeface="Arial" panose="020B0604020202020204" pitchFamily="34" charset="0"/>
                        </a:rPr>
                        <a:t> / kckate16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22596375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CD7D290F-B0CA-4350-9C76-5F49FBECE2BF}"/>
</file>

<file path=customXml/itemProps2.xml><?xml version="1.0" encoding="utf-8"?>
<ds:datastoreItem xmlns:ds="http://schemas.openxmlformats.org/officeDocument/2006/customXml" ds:itemID="{94B2CCA0-F224-44E7-9E03-3929B5F9E60A}"/>
</file>

<file path=customXml/itemProps3.xml><?xml version="1.0" encoding="utf-8"?>
<ds:datastoreItem xmlns:ds="http://schemas.openxmlformats.org/officeDocument/2006/customXml" ds:itemID="{68BD933C-72A1-4641-BF69-E9EF098D3A54}"/>
</file>

<file path=docProps/app.xml><?xml version="1.0" encoding="utf-8"?>
<Properties xmlns="http://schemas.openxmlformats.org/officeDocument/2006/extended-properties" xmlns:vt="http://schemas.openxmlformats.org/officeDocument/2006/docPropsVTypes">
  <TotalTime>346</TotalTime>
  <Words>1240</Words>
  <Application>Microsoft Office PowerPoint</Application>
  <PresentationFormat>On-screen Show (4:3)</PresentationFormat>
  <Paragraphs>174</Paragraphs>
  <Slides>15</Slides>
  <Notes>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15</vt:i4>
      </vt:variant>
    </vt:vector>
  </HeadingPairs>
  <TitlesOfParts>
    <vt:vector size="20" baseType="lpstr">
      <vt:lpstr>Arial</vt:lpstr>
      <vt:lpstr>Calibri</vt:lpstr>
      <vt:lpstr>Times New Roman</vt:lpstr>
      <vt:lpstr>Office Theme</vt:lpstr>
      <vt:lpstr>Custom Design</vt:lpstr>
      <vt:lpstr>PowerPoint Presentation</vt:lpstr>
      <vt:lpstr>Learning  Outcomes</vt:lpstr>
      <vt:lpstr>PowerPoint Presentation</vt:lpstr>
      <vt:lpstr>Use of Personal protective equipment </vt:lpstr>
      <vt:lpstr>Correct clothing/footwear</vt:lpstr>
      <vt:lpstr>Appropriate level of competition</vt:lpstr>
      <vt:lpstr>Lifting and carrying equipment safely</vt:lpstr>
      <vt:lpstr>PowerPoint Presentation</vt:lpstr>
      <vt:lpstr>Acronym </vt:lpstr>
      <vt:lpstr>Learning  Outcomes</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Preventing injury in physical activity and training</dc:title>
  <dc:creator>OCR</dc:creator>
  <cp:keywords>GCSE; PE; Topic Presnetation; Preventing injury in physical activity and training</cp:keywords>
  <cp:lastModifiedBy>J. Levick</cp:lastModifiedBy>
  <cp:revision>59</cp:revision>
  <dcterms:created xsi:type="dcterms:W3CDTF">2018-10-01T14:21:10Z</dcterms:created>
  <dcterms:modified xsi:type="dcterms:W3CDTF">2019-03-25T14:07:15Z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