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33.xml" ContentType="application/vnd.openxmlformats-officedocument.presentationml.slide+xml"/>
  <Override PartName="/ppt/slides/slide2.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7.xml" ContentType="application/vnd.openxmlformats-officedocument.presentationml.slide+xml"/>
  <Override PartName="/ppt/slides/slide25.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6.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8.xml" ContentType="application/vnd.openxmlformats-officedocument.presentationml.notes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29.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15.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20.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93" r:id="rId4"/>
    <p:sldId id="258" r:id="rId5"/>
    <p:sldId id="298" r:id="rId6"/>
    <p:sldId id="259" r:id="rId7"/>
    <p:sldId id="260" r:id="rId8"/>
    <p:sldId id="261" r:id="rId9"/>
    <p:sldId id="262" r:id="rId10"/>
    <p:sldId id="263" r:id="rId11"/>
    <p:sldId id="264" r:id="rId12"/>
    <p:sldId id="265" r:id="rId13"/>
    <p:sldId id="311" r:id="rId14"/>
    <p:sldId id="299" r:id="rId15"/>
    <p:sldId id="294" r:id="rId16"/>
    <p:sldId id="323" r:id="rId17"/>
    <p:sldId id="300" r:id="rId18"/>
    <p:sldId id="301" r:id="rId19"/>
    <p:sldId id="302" r:id="rId20"/>
    <p:sldId id="273" r:id="rId21"/>
    <p:sldId id="303" r:id="rId22"/>
    <p:sldId id="304" r:id="rId23"/>
    <p:sldId id="319" r:id="rId24"/>
    <p:sldId id="275" r:id="rId25"/>
    <p:sldId id="320" r:id="rId26"/>
    <p:sldId id="322" r:id="rId27"/>
    <p:sldId id="276" r:id="rId28"/>
    <p:sldId id="277" r:id="rId29"/>
    <p:sldId id="278" r:id="rId30"/>
    <p:sldId id="279" r:id="rId31"/>
    <p:sldId id="280" r:id="rId32"/>
    <p:sldId id="324" r:id="rId33"/>
    <p:sldId id="281" r:id="rId34"/>
    <p:sldId id="266"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8AAD"/>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66" autoAdjust="0"/>
    <p:restoredTop sz="86740" autoAdjust="0"/>
  </p:normalViewPr>
  <p:slideViewPr>
    <p:cSldViewPr>
      <p:cViewPr varScale="1">
        <p:scale>
          <a:sx n="51" d="100"/>
          <a:sy n="51" d="100"/>
        </p:scale>
        <p:origin x="1644" y="7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7B08948-2ED1-4DFB-9109-579F43B493CD}" type="slidenum">
              <a:rPr lang="en-US" smtClean="0"/>
              <a:t>2</a:t>
            </a:fld>
            <a:endParaRPr lang="en-US" dirty="0"/>
          </a:p>
        </p:txBody>
      </p:sp>
    </p:spTree>
    <p:extLst>
      <p:ext uri="{BB962C8B-B14F-4D97-AF65-F5344CB8AC3E}">
        <p14:creationId xmlns:p14="http://schemas.microsoft.com/office/powerpoint/2010/main" val="2796156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Shape 82"/>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83" name="Shape 83"/>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30831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2204A1C-9E4B-4B82-A6B7-35B44FEF5474}" type="slidenum">
              <a:rPr lang="en-GB" smtClean="0"/>
              <a:t>4</a:t>
            </a:fld>
            <a:endParaRPr lang="en-GB"/>
          </a:p>
        </p:txBody>
      </p:sp>
    </p:spTree>
    <p:extLst>
      <p:ext uri="{BB962C8B-B14F-4D97-AF65-F5344CB8AC3E}">
        <p14:creationId xmlns:p14="http://schemas.microsoft.com/office/powerpoint/2010/main" val="1998917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Shape 94"/>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95" name="Shape 95"/>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6105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Shape 108"/>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109" name="Shape 109"/>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6065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123" name="Shape 123"/>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02868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Shape 134"/>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135" name="Shape 135"/>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4935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149" name="Shape 149"/>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86924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Shape 160"/>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161" name="Shape 161"/>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045117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Shape 174"/>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175" name="Shape 175"/>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8324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Shape 174"/>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175" name="Shape 175"/>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76061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7B08948-2ED1-4DFB-9109-579F43B493CD}" type="slidenum">
              <a:rPr lang="en-US" smtClean="0"/>
              <a:t>13</a:t>
            </a:fld>
            <a:endParaRPr lang="en-US" dirty="0"/>
          </a:p>
        </p:txBody>
      </p:sp>
    </p:spTree>
    <p:extLst>
      <p:ext uri="{BB962C8B-B14F-4D97-AF65-F5344CB8AC3E}">
        <p14:creationId xmlns:p14="http://schemas.microsoft.com/office/powerpoint/2010/main" val="13910043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01" name="Shape 201"/>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4220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01" name="Shape 201"/>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19426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01" name="Shape 201"/>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61218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Shape 200"/>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01" name="Shape 201"/>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94292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Shape 251"/>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52" name="Shape 252"/>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58384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Shape 259"/>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60" name="Shape 260"/>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44103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Shape 259"/>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60" name="Shape 260"/>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77505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Shape 259"/>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60" name="Shape 260"/>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3546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Shape 271"/>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72" name="Shape 272"/>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591084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Shape 259"/>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60" name="Shape 260"/>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79939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Shape 259"/>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60" name="Shape 260"/>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38705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Shape 280"/>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81" name="Shape 281"/>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53149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Shape 292"/>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293" name="Shape 293"/>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52161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Shape 303"/>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304" name="Shape 304"/>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93665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Shape 315"/>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316" name="Shape 316"/>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61979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Shape 324"/>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325" name="Shape 325"/>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46619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Shape 324"/>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325" name="Shape 325"/>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27341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Shape 333"/>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334" name="Shape 334"/>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50594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33</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aUHh8uMdBso"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13.jpe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21.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0cYal_hitz4"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32.png"/><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4.png"/><Relationship Id="rId7"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31.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40.png"/><Relationship Id="rId4" Type="http://schemas.openxmlformats.org/officeDocument/2006/relationships/image" Target="../media/image39.pn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6.png"/><Relationship Id="rId7" Type="http://schemas.microsoft.com/office/2007/relationships/hdphoto" Target="../media/hdphoto6.wdp"/><Relationship Id="rId12" Type="http://schemas.openxmlformats.org/officeDocument/2006/relationships/image" Target="../media/image5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48.png"/><Relationship Id="rId11" Type="http://schemas.microsoft.com/office/2007/relationships/hdphoto" Target="../media/hdphoto8.wdp"/><Relationship Id="rId5" Type="http://schemas.openxmlformats.org/officeDocument/2006/relationships/image" Target="../media/image47.png"/><Relationship Id="rId10" Type="http://schemas.openxmlformats.org/officeDocument/2006/relationships/image" Target="../media/image50.png"/><Relationship Id="rId4" Type="http://schemas.microsoft.com/office/2007/relationships/hdphoto" Target="../media/hdphoto5.wdp"/><Relationship Id="rId9" Type="http://schemas.microsoft.com/office/2007/relationships/hdphoto" Target="../media/hdphoto7.wdp"/></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282436"/>
            <a:ext cx="6400800" cy="478144"/>
          </a:xfrm>
          <a:prstGeom prst="rect">
            <a:avLst/>
          </a:prstGeom>
          <a:noFill/>
        </p:spPr>
        <p:txBody>
          <a:bodyPr wrap="square" rtlCol="0">
            <a:spAutoFit/>
          </a:bodyPr>
          <a:lstStyle/>
          <a:p>
            <a:pPr>
              <a:lnSpc>
                <a:spcPct val="114000"/>
              </a:lnSpc>
              <a:spcAft>
                <a:spcPts val="1200"/>
              </a:spcAft>
            </a:pPr>
            <a:r>
              <a:rPr lang="en-US" altLang="en-US" sz="2400" b="1" dirty="0">
                <a:latin typeface="Arial" panose="020B0604020202020204" pitchFamily="34" charset="0"/>
                <a:cs typeface="Arial" panose="020B0604020202020204" pitchFamily="34" charset="0"/>
              </a:rPr>
              <a:t>Applied Anatomy and Physiology</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PD\ProdSup\ProjMan\Projects\GCSE\PE\FY_16_17\Studio\PowerPoint_presentations\PP1_slid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822" y="1347628"/>
            <a:ext cx="2247938" cy="37609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3188962" y="1412776"/>
            <a:ext cx="4983438" cy="989512"/>
          </a:xfrm>
        </p:spPr>
        <p:txBody>
          <a:bodyPr>
            <a:noAutofit/>
          </a:bodyPr>
          <a:lstStyle/>
          <a:p>
            <a:pPr algn="l"/>
            <a:r>
              <a:rPr lang="en-US" sz="3200" cap="all" dirty="0"/>
              <a:t>Learning </a:t>
            </a:r>
            <a:r>
              <a:rPr lang="en-US" sz="3200" cap="all" dirty="0" smtClean="0"/>
              <a:t>Outcomes</a:t>
            </a:r>
            <a:endParaRPr lang="en-US" sz="3200" cap="all" dirty="0"/>
          </a:p>
        </p:txBody>
      </p:sp>
      <p:sp>
        <p:nvSpPr>
          <p:cNvPr id="5" name="Rectangle 4"/>
          <p:cNvSpPr/>
          <p:nvPr/>
        </p:nvSpPr>
        <p:spPr>
          <a:xfrm>
            <a:off x="1029495" y="277198"/>
            <a:ext cx="7358929"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1.1.a</a:t>
            </a:r>
            <a:r>
              <a:rPr lang="en-US" sz="2100" b="1" dirty="0">
                <a:solidFill>
                  <a:srgbClr val="DA8AAD"/>
                </a:solidFill>
                <a:latin typeface="Arial" panose="020B0604020202020204" pitchFamily="34" charset="0"/>
                <a:cs typeface="Arial" panose="020B0604020202020204" pitchFamily="34" charset="0"/>
              </a:rPr>
              <a:t>. The Structure and Function of the Skeletal System</a:t>
            </a:r>
            <a:endParaRPr lang="en-US" sz="1350" dirty="0">
              <a:solidFill>
                <a:srgbClr val="DA8AAD"/>
              </a:solidFill>
              <a:latin typeface="Arial" panose="020B0604020202020204" pitchFamily="34" charset="0"/>
              <a:cs typeface="Arial" panose="020B0604020202020204" pitchFamily="34" charset="0"/>
            </a:endParaRPr>
          </a:p>
        </p:txBody>
      </p:sp>
      <p:sp>
        <p:nvSpPr>
          <p:cNvPr id="6" name="Subtitle 5"/>
          <p:cNvSpPr>
            <a:spLocks noGrp="1"/>
          </p:cNvSpPr>
          <p:nvPr>
            <p:ph type="subTitle" idx="1"/>
          </p:nvPr>
        </p:nvSpPr>
        <p:spPr>
          <a:xfrm>
            <a:off x="2684907" y="2996952"/>
            <a:ext cx="6281168" cy="1977829"/>
          </a:xfrm>
        </p:spPr>
        <p:style>
          <a:lnRef idx="1">
            <a:schemeClr val="dk1"/>
          </a:lnRef>
          <a:fillRef idx="2">
            <a:schemeClr val="dk1"/>
          </a:fillRef>
          <a:effectRef idx="1">
            <a:schemeClr val="dk1"/>
          </a:effectRef>
          <a:fontRef idx="minor">
            <a:schemeClr val="dk1"/>
          </a:fontRef>
        </p:style>
        <p:txBody>
          <a:bodyPr>
            <a:normAutofit/>
          </a:bodyPr>
          <a:lstStyle/>
          <a:p>
            <a:r>
              <a:rPr lang="en-US" sz="2600" b="1" dirty="0">
                <a:latin typeface="Arial" panose="020B0604020202020204" pitchFamily="34" charset="0"/>
                <a:cs typeface="Arial" panose="020B0604020202020204" pitchFamily="34" charset="0"/>
              </a:rPr>
              <a:t>By the end of this topic you should</a:t>
            </a:r>
            <a:r>
              <a:rPr lang="en-US" sz="2600" dirty="0">
                <a:latin typeface="Arial" panose="020B0604020202020204" pitchFamily="34" charset="0"/>
                <a:cs typeface="Arial" panose="020B0604020202020204" pitchFamily="34" charset="0"/>
              </a:rPr>
              <a:t> …</a:t>
            </a:r>
          </a:p>
          <a:p>
            <a:pPr marL="557213" lvl="1" indent="-214313" algn="l">
              <a:buFont typeface="Arial" panose="020B0604020202020204" pitchFamily="34" charset="0"/>
              <a:buChar char="•"/>
            </a:pPr>
            <a:r>
              <a:rPr lang="en-US" sz="1200" dirty="0">
                <a:latin typeface="Arial" panose="020B0604020202020204" pitchFamily="34" charset="0"/>
                <a:cs typeface="Arial" panose="020B0604020202020204" pitchFamily="34" charset="0"/>
              </a:rPr>
              <a:t>Know the name and location of bones in the human body.</a:t>
            </a:r>
          </a:p>
          <a:p>
            <a:pPr marL="557213" lvl="1" indent="-214313" algn="l">
              <a:buFont typeface="Arial" panose="020B0604020202020204" pitchFamily="34" charset="0"/>
              <a:buChar char="•"/>
            </a:pPr>
            <a:r>
              <a:rPr lang="en-US" sz="1200" dirty="0">
                <a:latin typeface="Arial" panose="020B0604020202020204" pitchFamily="34" charset="0"/>
                <a:cs typeface="Arial" panose="020B0604020202020204" pitchFamily="34" charset="0"/>
              </a:rPr>
              <a:t>Be able to describe the 6 functions of the skeleton. </a:t>
            </a:r>
          </a:p>
          <a:p>
            <a:pPr marL="557213" lvl="1" indent="-214313" algn="l">
              <a:buFont typeface="Arial" panose="020B0604020202020204" pitchFamily="34" charset="0"/>
              <a:buChar char="•"/>
            </a:pPr>
            <a:r>
              <a:rPr lang="en-US" sz="1200" dirty="0">
                <a:latin typeface="Arial" panose="020B0604020202020204" pitchFamily="34" charset="0"/>
                <a:cs typeface="Arial" panose="020B0604020202020204" pitchFamily="34" charset="0"/>
              </a:rPr>
              <a:t>Know the definition of a synovial joint.</a:t>
            </a:r>
          </a:p>
          <a:p>
            <a:pPr marL="557213" lvl="1" indent="-214313" algn="l">
              <a:buFont typeface="Arial" panose="020B0604020202020204" pitchFamily="34" charset="0"/>
              <a:buChar char="•"/>
            </a:pPr>
            <a:r>
              <a:rPr lang="en-US" sz="1200" dirty="0">
                <a:latin typeface="Arial" panose="020B0604020202020204" pitchFamily="34" charset="0"/>
                <a:cs typeface="Arial" panose="020B0604020202020204" pitchFamily="34" charset="0"/>
              </a:rPr>
              <a:t>Know hinge joints and ball and socket joints</a:t>
            </a:r>
          </a:p>
          <a:p>
            <a:pPr marL="557213" lvl="1" indent="-214313" algn="l">
              <a:buFont typeface="Arial" panose="020B0604020202020204" pitchFamily="34" charset="0"/>
              <a:buChar char="•"/>
            </a:pPr>
            <a:r>
              <a:rPr lang="en-US" sz="1200" dirty="0">
                <a:latin typeface="Arial" panose="020B0604020202020204" pitchFamily="34" charset="0"/>
                <a:cs typeface="Arial" panose="020B0604020202020204" pitchFamily="34" charset="0"/>
              </a:rPr>
              <a:t>Know the types of movements at hinge and ball and socket joints.</a:t>
            </a:r>
          </a:p>
          <a:p>
            <a:pPr marL="557213" lvl="1" indent="-214313" algn="l">
              <a:buFont typeface="Arial" panose="020B0604020202020204" pitchFamily="34" charset="0"/>
              <a:buChar char="•"/>
            </a:pPr>
            <a:r>
              <a:rPr lang="en-US" sz="1200" dirty="0">
                <a:latin typeface="Arial" panose="020B0604020202020204" pitchFamily="34" charset="0"/>
                <a:cs typeface="Arial" panose="020B0604020202020204" pitchFamily="34" charset="0"/>
              </a:rPr>
              <a:t>Know the roles of ligaments, cartilage and tendons.</a:t>
            </a:r>
          </a:p>
        </p:txBody>
      </p:sp>
      <p:sp>
        <p:nvSpPr>
          <p:cNvPr id="3" name="TextBox 2">
            <a:extLst>
              <a:ext uri="{FF2B5EF4-FFF2-40B4-BE49-F238E27FC236}">
                <a16:creationId xmlns:a16="http://schemas.microsoft.com/office/drawing/2014/main" id="{B98A07FE-C015-4303-87FD-B83A391F9FC7}"/>
              </a:ext>
            </a:extLst>
          </p:cNvPr>
          <p:cNvSpPr txBox="1"/>
          <p:nvPr/>
        </p:nvSpPr>
        <p:spPr>
          <a:xfrm>
            <a:off x="395536" y="1484784"/>
            <a:ext cx="503764" cy="184666"/>
          </a:xfrm>
          <a:prstGeom prst="rect">
            <a:avLst/>
          </a:prstGeom>
          <a:solidFill>
            <a:schemeClr val="bg1"/>
          </a:solidFill>
          <a:ln w="6350">
            <a:solidFill>
              <a:schemeClr val="tx1"/>
            </a:solidFill>
          </a:ln>
        </p:spPr>
        <p:txBody>
          <a:bodyPr wrap="square" rtlCol="0">
            <a:spAutoFit/>
          </a:bodyPr>
          <a:lstStyle/>
          <a:p>
            <a:r>
              <a:rPr lang="en-GB" sz="600" dirty="0">
                <a:latin typeface="Arial" panose="020B0604020202020204" pitchFamily="34" charset="0"/>
                <a:cs typeface="Arial" panose="020B0604020202020204" pitchFamily="34" charset="0"/>
              </a:rPr>
              <a:t>Cranium</a:t>
            </a:r>
          </a:p>
        </p:txBody>
      </p:sp>
      <p:sp>
        <p:nvSpPr>
          <p:cNvPr id="8" name="TextBox 7">
            <a:extLst>
              <a:ext uri="{FF2B5EF4-FFF2-40B4-BE49-F238E27FC236}">
                <a16:creationId xmlns:a16="http://schemas.microsoft.com/office/drawing/2014/main" id="{9FE17384-7167-445F-80EB-3B1ADE43D1EC}"/>
              </a:ext>
            </a:extLst>
          </p:cNvPr>
          <p:cNvSpPr txBox="1"/>
          <p:nvPr/>
        </p:nvSpPr>
        <p:spPr>
          <a:xfrm>
            <a:off x="1907704" y="2852936"/>
            <a:ext cx="432048" cy="184666"/>
          </a:xfrm>
          <a:prstGeom prst="rect">
            <a:avLst/>
          </a:prstGeom>
          <a:solidFill>
            <a:schemeClr val="bg1"/>
          </a:solidFill>
          <a:ln w="6350">
            <a:solidFill>
              <a:schemeClr val="tx1"/>
            </a:solidFill>
          </a:ln>
        </p:spPr>
        <p:txBody>
          <a:bodyPr wrap="square" rtlCol="0">
            <a:spAutoFit/>
          </a:bodyPr>
          <a:lstStyle/>
          <a:p>
            <a:r>
              <a:rPr lang="en-GB" sz="600" dirty="0">
                <a:latin typeface="Arial" panose="020B0604020202020204" pitchFamily="34" charset="0"/>
                <a:cs typeface="Arial" panose="020B0604020202020204" pitchFamily="34" charset="0"/>
              </a:rPr>
              <a:t>Pelvis</a:t>
            </a:r>
          </a:p>
        </p:txBody>
      </p:sp>
      <p:sp>
        <p:nvSpPr>
          <p:cNvPr id="9" name="TextBox 8">
            <a:extLst>
              <a:ext uri="{FF2B5EF4-FFF2-40B4-BE49-F238E27FC236}">
                <a16:creationId xmlns:a16="http://schemas.microsoft.com/office/drawing/2014/main" id="{05E6AC8A-4CD1-4E59-81AD-BB40368BD44B}"/>
              </a:ext>
            </a:extLst>
          </p:cNvPr>
          <p:cNvSpPr txBox="1"/>
          <p:nvPr/>
        </p:nvSpPr>
        <p:spPr>
          <a:xfrm>
            <a:off x="177926" y="3780553"/>
            <a:ext cx="609498" cy="184666"/>
          </a:xfrm>
          <a:prstGeom prst="rect">
            <a:avLst/>
          </a:prstGeom>
          <a:solidFill>
            <a:schemeClr val="bg1"/>
          </a:solidFill>
          <a:ln w="6350">
            <a:solidFill>
              <a:schemeClr val="tx1"/>
            </a:solidFill>
          </a:ln>
        </p:spPr>
        <p:txBody>
          <a:bodyPr wrap="square" rtlCol="0">
            <a:spAutoFit/>
          </a:bodyPr>
          <a:lstStyle/>
          <a:p>
            <a:r>
              <a:rPr lang="en-GB" sz="600" dirty="0">
                <a:latin typeface="Arial" panose="020B0604020202020204" pitchFamily="34" charset="0"/>
                <a:cs typeface="Arial" panose="020B0604020202020204" pitchFamily="34" charset="0"/>
              </a:rPr>
              <a:t>Phalanges</a:t>
            </a:r>
          </a:p>
        </p:txBody>
      </p:sp>
      <p:cxnSp>
        <p:nvCxnSpPr>
          <p:cNvPr id="10" name="Straight Arrow Connector 9">
            <a:extLst>
              <a:ext uri="{FF2B5EF4-FFF2-40B4-BE49-F238E27FC236}">
                <a16:creationId xmlns:a16="http://schemas.microsoft.com/office/drawing/2014/main" id="{AC021BE4-7D5F-416A-A6CF-5085B29E13DC}"/>
              </a:ext>
            </a:extLst>
          </p:cNvPr>
          <p:cNvCxnSpPr>
            <a:cxnSpLocks/>
          </p:cNvCxnSpPr>
          <p:nvPr/>
        </p:nvCxnSpPr>
        <p:spPr>
          <a:xfrm flipV="1">
            <a:off x="568578" y="3463632"/>
            <a:ext cx="34167" cy="31692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3715A615-17CE-477C-8989-2388902552E7}"/>
              </a:ext>
            </a:extLst>
          </p:cNvPr>
          <p:cNvSpPr txBox="1"/>
          <p:nvPr/>
        </p:nvSpPr>
        <p:spPr>
          <a:xfrm>
            <a:off x="1631194" y="4819903"/>
            <a:ext cx="564542" cy="184666"/>
          </a:xfrm>
          <a:prstGeom prst="rect">
            <a:avLst/>
          </a:prstGeom>
          <a:solidFill>
            <a:schemeClr val="bg1"/>
          </a:solidFill>
          <a:ln w="6350">
            <a:solidFill>
              <a:schemeClr val="tx1"/>
            </a:solidFill>
          </a:ln>
        </p:spPr>
        <p:txBody>
          <a:bodyPr wrap="square" rtlCol="0">
            <a:spAutoFit/>
          </a:bodyPr>
          <a:lstStyle/>
          <a:p>
            <a:r>
              <a:rPr lang="en-GB" sz="600" dirty="0">
                <a:latin typeface="Arial" panose="020B0604020202020204" pitchFamily="34" charset="0"/>
                <a:cs typeface="Arial" panose="020B0604020202020204" pitchFamily="34" charset="0"/>
              </a:rPr>
              <a:t>Phalanges</a:t>
            </a:r>
          </a:p>
        </p:txBody>
      </p:sp>
      <p:cxnSp>
        <p:nvCxnSpPr>
          <p:cNvPr id="13" name="Straight Arrow Connector 12">
            <a:extLst>
              <a:ext uri="{FF2B5EF4-FFF2-40B4-BE49-F238E27FC236}">
                <a16:creationId xmlns:a16="http://schemas.microsoft.com/office/drawing/2014/main" id="{FA4828E3-7D95-4815-AEBF-22833C91B7A6}"/>
              </a:ext>
            </a:extLst>
          </p:cNvPr>
          <p:cNvCxnSpPr>
            <a:cxnSpLocks/>
            <a:stCxn id="12" idx="1"/>
          </p:cNvCxnSpPr>
          <p:nvPr/>
        </p:nvCxnSpPr>
        <p:spPr>
          <a:xfrm flipH="1">
            <a:off x="1508354" y="4912236"/>
            <a:ext cx="122840" cy="39494"/>
          </a:xfrm>
          <a:prstGeom prst="straightConnector1">
            <a:avLst/>
          </a:prstGeom>
          <a:ln w="63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54397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6" name="Picture 5" title="Skeleton">
            <a:extLst>
              <a:ext uri="{FF2B5EF4-FFF2-40B4-BE49-F238E27FC236}">
                <a16:creationId xmlns:a16="http://schemas.microsoft.com/office/drawing/2014/main" id="{A7EA2986-A739-42EF-8A9C-F182FCA836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4236" y="1865838"/>
            <a:ext cx="3964894" cy="4168088"/>
          </a:xfrm>
          <a:prstGeom prst="rect">
            <a:avLst/>
          </a:prstGeom>
        </p:spPr>
      </p:pic>
      <p:sp>
        <p:nvSpPr>
          <p:cNvPr id="86" name="Shape 86"/>
          <p:cNvSpPr txBox="1"/>
          <p:nvPr/>
        </p:nvSpPr>
        <p:spPr>
          <a:xfrm>
            <a:off x="0" y="1272145"/>
            <a:ext cx="9144000" cy="418045"/>
          </a:xfrm>
          <a:prstGeom prst="rect">
            <a:avLst/>
          </a:prstGeom>
          <a:noFill/>
          <a:ln>
            <a:noFill/>
          </a:ln>
        </p:spPr>
        <p:txBody>
          <a:bodyPr lIns="68569" tIns="34275" rIns="68569" bIns="34275" anchor="t" anchorCtr="0">
            <a:noAutofit/>
          </a:bodyPr>
          <a:lstStyle/>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The adult skeleton has </a:t>
            </a:r>
            <a:r>
              <a:rPr lang="en-US" sz="2400" b="1" u="sng" dirty="0">
                <a:solidFill>
                  <a:schemeClr val="dk1"/>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206 bones </a:t>
            </a:r>
            <a:r>
              <a:rPr lang="en-US" dirty="0">
                <a:solidFill>
                  <a:schemeClr val="dk1"/>
                </a:solidFill>
                <a:latin typeface="Arial" panose="020B0604020202020204" pitchFamily="34" charset="0"/>
                <a:ea typeface="Calibri"/>
                <a:cs typeface="Arial" panose="020B0604020202020204" pitchFamily="34" charset="0"/>
                <a:sym typeface="Calibri"/>
              </a:rPr>
              <a:t>and provides the framework for all movement.</a:t>
            </a:r>
          </a:p>
        </p:txBody>
      </p:sp>
      <p:sp>
        <p:nvSpPr>
          <p:cNvPr id="2" name="TextBox 1"/>
          <p:cNvSpPr txBox="1"/>
          <p:nvPr/>
        </p:nvSpPr>
        <p:spPr>
          <a:xfrm>
            <a:off x="137161" y="1915342"/>
            <a:ext cx="5226927" cy="715581"/>
          </a:xfrm>
          <a:prstGeom prst="rect">
            <a:avLst/>
          </a:prstGeom>
          <a:noFill/>
        </p:spPr>
        <p:txBody>
          <a:bodyPr wrap="square" rtlCol="0">
            <a:spAutoFit/>
          </a:bodyPr>
          <a:lstStyle/>
          <a:p>
            <a:r>
              <a:rPr lang="en-GB" sz="1350" b="1" dirty="0">
                <a:latin typeface="Arial" panose="020B0604020202020204" pitchFamily="34" charset="0"/>
                <a:cs typeface="Arial" panose="020B0604020202020204" pitchFamily="34" charset="0"/>
              </a:rPr>
              <a:t>PRACTICAL TASK: </a:t>
            </a:r>
          </a:p>
          <a:p>
            <a:r>
              <a:rPr lang="en-GB" sz="1350" dirty="0">
                <a:latin typeface="Arial" panose="020B0604020202020204" pitchFamily="34" charset="0"/>
                <a:cs typeface="Arial" panose="020B0604020202020204" pitchFamily="34" charset="0"/>
              </a:rPr>
              <a:t>Using the Labels and marker pen on your table, can you identify the location of the major bones on your </a:t>
            </a:r>
            <a:r>
              <a:rPr lang="en-GB" sz="1350" i="1" dirty="0">
                <a:latin typeface="Arial" panose="020B0604020202020204" pitchFamily="34" charset="0"/>
                <a:cs typeface="Arial" panose="020B0604020202020204" pitchFamily="34" charset="0"/>
              </a:rPr>
              <a:t>‘designated dummy!’</a:t>
            </a:r>
            <a:r>
              <a:rPr lang="en-GB" sz="1350" dirty="0">
                <a:latin typeface="Arial" panose="020B0604020202020204" pitchFamily="34" charset="0"/>
                <a:cs typeface="Arial" panose="020B0604020202020204" pitchFamily="34" charset="0"/>
              </a:rPr>
              <a:t> </a:t>
            </a:r>
            <a:endParaRPr lang="en-US" sz="1350" dirty="0">
              <a:latin typeface="Arial" panose="020B0604020202020204" pitchFamily="34" charset="0"/>
              <a:cs typeface="Arial" panose="020B0604020202020204" pitchFamily="34" charset="0"/>
            </a:endParaRPr>
          </a:p>
        </p:txBody>
      </p:sp>
      <p:sp>
        <p:nvSpPr>
          <p:cNvPr id="3" name="TextBox 2"/>
          <p:cNvSpPr txBox="1"/>
          <p:nvPr/>
        </p:nvSpPr>
        <p:spPr>
          <a:xfrm>
            <a:off x="215537" y="2875462"/>
            <a:ext cx="4526280" cy="2585323"/>
          </a:xfrm>
          <a:prstGeom prst="rect">
            <a:avLst/>
          </a:prstGeom>
          <a:noFill/>
        </p:spPr>
        <p:txBody>
          <a:bodyPr wrap="square" rtlCol="0">
            <a:spAutoFit/>
          </a:bodyPr>
          <a:lstStyle/>
          <a:p>
            <a:r>
              <a:rPr lang="en-GB" sz="1350" dirty="0">
                <a:latin typeface="Arial" panose="020B0604020202020204" pitchFamily="34" charset="0"/>
                <a:cs typeface="Arial" panose="020B0604020202020204" pitchFamily="34" charset="0"/>
              </a:rPr>
              <a:t>You need to know the location of the following bones:</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Cranium</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Vertebrae</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Ribs</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Sternum</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Clavicle</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Scapula</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Humerus</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Ulna</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Radius</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Carpals</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Metacarpals</a:t>
            </a:r>
            <a:endParaRPr lang="en-US" sz="1350" dirty="0">
              <a:latin typeface="Arial" panose="020B0604020202020204" pitchFamily="34" charset="0"/>
              <a:cs typeface="Arial" panose="020B0604020202020204" pitchFamily="34" charset="0"/>
            </a:endParaRPr>
          </a:p>
        </p:txBody>
      </p:sp>
      <p:sp>
        <p:nvSpPr>
          <p:cNvPr id="4" name="TextBox 3"/>
          <p:cNvSpPr txBox="1"/>
          <p:nvPr/>
        </p:nvSpPr>
        <p:spPr>
          <a:xfrm>
            <a:off x="1619672" y="3090998"/>
            <a:ext cx="2825238" cy="1962076"/>
          </a:xfrm>
          <a:prstGeom prst="rect">
            <a:avLst/>
          </a:prstGeom>
          <a:noFill/>
        </p:spPr>
        <p:txBody>
          <a:bodyPr wrap="square" rtlCol="0">
            <a:spAutoFit/>
          </a:bodyPr>
          <a:lstStyle/>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Phalanges</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Pelvis </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Femur</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Patella</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Tibia</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Fibula</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Tarsals</a:t>
            </a:r>
          </a:p>
          <a:p>
            <a:pPr marL="214313" indent="-214313">
              <a:buFont typeface="Arial" panose="020B0604020202020204" pitchFamily="34" charset="0"/>
              <a:buChar char="•"/>
            </a:pPr>
            <a:r>
              <a:rPr lang="en-GB" sz="1350" dirty="0">
                <a:latin typeface="Arial" panose="020B0604020202020204" pitchFamily="34" charset="0"/>
                <a:cs typeface="Arial" panose="020B0604020202020204" pitchFamily="34" charset="0"/>
              </a:rPr>
              <a:t>Metatarsals</a:t>
            </a:r>
          </a:p>
          <a:p>
            <a:pPr marL="214313" indent="-214313">
              <a:buFont typeface="Arial" panose="020B0604020202020204" pitchFamily="34" charset="0"/>
              <a:buChar char="•"/>
            </a:pPr>
            <a:endParaRPr lang="en-US" sz="1350" dirty="0">
              <a:latin typeface="Arial" panose="020B0604020202020204" pitchFamily="34" charset="0"/>
              <a:cs typeface="Arial" panose="020B0604020202020204" pitchFamily="34" charset="0"/>
            </a:endParaRPr>
          </a:p>
        </p:txBody>
      </p:sp>
      <p:sp>
        <p:nvSpPr>
          <p:cNvPr id="13" name="Title 1">
            <a:extLst>
              <a:ext uri="{FF2B5EF4-FFF2-40B4-BE49-F238E27FC236}">
                <a16:creationId xmlns:a16="http://schemas.microsoft.com/office/drawing/2014/main" id="{1A2E12A0-BC4A-432C-9CC9-67C407D1E65B}"/>
              </a:ext>
            </a:extLst>
          </p:cNvPr>
          <p:cNvSpPr txBox="1">
            <a:spLocks/>
          </p:cNvSpPr>
          <p:nvPr/>
        </p:nvSpPr>
        <p:spPr>
          <a:xfrm>
            <a:off x="323528" y="154508"/>
            <a:ext cx="8496944" cy="912645"/>
          </a:xfrm>
          <a:prstGeom prst="rect">
            <a:avLst/>
          </a:prstGeom>
        </p:spPr>
        <p:txBody>
          <a:bodyPr vert="horz" lIns="91440" tIns="45720" rIns="91440" bIns="45720" rtlCol="0" anchor="ctr">
            <a:normAutofit fontScale="77500" lnSpcReduction="20000"/>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dirty="0"/>
              <a:t>Know the </a:t>
            </a:r>
            <a:r>
              <a:rPr lang="en-US" sz="4600" dirty="0"/>
              <a:t>location</a:t>
            </a:r>
            <a:r>
              <a:rPr lang="en-US" dirty="0"/>
              <a:t> of the major bones</a:t>
            </a:r>
          </a:p>
        </p:txBody>
      </p:sp>
    </p:spTree>
    <p:extLst>
      <p:ext uri="{BB962C8B-B14F-4D97-AF65-F5344CB8AC3E}">
        <p14:creationId xmlns:p14="http://schemas.microsoft.com/office/powerpoint/2010/main" val="27849058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500"/>
                                        <p:tgtEl>
                                          <p:spTgt spid="8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ppt_w</p:attrName>
                                        </p:attrNameLst>
                                      </p:cBhvr>
                                      <p:tavLst>
                                        <p:tav tm="0">
                                          <p:val>
                                            <p:fltVal val="0"/>
                                          </p:val>
                                        </p:tav>
                                        <p:tav tm="100000">
                                          <p:val>
                                            <p:strVal val="#ppt_w"/>
                                          </p:val>
                                        </p:tav>
                                      </p:tavLst>
                                    </p:anim>
                                    <p:anim calcmode="lin" valueType="num">
                                      <p:cBhvr>
                                        <p:cTn id="28" dur="1000" fill="hold"/>
                                        <p:tgtEl>
                                          <p:spTgt spid="6"/>
                                        </p:tgtEl>
                                        <p:attrNameLst>
                                          <p:attrName>ppt_h</p:attrName>
                                        </p:attrNameLst>
                                      </p:cBhvr>
                                      <p:tavLst>
                                        <p:tav tm="0">
                                          <p:val>
                                            <p:fltVal val="0"/>
                                          </p:val>
                                        </p:tav>
                                        <p:tav tm="100000">
                                          <p:val>
                                            <p:strVal val="#ppt_h"/>
                                          </p:val>
                                        </p:tav>
                                      </p:tavLst>
                                    </p:anim>
                                    <p:anim calcmode="lin" valueType="num">
                                      <p:cBhvr>
                                        <p:cTn id="29" dur="1000" fill="hold"/>
                                        <p:tgtEl>
                                          <p:spTgt spid="6"/>
                                        </p:tgtEl>
                                        <p:attrNameLst>
                                          <p:attrName>style.rotation</p:attrName>
                                        </p:attrNameLst>
                                      </p:cBhvr>
                                      <p:tavLst>
                                        <p:tav tm="0">
                                          <p:val>
                                            <p:fltVal val="90"/>
                                          </p:val>
                                        </p:tav>
                                        <p:tav tm="100000">
                                          <p:val>
                                            <p:fltVal val="0"/>
                                          </p:val>
                                        </p:tav>
                                      </p:tavLst>
                                    </p:anim>
                                    <p:animEffect transition="in" filter="fade">
                                      <p:cBhvr>
                                        <p:cTn id="3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2" grpId="0"/>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3365" y="1988840"/>
            <a:ext cx="7387046" cy="923330"/>
          </a:xfrm>
          <a:prstGeom prst="rect">
            <a:avLst/>
          </a:prstGeom>
          <a:noFill/>
        </p:spPr>
        <p:txBody>
          <a:bodyPr wrap="square" rtlCol="0">
            <a:spAutoFit/>
          </a:bodyPr>
          <a:lstStyle/>
          <a:p>
            <a:pPr algn="ctr"/>
            <a:r>
              <a:rPr lang="en-GB" sz="5400" b="1" dirty="0">
                <a:ln>
                  <a:solidFill>
                    <a:sysClr val="windowText" lastClr="000000"/>
                  </a:solidFill>
                </a:ln>
                <a:solidFill>
                  <a:srgbClr val="DA8AAD"/>
                </a:solidFill>
                <a:latin typeface="Arial" panose="020B0604020202020204" pitchFamily="34" charset="0"/>
                <a:cs typeface="Arial" panose="020B0604020202020204" pitchFamily="34" charset="0"/>
              </a:rPr>
              <a:t>So How did we do?!</a:t>
            </a:r>
            <a:endParaRPr lang="en-US" sz="5400" b="1" dirty="0">
              <a:ln>
                <a:solidFill>
                  <a:sysClr val="windowText" lastClr="000000"/>
                </a:solidFill>
              </a:ln>
              <a:solidFill>
                <a:srgbClr val="DA8AAD"/>
              </a:solidFill>
              <a:latin typeface="Arial" panose="020B0604020202020204" pitchFamily="34" charset="0"/>
              <a:cs typeface="Arial" panose="020B0604020202020204" pitchFamily="34" charset="0"/>
            </a:endParaRPr>
          </a:p>
        </p:txBody>
      </p:sp>
      <p:sp>
        <p:nvSpPr>
          <p:cNvPr id="4" name="TextBox 3"/>
          <p:cNvSpPr txBox="1"/>
          <p:nvPr/>
        </p:nvSpPr>
        <p:spPr>
          <a:xfrm>
            <a:off x="499654" y="3247753"/>
            <a:ext cx="7994468" cy="1338828"/>
          </a:xfrm>
          <a:prstGeom prst="rect">
            <a:avLst/>
          </a:prstGeom>
          <a:noFill/>
        </p:spPr>
        <p:txBody>
          <a:bodyPr wrap="square" rtlCol="0">
            <a:spAutoFit/>
          </a:bodyPr>
          <a:lstStyle/>
          <a:p>
            <a:pPr algn="ctr"/>
            <a:r>
              <a:rPr lang="en-GB" sz="3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 will be the winning table!</a:t>
            </a:r>
          </a:p>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For each bone you correctly label </a:t>
            </a:r>
            <a:r>
              <a:rPr lang="en-GB"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you </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will earn yourself a point!</a:t>
            </a:r>
          </a:p>
          <a:p>
            <a:pPr algn="ctr"/>
            <a:r>
              <a:rPr lang="en-GB" sz="33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Most points WIN</a:t>
            </a:r>
            <a:r>
              <a:rPr lang="en-GB" sz="33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en-US" sz="33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BE95D470-08E7-4919-944C-15EB780C89E1}"/>
              </a:ext>
            </a:extLst>
          </p:cNvPr>
          <p:cNvSpPr txBox="1">
            <a:spLocks/>
          </p:cNvSpPr>
          <p:nvPr/>
        </p:nvSpPr>
        <p:spPr>
          <a:xfrm>
            <a:off x="323528" y="154508"/>
            <a:ext cx="8496944" cy="912645"/>
          </a:xfrm>
          <a:prstGeom prst="rect">
            <a:avLst/>
          </a:prstGeom>
        </p:spPr>
        <p:txBody>
          <a:bodyPr vert="horz" lIns="91440" tIns="45720" rIns="91440" bIns="45720" rtlCol="0" anchor="ctr">
            <a:normAutofit fontScale="77500" lnSpcReduction="20000"/>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dirty="0"/>
              <a:t>Know </a:t>
            </a:r>
            <a:r>
              <a:rPr lang="en-US" sz="4600" dirty="0"/>
              <a:t>the</a:t>
            </a:r>
            <a:r>
              <a:rPr lang="en-US" dirty="0"/>
              <a:t> location of the major bones</a:t>
            </a:r>
          </a:p>
        </p:txBody>
      </p:sp>
    </p:spTree>
    <p:extLst>
      <p:ext uri="{BB962C8B-B14F-4D97-AF65-F5344CB8AC3E}">
        <p14:creationId xmlns:p14="http://schemas.microsoft.com/office/powerpoint/2010/main" val="9133431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14" name="Picture 13" title="Skeleton">
            <a:extLst>
              <a:ext uri="{FF2B5EF4-FFF2-40B4-BE49-F238E27FC236}">
                <a16:creationId xmlns:a16="http://schemas.microsoft.com/office/drawing/2014/main" id="{59BD95E2-3BC8-443B-A9D9-0E6B82B021E4}"/>
              </a:ext>
            </a:extLst>
          </p:cNvPr>
          <p:cNvPicPr>
            <a:picLocks noChangeAspect="1"/>
          </p:cNvPicPr>
          <p:nvPr/>
        </p:nvPicPr>
        <p:blipFill rotWithShape="1">
          <a:blip r:embed="rId3">
            <a:extLst>
              <a:ext uri="{28A0092B-C50C-407E-A947-70E740481C1C}">
                <a14:useLocalDpi xmlns:a14="http://schemas.microsoft.com/office/drawing/2010/main" val="0"/>
              </a:ext>
            </a:extLst>
          </a:blip>
          <a:srcRect l="49010"/>
          <a:stretch/>
        </p:blipFill>
        <p:spPr>
          <a:xfrm>
            <a:off x="1442936" y="1417965"/>
            <a:ext cx="2164270" cy="4462061"/>
          </a:xfrm>
          <a:prstGeom prst="rect">
            <a:avLst/>
          </a:prstGeom>
        </p:spPr>
      </p:pic>
      <p:pic>
        <p:nvPicPr>
          <p:cNvPr id="13" name="Picture 12" title="Skeleton">
            <a:extLst>
              <a:ext uri="{FF2B5EF4-FFF2-40B4-BE49-F238E27FC236}">
                <a16:creationId xmlns:a16="http://schemas.microsoft.com/office/drawing/2014/main" id="{5F82650A-EC83-4311-ADB3-DAB5AD3C40B5}"/>
              </a:ext>
            </a:extLst>
          </p:cNvPr>
          <p:cNvPicPr>
            <a:picLocks noChangeAspect="1"/>
          </p:cNvPicPr>
          <p:nvPr/>
        </p:nvPicPr>
        <p:blipFill rotWithShape="1">
          <a:blip r:embed="rId3">
            <a:extLst>
              <a:ext uri="{28A0092B-C50C-407E-A947-70E740481C1C}">
                <a14:useLocalDpi xmlns:a14="http://schemas.microsoft.com/office/drawing/2010/main" val="0"/>
              </a:ext>
            </a:extLst>
          </a:blip>
          <a:srcRect r="47449"/>
          <a:stretch/>
        </p:blipFill>
        <p:spPr>
          <a:xfrm>
            <a:off x="5181069" y="1417965"/>
            <a:ext cx="2230548" cy="4462061"/>
          </a:xfrm>
          <a:prstGeom prst="rect">
            <a:avLst/>
          </a:prstGeom>
        </p:spPr>
      </p:pic>
      <p:sp>
        <p:nvSpPr>
          <p:cNvPr id="100" name="Shape 100"/>
          <p:cNvSpPr txBox="1"/>
          <p:nvPr/>
        </p:nvSpPr>
        <p:spPr>
          <a:xfrm>
            <a:off x="3894535" y="2344003"/>
            <a:ext cx="1002506" cy="346471"/>
          </a:xfrm>
          <a:prstGeom prst="rect">
            <a:avLst/>
          </a:prstGeom>
          <a:noFill/>
          <a:ln>
            <a:noFill/>
          </a:ln>
        </p:spPr>
        <p:txBody>
          <a:bodyPr lIns="68569" tIns="34275" rIns="68569" bIns="34275" anchor="t" anchorCtr="0">
            <a:noAutofit/>
          </a:bodyPr>
          <a:lstStyle/>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Cranium</a:t>
            </a:r>
          </a:p>
        </p:txBody>
      </p:sp>
      <p:sp>
        <p:nvSpPr>
          <p:cNvPr id="101" name="Shape 101"/>
          <p:cNvSpPr txBox="1"/>
          <p:nvPr/>
        </p:nvSpPr>
        <p:spPr>
          <a:xfrm>
            <a:off x="3502818" y="2858353"/>
            <a:ext cx="1933277" cy="346472"/>
          </a:xfrm>
          <a:prstGeom prst="rect">
            <a:avLst/>
          </a:prstGeom>
          <a:noFill/>
          <a:ln>
            <a:noFill/>
          </a:ln>
        </p:spPr>
        <p:txBody>
          <a:bodyPr lIns="68569" tIns="34275" rIns="68569" bIns="34275" anchor="t" anchorCtr="0">
            <a:noAutofit/>
          </a:bodyPr>
          <a:lstStyle/>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Vertebral column</a:t>
            </a:r>
          </a:p>
        </p:txBody>
      </p:sp>
      <p:cxnSp>
        <p:nvCxnSpPr>
          <p:cNvPr id="102" name="Shape 102"/>
          <p:cNvCxnSpPr/>
          <p:nvPr/>
        </p:nvCxnSpPr>
        <p:spPr>
          <a:xfrm rot="10800000">
            <a:off x="2519362" y="1790363"/>
            <a:ext cx="1375172" cy="727471"/>
          </a:xfrm>
          <a:prstGeom prst="straightConnector1">
            <a:avLst/>
          </a:prstGeom>
          <a:noFill/>
          <a:ln w="34925" cap="flat" cmpd="sng">
            <a:solidFill>
              <a:schemeClr val="dk1"/>
            </a:solidFill>
            <a:prstDash val="solid"/>
            <a:miter/>
            <a:headEnd type="none" w="med" len="med"/>
            <a:tailEnd type="triangle" w="lg" len="lg"/>
          </a:ln>
        </p:spPr>
      </p:cxnSp>
      <p:cxnSp>
        <p:nvCxnSpPr>
          <p:cNvPr id="103" name="Shape 103"/>
          <p:cNvCxnSpPr/>
          <p:nvPr/>
        </p:nvCxnSpPr>
        <p:spPr>
          <a:xfrm rot="10800000">
            <a:off x="2519362" y="2196365"/>
            <a:ext cx="1014413" cy="807243"/>
          </a:xfrm>
          <a:prstGeom prst="straightConnector1">
            <a:avLst/>
          </a:prstGeom>
          <a:noFill/>
          <a:ln w="34925" cap="flat" cmpd="sng">
            <a:solidFill>
              <a:schemeClr val="dk1"/>
            </a:solidFill>
            <a:prstDash val="solid"/>
            <a:miter/>
            <a:headEnd type="none" w="med" len="med"/>
            <a:tailEnd type="triangle" w="lg" len="lg"/>
          </a:ln>
        </p:spPr>
      </p:cxnSp>
      <p:sp>
        <p:nvSpPr>
          <p:cNvPr id="104" name="Shape 104"/>
          <p:cNvSpPr txBox="1"/>
          <p:nvPr/>
        </p:nvSpPr>
        <p:spPr>
          <a:xfrm>
            <a:off x="2087165" y="1386740"/>
            <a:ext cx="4591050" cy="900113"/>
          </a:xfrm>
          <a:prstGeom prst="rect">
            <a:avLst/>
          </a:prstGeom>
          <a:noFill/>
          <a:ln w="9525" cap="flat" cmpd="sng">
            <a:solidFill>
              <a:srgbClr val="FF0000"/>
            </a:solidFill>
            <a:prstDash val="solid"/>
            <a:miter/>
            <a:headEnd type="none" w="med" len="med"/>
            <a:tailEnd type="none" w="med" len="med"/>
          </a:ln>
        </p:spPr>
        <p:txBody>
          <a:bodyPr lIns="68569" tIns="34275" rIns="68569" bIns="34275" anchor="t" anchorCtr="0">
            <a:noAutofit/>
          </a:bodyPr>
          <a:lstStyle/>
          <a:p>
            <a:pPr algn="ct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Head/Neck joint</a:t>
            </a:r>
          </a:p>
          <a:p>
            <a:pPr algn="ctr">
              <a:buClr>
                <a:schemeClr val="dk1"/>
              </a:buClr>
            </a:pPr>
            <a:endParaRPr b="1" dirty="0">
              <a:solidFill>
                <a:schemeClr val="dk1"/>
              </a:solidFill>
              <a:latin typeface="Arial" panose="020B0604020202020204" pitchFamily="34" charset="0"/>
              <a:ea typeface="Arial"/>
              <a:cs typeface="Arial" panose="020B0604020202020204" pitchFamily="34" charset="0"/>
              <a:sym typeface="Arial"/>
            </a:endParaRPr>
          </a:p>
          <a:p>
            <a:endParaRPr b="1" dirty="0">
              <a:solidFill>
                <a:schemeClr val="dk1"/>
              </a:solidFill>
              <a:latin typeface="Arial" panose="020B0604020202020204" pitchFamily="34" charset="0"/>
              <a:ea typeface="Arial"/>
              <a:cs typeface="Arial" panose="020B0604020202020204" pitchFamily="34" charset="0"/>
              <a:sym typeface="Arial"/>
            </a:endParaRPr>
          </a:p>
        </p:txBody>
      </p:sp>
      <p:cxnSp>
        <p:nvCxnSpPr>
          <p:cNvPr id="105" name="Shape 105"/>
          <p:cNvCxnSpPr/>
          <p:nvPr/>
        </p:nvCxnSpPr>
        <p:spPr>
          <a:xfrm rot="10800000" flipH="1">
            <a:off x="4797029" y="1710591"/>
            <a:ext cx="1435894" cy="828674"/>
          </a:xfrm>
          <a:prstGeom prst="straightConnector1">
            <a:avLst/>
          </a:prstGeom>
          <a:noFill/>
          <a:ln w="34925" cap="flat" cmpd="sng">
            <a:solidFill>
              <a:schemeClr val="dk1"/>
            </a:solidFill>
            <a:prstDash val="solid"/>
            <a:miter/>
            <a:headEnd type="none" w="med" len="med"/>
            <a:tailEnd type="triangle" w="lg" len="lg"/>
          </a:ln>
        </p:spPr>
      </p:cxnSp>
      <p:cxnSp>
        <p:nvCxnSpPr>
          <p:cNvPr id="106" name="Shape 106"/>
          <p:cNvCxnSpPr/>
          <p:nvPr/>
        </p:nvCxnSpPr>
        <p:spPr>
          <a:xfrm>
            <a:off x="5303044" y="3051235"/>
            <a:ext cx="929877" cy="59531"/>
          </a:xfrm>
          <a:prstGeom prst="straightConnector1">
            <a:avLst/>
          </a:prstGeom>
          <a:noFill/>
          <a:ln w="34925" cap="flat" cmpd="sng">
            <a:solidFill>
              <a:schemeClr val="dk1"/>
            </a:solidFill>
            <a:prstDash val="solid"/>
            <a:miter/>
            <a:headEnd type="none" w="med" len="med"/>
            <a:tailEnd type="triangle" w="lg" len="lg"/>
          </a:ln>
        </p:spPr>
      </p:cxnSp>
      <p:sp>
        <p:nvSpPr>
          <p:cNvPr id="15" name="Title 1">
            <a:extLst>
              <a:ext uri="{FF2B5EF4-FFF2-40B4-BE49-F238E27FC236}">
                <a16:creationId xmlns:a16="http://schemas.microsoft.com/office/drawing/2014/main" id="{14934A5D-89FA-45DB-9D03-CC9D339C934C}"/>
              </a:ext>
            </a:extLst>
          </p:cNvPr>
          <p:cNvSpPr txBox="1">
            <a:spLocks/>
          </p:cNvSpPr>
          <p:nvPr/>
        </p:nvSpPr>
        <p:spPr>
          <a:xfrm>
            <a:off x="323528" y="154508"/>
            <a:ext cx="8496944" cy="912645"/>
          </a:xfrm>
          <a:prstGeom prst="rect">
            <a:avLst/>
          </a:prstGeom>
        </p:spPr>
        <p:txBody>
          <a:bodyPr vert="horz" lIns="91440" tIns="45720" rIns="91440" bIns="45720" rtlCol="0" anchor="ctr">
            <a:normAutofit fontScale="77500" lnSpcReduction="20000"/>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dirty="0"/>
              <a:t>Know the location of the major bones</a:t>
            </a:r>
          </a:p>
        </p:txBody>
      </p:sp>
    </p:spTree>
    <p:extLst>
      <p:ext uri="{BB962C8B-B14F-4D97-AF65-F5344CB8AC3E}">
        <p14:creationId xmlns:p14="http://schemas.microsoft.com/office/powerpoint/2010/main" val="18526538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fade">
                                      <p:cBhvr>
                                        <p:cTn id="7" dur="500"/>
                                        <p:tgtEl>
                                          <p:spTgt spid="100"/>
                                        </p:tgtEl>
                                      </p:cBhvr>
                                    </p:animEffect>
                                  </p:childTnLst>
                                </p:cTn>
                              </p:par>
                              <p:par>
                                <p:cTn id="8" presetID="10" presetClass="entr" presetSubtype="0" fill="hold" nodeType="withEffect">
                                  <p:stCondLst>
                                    <p:cond delay="0"/>
                                  </p:stCondLst>
                                  <p:childTnLst>
                                    <p:set>
                                      <p:cBhvr>
                                        <p:cTn id="9" dur="1" fill="hold">
                                          <p:stCondLst>
                                            <p:cond delay="0"/>
                                          </p:stCondLst>
                                        </p:cTn>
                                        <p:tgtEl>
                                          <p:spTgt spid="105"/>
                                        </p:tgtEl>
                                        <p:attrNameLst>
                                          <p:attrName>style.visibility</p:attrName>
                                        </p:attrNameLst>
                                      </p:cBhvr>
                                      <p:to>
                                        <p:strVal val="visible"/>
                                      </p:to>
                                    </p:set>
                                    <p:animEffect transition="in" filter="fade">
                                      <p:cBhvr>
                                        <p:cTn id="10" dur="500"/>
                                        <p:tgtEl>
                                          <p:spTgt spid="105"/>
                                        </p:tgtEl>
                                      </p:cBhvr>
                                    </p:animEffect>
                                  </p:childTnLst>
                                </p:cTn>
                              </p:par>
                              <p:par>
                                <p:cTn id="11" presetID="10" presetClass="entr" presetSubtype="0" fill="hold" nodeType="withEffect">
                                  <p:stCondLst>
                                    <p:cond delay="0"/>
                                  </p:stCondLst>
                                  <p:childTnLst>
                                    <p:set>
                                      <p:cBhvr>
                                        <p:cTn id="12" dur="1" fill="hold">
                                          <p:stCondLst>
                                            <p:cond delay="0"/>
                                          </p:stCondLst>
                                        </p:cTn>
                                        <p:tgtEl>
                                          <p:spTgt spid="102"/>
                                        </p:tgtEl>
                                        <p:attrNameLst>
                                          <p:attrName>style.visibility</p:attrName>
                                        </p:attrNameLst>
                                      </p:cBhvr>
                                      <p:to>
                                        <p:strVal val="visible"/>
                                      </p:to>
                                    </p:set>
                                    <p:animEffect transition="in" filter="fade">
                                      <p:cBhvr>
                                        <p:cTn id="13" dur="500"/>
                                        <p:tgtEl>
                                          <p:spTgt spid="10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1"/>
                                        </p:tgtEl>
                                        <p:attrNameLst>
                                          <p:attrName>style.visibility</p:attrName>
                                        </p:attrNameLst>
                                      </p:cBhvr>
                                      <p:to>
                                        <p:strVal val="visible"/>
                                      </p:to>
                                    </p:set>
                                    <p:animEffect transition="in" filter="fade">
                                      <p:cBhvr>
                                        <p:cTn id="18" dur="500"/>
                                        <p:tgtEl>
                                          <p:spTgt spid="101"/>
                                        </p:tgtEl>
                                      </p:cBhvr>
                                    </p:animEffect>
                                  </p:childTnLst>
                                </p:cTn>
                              </p:par>
                              <p:par>
                                <p:cTn id="19" presetID="10" presetClass="entr" presetSubtype="0" fill="hold" nodeType="withEffect">
                                  <p:stCondLst>
                                    <p:cond delay="0"/>
                                  </p:stCondLst>
                                  <p:childTnLst>
                                    <p:set>
                                      <p:cBhvr>
                                        <p:cTn id="20" dur="1" fill="hold">
                                          <p:stCondLst>
                                            <p:cond delay="0"/>
                                          </p:stCondLst>
                                        </p:cTn>
                                        <p:tgtEl>
                                          <p:spTgt spid="103"/>
                                        </p:tgtEl>
                                        <p:attrNameLst>
                                          <p:attrName>style.visibility</p:attrName>
                                        </p:attrNameLst>
                                      </p:cBhvr>
                                      <p:to>
                                        <p:strVal val="visible"/>
                                      </p:to>
                                    </p:set>
                                    <p:animEffect transition="in" filter="fade">
                                      <p:cBhvr>
                                        <p:cTn id="21" dur="500"/>
                                        <p:tgtEl>
                                          <p:spTgt spid="103"/>
                                        </p:tgtEl>
                                      </p:cBhvr>
                                    </p:animEffect>
                                  </p:childTnLst>
                                </p:cTn>
                              </p:par>
                              <p:par>
                                <p:cTn id="22" presetID="10" presetClass="entr" presetSubtype="0" fill="hold" nodeType="withEffect">
                                  <p:stCondLst>
                                    <p:cond delay="0"/>
                                  </p:stCondLst>
                                  <p:childTnLst>
                                    <p:set>
                                      <p:cBhvr>
                                        <p:cTn id="23" dur="1" fill="hold">
                                          <p:stCondLst>
                                            <p:cond delay="0"/>
                                          </p:stCondLst>
                                        </p:cTn>
                                        <p:tgtEl>
                                          <p:spTgt spid="106"/>
                                        </p:tgtEl>
                                        <p:attrNameLst>
                                          <p:attrName>style.visibility</p:attrName>
                                        </p:attrNameLst>
                                      </p:cBhvr>
                                      <p:to>
                                        <p:strVal val="visible"/>
                                      </p:to>
                                    </p:set>
                                    <p:animEffect transition="in" filter="fade">
                                      <p:cBhvr>
                                        <p:cTn id="24"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13" name="Picture 12" title="Skeleton">
            <a:extLst>
              <a:ext uri="{FF2B5EF4-FFF2-40B4-BE49-F238E27FC236}">
                <a16:creationId xmlns:a16="http://schemas.microsoft.com/office/drawing/2014/main" id="{672E276F-381A-4A49-8126-5EFAA62288E2}"/>
              </a:ext>
            </a:extLst>
          </p:cNvPr>
          <p:cNvPicPr>
            <a:picLocks noChangeAspect="1"/>
          </p:cNvPicPr>
          <p:nvPr/>
        </p:nvPicPr>
        <p:blipFill rotWithShape="1">
          <a:blip r:embed="rId3">
            <a:extLst>
              <a:ext uri="{28A0092B-C50C-407E-A947-70E740481C1C}">
                <a14:useLocalDpi xmlns:a14="http://schemas.microsoft.com/office/drawing/2010/main" val="0"/>
              </a:ext>
            </a:extLst>
          </a:blip>
          <a:srcRect l="49010"/>
          <a:stretch/>
        </p:blipFill>
        <p:spPr>
          <a:xfrm>
            <a:off x="1325390" y="1362428"/>
            <a:ext cx="2244973" cy="4628446"/>
          </a:xfrm>
          <a:prstGeom prst="rect">
            <a:avLst/>
          </a:prstGeom>
        </p:spPr>
      </p:pic>
      <p:pic>
        <p:nvPicPr>
          <p:cNvPr id="14" name="Picture 13" title="Skeleton">
            <a:extLst>
              <a:ext uri="{FF2B5EF4-FFF2-40B4-BE49-F238E27FC236}">
                <a16:creationId xmlns:a16="http://schemas.microsoft.com/office/drawing/2014/main" id="{7A8BF7EC-A099-46CA-BF94-DD742DB17AE1}"/>
              </a:ext>
            </a:extLst>
          </p:cNvPr>
          <p:cNvPicPr>
            <a:picLocks noChangeAspect="1"/>
          </p:cNvPicPr>
          <p:nvPr/>
        </p:nvPicPr>
        <p:blipFill rotWithShape="1">
          <a:blip r:embed="rId3">
            <a:extLst>
              <a:ext uri="{28A0092B-C50C-407E-A947-70E740481C1C}">
                <a14:useLocalDpi xmlns:a14="http://schemas.microsoft.com/office/drawing/2010/main" val="0"/>
              </a:ext>
            </a:extLst>
          </a:blip>
          <a:srcRect r="47449"/>
          <a:stretch/>
        </p:blipFill>
        <p:spPr>
          <a:xfrm>
            <a:off x="5195017" y="1421959"/>
            <a:ext cx="2244973" cy="4490918"/>
          </a:xfrm>
          <a:prstGeom prst="rect">
            <a:avLst/>
          </a:prstGeom>
        </p:spPr>
      </p:pic>
      <p:sp>
        <p:nvSpPr>
          <p:cNvPr id="114" name="Shape 114"/>
          <p:cNvSpPr txBox="1"/>
          <p:nvPr/>
        </p:nvSpPr>
        <p:spPr>
          <a:xfrm>
            <a:off x="3919539" y="3170634"/>
            <a:ext cx="1002506" cy="346471"/>
          </a:xfrm>
          <a:prstGeom prst="rect">
            <a:avLst/>
          </a:prstGeom>
          <a:noFill/>
          <a:ln>
            <a:noFill/>
          </a:ln>
        </p:spPr>
        <p:txBody>
          <a:bodyPr lIns="68569" tIns="34275" rIns="68569" bIns="34275" anchor="t" anchorCtr="0">
            <a:noAutofit/>
          </a:bodyPr>
          <a:lstStyle/>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Scapula</a:t>
            </a:r>
          </a:p>
        </p:txBody>
      </p:sp>
      <p:sp>
        <p:nvSpPr>
          <p:cNvPr id="115" name="Shape 115"/>
          <p:cNvSpPr txBox="1"/>
          <p:nvPr/>
        </p:nvSpPr>
        <p:spPr>
          <a:xfrm>
            <a:off x="3437334" y="3676651"/>
            <a:ext cx="1825228"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Humerus</a:t>
            </a:r>
          </a:p>
        </p:txBody>
      </p:sp>
      <p:cxnSp>
        <p:nvCxnSpPr>
          <p:cNvPr id="116" name="Shape 116"/>
          <p:cNvCxnSpPr/>
          <p:nvPr/>
        </p:nvCxnSpPr>
        <p:spPr>
          <a:xfrm rot="10800000">
            <a:off x="2681288" y="2457449"/>
            <a:ext cx="1188244" cy="900113"/>
          </a:xfrm>
          <a:prstGeom prst="straightConnector1">
            <a:avLst/>
          </a:prstGeom>
          <a:noFill/>
          <a:ln w="34925" cap="flat" cmpd="sng">
            <a:solidFill>
              <a:schemeClr val="dk1"/>
            </a:solidFill>
            <a:prstDash val="solid"/>
            <a:miter/>
            <a:headEnd type="none" w="med" len="med"/>
            <a:tailEnd type="triangle" w="lg" len="lg"/>
          </a:ln>
        </p:spPr>
      </p:cxnSp>
      <p:sp>
        <p:nvSpPr>
          <p:cNvPr id="117" name="Shape 117"/>
          <p:cNvSpPr txBox="1"/>
          <p:nvPr/>
        </p:nvSpPr>
        <p:spPr>
          <a:xfrm>
            <a:off x="2087165" y="2294333"/>
            <a:ext cx="4591050" cy="623888"/>
          </a:xfrm>
          <a:prstGeom prst="rect">
            <a:avLst/>
          </a:prstGeom>
          <a:noFill/>
          <a:ln w="9525" cap="flat" cmpd="sng">
            <a:solidFill>
              <a:srgbClr val="FF0000"/>
            </a:solidFill>
            <a:prstDash val="solid"/>
            <a:miter/>
            <a:headEnd type="none" w="med" len="med"/>
            <a:tailEnd type="none" w="med" len="med"/>
          </a:ln>
        </p:spPr>
        <p:txBody>
          <a:bodyPr lIns="68569" tIns="34275" rIns="68569" bIns="34275" anchor="t" anchorCtr="0">
            <a:noAutofit/>
          </a:bodyPr>
          <a:lstStyle/>
          <a:p>
            <a:pPr algn="ct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Shoulder joint</a:t>
            </a:r>
          </a:p>
          <a:p>
            <a:endParaRPr b="1" dirty="0">
              <a:solidFill>
                <a:schemeClr val="dk1"/>
              </a:solidFill>
              <a:latin typeface="Arial" panose="020B0604020202020204" pitchFamily="34" charset="0"/>
              <a:ea typeface="Calibri"/>
              <a:cs typeface="Arial" panose="020B0604020202020204" pitchFamily="34" charset="0"/>
              <a:sym typeface="Calibri"/>
            </a:endParaRPr>
          </a:p>
        </p:txBody>
      </p:sp>
      <p:cxnSp>
        <p:nvCxnSpPr>
          <p:cNvPr id="118" name="Shape 118"/>
          <p:cNvCxnSpPr/>
          <p:nvPr/>
        </p:nvCxnSpPr>
        <p:spPr>
          <a:xfrm rot="10800000" flipH="1">
            <a:off x="4922045" y="2522934"/>
            <a:ext cx="969169" cy="1333500"/>
          </a:xfrm>
          <a:prstGeom prst="straightConnector1">
            <a:avLst/>
          </a:prstGeom>
          <a:noFill/>
          <a:ln w="34925" cap="flat" cmpd="sng">
            <a:solidFill>
              <a:schemeClr val="dk1"/>
            </a:solidFill>
            <a:prstDash val="solid"/>
            <a:miter/>
            <a:headEnd type="none" w="med" len="med"/>
            <a:tailEnd type="triangle" w="lg" len="lg"/>
          </a:ln>
        </p:spPr>
      </p:cxnSp>
      <p:sp>
        <p:nvSpPr>
          <p:cNvPr id="119" name="Shape 119"/>
          <p:cNvSpPr txBox="1"/>
          <p:nvPr/>
        </p:nvSpPr>
        <p:spPr>
          <a:xfrm>
            <a:off x="3437334" y="4250532"/>
            <a:ext cx="1825228"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Clavicle</a:t>
            </a:r>
          </a:p>
        </p:txBody>
      </p:sp>
      <p:cxnSp>
        <p:nvCxnSpPr>
          <p:cNvPr id="120" name="Shape 120"/>
          <p:cNvCxnSpPr/>
          <p:nvPr/>
        </p:nvCxnSpPr>
        <p:spPr>
          <a:xfrm rot="10800000" flipH="1">
            <a:off x="4922045" y="2369345"/>
            <a:ext cx="1140619" cy="2060971"/>
          </a:xfrm>
          <a:prstGeom prst="straightConnector1">
            <a:avLst/>
          </a:prstGeom>
          <a:noFill/>
          <a:ln w="34925" cap="flat" cmpd="sng">
            <a:solidFill>
              <a:schemeClr val="dk1"/>
            </a:solidFill>
            <a:prstDash val="solid"/>
            <a:miter/>
            <a:headEnd type="none" w="med" len="med"/>
            <a:tailEnd type="triangle" w="lg" len="lg"/>
          </a:ln>
        </p:spPr>
      </p:cxnSp>
      <p:sp>
        <p:nvSpPr>
          <p:cNvPr id="15" name="Title 1">
            <a:extLst>
              <a:ext uri="{FF2B5EF4-FFF2-40B4-BE49-F238E27FC236}">
                <a16:creationId xmlns:a16="http://schemas.microsoft.com/office/drawing/2014/main" id="{5BB15BD8-42EC-4346-9C5E-AEC251E713CC}"/>
              </a:ext>
            </a:extLst>
          </p:cNvPr>
          <p:cNvSpPr txBox="1">
            <a:spLocks/>
          </p:cNvSpPr>
          <p:nvPr/>
        </p:nvSpPr>
        <p:spPr>
          <a:xfrm>
            <a:off x="323528" y="154508"/>
            <a:ext cx="8496944" cy="912645"/>
          </a:xfrm>
          <a:prstGeom prst="rect">
            <a:avLst/>
          </a:prstGeom>
        </p:spPr>
        <p:txBody>
          <a:bodyPr vert="horz" lIns="91440" tIns="45720" rIns="91440" bIns="45720" rtlCol="0" anchor="ctr">
            <a:normAutofit fontScale="77500" lnSpcReduction="20000"/>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dirty="0"/>
              <a:t>Know the location of </a:t>
            </a:r>
            <a:r>
              <a:rPr lang="en-US" sz="4600" dirty="0"/>
              <a:t>the</a:t>
            </a:r>
            <a:r>
              <a:rPr lang="en-US" dirty="0"/>
              <a:t> major bones</a:t>
            </a:r>
          </a:p>
        </p:txBody>
      </p:sp>
    </p:spTree>
    <p:extLst>
      <p:ext uri="{BB962C8B-B14F-4D97-AF65-F5344CB8AC3E}">
        <p14:creationId xmlns:p14="http://schemas.microsoft.com/office/powerpoint/2010/main" val="20083249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fade">
                                      <p:cBhvr>
                                        <p:cTn id="7" dur="500"/>
                                        <p:tgtEl>
                                          <p:spTgt spid="114"/>
                                        </p:tgtEl>
                                      </p:cBhvr>
                                    </p:animEffect>
                                  </p:childTnLst>
                                </p:cTn>
                              </p:par>
                              <p:par>
                                <p:cTn id="8" presetID="10" presetClass="entr" presetSubtype="0" fill="hold" nodeType="withEffect">
                                  <p:stCondLst>
                                    <p:cond delay="0"/>
                                  </p:stCondLst>
                                  <p:childTnLst>
                                    <p:set>
                                      <p:cBhvr>
                                        <p:cTn id="9" dur="1" fill="hold">
                                          <p:stCondLst>
                                            <p:cond delay="0"/>
                                          </p:stCondLst>
                                        </p:cTn>
                                        <p:tgtEl>
                                          <p:spTgt spid="116"/>
                                        </p:tgtEl>
                                        <p:attrNameLst>
                                          <p:attrName>style.visibility</p:attrName>
                                        </p:attrNameLst>
                                      </p:cBhvr>
                                      <p:to>
                                        <p:strVal val="visible"/>
                                      </p:to>
                                    </p:set>
                                    <p:animEffect transition="in" filter="fade">
                                      <p:cBhvr>
                                        <p:cTn id="10" dur="500"/>
                                        <p:tgtEl>
                                          <p:spTgt spid="11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15"/>
                                        </p:tgtEl>
                                        <p:attrNameLst>
                                          <p:attrName>style.visibility</p:attrName>
                                        </p:attrNameLst>
                                      </p:cBhvr>
                                      <p:to>
                                        <p:strVal val="visible"/>
                                      </p:to>
                                    </p:set>
                                    <p:animEffect transition="in" filter="fade">
                                      <p:cBhvr>
                                        <p:cTn id="15" dur="500"/>
                                        <p:tgtEl>
                                          <p:spTgt spid="115"/>
                                        </p:tgtEl>
                                      </p:cBhvr>
                                    </p:animEffect>
                                  </p:childTnLst>
                                </p:cTn>
                              </p:par>
                              <p:par>
                                <p:cTn id="16" presetID="10" presetClass="entr" presetSubtype="0" fill="hold" nodeType="withEffect">
                                  <p:stCondLst>
                                    <p:cond delay="0"/>
                                  </p:stCondLst>
                                  <p:childTnLst>
                                    <p:set>
                                      <p:cBhvr>
                                        <p:cTn id="17" dur="1" fill="hold">
                                          <p:stCondLst>
                                            <p:cond delay="0"/>
                                          </p:stCondLst>
                                        </p:cTn>
                                        <p:tgtEl>
                                          <p:spTgt spid="118"/>
                                        </p:tgtEl>
                                        <p:attrNameLst>
                                          <p:attrName>style.visibility</p:attrName>
                                        </p:attrNameLst>
                                      </p:cBhvr>
                                      <p:to>
                                        <p:strVal val="visible"/>
                                      </p:to>
                                    </p:set>
                                    <p:animEffect transition="in" filter="fade">
                                      <p:cBhvr>
                                        <p:cTn id="18" dur="500"/>
                                        <p:tgtEl>
                                          <p:spTgt spid="11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9"/>
                                        </p:tgtEl>
                                        <p:attrNameLst>
                                          <p:attrName>style.visibility</p:attrName>
                                        </p:attrNameLst>
                                      </p:cBhvr>
                                      <p:to>
                                        <p:strVal val="visible"/>
                                      </p:to>
                                    </p:set>
                                    <p:animEffect transition="in" filter="fade">
                                      <p:cBhvr>
                                        <p:cTn id="23" dur="500"/>
                                        <p:tgtEl>
                                          <p:spTgt spid="119"/>
                                        </p:tgtEl>
                                      </p:cBhvr>
                                    </p:animEffect>
                                  </p:childTnLst>
                                </p:cTn>
                              </p:par>
                              <p:par>
                                <p:cTn id="24" presetID="10" presetClass="entr" presetSubtype="0" fill="hold" nodeType="withEffect">
                                  <p:stCondLst>
                                    <p:cond delay="0"/>
                                  </p:stCondLst>
                                  <p:childTnLst>
                                    <p:set>
                                      <p:cBhvr>
                                        <p:cTn id="25" dur="1" fill="hold">
                                          <p:stCondLst>
                                            <p:cond delay="0"/>
                                          </p:stCondLst>
                                        </p:cTn>
                                        <p:tgtEl>
                                          <p:spTgt spid="120"/>
                                        </p:tgtEl>
                                        <p:attrNameLst>
                                          <p:attrName>style.visibility</p:attrName>
                                        </p:attrNameLst>
                                      </p:cBhvr>
                                      <p:to>
                                        <p:strVal val="visible"/>
                                      </p:to>
                                    </p:set>
                                    <p:animEffect transition="in" filter="fade">
                                      <p:cBhvr>
                                        <p:cTn id="26"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14" name="Picture 13" title="Skeleton">
            <a:extLst>
              <a:ext uri="{FF2B5EF4-FFF2-40B4-BE49-F238E27FC236}">
                <a16:creationId xmlns:a16="http://schemas.microsoft.com/office/drawing/2014/main" id="{D61C7E1B-9D2F-46F0-B17C-A528ECFF1E82}"/>
              </a:ext>
            </a:extLst>
          </p:cNvPr>
          <p:cNvPicPr>
            <a:picLocks noChangeAspect="1"/>
          </p:cNvPicPr>
          <p:nvPr/>
        </p:nvPicPr>
        <p:blipFill rotWithShape="1">
          <a:blip r:embed="rId3">
            <a:extLst>
              <a:ext uri="{28A0092B-C50C-407E-A947-70E740481C1C}">
                <a14:useLocalDpi xmlns:a14="http://schemas.microsoft.com/office/drawing/2010/main" val="0"/>
              </a:ext>
            </a:extLst>
          </a:blip>
          <a:srcRect r="47449"/>
          <a:stretch/>
        </p:blipFill>
        <p:spPr>
          <a:xfrm>
            <a:off x="5161632" y="1431192"/>
            <a:ext cx="2244973" cy="4490918"/>
          </a:xfrm>
          <a:prstGeom prst="rect">
            <a:avLst/>
          </a:prstGeom>
        </p:spPr>
      </p:pic>
      <p:pic>
        <p:nvPicPr>
          <p:cNvPr id="13" name="Picture 12" title="Skeleton">
            <a:extLst>
              <a:ext uri="{FF2B5EF4-FFF2-40B4-BE49-F238E27FC236}">
                <a16:creationId xmlns:a16="http://schemas.microsoft.com/office/drawing/2014/main" id="{93DA3C17-A2F0-46E5-82B2-F99D9F1F153B}"/>
              </a:ext>
            </a:extLst>
          </p:cNvPr>
          <p:cNvPicPr>
            <a:picLocks noChangeAspect="1"/>
          </p:cNvPicPr>
          <p:nvPr/>
        </p:nvPicPr>
        <p:blipFill rotWithShape="1">
          <a:blip r:embed="rId3">
            <a:extLst>
              <a:ext uri="{28A0092B-C50C-407E-A947-70E740481C1C}">
                <a14:useLocalDpi xmlns:a14="http://schemas.microsoft.com/office/drawing/2010/main" val="0"/>
              </a:ext>
            </a:extLst>
          </a:blip>
          <a:srcRect l="49010"/>
          <a:stretch/>
        </p:blipFill>
        <p:spPr>
          <a:xfrm>
            <a:off x="1567756" y="1362428"/>
            <a:ext cx="2244973" cy="4628446"/>
          </a:xfrm>
          <a:prstGeom prst="rect">
            <a:avLst/>
          </a:prstGeom>
        </p:spPr>
      </p:pic>
      <p:sp>
        <p:nvSpPr>
          <p:cNvPr id="128" name="Shape 128"/>
          <p:cNvSpPr txBox="1"/>
          <p:nvPr/>
        </p:nvSpPr>
        <p:spPr>
          <a:xfrm>
            <a:off x="3919539" y="3170634"/>
            <a:ext cx="1002506"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Ribs</a:t>
            </a:r>
          </a:p>
        </p:txBody>
      </p:sp>
      <p:sp>
        <p:nvSpPr>
          <p:cNvPr id="129" name="Shape 129"/>
          <p:cNvSpPr txBox="1"/>
          <p:nvPr/>
        </p:nvSpPr>
        <p:spPr>
          <a:xfrm>
            <a:off x="3437334" y="3676651"/>
            <a:ext cx="1825228"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Sternum</a:t>
            </a:r>
          </a:p>
        </p:txBody>
      </p:sp>
      <p:cxnSp>
        <p:nvCxnSpPr>
          <p:cNvPr id="130" name="Shape 130"/>
          <p:cNvCxnSpPr/>
          <p:nvPr/>
        </p:nvCxnSpPr>
        <p:spPr>
          <a:xfrm rot="10800000" flipH="1">
            <a:off x="4861322" y="2726531"/>
            <a:ext cx="1169193" cy="607218"/>
          </a:xfrm>
          <a:prstGeom prst="straightConnector1">
            <a:avLst/>
          </a:prstGeom>
          <a:noFill/>
          <a:ln w="34925" cap="flat" cmpd="sng">
            <a:solidFill>
              <a:schemeClr val="dk1"/>
            </a:solidFill>
            <a:prstDash val="solid"/>
            <a:miter/>
            <a:headEnd type="none" w="med" len="med"/>
            <a:tailEnd type="triangle" w="lg" len="lg"/>
          </a:ln>
        </p:spPr>
      </p:cxnSp>
      <p:sp>
        <p:nvSpPr>
          <p:cNvPr id="131" name="Shape 131"/>
          <p:cNvSpPr txBox="1"/>
          <p:nvPr/>
        </p:nvSpPr>
        <p:spPr>
          <a:xfrm>
            <a:off x="2087165" y="2294333"/>
            <a:ext cx="4591050" cy="623888"/>
          </a:xfrm>
          <a:prstGeom prst="rect">
            <a:avLst/>
          </a:prstGeom>
          <a:noFill/>
          <a:ln w="9525" cap="flat" cmpd="sng">
            <a:solidFill>
              <a:srgbClr val="FF0000"/>
            </a:solidFill>
            <a:prstDash val="solid"/>
            <a:miter/>
            <a:headEnd type="none" w="med" len="med"/>
            <a:tailEnd type="none" w="med" len="med"/>
          </a:ln>
        </p:spPr>
        <p:txBody>
          <a:bodyPr lIns="68569" tIns="34275" rIns="68569" bIns="34275" anchor="t" anchorCtr="0">
            <a:noAutofit/>
          </a:bodyPr>
          <a:lstStyle/>
          <a:p>
            <a:pPr algn="ct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Chest region</a:t>
            </a:r>
          </a:p>
          <a:p>
            <a:endParaRPr b="1" dirty="0">
              <a:solidFill>
                <a:schemeClr val="dk1"/>
              </a:solidFill>
              <a:latin typeface="Arial" panose="020B0604020202020204" pitchFamily="34" charset="0"/>
              <a:ea typeface="Calibri"/>
              <a:cs typeface="Arial" panose="020B0604020202020204" pitchFamily="34" charset="0"/>
              <a:sym typeface="Calibri"/>
            </a:endParaRPr>
          </a:p>
        </p:txBody>
      </p:sp>
      <p:cxnSp>
        <p:nvCxnSpPr>
          <p:cNvPr id="132" name="Shape 132"/>
          <p:cNvCxnSpPr/>
          <p:nvPr/>
        </p:nvCxnSpPr>
        <p:spPr>
          <a:xfrm rot="10800000" flipH="1">
            <a:off x="4922045" y="2619376"/>
            <a:ext cx="1362074" cy="1237058"/>
          </a:xfrm>
          <a:prstGeom prst="straightConnector1">
            <a:avLst/>
          </a:prstGeom>
          <a:noFill/>
          <a:ln w="34925" cap="flat" cmpd="sng">
            <a:solidFill>
              <a:schemeClr val="dk1"/>
            </a:solidFill>
            <a:prstDash val="solid"/>
            <a:miter/>
            <a:headEnd type="none" w="med" len="med"/>
            <a:tailEnd type="triangle" w="lg" len="lg"/>
          </a:ln>
        </p:spPr>
      </p:cxnSp>
      <p:sp>
        <p:nvSpPr>
          <p:cNvPr id="15" name="Title 1">
            <a:extLst>
              <a:ext uri="{FF2B5EF4-FFF2-40B4-BE49-F238E27FC236}">
                <a16:creationId xmlns:a16="http://schemas.microsoft.com/office/drawing/2014/main" id="{8E333775-3978-422C-B11F-EDB5169B65F1}"/>
              </a:ext>
            </a:extLst>
          </p:cNvPr>
          <p:cNvSpPr txBox="1">
            <a:spLocks/>
          </p:cNvSpPr>
          <p:nvPr/>
        </p:nvSpPr>
        <p:spPr>
          <a:xfrm>
            <a:off x="323528" y="154508"/>
            <a:ext cx="8496944" cy="912645"/>
          </a:xfrm>
          <a:prstGeom prst="rect">
            <a:avLst/>
          </a:prstGeom>
        </p:spPr>
        <p:txBody>
          <a:bodyPr vert="horz" lIns="91440" tIns="45720" rIns="91440" bIns="45720" rtlCol="0" anchor="ctr">
            <a:normAutofit fontScale="77500" lnSpcReduction="20000"/>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dirty="0"/>
              <a:t>Know the </a:t>
            </a:r>
            <a:r>
              <a:rPr lang="en-US" sz="4600" dirty="0"/>
              <a:t>location</a:t>
            </a:r>
            <a:r>
              <a:rPr lang="en-US" dirty="0"/>
              <a:t> of the major bones</a:t>
            </a:r>
          </a:p>
        </p:txBody>
      </p:sp>
    </p:spTree>
    <p:extLst>
      <p:ext uri="{BB962C8B-B14F-4D97-AF65-F5344CB8AC3E}">
        <p14:creationId xmlns:p14="http://schemas.microsoft.com/office/powerpoint/2010/main" val="4761801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8"/>
                                        </p:tgtEl>
                                        <p:attrNameLst>
                                          <p:attrName>style.visibility</p:attrName>
                                        </p:attrNameLst>
                                      </p:cBhvr>
                                      <p:to>
                                        <p:strVal val="visible"/>
                                      </p:to>
                                    </p:set>
                                    <p:animEffect transition="in" filter="fade">
                                      <p:cBhvr>
                                        <p:cTn id="7" dur="500"/>
                                        <p:tgtEl>
                                          <p:spTgt spid="128"/>
                                        </p:tgtEl>
                                      </p:cBhvr>
                                    </p:animEffect>
                                  </p:childTnLst>
                                </p:cTn>
                              </p:par>
                              <p:par>
                                <p:cTn id="8" presetID="10" presetClass="entr" presetSubtype="0" fill="hold" nodeType="withEffect">
                                  <p:stCondLst>
                                    <p:cond delay="0"/>
                                  </p:stCondLst>
                                  <p:childTnLst>
                                    <p:set>
                                      <p:cBhvr>
                                        <p:cTn id="9" dur="1" fill="hold">
                                          <p:stCondLst>
                                            <p:cond delay="0"/>
                                          </p:stCondLst>
                                        </p:cTn>
                                        <p:tgtEl>
                                          <p:spTgt spid="130"/>
                                        </p:tgtEl>
                                        <p:attrNameLst>
                                          <p:attrName>style.visibility</p:attrName>
                                        </p:attrNameLst>
                                      </p:cBhvr>
                                      <p:to>
                                        <p:strVal val="visible"/>
                                      </p:to>
                                    </p:set>
                                    <p:animEffect transition="in" filter="fade">
                                      <p:cBhvr>
                                        <p:cTn id="10" dur="500"/>
                                        <p:tgtEl>
                                          <p:spTgt spid="13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29"/>
                                        </p:tgtEl>
                                        <p:attrNameLst>
                                          <p:attrName>style.visibility</p:attrName>
                                        </p:attrNameLst>
                                      </p:cBhvr>
                                      <p:to>
                                        <p:strVal val="visible"/>
                                      </p:to>
                                    </p:set>
                                    <p:animEffect transition="in" filter="fade">
                                      <p:cBhvr>
                                        <p:cTn id="15" dur="500"/>
                                        <p:tgtEl>
                                          <p:spTgt spid="129"/>
                                        </p:tgtEl>
                                      </p:cBhvr>
                                    </p:animEffect>
                                  </p:childTnLst>
                                </p:cTn>
                              </p:par>
                              <p:par>
                                <p:cTn id="16" presetID="10" presetClass="entr" presetSubtype="0" fill="hold" nodeType="withEffect">
                                  <p:stCondLst>
                                    <p:cond delay="0"/>
                                  </p:stCondLst>
                                  <p:childTnLst>
                                    <p:set>
                                      <p:cBhvr>
                                        <p:cTn id="17" dur="1" fill="hold">
                                          <p:stCondLst>
                                            <p:cond delay="0"/>
                                          </p:stCondLst>
                                        </p:cTn>
                                        <p:tgtEl>
                                          <p:spTgt spid="132"/>
                                        </p:tgtEl>
                                        <p:attrNameLst>
                                          <p:attrName>style.visibility</p:attrName>
                                        </p:attrNameLst>
                                      </p:cBhvr>
                                      <p:to>
                                        <p:strVal val="visible"/>
                                      </p:to>
                                    </p:set>
                                    <p:animEffect transition="in" filter="fade">
                                      <p:cBhvr>
                                        <p:cTn id="18"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pic>
        <p:nvPicPr>
          <p:cNvPr id="14" name="Picture 13" title="Skeleton">
            <a:extLst>
              <a:ext uri="{FF2B5EF4-FFF2-40B4-BE49-F238E27FC236}">
                <a16:creationId xmlns:a16="http://schemas.microsoft.com/office/drawing/2014/main" id="{87579287-677D-41D2-B600-08E655571FE0}"/>
              </a:ext>
            </a:extLst>
          </p:cNvPr>
          <p:cNvPicPr>
            <a:picLocks noChangeAspect="1"/>
          </p:cNvPicPr>
          <p:nvPr/>
        </p:nvPicPr>
        <p:blipFill rotWithShape="1">
          <a:blip r:embed="rId3">
            <a:extLst>
              <a:ext uri="{28A0092B-C50C-407E-A947-70E740481C1C}">
                <a14:useLocalDpi xmlns:a14="http://schemas.microsoft.com/office/drawing/2010/main" val="0"/>
              </a:ext>
            </a:extLst>
          </a:blip>
          <a:srcRect r="47449"/>
          <a:stretch/>
        </p:blipFill>
        <p:spPr>
          <a:xfrm>
            <a:off x="5258424" y="1410951"/>
            <a:ext cx="2244973" cy="4490918"/>
          </a:xfrm>
          <a:prstGeom prst="rect">
            <a:avLst/>
          </a:prstGeom>
        </p:spPr>
      </p:pic>
      <p:pic>
        <p:nvPicPr>
          <p:cNvPr id="13" name="Picture 12" title="Skeleton">
            <a:extLst>
              <a:ext uri="{FF2B5EF4-FFF2-40B4-BE49-F238E27FC236}">
                <a16:creationId xmlns:a16="http://schemas.microsoft.com/office/drawing/2014/main" id="{5126AB48-B3ED-4043-A734-66CE56455A5C}"/>
              </a:ext>
            </a:extLst>
          </p:cNvPr>
          <p:cNvPicPr>
            <a:picLocks noChangeAspect="1"/>
          </p:cNvPicPr>
          <p:nvPr/>
        </p:nvPicPr>
        <p:blipFill rotWithShape="1">
          <a:blip r:embed="rId3">
            <a:extLst>
              <a:ext uri="{28A0092B-C50C-407E-A947-70E740481C1C}">
                <a14:useLocalDpi xmlns:a14="http://schemas.microsoft.com/office/drawing/2010/main" val="0"/>
              </a:ext>
            </a:extLst>
          </a:blip>
          <a:srcRect l="49010"/>
          <a:stretch/>
        </p:blipFill>
        <p:spPr>
          <a:xfrm>
            <a:off x="1361617" y="1407463"/>
            <a:ext cx="2244973" cy="4628446"/>
          </a:xfrm>
          <a:prstGeom prst="rect">
            <a:avLst/>
          </a:prstGeom>
        </p:spPr>
      </p:pic>
      <p:sp>
        <p:nvSpPr>
          <p:cNvPr id="140" name="Shape 140"/>
          <p:cNvSpPr txBox="1"/>
          <p:nvPr/>
        </p:nvSpPr>
        <p:spPr>
          <a:xfrm>
            <a:off x="3871633" y="3606843"/>
            <a:ext cx="1178718"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Humerus</a:t>
            </a:r>
          </a:p>
        </p:txBody>
      </p:sp>
      <p:sp>
        <p:nvSpPr>
          <p:cNvPr id="141" name="Shape 141"/>
          <p:cNvSpPr txBox="1"/>
          <p:nvPr/>
        </p:nvSpPr>
        <p:spPr>
          <a:xfrm>
            <a:off x="3321565" y="4112859"/>
            <a:ext cx="2147887"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Radius</a:t>
            </a:r>
          </a:p>
        </p:txBody>
      </p:sp>
      <p:cxnSp>
        <p:nvCxnSpPr>
          <p:cNvPr id="142" name="Shape 142"/>
          <p:cNvCxnSpPr/>
          <p:nvPr/>
        </p:nvCxnSpPr>
        <p:spPr>
          <a:xfrm rot="10800000" flipH="1">
            <a:off x="4984869" y="2731732"/>
            <a:ext cx="917971" cy="1047750"/>
          </a:xfrm>
          <a:prstGeom prst="straightConnector1">
            <a:avLst/>
          </a:prstGeom>
          <a:noFill/>
          <a:ln w="34925" cap="flat" cmpd="sng">
            <a:solidFill>
              <a:schemeClr val="dk1"/>
            </a:solidFill>
            <a:prstDash val="solid"/>
            <a:miter/>
            <a:headEnd type="none" w="med" len="med"/>
            <a:tailEnd type="triangle" w="lg" len="lg"/>
          </a:ln>
        </p:spPr>
      </p:cxnSp>
      <p:sp>
        <p:nvSpPr>
          <p:cNvPr id="143" name="Shape 143"/>
          <p:cNvSpPr txBox="1"/>
          <p:nvPr/>
        </p:nvSpPr>
        <p:spPr>
          <a:xfrm>
            <a:off x="1682303" y="2673085"/>
            <a:ext cx="5400675" cy="622696"/>
          </a:xfrm>
          <a:prstGeom prst="rect">
            <a:avLst/>
          </a:prstGeom>
          <a:noFill/>
          <a:ln w="9525" cap="flat" cmpd="sng">
            <a:solidFill>
              <a:srgbClr val="FF0000"/>
            </a:solidFill>
            <a:prstDash val="solid"/>
            <a:miter/>
            <a:headEnd type="none" w="med" len="med"/>
            <a:tailEnd type="none" w="med" len="med"/>
          </a:ln>
        </p:spPr>
        <p:txBody>
          <a:bodyPr lIns="68569" tIns="34275" rIns="68569" bIns="34275" anchor="t" anchorCtr="0">
            <a:noAutofit/>
          </a:bodyPr>
          <a:lstStyle/>
          <a:p>
            <a:pPr algn="ct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Elbow region</a:t>
            </a:r>
          </a:p>
          <a:p>
            <a:endParaRPr b="1" dirty="0">
              <a:solidFill>
                <a:schemeClr val="dk1"/>
              </a:solidFill>
              <a:latin typeface="Arial" panose="020B0604020202020204" pitchFamily="34" charset="0"/>
              <a:ea typeface="Calibri"/>
              <a:cs typeface="Arial" panose="020B0604020202020204" pitchFamily="34" charset="0"/>
              <a:sym typeface="Calibri"/>
            </a:endParaRPr>
          </a:p>
        </p:txBody>
      </p:sp>
      <p:cxnSp>
        <p:nvCxnSpPr>
          <p:cNvPr id="144" name="Shape 144"/>
          <p:cNvCxnSpPr/>
          <p:nvPr/>
        </p:nvCxnSpPr>
        <p:spPr>
          <a:xfrm rot="10800000" flipH="1">
            <a:off x="4844375" y="3343714"/>
            <a:ext cx="901303" cy="948927"/>
          </a:xfrm>
          <a:prstGeom prst="straightConnector1">
            <a:avLst/>
          </a:prstGeom>
          <a:noFill/>
          <a:ln w="34925" cap="flat" cmpd="sng">
            <a:solidFill>
              <a:schemeClr val="dk1"/>
            </a:solidFill>
            <a:prstDash val="solid"/>
            <a:miter/>
            <a:headEnd type="none" w="med" len="med"/>
            <a:tailEnd type="triangle" w="lg" len="lg"/>
          </a:ln>
        </p:spPr>
      </p:cxnSp>
      <p:sp>
        <p:nvSpPr>
          <p:cNvPr id="145" name="Shape 145"/>
          <p:cNvSpPr txBox="1"/>
          <p:nvPr/>
        </p:nvSpPr>
        <p:spPr>
          <a:xfrm>
            <a:off x="3294181" y="4549818"/>
            <a:ext cx="2147887"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Ulna</a:t>
            </a:r>
          </a:p>
        </p:txBody>
      </p:sp>
      <p:cxnSp>
        <p:nvCxnSpPr>
          <p:cNvPr id="146" name="Shape 146"/>
          <p:cNvCxnSpPr/>
          <p:nvPr/>
        </p:nvCxnSpPr>
        <p:spPr>
          <a:xfrm rot="10800000" flipH="1">
            <a:off x="4687211" y="3481828"/>
            <a:ext cx="1096565" cy="1272778"/>
          </a:xfrm>
          <a:prstGeom prst="straightConnector1">
            <a:avLst/>
          </a:prstGeom>
          <a:noFill/>
          <a:ln w="34925" cap="flat" cmpd="sng">
            <a:solidFill>
              <a:schemeClr val="dk1"/>
            </a:solidFill>
            <a:prstDash val="solid"/>
            <a:miter/>
            <a:headEnd type="none" w="med" len="med"/>
            <a:tailEnd type="triangle" w="lg" len="lg"/>
          </a:ln>
        </p:spPr>
      </p:cxnSp>
      <p:sp>
        <p:nvSpPr>
          <p:cNvPr id="16" name="Title 1">
            <a:extLst>
              <a:ext uri="{FF2B5EF4-FFF2-40B4-BE49-F238E27FC236}">
                <a16:creationId xmlns:a16="http://schemas.microsoft.com/office/drawing/2014/main" id="{16E23027-D19F-4A1D-82E3-77298A03C2A3}"/>
              </a:ext>
            </a:extLst>
          </p:cNvPr>
          <p:cNvSpPr txBox="1">
            <a:spLocks/>
          </p:cNvSpPr>
          <p:nvPr/>
        </p:nvSpPr>
        <p:spPr>
          <a:xfrm>
            <a:off x="323528" y="154508"/>
            <a:ext cx="8496944" cy="912645"/>
          </a:xfrm>
          <a:prstGeom prst="rect">
            <a:avLst/>
          </a:prstGeom>
        </p:spPr>
        <p:txBody>
          <a:bodyPr vert="horz" lIns="91440" tIns="45720" rIns="91440" bIns="45720" rtlCol="0" anchor="ctr">
            <a:normAutofit fontScale="77500" lnSpcReduction="20000"/>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dirty="0"/>
              <a:t>Know the </a:t>
            </a:r>
            <a:r>
              <a:rPr lang="en-US" sz="4600" dirty="0"/>
              <a:t>location</a:t>
            </a:r>
            <a:r>
              <a:rPr lang="en-US" dirty="0"/>
              <a:t> of the major bones</a:t>
            </a:r>
          </a:p>
        </p:txBody>
      </p:sp>
    </p:spTree>
    <p:extLst>
      <p:ext uri="{BB962C8B-B14F-4D97-AF65-F5344CB8AC3E}">
        <p14:creationId xmlns:p14="http://schemas.microsoft.com/office/powerpoint/2010/main" val="8397862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0"/>
                                        </p:tgtEl>
                                        <p:attrNameLst>
                                          <p:attrName>style.visibility</p:attrName>
                                        </p:attrNameLst>
                                      </p:cBhvr>
                                      <p:to>
                                        <p:strVal val="visible"/>
                                      </p:to>
                                    </p:set>
                                    <p:animEffect transition="in" filter="fade">
                                      <p:cBhvr>
                                        <p:cTn id="7" dur="500"/>
                                        <p:tgtEl>
                                          <p:spTgt spid="140"/>
                                        </p:tgtEl>
                                      </p:cBhvr>
                                    </p:animEffect>
                                  </p:childTnLst>
                                </p:cTn>
                              </p:par>
                              <p:par>
                                <p:cTn id="8" presetID="10" presetClass="entr" presetSubtype="0" fill="hold" nodeType="withEffect">
                                  <p:stCondLst>
                                    <p:cond delay="0"/>
                                  </p:stCondLst>
                                  <p:childTnLst>
                                    <p:set>
                                      <p:cBhvr>
                                        <p:cTn id="9" dur="1" fill="hold">
                                          <p:stCondLst>
                                            <p:cond delay="0"/>
                                          </p:stCondLst>
                                        </p:cTn>
                                        <p:tgtEl>
                                          <p:spTgt spid="142"/>
                                        </p:tgtEl>
                                        <p:attrNameLst>
                                          <p:attrName>style.visibility</p:attrName>
                                        </p:attrNameLst>
                                      </p:cBhvr>
                                      <p:to>
                                        <p:strVal val="visible"/>
                                      </p:to>
                                    </p:set>
                                    <p:animEffect transition="in" filter="fade">
                                      <p:cBhvr>
                                        <p:cTn id="10" dur="500"/>
                                        <p:tgtEl>
                                          <p:spTgt spid="14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1"/>
                                        </p:tgtEl>
                                        <p:attrNameLst>
                                          <p:attrName>style.visibility</p:attrName>
                                        </p:attrNameLst>
                                      </p:cBhvr>
                                      <p:to>
                                        <p:strVal val="visible"/>
                                      </p:to>
                                    </p:set>
                                    <p:animEffect transition="in" filter="fade">
                                      <p:cBhvr>
                                        <p:cTn id="15" dur="500"/>
                                        <p:tgtEl>
                                          <p:spTgt spid="141"/>
                                        </p:tgtEl>
                                      </p:cBhvr>
                                    </p:animEffect>
                                  </p:childTnLst>
                                </p:cTn>
                              </p:par>
                              <p:par>
                                <p:cTn id="16" presetID="10" presetClass="entr" presetSubtype="0" fill="hold" nodeType="withEffect">
                                  <p:stCondLst>
                                    <p:cond delay="0"/>
                                  </p:stCondLst>
                                  <p:childTnLst>
                                    <p:set>
                                      <p:cBhvr>
                                        <p:cTn id="17" dur="1" fill="hold">
                                          <p:stCondLst>
                                            <p:cond delay="0"/>
                                          </p:stCondLst>
                                        </p:cTn>
                                        <p:tgtEl>
                                          <p:spTgt spid="144"/>
                                        </p:tgtEl>
                                        <p:attrNameLst>
                                          <p:attrName>style.visibility</p:attrName>
                                        </p:attrNameLst>
                                      </p:cBhvr>
                                      <p:to>
                                        <p:strVal val="visible"/>
                                      </p:to>
                                    </p:set>
                                    <p:animEffect transition="in" filter="fade">
                                      <p:cBhvr>
                                        <p:cTn id="18" dur="500"/>
                                        <p:tgtEl>
                                          <p:spTgt spid="14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45"/>
                                        </p:tgtEl>
                                        <p:attrNameLst>
                                          <p:attrName>style.visibility</p:attrName>
                                        </p:attrNameLst>
                                      </p:cBhvr>
                                      <p:to>
                                        <p:strVal val="visible"/>
                                      </p:to>
                                    </p:set>
                                    <p:animEffect transition="in" filter="fade">
                                      <p:cBhvr>
                                        <p:cTn id="23" dur="500"/>
                                        <p:tgtEl>
                                          <p:spTgt spid="145"/>
                                        </p:tgtEl>
                                      </p:cBhvr>
                                    </p:animEffect>
                                  </p:childTnLst>
                                </p:cTn>
                              </p:par>
                              <p:par>
                                <p:cTn id="24" presetID="10" presetClass="entr" presetSubtype="0" fill="hold" nodeType="withEffect">
                                  <p:stCondLst>
                                    <p:cond delay="0"/>
                                  </p:stCondLst>
                                  <p:childTnLst>
                                    <p:set>
                                      <p:cBhvr>
                                        <p:cTn id="25" dur="1" fill="hold">
                                          <p:stCondLst>
                                            <p:cond delay="0"/>
                                          </p:stCondLst>
                                        </p:cTn>
                                        <p:tgtEl>
                                          <p:spTgt spid="146"/>
                                        </p:tgtEl>
                                        <p:attrNameLst>
                                          <p:attrName>style.visibility</p:attrName>
                                        </p:attrNameLst>
                                      </p:cBhvr>
                                      <p:to>
                                        <p:strVal val="visible"/>
                                      </p:to>
                                    </p:set>
                                    <p:animEffect transition="in" filter="fade">
                                      <p:cBhvr>
                                        <p:cTn id="26"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2" name="Picture 11" title="Skeleton">
            <a:extLst>
              <a:ext uri="{FF2B5EF4-FFF2-40B4-BE49-F238E27FC236}">
                <a16:creationId xmlns:a16="http://schemas.microsoft.com/office/drawing/2014/main" id="{72660452-B834-441F-A65D-22FE34723922}"/>
              </a:ext>
            </a:extLst>
          </p:cNvPr>
          <p:cNvPicPr>
            <a:picLocks noChangeAspect="1"/>
          </p:cNvPicPr>
          <p:nvPr/>
        </p:nvPicPr>
        <p:blipFill rotWithShape="1">
          <a:blip r:embed="rId3">
            <a:extLst>
              <a:ext uri="{28A0092B-C50C-407E-A947-70E740481C1C}">
                <a14:useLocalDpi xmlns:a14="http://schemas.microsoft.com/office/drawing/2010/main" val="0"/>
              </a:ext>
            </a:extLst>
          </a:blip>
          <a:srcRect r="47449"/>
          <a:stretch/>
        </p:blipFill>
        <p:spPr>
          <a:xfrm>
            <a:off x="5189289" y="1421657"/>
            <a:ext cx="2244973" cy="4490918"/>
          </a:xfrm>
          <a:prstGeom prst="rect">
            <a:avLst/>
          </a:prstGeom>
        </p:spPr>
      </p:pic>
      <p:pic>
        <p:nvPicPr>
          <p:cNvPr id="11" name="Picture 10" title="Skeleton">
            <a:extLst>
              <a:ext uri="{FF2B5EF4-FFF2-40B4-BE49-F238E27FC236}">
                <a16:creationId xmlns:a16="http://schemas.microsoft.com/office/drawing/2014/main" id="{21A3B454-FBC5-4269-9445-7C8EB5B0F2E7}"/>
              </a:ext>
            </a:extLst>
          </p:cNvPr>
          <p:cNvPicPr>
            <a:picLocks noChangeAspect="1"/>
          </p:cNvPicPr>
          <p:nvPr/>
        </p:nvPicPr>
        <p:blipFill rotWithShape="1">
          <a:blip r:embed="rId3">
            <a:extLst>
              <a:ext uri="{28A0092B-C50C-407E-A947-70E740481C1C}">
                <a14:useLocalDpi xmlns:a14="http://schemas.microsoft.com/office/drawing/2010/main" val="0"/>
              </a:ext>
            </a:extLst>
          </a:blip>
          <a:srcRect l="49010"/>
          <a:stretch/>
        </p:blipFill>
        <p:spPr>
          <a:xfrm>
            <a:off x="1419224" y="1300671"/>
            <a:ext cx="2244973" cy="4628446"/>
          </a:xfrm>
          <a:prstGeom prst="rect">
            <a:avLst/>
          </a:prstGeom>
        </p:spPr>
      </p:pic>
      <p:sp>
        <p:nvSpPr>
          <p:cNvPr id="154" name="Shape 154"/>
          <p:cNvSpPr txBox="1"/>
          <p:nvPr/>
        </p:nvSpPr>
        <p:spPr>
          <a:xfrm>
            <a:off x="3837384" y="4030266"/>
            <a:ext cx="1178718"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Femur</a:t>
            </a:r>
          </a:p>
        </p:txBody>
      </p:sp>
      <p:sp>
        <p:nvSpPr>
          <p:cNvPr id="155" name="Shape 155"/>
          <p:cNvSpPr txBox="1"/>
          <p:nvPr/>
        </p:nvSpPr>
        <p:spPr>
          <a:xfrm>
            <a:off x="3287316" y="4536282"/>
            <a:ext cx="2147887"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Pelvis</a:t>
            </a:r>
          </a:p>
        </p:txBody>
      </p:sp>
      <p:cxnSp>
        <p:nvCxnSpPr>
          <p:cNvPr id="156" name="Shape 156"/>
          <p:cNvCxnSpPr/>
          <p:nvPr/>
        </p:nvCxnSpPr>
        <p:spPr>
          <a:xfrm rot="10800000" flipH="1">
            <a:off x="4950620" y="3600451"/>
            <a:ext cx="1039415" cy="602456"/>
          </a:xfrm>
          <a:prstGeom prst="straightConnector1">
            <a:avLst/>
          </a:prstGeom>
          <a:noFill/>
          <a:ln w="34925" cap="flat" cmpd="sng">
            <a:solidFill>
              <a:schemeClr val="dk1"/>
            </a:solidFill>
            <a:prstDash val="solid"/>
            <a:miter/>
            <a:headEnd type="none" w="med" len="med"/>
            <a:tailEnd type="triangle" w="lg" len="lg"/>
          </a:ln>
        </p:spPr>
      </p:cxnSp>
      <p:sp>
        <p:nvSpPr>
          <p:cNvPr id="157" name="Shape 157"/>
          <p:cNvSpPr txBox="1"/>
          <p:nvPr/>
        </p:nvSpPr>
        <p:spPr>
          <a:xfrm>
            <a:off x="1709738" y="3155157"/>
            <a:ext cx="5400675" cy="622696"/>
          </a:xfrm>
          <a:prstGeom prst="rect">
            <a:avLst/>
          </a:prstGeom>
          <a:noFill/>
          <a:ln w="9525" cap="flat" cmpd="sng">
            <a:solidFill>
              <a:srgbClr val="FF0000"/>
            </a:solidFill>
            <a:prstDash val="solid"/>
            <a:miter/>
            <a:headEnd type="none" w="med" len="med"/>
            <a:tailEnd type="none" w="med" len="med"/>
          </a:ln>
        </p:spPr>
        <p:txBody>
          <a:bodyPr lIns="68569" tIns="34275" rIns="68569" bIns="34275" anchor="t" anchorCtr="0">
            <a:noAutofit/>
          </a:bodyPr>
          <a:lstStyle/>
          <a:p>
            <a:pPr algn="ct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Hip joint</a:t>
            </a:r>
          </a:p>
          <a:p>
            <a:endParaRPr b="1" dirty="0">
              <a:solidFill>
                <a:schemeClr val="dk1"/>
              </a:solidFill>
              <a:latin typeface="Arial" panose="020B0604020202020204" pitchFamily="34" charset="0"/>
              <a:ea typeface="Calibri"/>
              <a:cs typeface="Arial" panose="020B0604020202020204" pitchFamily="34" charset="0"/>
              <a:sym typeface="Calibri"/>
            </a:endParaRPr>
          </a:p>
        </p:txBody>
      </p:sp>
      <p:cxnSp>
        <p:nvCxnSpPr>
          <p:cNvPr id="158" name="Shape 158"/>
          <p:cNvCxnSpPr/>
          <p:nvPr/>
        </p:nvCxnSpPr>
        <p:spPr>
          <a:xfrm rot="10800000" flipH="1">
            <a:off x="4810125" y="3429000"/>
            <a:ext cx="1706165" cy="1287065"/>
          </a:xfrm>
          <a:prstGeom prst="straightConnector1">
            <a:avLst/>
          </a:prstGeom>
          <a:noFill/>
          <a:ln w="34925" cap="flat" cmpd="sng">
            <a:solidFill>
              <a:schemeClr val="dk1"/>
            </a:solidFill>
            <a:prstDash val="solid"/>
            <a:miter/>
            <a:headEnd type="none" w="med" len="med"/>
            <a:tailEnd type="triangle" w="lg" len="lg"/>
          </a:ln>
        </p:spPr>
      </p:cxnSp>
      <p:sp>
        <p:nvSpPr>
          <p:cNvPr id="14" name="Title 1">
            <a:extLst>
              <a:ext uri="{FF2B5EF4-FFF2-40B4-BE49-F238E27FC236}">
                <a16:creationId xmlns:a16="http://schemas.microsoft.com/office/drawing/2014/main" id="{557A0C49-DED3-4A8F-95E3-209BAFE7C444}"/>
              </a:ext>
            </a:extLst>
          </p:cNvPr>
          <p:cNvSpPr txBox="1">
            <a:spLocks/>
          </p:cNvSpPr>
          <p:nvPr/>
        </p:nvSpPr>
        <p:spPr>
          <a:xfrm>
            <a:off x="323528" y="154508"/>
            <a:ext cx="8496944" cy="912645"/>
          </a:xfrm>
          <a:prstGeom prst="rect">
            <a:avLst/>
          </a:prstGeom>
        </p:spPr>
        <p:txBody>
          <a:bodyPr vert="horz" lIns="91440" tIns="45720" rIns="91440" bIns="45720" rtlCol="0" anchor="ctr">
            <a:normAutofit fontScale="77500" lnSpcReduction="20000"/>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dirty="0"/>
              <a:t>Know the </a:t>
            </a:r>
            <a:r>
              <a:rPr lang="en-US" sz="4600" dirty="0"/>
              <a:t>location</a:t>
            </a:r>
            <a:r>
              <a:rPr lang="en-US" dirty="0"/>
              <a:t> of the major bones</a:t>
            </a:r>
          </a:p>
        </p:txBody>
      </p:sp>
    </p:spTree>
    <p:extLst>
      <p:ext uri="{BB962C8B-B14F-4D97-AF65-F5344CB8AC3E}">
        <p14:creationId xmlns:p14="http://schemas.microsoft.com/office/powerpoint/2010/main" val="17994295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4"/>
                                        </p:tgtEl>
                                        <p:attrNameLst>
                                          <p:attrName>style.visibility</p:attrName>
                                        </p:attrNameLst>
                                      </p:cBhvr>
                                      <p:to>
                                        <p:strVal val="visible"/>
                                      </p:to>
                                    </p:set>
                                    <p:animEffect transition="in" filter="fade">
                                      <p:cBhvr>
                                        <p:cTn id="7" dur="500"/>
                                        <p:tgtEl>
                                          <p:spTgt spid="154"/>
                                        </p:tgtEl>
                                      </p:cBhvr>
                                    </p:animEffect>
                                  </p:childTnLst>
                                </p:cTn>
                              </p:par>
                              <p:par>
                                <p:cTn id="8" presetID="10" presetClass="entr" presetSubtype="0" fill="hold" nodeType="withEffect">
                                  <p:stCondLst>
                                    <p:cond delay="0"/>
                                  </p:stCondLst>
                                  <p:childTnLst>
                                    <p:set>
                                      <p:cBhvr>
                                        <p:cTn id="9" dur="1" fill="hold">
                                          <p:stCondLst>
                                            <p:cond delay="0"/>
                                          </p:stCondLst>
                                        </p:cTn>
                                        <p:tgtEl>
                                          <p:spTgt spid="156"/>
                                        </p:tgtEl>
                                        <p:attrNameLst>
                                          <p:attrName>style.visibility</p:attrName>
                                        </p:attrNameLst>
                                      </p:cBhvr>
                                      <p:to>
                                        <p:strVal val="visible"/>
                                      </p:to>
                                    </p:set>
                                    <p:animEffect transition="in" filter="fade">
                                      <p:cBhvr>
                                        <p:cTn id="10" dur="500"/>
                                        <p:tgtEl>
                                          <p:spTgt spid="15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55"/>
                                        </p:tgtEl>
                                        <p:attrNameLst>
                                          <p:attrName>style.visibility</p:attrName>
                                        </p:attrNameLst>
                                      </p:cBhvr>
                                      <p:to>
                                        <p:strVal val="visible"/>
                                      </p:to>
                                    </p:set>
                                    <p:animEffect transition="in" filter="fade">
                                      <p:cBhvr>
                                        <p:cTn id="15" dur="500"/>
                                        <p:tgtEl>
                                          <p:spTgt spid="155"/>
                                        </p:tgtEl>
                                      </p:cBhvr>
                                    </p:animEffect>
                                  </p:childTnLst>
                                </p:cTn>
                              </p:par>
                              <p:par>
                                <p:cTn id="16" presetID="10" presetClass="entr" presetSubtype="0" fill="hold" nodeType="withEffect">
                                  <p:stCondLst>
                                    <p:cond delay="0"/>
                                  </p:stCondLst>
                                  <p:childTnLst>
                                    <p:set>
                                      <p:cBhvr>
                                        <p:cTn id="17" dur="1" fill="hold">
                                          <p:stCondLst>
                                            <p:cond delay="0"/>
                                          </p:stCondLst>
                                        </p:cTn>
                                        <p:tgtEl>
                                          <p:spTgt spid="158"/>
                                        </p:tgtEl>
                                        <p:attrNameLst>
                                          <p:attrName>style.visibility</p:attrName>
                                        </p:attrNameLst>
                                      </p:cBhvr>
                                      <p:to>
                                        <p:strVal val="visible"/>
                                      </p:to>
                                    </p:set>
                                    <p:animEffect transition="in" filter="fade">
                                      <p:cBhvr>
                                        <p:cTn id="18"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pic>
        <p:nvPicPr>
          <p:cNvPr id="14" name="Picture 13" title="Skeleton">
            <a:extLst>
              <a:ext uri="{FF2B5EF4-FFF2-40B4-BE49-F238E27FC236}">
                <a16:creationId xmlns:a16="http://schemas.microsoft.com/office/drawing/2014/main" id="{8C482994-B2CE-407E-84CC-6ED16032DE96}"/>
              </a:ext>
            </a:extLst>
          </p:cNvPr>
          <p:cNvPicPr>
            <a:picLocks noChangeAspect="1"/>
          </p:cNvPicPr>
          <p:nvPr/>
        </p:nvPicPr>
        <p:blipFill rotWithShape="1">
          <a:blip r:embed="rId3">
            <a:extLst>
              <a:ext uri="{28A0092B-C50C-407E-A947-70E740481C1C}">
                <a14:useLocalDpi xmlns:a14="http://schemas.microsoft.com/office/drawing/2010/main" val="0"/>
              </a:ext>
            </a:extLst>
          </a:blip>
          <a:srcRect r="47449"/>
          <a:stretch/>
        </p:blipFill>
        <p:spPr>
          <a:xfrm>
            <a:off x="5108906" y="1455599"/>
            <a:ext cx="2244973" cy="4490918"/>
          </a:xfrm>
          <a:prstGeom prst="rect">
            <a:avLst/>
          </a:prstGeom>
        </p:spPr>
      </p:pic>
      <p:pic>
        <p:nvPicPr>
          <p:cNvPr id="13" name="Picture 12" title="Skeleton">
            <a:extLst>
              <a:ext uri="{FF2B5EF4-FFF2-40B4-BE49-F238E27FC236}">
                <a16:creationId xmlns:a16="http://schemas.microsoft.com/office/drawing/2014/main" id="{F38DFF25-1A50-4427-859D-4A0D53CBEE10}"/>
              </a:ext>
            </a:extLst>
          </p:cNvPr>
          <p:cNvPicPr>
            <a:picLocks noChangeAspect="1"/>
          </p:cNvPicPr>
          <p:nvPr/>
        </p:nvPicPr>
        <p:blipFill rotWithShape="1">
          <a:blip r:embed="rId3">
            <a:extLst>
              <a:ext uri="{28A0092B-C50C-407E-A947-70E740481C1C}">
                <a14:useLocalDpi xmlns:a14="http://schemas.microsoft.com/office/drawing/2010/main" val="0"/>
              </a:ext>
            </a:extLst>
          </a:blip>
          <a:srcRect l="49010"/>
          <a:stretch/>
        </p:blipFill>
        <p:spPr>
          <a:xfrm>
            <a:off x="1325390" y="1362428"/>
            <a:ext cx="2244973" cy="4628446"/>
          </a:xfrm>
          <a:prstGeom prst="rect">
            <a:avLst/>
          </a:prstGeom>
        </p:spPr>
      </p:pic>
      <p:sp>
        <p:nvSpPr>
          <p:cNvPr id="166" name="Shape 166"/>
          <p:cNvSpPr txBox="1"/>
          <p:nvPr/>
        </p:nvSpPr>
        <p:spPr>
          <a:xfrm>
            <a:off x="3765948" y="3527823"/>
            <a:ext cx="1179908"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Patella</a:t>
            </a:r>
          </a:p>
        </p:txBody>
      </p:sp>
      <p:sp>
        <p:nvSpPr>
          <p:cNvPr id="167" name="Shape 167"/>
          <p:cNvSpPr txBox="1"/>
          <p:nvPr/>
        </p:nvSpPr>
        <p:spPr>
          <a:xfrm>
            <a:off x="3287316" y="5103020"/>
            <a:ext cx="2147887"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Tibia</a:t>
            </a:r>
          </a:p>
        </p:txBody>
      </p:sp>
      <p:cxnSp>
        <p:nvCxnSpPr>
          <p:cNvPr id="168" name="Shape 168"/>
          <p:cNvCxnSpPr/>
          <p:nvPr/>
        </p:nvCxnSpPr>
        <p:spPr>
          <a:xfrm>
            <a:off x="4782740" y="3756422"/>
            <a:ext cx="1263252" cy="758427"/>
          </a:xfrm>
          <a:prstGeom prst="straightConnector1">
            <a:avLst/>
          </a:prstGeom>
          <a:noFill/>
          <a:ln w="34925" cap="flat" cmpd="sng">
            <a:solidFill>
              <a:schemeClr val="dk1"/>
            </a:solidFill>
            <a:prstDash val="solid"/>
            <a:miter/>
            <a:headEnd type="none" w="med" len="med"/>
            <a:tailEnd type="triangle" w="lg" len="lg"/>
          </a:ln>
        </p:spPr>
      </p:cxnSp>
      <p:sp>
        <p:nvSpPr>
          <p:cNvPr id="169" name="Shape 169"/>
          <p:cNvSpPr txBox="1"/>
          <p:nvPr/>
        </p:nvSpPr>
        <p:spPr>
          <a:xfrm>
            <a:off x="1709738" y="4185048"/>
            <a:ext cx="5400675" cy="622696"/>
          </a:xfrm>
          <a:prstGeom prst="rect">
            <a:avLst/>
          </a:prstGeom>
          <a:noFill/>
          <a:ln w="9525" cap="flat" cmpd="sng">
            <a:solidFill>
              <a:srgbClr val="FF0000"/>
            </a:solidFill>
            <a:prstDash val="solid"/>
            <a:miter/>
            <a:headEnd type="none" w="med" len="med"/>
            <a:tailEnd type="none" w="med" len="med"/>
          </a:ln>
        </p:spPr>
        <p:txBody>
          <a:bodyPr lIns="68569" tIns="34275" rIns="68569" bIns="34275" anchor="t" anchorCtr="0">
            <a:noAutofit/>
          </a:bodyPr>
          <a:lstStyle/>
          <a:p>
            <a:pPr algn="ct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Knee joint</a:t>
            </a:r>
          </a:p>
          <a:p>
            <a:endParaRPr b="1" dirty="0">
              <a:solidFill>
                <a:schemeClr val="dk1"/>
              </a:solidFill>
              <a:latin typeface="Arial" panose="020B0604020202020204" pitchFamily="34" charset="0"/>
              <a:ea typeface="Calibri"/>
              <a:cs typeface="Arial" panose="020B0604020202020204" pitchFamily="34" charset="0"/>
              <a:sym typeface="Calibri"/>
            </a:endParaRPr>
          </a:p>
        </p:txBody>
      </p:sp>
      <p:cxnSp>
        <p:nvCxnSpPr>
          <p:cNvPr id="170" name="Shape 170"/>
          <p:cNvCxnSpPr>
            <a:cxnSpLocks/>
          </p:cNvCxnSpPr>
          <p:nvPr/>
        </p:nvCxnSpPr>
        <p:spPr>
          <a:xfrm flipV="1">
            <a:off x="4683920" y="4739876"/>
            <a:ext cx="1362072" cy="573883"/>
          </a:xfrm>
          <a:prstGeom prst="straightConnector1">
            <a:avLst/>
          </a:prstGeom>
          <a:noFill/>
          <a:ln w="34925" cap="flat" cmpd="sng">
            <a:solidFill>
              <a:schemeClr val="dk1"/>
            </a:solidFill>
            <a:prstDash val="solid"/>
            <a:miter/>
            <a:headEnd type="none" w="med" len="med"/>
            <a:tailEnd type="triangle" w="lg" len="lg"/>
          </a:ln>
        </p:spPr>
      </p:cxnSp>
      <p:sp>
        <p:nvSpPr>
          <p:cNvPr id="171" name="Shape 171"/>
          <p:cNvSpPr txBox="1"/>
          <p:nvPr/>
        </p:nvSpPr>
        <p:spPr>
          <a:xfrm>
            <a:off x="3784997" y="3046809"/>
            <a:ext cx="1178718"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Femur</a:t>
            </a:r>
          </a:p>
        </p:txBody>
      </p:sp>
      <p:cxnSp>
        <p:nvCxnSpPr>
          <p:cNvPr id="172" name="Shape 172"/>
          <p:cNvCxnSpPr>
            <a:cxnSpLocks/>
          </p:cNvCxnSpPr>
          <p:nvPr/>
        </p:nvCxnSpPr>
        <p:spPr>
          <a:xfrm>
            <a:off x="4782740" y="3252789"/>
            <a:ext cx="1229420" cy="983454"/>
          </a:xfrm>
          <a:prstGeom prst="straightConnector1">
            <a:avLst/>
          </a:prstGeom>
          <a:noFill/>
          <a:ln w="34925" cap="flat" cmpd="sng">
            <a:solidFill>
              <a:schemeClr val="dk1"/>
            </a:solidFill>
            <a:prstDash val="solid"/>
            <a:miter/>
            <a:headEnd type="none" w="med" len="med"/>
            <a:tailEnd type="triangle" w="lg" len="lg"/>
          </a:ln>
        </p:spPr>
      </p:cxnSp>
      <p:sp>
        <p:nvSpPr>
          <p:cNvPr id="15" name="Title 1">
            <a:extLst>
              <a:ext uri="{FF2B5EF4-FFF2-40B4-BE49-F238E27FC236}">
                <a16:creationId xmlns:a16="http://schemas.microsoft.com/office/drawing/2014/main" id="{4016F6D8-90DB-4A76-AE2D-DB307A127A9E}"/>
              </a:ext>
            </a:extLst>
          </p:cNvPr>
          <p:cNvSpPr txBox="1">
            <a:spLocks/>
          </p:cNvSpPr>
          <p:nvPr/>
        </p:nvSpPr>
        <p:spPr>
          <a:xfrm>
            <a:off x="323528" y="154508"/>
            <a:ext cx="8496944" cy="912645"/>
          </a:xfrm>
          <a:prstGeom prst="rect">
            <a:avLst/>
          </a:prstGeom>
        </p:spPr>
        <p:txBody>
          <a:bodyPr vert="horz" lIns="91440" tIns="45720" rIns="91440" bIns="45720" rtlCol="0" anchor="ctr">
            <a:normAutofit fontScale="77500" lnSpcReduction="20000"/>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dirty="0"/>
              <a:t>Know the location of the </a:t>
            </a:r>
            <a:r>
              <a:rPr lang="en-US" sz="4600" dirty="0"/>
              <a:t>major</a:t>
            </a:r>
            <a:r>
              <a:rPr lang="en-US" dirty="0"/>
              <a:t> bones</a:t>
            </a:r>
          </a:p>
        </p:txBody>
      </p:sp>
    </p:spTree>
    <p:extLst>
      <p:ext uri="{BB962C8B-B14F-4D97-AF65-F5344CB8AC3E}">
        <p14:creationId xmlns:p14="http://schemas.microsoft.com/office/powerpoint/2010/main" val="11358676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8"/>
                                        </p:tgtEl>
                                        <p:attrNameLst>
                                          <p:attrName>style.visibility</p:attrName>
                                        </p:attrNameLst>
                                      </p:cBhvr>
                                      <p:to>
                                        <p:strVal val="visible"/>
                                      </p:to>
                                    </p:set>
                                    <p:animEffect transition="in" filter="fade">
                                      <p:cBhvr>
                                        <p:cTn id="7" dur="500"/>
                                        <p:tgtEl>
                                          <p:spTgt spid="16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6"/>
                                        </p:tgtEl>
                                        <p:attrNameLst>
                                          <p:attrName>style.visibility</p:attrName>
                                        </p:attrNameLst>
                                      </p:cBhvr>
                                      <p:to>
                                        <p:strVal val="visible"/>
                                      </p:to>
                                    </p:set>
                                    <p:animEffect transition="in" filter="fade">
                                      <p:cBhvr>
                                        <p:cTn id="12" dur="500"/>
                                        <p:tgtEl>
                                          <p:spTgt spid="16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7"/>
                                        </p:tgtEl>
                                        <p:attrNameLst>
                                          <p:attrName>style.visibility</p:attrName>
                                        </p:attrNameLst>
                                      </p:cBhvr>
                                      <p:to>
                                        <p:strVal val="visible"/>
                                      </p:to>
                                    </p:set>
                                    <p:animEffect transition="in" filter="fade">
                                      <p:cBhvr>
                                        <p:cTn id="17" dur="500"/>
                                        <p:tgtEl>
                                          <p:spTgt spid="167"/>
                                        </p:tgtEl>
                                      </p:cBhvr>
                                    </p:animEffect>
                                  </p:childTnLst>
                                </p:cTn>
                              </p:par>
                              <p:par>
                                <p:cTn id="18" presetID="10" presetClass="entr" presetSubtype="0" fill="hold" nodeType="withEffect">
                                  <p:stCondLst>
                                    <p:cond delay="0"/>
                                  </p:stCondLst>
                                  <p:childTnLst>
                                    <p:set>
                                      <p:cBhvr>
                                        <p:cTn id="19" dur="1" fill="hold">
                                          <p:stCondLst>
                                            <p:cond delay="0"/>
                                          </p:stCondLst>
                                        </p:cTn>
                                        <p:tgtEl>
                                          <p:spTgt spid="170"/>
                                        </p:tgtEl>
                                        <p:attrNameLst>
                                          <p:attrName>style.visibility</p:attrName>
                                        </p:attrNameLst>
                                      </p:cBhvr>
                                      <p:to>
                                        <p:strVal val="visible"/>
                                      </p:to>
                                    </p:set>
                                    <p:animEffect transition="in" filter="fade">
                                      <p:cBhvr>
                                        <p:cTn id="20" dur="500"/>
                                        <p:tgtEl>
                                          <p:spTgt spid="17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71"/>
                                        </p:tgtEl>
                                        <p:attrNameLst>
                                          <p:attrName>style.visibility</p:attrName>
                                        </p:attrNameLst>
                                      </p:cBhvr>
                                      <p:to>
                                        <p:strVal val="visible"/>
                                      </p:to>
                                    </p:set>
                                    <p:animEffect transition="in" filter="fade">
                                      <p:cBhvr>
                                        <p:cTn id="25" dur="500"/>
                                        <p:tgtEl>
                                          <p:spTgt spid="171"/>
                                        </p:tgtEl>
                                      </p:cBhvr>
                                    </p:animEffect>
                                  </p:childTnLst>
                                </p:cTn>
                              </p:par>
                              <p:par>
                                <p:cTn id="26" presetID="10" presetClass="entr" presetSubtype="0" fill="hold" nodeType="withEffect">
                                  <p:stCondLst>
                                    <p:cond delay="0"/>
                                  </p:stCondLst>
                                  <p:childTnLst>
                                    <p:set>
                                      <p:cBhvr>
                                        <p:cTn id="27" dur="1" fill="hold">
                                          <p:stCondLst>
                                            <p:cond delay="0"/>
                                          </p:stCondLst>
                                        </p:cTn>
                                        <p:tgtEl>
                                          <p:spTgt spid="172"/>
                                        </p:tgtEl>
                                        <p:attrNameLst>
                                          <p:attrName>style.visibility</p:attrName>
                                        </p:attrNameLst>
                                      </p:cBhvr>
                                      <p:to>
                                        <p:strVal val="visible"/>
                                      </p:to>
                                    </p:set>
                                    <p:animEffect transition="in" filter="fade">
                                      <p:cBhvr>
                                        <p:cTn id="28" dur="500"/>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4" name="Picture 13" title="Skeleton">
            <a:extLst>
              <a:ext uri="{FF2B5EF4-FFF2-40B4-BE49-F238E27FC236}">
                <a16:creationId xmlns:a16="http://schemas.microsoft.com/office/drawing/2014/main" id="{B9C813E2-588A-4E29-BF47-7729FD5EF93C}"/>
              </a:ext>
            </a:extLst>
          </p:cNvPr>
          <p:cNvPicPr>
            <a:picLocks noChangeAspect="1"/>
          </p:cNvPicPr>
          <p:nvPr/>
        </p:nvPicPr>
        <p:blipFill rotWithShape="1">
          <a:blip r:embed="rId3">
            <a:extLst>
              <a:ext uri="{28A0092B-C50C-407E-A947-70E740481C1C}">
                <a14:useLocalDpi xmlns:a14="http://schemas.microsoft.com/office/drawing/2010/main" val="0"/>
              </a:ext>
            </a:extLst>
          </a:blip>
          <a:srcRect r="47449"/>
          <a:stretch/>
        </p:blipFill>
        <p:spPr>
          <a:xfrm>
            <a:off x="5106914" y="1432794"/>
            <a:ext cx="2244973" cy="4490918"/>
          </a:xfrm>
          <a:prstGeom prst="rect">
            <a:avLst/>
          </a:prstGeom>
        </p:spPr>
      </p:pic>
      <p:pic>
        <p:nvPicPr>
          <p:cNvPr id="13" name="Picture 12" title="Skeleton">
            <a:extLst>
              <a:ext uri="{FF2B5EF4-FFF2-40B4-BE49-F238E27FC236}">
                <a16:creationId xmlns:a16="http://schemas.microsoft.com/office/drawing/2014/main" id="{82D1F349-2935-410F-ABFA-AD2BE5087518}"/>
              </a:ext>
            </a:extLst>
          </p:cNvPr>
          <p:cNvPicPr>
            <a:picLocks noChangeAspect="1"/>
          </p:cNvPicPr>
          <p:nvPr/>
        </p:nvPicPr>
        <p:blipFill rotWithShape="1">
          <a:blip r:embed="rId3">
            <a:extLst>
              <a:ext uri="{28A0092B-C50C-407E-A947-70E740481C1C}">
                <a14:useLocalDpi xmlns:a14="http://schemas.microsoft.com/office/drawing/2010/main" val="0"/>
              </a:ext>
            </a:extLst>
          </a:blip>
          <a:srcRect l="49010"/>
          <a:stretch/>
        </p:blipFill>
        <p:spPr>
          <a:xfrm>
            <a:off x="1325390" y="1362428"/>
            <a:ext cx="2244973" cy="4628446"/>
          </a:xfrm>
          <a:prstGeom prst="rect">
            <a:avLst/>
          </a:prstGeom>
        </p:spPr>
      </p:pic>
      <p:sp>
        <p:nvSpPr>
          <p:cNvPr id="180" name="Shape 180"/>
          <p:cNvSpPr txBox="1"/>
          <p:nvPr/>
        </p:nvSpPr>
        <p:spPr>
          <a:xfrm>
            <a:off x="3748088" y="3590926"/>
            <a:ext cx="1178718"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Fibula</a:t>
            </a:r>
          </a:p>
        </p:txBody>
      </p:sp>
      <p:sp>
        <p:nvSpPr>
          <p:cNvPr id="181" name="Shape 181"/>
          <p:cNvSpPr txBox="1"/>
          <p:nvPr/>
        </p:nvSpPr>
        <p:spPr>
          <a:xfrm>
            <a:off x="3264695" y="4082654"/>
            <a:ext cx="2147887"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Tibia</a:t>
            </a:r>
          </a:p>
        </p:txBody>
      </p:sp>
      <p:cxnSp>
        <p:nvCxnSpPr>
          <p:cNvPr id="182" name="Shape 182"/>
          <p:cNvCxnSpPr>
            <a:cxnSpLocks/>
          </p:cNvCxnSpPr>
          <p:nvPr/>
        </p:nvCxnSpPr>
        <p:spPr>
          <a:xfrm>
            <a:off x="4680347" y="3807620"/>
            <a:ext cx="1322640" cy="1290637"/>
          </a:xfrm>
          <a:prstGeom prst="straightConnector1">
            <a:avLst/>
          </a:prstGeom>
          <a:noFill/>
          <a:ln w="34925" cap="flat" cmpd="sng">
            <a:solidFill>
              <a:schemeClr val="dk1"/>
            </a:solidFill>
            <a:prstDash val="solid"/>
            <a:miter/>
            <a:headEnd type="none" w="med" len="med"/>
            <a:tailEnd type="triangle" w="lg" len="lg"/>
          </a:ln>
        </p:spPr>
      </p:cxnSp>
      <p:sp>
        <p:nvSpPr>
          <p:cNvPr id="183" name="Shape 183"/>
          <p:cNvSpPr txBox="1"/>
          <p:nvPr/>
        </p:nvSpPr>
        <p:spPr>
          <a:xfrm>
            <a:off x="1709738" y="5019675"/>
            <a:ext cx="5400675" cy="623888"/>
          </a:xfrm>
          <a:prstGeom prst="rect">
            <a:avLst/>
          </a:prstGeom>
          <a:noFill/>
          <a:ln w="9525" cap="flat" cmpd="sng">
            <a:solidFill>
              <a:srgbClr val="FF0000"/>
            </a:solidFill>
            <a:prstDash val="solid"/>
            <a:miter/>
            <a:headEnd type="none" w="med" len="med"/>
            <a:tailEnd type="none" w="med" len="med"/>
          </a:ln>
        </p:spPr>
        <p:txBody>
          <a:bodyPr lIns="68569" tIns="34275" rIns="68569" bIns="34275" anchor="t" anchorCtr="0">
            <a:noAutofit/>
          </a:bodyPr>
          <a:lstStyle/>
          <a:p>
            <a:pPr algn="ct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Ankle joint</a:t>
            </a:r>
          </a:p>
          <a:p>
            <a:endParaRPr b="1" dirty="0">
              <a:solidFill>
                <a:schemeClr val="dk1"/>
              </a:solidFill>
              <a:latin typeface="Arial" panose="020B0604020202020204" pitchFamily="34" charset="0"/>
              <a:ea typeface="Calibri"/>
              <a:cs typeface="Arial" panose="020B0604020202020204" pitchFamily="34" charset="0"/>
              <a:sym typeface="Calibri"/>
            </a:endParaRPr>
          </a:p>
        </p:txBody>
      </p:sp>
      <p:cxnSp>
        <p:nvCxnSpPr>
          <p:cNvPr id="184" name="Shape 184"/>
          <p:cNvCxnSpPr>
            <a:cxnSpLocks/>
          </p:cNvCxnSpPr>
          <p:nvPr/>
        </p:nvCxnSpPr>
        <p:spPr>
          <a:xfrm>
            <a:off x="4680348" y="4287441"/>
            <a:ext cx="1365646" cy="1027510"/>
          </a:xfrm>
          <a:prstGeom prst="straightConnector1">
            <a:avLst/>
          </a:prstGeom>
          <a:noFill/>
          <a:ln w="34925" cap="flat" cmpd="sng">
            <a:solidFill>
              <a:schemeClr val="dk1"/>
            </a:solidFill>
            <a:prstDash val="solid"/>
            <a:miter/>
            <a:headEnd type="none" w="med" len="med"/>
            <a:tailEnd type="triangle" w="lg" len="lg"/>
          </a:ln>
        </p:spPr>
      </p:cxnSp>
      <p:sp>
        <p:nvSpPr>
          <p:cNvPr id="185" name="Shape 185"/>
          <p:cNvSpPr txBox="1"/>
          <p:nvPr/>
        </p:nvSpPr>
        <p:spPr>
          <a:xfrm>
            <a:off x="3749279" y="4541045"/>
            <a:ext cx="1179908" cy="346471"/>
          </a:xfrm>
          <a:prstGeom prst="rect">
            <a:avLst/>
          </a:prstGeom>
          <a:noFill/>
          <a:ln>
            <a:noFill/>
          </a:ln>
        </p:spPr>
        <p:txBody>
          <a:bodyPr lIns="68569" tIns="34275" rIns="68569" bIns="34275" anchor="t" anchorCtr="0">
            <a:noAutofit/>
          </a:bodyPr>
          <a:lstStyle/>
          <a:p>
            <a:pPr algn="ct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Talus</a:t>
            </a:r>
          </a:p>
        </p:txBody>
      </p:sp>
      <p:cxnSp>
        <p:nvCxnSpPr>
          <p:cNvPr id="186" name="Shape 186"/>
          <p:cNvCxnSpPr>
            <a:cxnSpLocks/>
          </p:cNvCxnSpPr>
          <p:nvPr/>
        </p:nvCxnSpPr>
        <p:spPr>
          <a:xfrm>
            <a:off x="4680348" y="4779170"/>
            <a:ext cx="1365646" cy="647638"/>
          </a:xfrm>
          <a:prstGeom prst="straightConnector1">
            <a:avLst/>
          </a:prstGeom>
          <a:noFill/>
          <a:ln w="34925" cap="flat" cmpd="sng">
            <a:solidFill>
              <a:schemeClr val="dk1"/>
            </a:solidFill>
            <a:prstDash val="solid"/>
            <a:miter/>
            <a:headEnd type="none" w="med" len="med"/>
            <a:tailEnd type="triangle" w="lg" len="lg"/>
          </a:ln>
        </p:spPr>
      </p:cxnSp>
      <p:sp>
        <p:nvSpPr>
          <p:cNvPr id="15" name="Title 1">
            <a:extLst>
              <a:ext uri="{FF2B5EF4-FFF2-40B4-BE49-F238E27FC236}">
                <a16:creationId xmlns:a16="http://schemas.microsoft.com/office/drawing/2014/main" id="{85FCC54A-AE0B-428F-8C56-942FD03CD5E1}"/>
              </a:ext>
            </a:extLst>
          </p:cNvPr>
          <p:cNvSpPr txBox="1">
            <a:spLocks/>
          </p:cNvSpPr>
          <p:nvPr/>
        </p:nvSpPr>
        <p:spPr>
          <a:xfrm>
            <a:off x="323528" y="99738"/>
            <a:ext cx="8496944" cy="912645"/>
          </a:xfrm>
          <a:prstGeom prst="rect">
            <a:avLst/>
          </a:prstGeom>
        </p:spPr>
        <p:txBody>
          <a:bodyPr vert="horz" lIns="91440" tIns="45720" rIns="91440" bIns="45720" rtlCol="0" anchor="ctr">
            <a:norm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600" dirty="0"/>
              <a:t>Know the location of the major bones</a:t>
            </a:r>
          </a:p>
        </p:txBody>
      </p:sp>
    </p:spTree>
    <p:extLst>
      <p:ext uri="{BB962C8B-B14F-4D97-AF65-F5344CB8AC3E}">
        <p14:creationId xmlns:p14="http://schemas.microsoft.com/office/powerpoint/2010/main" val="26677865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0"/>
                                        </p:tgtEl>
                                        <p:attrNameLst>
                                          <p:attrName>style.visibility</p:attrName>
                                        </p:attrNameLst>
                                      </p:cBhvr>
                                      <p:to>
                                        <p:strVal val="visible"/>
                                      </p:to>
                                    </p:set>
                                    <p:animEffect transition="in" filter="fade">
                                      <p:cBhvr>
                                        <p:cTn id="7" dur="500"/>
                                        <p:tgtEl>
                                          <p:spTgt spid="180"/>
                                        </p:tgtEl>
                                      </p:cBhvr>
                                    </p:animEffect>
                                  </p:childTnLst>
                                </p:cTn>
                              </p:par>
                              <p:par>
                                <p:cTn id="8" presetID="10" presetClass="entr" presetSubtype="0" fill="hold" nodeType="withEffect">
                                  <p:stCondLst>
                                    <p:cond delay="0"/>
                                  </p:stCondLst>
                                  <p:childTnLst>
                                    <p:set>
                                      <p:cBhvr>
                                        <p:cTn id="9" dur="1" fill="hold">
                                          <p:stCondLst>
                                            <p:cond delay="0"/>
                                          </p:stCondLst>
                                        </p:cTn>
                                        <p:tgtEl>
                                          <p:spTgt spid="182"/>
                                        </p:tgtEl>
                                        <p:attrNameLst>
                                          <p:attrName>style.visibility</p:attrName>
                                        </p:attrNameLst>
                                      </p:cBhvr>
                                      <p:to>
                                        <p:strVal val="visible"/>
                                      </p:to>
                                    </p:set>
                                    <p:animEffect transition="in" filter="fade">
                                      <p:cBhvr>
                                        <p:cTn id="10" dur="500"/>
                                        <p:tgtEl>
                                          <p:spTgt spid="18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1"/>
                                        </p:tgtEl>
                                        <p:attrNameLst>
                                          <p:attrName>style.visibility</p:attrName>
                                        </p:attrNameLst>
                                      </p:cBhvr>
                                      <p:to>
                                        <p:strVal val="visible"/>
                                      </p:to>
                                    </p:set>
                                    <p:animEffect transition="in" filter="fade">
                                      <p:cBhvr>
                                        <p:cTn id="15" dur="500"/>
                                        <p:tgtEl>
                                          <p:spTgt spid="181"/>
                                        </p:tgtEl>
                                      </p:cBhvr>
                                    </p:animEffect>
                                  </p:childTnLst>
                                </p:cTn>
                              </p:par>
                              <p:par>
                                <p:cTn id="16" presetID="10" presetClass="entr" presetSubtype="0" fill="hold" nodeType="withEffect">
                                  <p:stCondLst>
                                    <p:cond delay="0"/>
                                  </p:stCondLst>
                                  <p:childTnLst>
                                    <p:set>
                                      <p:cBhvr>
                                        <p:cTn id="17" dur="1" fill="hold">
                                          <p:stCondLst>
                                            <p:cond delay="0"/>
                                          </p:stCondLst>
                                        </p:cTn>
                                        <p:tgtEl>
                                          <p:spTgt spid="184"/>
                                        </p:tgtEl>
                                        <p:attrNameLst>
                                          <p:attrName>style.visibility</p:attrName>
                                        </p:attrNameLst>
                                      </p:cBhvr>
                                      <p:to>
                                        <p:strVal val="visible"/>
                                      </p:to>
                                    </p:set>
                                    <p:animEffect transition="in" filter="fade">
                                      <p:cBhvr>
                                        <p:cTn id="18" dur="500"/>
                                        <p:tgtEl>
                                          <p:spTgt spid="18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85"/>
                                        </p:tgtEl>
                                        <p:attrNameLst>
                                          <p:attrName>style.visibility</p:attrName>
                                        </p:attrNameLst>
                                      </p:cBhvr>
                                      <p:to>
                                        <p:strVal val="visible"/>
                                      </p:to>
                                    </p:set>
                                    <p:animEffect transition="in" filter="fade">
                                      <p:cBhvr>
                                        <p:cTn id="23" dur="500"/>
                                        <p:tgtEl>
                                          <p:spTgt spid="185"/>
                                        </p:tgtEl>
                                      </p:cBhvr>
                                    </p:animEffect>
                                  </p:childTnLst>
                                </p:cTn>
                              </p:par>
                              <p:par>
                                <p:cTn id="24" presetID="10" presetClass="entr" presetSubtype="0" fill="hold" nodeType="withEffect">
                                  <p:stCondLst>
                                    <p:cond delay="0"/>
                                  </p:stCondLst>
                                  <p:childTnLst>
                                    <p:set>
                                      <p:cBhvr>
                                        <p:cTn id="25" dur="1" fill="hold">
                                          <p:stCondLst>
                                            <p:cond delay="0"/>
                                          </p:stCondLst>
                                        </p:cTn>
                                        <p:tgtEl>
                                          <p:spTgt spid="186"/>
                                        </p:tgtEl>
                                        <p:attrNameLst>
                                          <p:attrName>style.visibility</p:attrName>
                                        </p:attrNameLst>
                                      </p:cBhvr>
                                      <p:to>
                                        <p:strVal val="visible"/>
                                      </p:to>
                                    </p:set>
                                    <p:animEffect transition="in" filter="fade">
                                      <p:cBhvr>
                                        <p:cTn id="26" dur="500"/>
                                        <p:tgtEl>
                                          <p:spTgt spid="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4" name="TextBox 3"/>
          <p:cNvSpPr txBox="1"/>
          <p:nvPr/>
        </p:nvSpPr>
        <p:spPr>
          <a:xfrm>
            <a:off x="210799" y="1361615"/>
            <a:ext cx="3988337" cy="507831"/>
          </a:xfrm>
          <a:prstGeom prst="rect">
            <a:avLst/>
          </a:prstGeom>
          <a:noFill/>
        </p:spPr>
        <p:txBody>
          <a:bodyPr wrap="square" rtlCol="0">
            <a:spAutoFit/>
          </a:bodyPr>
          <a:lstStyle/>
          <a:p>
            <a:pPr algn="ctr"/>
            <a:r>
              <a:rPr lang="en-GB"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Bones of the HAND</a:t>
            </a:r>
            <a:endParaRPr lang="en-US"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5" name="TextBox 14"/>
          <p:cNvSpPr txBox="1"/>
          <p:nvPr/>
        </p:nvSpPr>
        <p:spPr>
          <a:xfrm>
            <a:off x="4662559" y="2335559"/>
            <a:ext cx="3988337" cy="507831"/>
          </a:xfrm>
          <a:prstGeom prst="rect">
            <a:avLst/>
          </a:prstGeom>
          <a:noFill/>
        </p:spPr>
        <p:txBody>
          <a:bodyPr wrap="square" rtlCol="0">
            <a:spAutoFit/>
          </a:bodyPr>
          <a:lstStyle/>
          <a:p>
            <a:pPr algn="ctr"/>
            <a:r>
              <a:rPr lang="en-GB"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Bones of the FOOT</a:t>
            </a:r>
            <a:endParaRPr lang="en-US"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3" name="Title 1">
            <a:extLst>
              <a:ext uri="{FF2B5EF4-FFF2-40B4-BE49-F238E27FC236}">
                <a16:creationId xmlns:a16="http://schemas.microsoft.com/office/drawing/2014/main" id="{07247AC3-5C89-4F1B-A5BF-CA3B481BB70E}"/>
              </a:ext>
            </a:extLst>
          </p:cNvPr>
          <p:cNvSpPr txBox="1">
            <a:spLocks/>
          </p:cNvSpPr>
          <p:nvPr/>
        </p:nvSpPr>
        <p:spPr>
          <a:xfrm>
            <a:off x="219535" y="0"/>
            <a:ext cx="8640000" cy="899263"/>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Know the location of the major bones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291" y="1883481"/>
            <a:ext cx="3851845" cy="3777767"/>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8024" y="3114062"/>
            <a:ext cx="3864476" cy="1316604"/>
          </a:xfrm>
          <a:prstGeom prst="rect">
            <a:avLst/>
          </a:prstGeom>
        </p:spPr>
      </p:pic>
    </p:spTree>
    <p:extLst>
      <p:ext uri="{BB962C8B-B14F-4D97-AF65-F5344CB8AC3E}">
        <p14:creationId xmlns:p14="http://schemas.microsoft.com/office/powerpoint/2010/main" val="36252427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3974" y="2140676"/>
            <a:ext cx="7387046" cy="923330"/>
          </a:xfrm>
          <a:prstGeom prst="rect">
            <a:avLst/>
          </a:prstGeom>
          <a:noFill/>
        </p:spPr>
        <p:txBody>
          <a:bodyPr wrap="square" rtlCol="0">
            <a:spAutoFit/>
          </a:bodyPr>
          <a:lstStyle/>
          <a:p>
            <a:pPr algn="ctr"/>
            <a:r>
              <a:rPr lang="en-GB" sz="5400" b="1" dirty="0">
                <a:ln>
                  <a:solidFill>
                    <a:sysClr val="windowText" lastClr="000000"/>
                  </a:solidFill>
                </a:ln>
                <a:solidFill>
                  <a:srgbClr val="DA8AAD"/>
                </a:solidFill>
                <a:latin typeface="Arial" panose="020B0604020202020204" pitchFamily="34" charset="0"/>
                <a:cs typeface="Arial" panose="020B0604020202020204" pitchFamily="34" charset="0"/>
              </a:rPr>
              <a:t>And Our Winners Are!</a:t>
            </a:r>
            <a:endParaRPr lang="en-US" sz="5400" b="1" dirty="0">
              <a:ln>
                <a:solidFill>
                  <a:sysClr val="windowText" lastClr="000000"/>
                </a:solidFill>
              </a:ln>
              <a:solidFill>
                <a:srgbClr val="DA8AAD"/>
              </a:solidFill>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CA6FC7AE-AA7F-4969-BDFC-388FAC0F78FE}"/>
              </a:ext>
            </a:extLst>
          </p:cNvPr>
          <p:cNvSpPr txBox="1">
            <a:spLocks/>
          </p:cNvSpPr>
          <p:nvPr/>
        </p:nvSpPr>
        <p:spPr>
          <a:xfrm>
            <a:off x="252000" y="0"/>
            <a:ext cx="8640000" cy="980632"/>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Know the location of the major bones</a:t>
            </a:r>
          </a:p>
        </p:txBody>
      </p:sp>
    </p:spTree>
    <p:extLst>
      <p:ext uri="{BB962C8B-B14F-4D97-AF65-F5344CB8AC3E}">
        <p14:creationId xmlns:p14="http://schemas.microsoft.com/office/powerpoint/2010/main" val="35862090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 y="1463776"/>
            <a:ext cx="8993777" cy="784830"/>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How might we remember these?</a:t>
            </a:r>
          </a:p>
          <a:p>
            <a:endParaRPr lang="en-GB"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p:txBody>
      </p:sp>
      <p:sp>
        <p:nvSpPr>
          <p:cNvPr id="8" name="Rectangle 7"/>
          <p:cNvSpPr/>
          <p:nvPr/>
        </p:nvSpPr>
        <p:spPr>
          <a:xfrm>
            <a:off x="3637648" y="1512217"/>
            <a:ext cx="5356130" cy="300082"/>
          </a:xfrm>
          <a:prstGeom prst="rect">
            <a:avLst/>
          </a:prstGeom>
        </p:spPr>
        <p:txBody>
          <a:bodyPr wrap="square">
            <a:spAutoFit/>
          </a:bodyPr>
          <a:lstStyle/>
          <a:p>
            <a:r>
              <a:rPr lang="en-US" sz="1350" dirty="0">
                <a:solidFill>
                  <a:srgbClr val="FF0000"/>
                </a:solidFill>
                <a:latin typeface="Arial" panose="020B0604020202020204" pitchFamily="34" charset="0"/>
                <a:cs typeface="Arial" panose="020B0604020202020204" pitchFamily="34" charset="0"/>
                <a:hlinkClick r:id="rId2">
                  <a:extLst>
                    <a:ext uri="{A12FA001-AC4F-418D-AE19-62706E023703}">
                      <ahyp:hlinkClr xmlns="" xmlns:ahyp="http://schemas.microsoft.com/office/drawing/2018/hyperlinkcolor" val="tx"/>
                    </a:ext>
                  </a:extLst>
                </a:hlinkClick>
              </a:rPr>
              <a:t>https://www.youtube.com/watch?v=aUHh8uMdBso</a:t>
            </a:r>
            <a:r>
              <a:rPr lang="en-US" sz="1350" dirty="0">
                <a:solidFill>
                  <a:srgbClr val="FF0000"/>
                </a:solidFill>
                <a:latin typeface="Arial" panose="020B0604020202020204" pitchFamily="34" charset="0"/>
                <a:cs typeface="Arial" panose="020B0604020202020204" pitchFamily="34" charset="0"/>
              </a:rPr>
              <a:t> </a:t>
            </a:r>
          </a:p>
        </p:txBody>
      </p:sp>
      <p:sp>
        <p:nvSpPr>
          <p:cNvPr id="7" name="Rectangle 6"/>
          <p:cNvSpPr/>
          <p:nvPr/>
        </p:nvSpPr>
        <p:spPr>
          <a:xfrm>
            <a:off x="242326" y="2115728"/>
            <a:ext cx="8173420" cy="2492990"/>
          </a:xfrm>
          <a:prstGeom prst="rect">
            <a:avLst/>
          </a:prstGeom>
        </p:spPr>
        <p:txBody>
          <a:bodyPr wrap="square">
            <a:spAutoFit/>
          </a:bodyPr>
          <a:lstStyle/>
          <a:p>
            <a:r>
              <a:rPr lang="en-GB" sz="2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Did you get these?</a:t>
            </a: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1. To give Posture and Support to the body</a:t>
            </a:r>
          </a:p>
          <a:p>
            <a:pPr marL="257175" indent="-257175">
              <a:buAutoNum type="arabicPeriod"/>
            </a:pP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2. To allow Movement of the body</a:t>
            </a: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3. To give Protection to the internal organs</a:t>
            </a: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4. To produce Blood (White and Red) Cells</a:t>
            </a: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5. To Store Minerals</a:t>
            </a:r>
          </a:p>
        </p:txBody>
      </p:sp>
      <p:sp>
        <p:nvSpPr>
          <p:cNvPr id="9" name="Title 1">
            <a:extLst>
              <a:ext uri="{FF2B5EF4-FFF2-40B4-BE49-F238E27FC236}">
                <a16:creationId xmlns:a16="http://schemas.microsoft.com/office/drawing/2014/main" id="{46F7ADE6-60B9-4585-923B-0E0EC61E95AE}"/>
              </a:ext>
            </a:extLst>
          </p:cNvPr>
          <p:cNvSpPr txBox="1">
            <a:spLocks/>
          </p:cNvSpPr>
          <p:nvPr/>
        </p:nvSpPr>
        <p:spPr>
          <a:xfrm>
            <a:off x="242326" y="55054"/>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Main functions of the skeleton</a:t>
            </a:r>
          </a:p>
        </p:txBody>
      </p:sp>
    </p:spTree>
    <p:extLst>
      <p:ext uri="{BB962C8B-B14F-4D97-AF65-F5344CB8AC3E}">
        <p14:creationId xmlns:p14="http://schemas.microsoft.com/office/powerpoint/2010/main" val="37730225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Shape 203"/>
          <p:cNvSpPr txBox="1"/>
          <p:nvPr/>
        </p:nvSpPr>
        <p:spPr>
          <a:xfrm>
            <a:off x="107505" y="1808062"/>
            <a:ext cx="9144000" cy="634485"/>
          </a:xfrm>
          <a:prstGeom prst="rect">
            <a:avLst/>
          </a:prstGeom>
          <a:noFill/>
          <a:ln>
            <a:noFill/>
          </a:ln>
        </p:spPr>
        <p:txBody>
          <a:bodyPr lIns="68569" tIns="34275" rIns="68569" bIns="34275" anchor="t" anchorCtr="0">
            <a:noAutofit/>
          </a:bodyPr>
          <a:lstStyle/>
          <a:p>
            <a:pPr>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It gives the body </a:t>
            </a:r>
            <a:r>
              <a:rPr lang="en-US" sz="1400" b="1" dirty="0">
                <a:solidFill>
                  <a:schemeClr val="dk1"/>
                </a:solidFill>
                <a:latin typeface="Arial" panose="020B0604020202020204" pitchFamily="34" charset="0"/>
                <a:ea typeface="Calibri"/>
                <a:cs typeface="Arial" panose="020B0604020202020204" pitchFamily="34" charset="0"/>
                <a:sym typeface="Calibri"/>
              </a:rPr>
              <a:t>support</a:t>
            </a:r>
            <a:r>
              <a:rPr lang="en-US" sz="1400" dirty="0">
                <a:solidFill>
                  <a:schemeClr val="dk1"/>
                </a:solidFill>
                <a:latin typeface="Arial" panose="020B0604020202020204" pitchFamily="34" charset="0"/>
                <a:ea typeface="Calibri"/>
                <a:cs typeface="Arial" panose="020B0604020202020204" pitchFamily="34" charset="0"/>
                <a:sym typeface="Calibri"/>
              </a:rPr>
              <a:t>, enabling us to stand. The bones of the body are held together by </a:t>
            </a:r>
            <a:r>
              <a:rPr lang="en-US" sz="1400" b="1" dirty="0">
                <a:solidFill>
                  <a:schemeClr val="dk1"/>
                </a:solidFill>
                <a:latin typeface="Arial" panose="020B0604020202020204" pitchFamily="34" charset="0"/>
                <a:ea typeface="Calibri"/>
                <a:cs typeface="Arial" panose="020B0604020202020204" pitchFamily="34" charset="0"/>
                <a:sym typeface="Calibri"/>
              </a:rPr>
              <a:t>ligaments</a:t>
            </a:r>
            <a:r>
              <a:rPr lang="en-US" sz="1400" dirty="0">
                <a:solidFill>
                  <a:schemeClr val="dk1"/>
                </a:solidFill>
                <a:latin typeface="Arial" panose="020B0604020202020204" pitchFamily="34" charset="0"/>
                <a:ea typeface="Calibri"/>
                <a:cs typeface="Arial" panose="020B0604020202020204" pitchFamily="34" charset="0"/>
                <a:sym typeface="Calibri"/>
              </a:rPr>
              <a:t>. </a:t>
            </a:r>
          </a:p>
          <a:p>
            <a:pPr>
              <a:spcBef>
                <a:spcPts val="540"/>
              </a:spcBef>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The skeleton provides a framework for the muscles, which are attached to bones by </a:t>
            </a:r>
            <a:r>
              <a:rPr lang="en-US" sz="1400" b="1" dirty="0">
                <a:solidFill>
                  <a:schemeClr val="dk1"/>
                </a:solidFill>
                <a:latin typeface="Arial" panose="020B0604020202020204" pitchFamily="34" charset="0"/>
                <a:ea typeface="Calibri"/>
                <a:cs typeface="Arial" panose="020B0604020202020204" pitchFamily="34" charset="0"/>
                <a:sym typeface="Calibri"/>
              </a:rPr>
              <a:t>tendons</a:t>
            </a:r>
            <a:r>
              <a:rPr lang="en-US" sz="1400" dirty="0">
                <a:solidFill>
                  <a:schemeClr val="dk1"/>
                </a:solidFill>
                <a:latin typeface="Arial" panose="020B0604020202020204" pitchFamily="34" charset="0"/>
                <a:ea typeface="Calibri"/>
                <a:cs typeface="Arial" panose="020B0604020202020204" pitchFamily="34" charset="0"/>
                <a:sym typeface="Calibri"/>
              </a:rPr>
              <a:t>.</a:t>
            </a:r>
          </a:p>
        </p:txBody>
      </p:sp>
      <p:sp>
        <p:nvSpPr>
          <p:cNvPr id="204" name="Shape 204"/>
          <p:cNvSpPr txBox="1"/>
          <p:nvPr/>
        </p:nvSpPr>
        <p:spPr>
          <a:xfrm>
            <a:off x="107504" y="1254863"/>
            <a:ext cx="2486762"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1. Support</a:t>
            </a:r>
          </a:p>
        </p:txBody>
      </p:sp>
      <p:sp>
        <p:nvSpPr>
          <p:cNvPr id="7" name="Shape 211"/>
          <p:cNvSpPr txBox="1"/>
          <p:nvPr/>
        </p:nvSpPr>
        <p:spPr>
          <a:xfrm>
            <a:off x="2486761" y="3053267"/>
            <a:ext cx="6657239" cy="571578"/>
          </a:xfrm>
          <a:prstGeom prst="rect">
            <a:avLst/>
          </a:prstGeom>
          <a:noFill/>
          <a:ln>
            <a:noFill/>
          </a:ln>
        </p:spPr>
        <p:txBody>
          <a:bodyPr lIns="68569" tIns="34275" rIns="68569" bIns="34275" anchor="t" anchorCtr="0">
            <a:noAutofit/>
          </a:bodyPr>
          <a:lstStyle/>
          <a:p>
            <a:pPr>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Some of our body parts, such as the brain, are very delicate and need </a:t>
            </a:r>
            <a:r>
              <a:rPr lang="en-US" sz="1400" b="1" dirty="0">
                <a:solidFill>
                  <a:schemeClr val="dk1"/>
                </a:solidFill>
                <a:latin typeface="Arial" panose="020B0604020202020204" pitchFamily="34" charset="0"/>
                <a:ea typeface="Calibri"/>
                <a:cs typeface="Arial" panose="020B0604020202020204" pitchFamily="34" charset="0"/>
                <a:sym typeface="Calibri"/>
              </a:rPr>
              <a:t>protection</a:t>
            </a:r>
            <a:r>
              <a:rPr lang="en-US" sz="1400" dirty="0">
                <a:solidFill>
                  <a:schemeClr val="dk1"/>
                </a:solidFill>
                <a:latin typeface="Arial" panose="020B0604020202020204" pitchFamily="34" charset="0"/>
                <a:ea typeface="Calibri"/>
                <a:cs typeface="Arial" panose="020B0604020202020204" pitchFamily="34" charset="0"/>
                <a:sym typeface="Calibri"/>
              </a:rPr>
              <a:t>.</a:t>
            </a:r>
          </a:p>
          <a:p>
            <a:pPr>
              <a:spcBef>
                <a:spcPts val="540"/>
              </a:spcBef>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Bones can protect body parts from </a:t>
            </a:r>
            <a:r>
              <a:rPr lang="en-US" sz="1400" b="1" dirty="0">
                <a:solidFill>
                  <a:schemeClr val="dk1"/>
                </a:solidFill>
                <a:latin typeface="Arial" panose="020B0604020202020204" pitchFamily="34" charset="0"/>
                <a:ea typeface="Calibri"/>
                <a:cs typeface="Arial" panose="020B0604020202020204" pitchFamily="34" charset="0"/>
                <a:sym typeface="Calibri"/>
              </a:rPr>
              <a:t>impacts</a:t>
            </a:r>
            <a:r>
              <a:rPr lang="en-US" sz="1400" dirty="0">
                <a:solidFill>
                  <a:schemeClr val="dk1"/>
                </a:solidFill>
                <a:latin typeface="Arial" panose="020B0604020202020204" pitchFamily="34" charset="0"/>
                <a:ea typeface="Calibri"/>
                <a:cs typeface="Arial" panose="020B0604020202020204" pitchFamily="34" charset="0"/>
                <a:sym typeface="Calibri"/>
              </a:rPr>
              <a:t> and </a:t>
            </a:r>
            <a:r>
              <a:rPr lang="en-US" sz="1400" b="1" dirty="0">
                <a:solidFill>
                  <a:schemeClr val="dk1"/>
                </a:solidFill>
                <a:latin typeface="Arial" panose="020B0604020202020204" pitchFamily="34" charset="0"/>
                <a:ea typeface="Calibri"/>
                <a:cs typeface="Arial" panose="020B0604020202020204" pitchFamily="34" charset="0"/>
                <a:sym typeface="Calibri"/>
              </a:rPr>
              <a:t>injuries</a:t>
            </a:r>
            <a:r>
              <a:rPr lang="en-US" sz="1400" dirty="0">
                <a:solidFill>
                  <a:schemeClr val="dk1"/>
                </a:solidFill>
                <a:latin typeface="Arial" panose="020B0604020202020204" pitchFamily="34" charset="0"/>
                <a:ea typeface="Calibri"/>
                <a:cs typeface="Arial" panose="020B0604020202020204" pitchFamily="34" charset="0"/>
                <a:sym typeface="Calibri"/>
              </a:rPr>
              <a:t>. </a:t>
            </a:r>
          </a:p>
        </p:txBody>
      </p:sp>
      <p:sp>
        <p:nvSpPr>
          <p:cNvPr id="8" name="Shape 204"/>
          <p:cNvSpPr txBox="1"/>
          <p:nvPr/>
        </p:nvSpPr>
        <p:spPr>
          <a:xfrm>
            <a:off x="2486761" y="2661773"/>
            <a:ext cx="2960517"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2. Protection</a:t>
            </a:r>
          </a:p>
        </p:txBody>
      </p:sp>
      <p:pic>
        <p:nvPicPr>
          <p:cNvPr id="2053" name="Picture 5" descr="Skull with br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8488" y="3719767"/>
            <a:ext cx="1401825" cy="176505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Brai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55" t="60116" r="71227" b="5854"/>
          <a:stretch/>
        </p:blipFill>
        <p:spPr bwMode="auto">
          <a:xfrm>
            <a:off x="2486760" y="4425070"/>
            <a:ext cx="1653191" cy="103120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9" name="Picture 11" descr="Heart"/>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54951" r="72844" b="6702"/>
          <a:stretch/>
        </p:blipFill>
        <p:spPr bwMode="auto">
          <a:xfrm>
            <a:off x="5168775" y="4425071"/>
            <a:ext cx="1635473" cy="102015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extLst>
              <a:ext uri="{FF2B5EF4-FFF2-40B4-BE49-F238E27FC236}">
                <a16:creationId xmlns:a16="http://schemas.microsoft.com/office/drawing/2014/main" id="{538D56BF-8255-4D5E-BB2E-3C99B5486E68}"/>
              </a:ext>
            </a:extLst>
          </p:cNvPr>
          <p:cNvSpPr txBox="1"/>
          <p:nvPr/>
        </p:nvSpPr>
        <p:spPr>
          <a:xfrm>
            <a:off x="2486761" y="3786914"/>
            <a:ext cx="1653190" cy="600164"/>
          </a:xfrm>
          <a:prstGeom prst="rect">
            <a:avLst/>
          </a:prstGeom>
          <a:noFill/>
          <a:ln>
            <a:solidFill>
              <a:schemeClr val="tx1"/>
            </a:solidFill>
          </a:ln>
        </p:spPr>
        <p:txBody>
          <a:bodyPr wrap="square" rtlCol="0">
            <a:spAutoFit/>
          </a:bodyPr>
          <a:lstStyle/>
          <a:p>
            <a:pPr algn="ctr"/>
            <a:r>
              <a:rPr lang="en-GB" sz="1100" dirty="0">
                <a:latin typeface="Arial" panose="020B0604020202020204" pitchFamily="34" charset="0"/>
                <a:cs typeface="Arial" panose="020B0604020202020204" pitchFamily="34" charset="0"/>
              </a:rPr>
              <a:t>What vital organ does the Cranium protect</a:t>
            </a:r>
            <a:r>
              <a:rPr lang="en-GB" sz="1100" dirty="0" smtClean="0">
                <a:latin typeface="Arial" panose="020B0604020202020204" pitchFamily="34" charset="0"/>
                <a:cs typeface="Arial" panose="020B0604020202020204" pitchFamily="34" charset="0"/>
              </a:rPr>
              <a:t>?</a:t>
            </a:r>
          </a:p>
          <a:p>
            <a:pPr algn="ctr"/>
            <a:endParaRPr lang="en-GB" sz="11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AA50B14F-8A38-4DC5-A881-4B8919D23198}"/>
              </a:ext>
            </a:extLst>
          </p:cNvPr>
          <p:cNvSpPr txBox="1"/>
          <p:nvPr/>
        </p:nvSpPr>
        <p:spPr>
          <a:xfrm>
            <a:off x="5168777" y="3789040"/>
            <a:ext cx="1635471" cy="600164"/>
          </a:xfrm>
          <a:prstGeom prst="rect">
            <a:avLst/>
          </a:prstGeom>
          <a:noFill/>
          <a:ln>
            <a:solidFill>
              <a:schemeClr val="tx1"/>
            </a:solidFill>
          </a:ln>
        </p:spPr>
        <p:txBody>
          <a:bodyPr wrap="square" rtlCol="0">
            <a:spAutoFit/>
          </a:bodyPr>
          <a:lstStyle/>
          <a:p>
            <a:pPr algn="ctr"/>
            <a:r>
              <a:rPr lang="en-GB" sz="1100" dirty="0">
                <a:latin typeface="Arial" panose="020B0604020202020204" pitchFamily="34" charset="0"/>
                <a:cs typeface="Arial" panose="020B0604020202020204" pitchFamily="34" charset="0"/>
              </a:rPr>
              <a:t>What vital organ does the Rib Cage protect</a:t>
            </a:r>
            <a:r>
              <a:rPr lang="en-GB" sz="1100" dirty="0" smtClean="0">
                <a:latin typeface="Arial" panose="020B0604020202020204" pitchFamily="34" charset="0"/>
                <a:cs typeface="Arial" panose="020B0604020202020204" pitchFamily="34" charset="0"/>
              </a:rPr>
              <a:t>?</a:t>
            </a:r>
          </a:p>
          <a:p>
            <a:pPr algn="ctr"/>
            <a:endParaRPr lang="en-GB" sz="1100" dirty="0">
              <a:latin typeface="Arial" panose="020B0604020202020204" pitchFamily="34" charset="0"/>
              <a:cs typeface="Arial" panose="020B0604020202020204" pitchFamily="34" charset="0"/>
            </a:endParaRPr>
          </a:p>
        </p:txBody>
      </p:sp>
      <p:sp>
        <p:nvSpPr>
          <p:cNvPr id="14" name="Title 1">
            <a:extLst>
              <a:ext uri="{FF2B5EF4-FFF2-40B4-BE49-F238E27FC236}">
                <a16:creationId xmlns:a16="http://schemas.microsoft.com/office/drawing/2014/main" id="{31A3994D-E585-475F-8ABB-EDB72534C97A}"/>
              </a:ext>
            </a:extLst>
          </p:cNvPr>
          <p:cNvSpPr txBox="1">
            <a:spLocks/>
          </p:cNvSpPr>
          <p:nvPr/>
        </p:nvSpPr>
        <p:spPr>
          <a:xfrm>
            <a:off x="242326" y="55054"/>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Main functions of the skeleton</a:t>
            </a:r>
          </a:p>
        </p:txBody>
      </p:sp>
      <p:pic>
        <p:nvPicPr>
          <p:cNvPr id="13" name="Picture 3" descr="Foot">
            <a:extLst>
              <a:ext uri="{FF2B5EF4-FFF2-40B4-BE49-F238E27FC236}">
                <a16:creationId xmlns:a16="http://schemas.microsoft.com/office/drawing/2014/main" id="{6DCB0492-68D7-4BA7-B0DB-FBD3555AD8E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582021"/>
            <a:ext cx="2160240" cy="2330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17667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
                                        </p:tgtEl>
                                        <p:attrNameLst>
                                          <p:attrName>style.visibility</p:attrName>
                                        </p:attrNameLst>
                                      </p:cBhvr>
                                      <p:to>
                                        <p:strVal val="visible"/>
                                      </p:to>
                                    </p:set>
                                    <p:animEffect transition="in" filter="fade">
                                      <p:cBhvr>
                                        <p:cTn id="7" dur="500"/>
                                        <p:tgtEl>
                                          <p:spTgt spid="20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3"/>
                                        </p:tgtEl>
                                        <p:attrNameLst>
                                          <p:attrName>style.visibility</p:attrName>
                                        </p:attrNameLst>
                                      </p:cBhvr>
                                      <p:to>
                                        <p:strVal val="visible"/>
                                      </p:to>
                                    </p:set>
                                    <p:animEffect transition="in" filter="fade">
                                      <p:cBhvr>
                                        <p:cTn id="12" dur="500"/>
                                        <p:tgtEl>
                                          <p:spTgt spid="20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53"/>
                                        </p:tgtEl>
                                        <p:attrNameLst>
                                          <p:attrName>style.visibility</p:attrName>
                                        </p:attrNameLst>
                                      </p:cBhvr>
                                      <p:to>
                                        <p:strVal val="visible"/>
                                      </p:to>
                                    </p:set>
                                    <p:animEffect transition="in" filter="fade">
                                      <p:cBhvr>
                                        <p:cTn id="32" dur="500"/>
                                        <p:tgtEl>
                                          <p:spTgt spid="2053"/>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2058"/>
                                        </p:tgtEl>
                                        <p:attrNameLst>
                                          <p:attrName>style.visibility</p:attrName>
                                        </p:attrNameLst>
                                      </p:cBhvr>
                                      <p:to>
                                        <p:strVal val="visible"/>
                                      </p:to>
                                    </p:set>
                                    <p:anim calcmode="lin" valueType="num">
                                      <p:cBhvr>
                                        <p:cTn id="41" dur="1000" fill="hold"/>
                                        <p:tgtEl>
                                          <p:spTgt spid="2058"/>
                                        </p:tgtEl>
                                        <p:attrNameLst>
                                          <p:attrName>ppt_w</p:attrName>
                                        </p:attrNameLst>
                                      </p:cBhvr>
                                      <p:tavLst>
                                        <p:tav tm="0">
                                          <p:val>
                                            <p:fltVal val="0"/>
                                          </p:val>
                                        </p:tav>
                                        <p:tav tm="100000">
                                          <p:val>
                                            <p:strVal val="#ppt_w"/>
                                          </p:val>
                                        </p:tav>
                                      </p:tavLst>
                                    </p:anim>
                                    <p:anim calcmode="lin" valueType="num">
                                      <p:cBhvr>
                                        <p:cTn id="42" dur="1000" fill="hold"/>
                                        <p:tgtEl>
                                          <p:spTgt spid="2058"/>
                                        </p:tgtEl>
                                        <p:attrNameLst>
                                          <p:attrName>ppt_h</p:attrName>
                                        </p:attrNameLst>
                                      </p:cBhvr>
                                      <p:tavLst>
                                        <p:tav tm="0">
                                          <p:val>
                                            <p:fltVal val="0"/>
                                          </p:val>
                                        </p:tav>
                                        <p:tav tm="100000">
                                          <p:val>
                                            <p:strVal val="#ppt_h"/>
                                          </p:val>
                                        </p:tav>
                                      </p:tavLst>
                                    </p:anim>
                                    <p:anim calcmode="lin" valueType="num">
                                      <p:cBhvr>
                                        <p:cTn id="43" dur="1000" fill="hold"/>
                                        <p:tgtEl>
                                          <p:spTgt spid="2058"/>
                                        </p:tgtEl>
                                        <p:attrNameLst>
                                          <p:attrName>style.rotation</p:attrName>
                                        </p:attrNameLst>
                                      </p:cBhvr>
                                      <p:tavLst>
                                        <p:tav tm="0">
                                          <p:val>
                                            <p:fltVal val="90"/>
                                          </p:val>
                                        </p:tav>
                                        <p:tav tm="100000">
                                          <p:val>
                                            <p:fltVal val="0"/>
                                          </p:val>
                                        </p:tav>
                                      </p:tavLst>
                                    </p:anim>
                                    <p:animEffect transition="in" filter="fade">
                                      <p:cBhvr>
                                        <p:cTn id="44" dur="1000"/>
                                        <p:tgtEl>
                                          <p:spTgt spid="2058"/>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nodeType="clickEffect">
                                  <p:stCondLst>
                                    <p:cond delay="0"/>
                                  </p:stCondLst>
                                  <p:childTnLst>
                                    <p:set>
                                      <p:cBhvr>
                                        <p:cTn id="52" dur="1" fill="hold">
                                          <p:stCondLst>
                                            <p:cond delay="0"/>
                                          </p:stCondLst>
                                        </p:cTn>
                                        <p:tgtEl>
                                          <p:spTgt spid="2059"/>
                                        </p:tgtEl>
                                        <p:attrNameLst>
                                          <p:attrName>style.visibility</p:attrName>
                                        </p:attrNameLst>
                                      </p:cBhvr>
                                      <p:to>
                                        <p:strVal val="visible"/>
                                      </p:to>
                                    </p:set>
                                    <p:anim calcmode="lin" valueType="num">
                                      <p:cBhvr>
                                        <p:cTn id="53" dur="1000" fill="hold"/>
                                        <p:tgtEl>
                                          <p:spTgt spid="2059"/>
                                        </p:tgtEl>
                                        <p:attrNameLst>
                                          <p:attrName>ppt_w</p:attrName>
                                        </p:attrNameLst>
                                      </p:cBhvr>
                                      <p:tavLst>
                                        <p:tav tm="0">
                                          <p:val>
                                            <p:fltVal val="0"/>
                                          </p:val>
                                        </p:tav>
                                        <p:tav tm="100000">
                                          <p:val>
                                            <p:strVal val="#ppt_w"/>
                                          </p:val>
                                        </p:tav>
                                      </p:tavLst>
                                    </p:anim>
                                    <p:anim calcmode="lin" valueType="num">
                                      <p:cBhvr>
                                        <p:cTn id="54" dur="1000" fill="hold"/>
                                        <p:tgtEl>
                                          <p:spTgt spid="2059"/>
                                        </p:tgtEl>
                                        <p:attrNameLst>
                                          <p:attrName>ppt_h</p:attrName>
                                        </p:attrNameLst>
                                      </p:cBhvr>
                                      <p:tavLst>
                                        <p:tav tm="0">
                                          <p:val>
                                            <p:fltVal val="0"/>
                                          </p:val>
                                        </p:tav>
                                        <p:tav tm="100000">
                                          <p:val>
                                            <p:strVal val="#ppt_h"/>
                                          </p:val>
                                        </p:tav>
                                      </p:tavLst>
                                    </p:anim>
                                    <p:anim calcmode="lin" valueType="num">
                                      <p:cBhvr>
                                        <p:cTn id="55" dur="1000" fill="hold"/>
                                        <p:tgtEl>
                                          <p:spTgt spid="2059"/>
                                        </p:tgtEl>
                                        <p:attrNameLst>
                                          <p:attrName>style.rotation</p:attrName>
                                        </p:attrNameLst>
                                      </p:cBhvr>
                                      <p:tavLst>
                                        <p:tav tm="0">
                                          <p:val>
                                            <p:fltVal val="90"/>
                                          </p:val>
                                        </p:tav>
                                        <p:tav tm="100000">
                                          <p:val>
                                            <p:fltVal val="0"/>
                                          </p:val>
                                        </p:tav>
                                      </p:tavLst>
                                    </p:anim>
                                    <p:animEffect transition="in" filter="fade">
                                      <p:cBhvr>
                                        <p:cTn id="56" dur="1000"/>
                                        <p:tgtEl>
                                          <p:spTgt spid="2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 grpId="0"/>
      <p:bldP spid="204" grpId="0"/>
      <p:bldP spid="7" grpId="0"/>
      <p:bldP spid="8" grpId="0"/>
      <p:bldP spid="2"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pic>
        <p:nvPicPr>
          <p:cNvPr id="2" name="Picture 1" descr="Running skelet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522" y="2625528"/>
            <a:ext cx="2191230" cy="2459656"/>
          </a:xfrm>
          <a:prstGeom prst="ellipse">
            <a:avLst/>
          </a:prstGeom>
          <a:ln>
            <a:noFill/>
          </a:ln>
          <a:effectLst>
            <a:softEdge rad="112500"/>
          </a:effectLst>
        </p:spPr>
      </p:pic>
      <p:pic>
        <p:nvPicPr>
          <p:cNvPr id="14" name="Picture 5" descr="Should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7920" y="867070"/>
            <a:ext cx="2284580" cy="25691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descr="Throwing m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2149" y="934630"/>
            <a:ext cx="2138323" cy="1204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3" name="Shape 203"/>
          <p:cNvSpPr txBox="1"/>
          <p:nvPr/>
        </p:nvSpPr>
        <p:spPr>
          <a:xfrm>
            <a:off x="216024" y="1984893"/>
            <a:ext cx="3535666" cy="652019"/>
          </a:xfrm>
          <a:prstGeom prst="rect">
            <a:avLst/>
          </a:prstGeom>
          <a:noFill/>
          <a:ln>
            <a:noFill/>
          </a:ln>
        </p:spPr>
        <p:txBody>
          <a:bodyPr lIns="68569" tIns="34275" rIns="68569" bIns="34275" anchor="t" anchorCtr="0">
            <a:noAutofit/>
          </a:bodyPr>
          <a:lstStyle/>
          <a:p>
            <a:pPr>
              <a:lnSpc>
                <a:spcPct val="90000"/>
              </a:lnSpc>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The skeleton has many different joints.</a:t>
            </a:r>
          </a:p>
          <a:p>
            <a:pPr>
              <a:lnSpc>
                <a:spcPct val="90000"/>
              </a:lnSpc>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At joints, muscles and bones form levers to </a:t>
            </a:r>
            <a:endParaRPr lang="en-US" sz="1400" dirty="0" smtClean="0">
              <a:solidFill>
                <a:schemeClr val="dk1"/>
              </a:solidFill>
              <a:latin typeface="Arial" panose="020B0604020202020204" pitchFamily="34" charset="0"/>
              <a:ea typeface="Calibri"/>
              <a:cs typeface="Arial" panose="020B0604020202020204" pitchFamily="34" charset="0"/>
              <a:sym typeface="Calibri"/>
            </a:endParaRPr>
          </a:p>
          <a:p>
            <a:pPr>
              <a:lnSpc>
                <a:spcPct val="90000"/>
              </a:lnSpc>
              <a:buClr>
                <a:schemeClr val="dk1"/>
              </a:buClr>
              <a:buSzPct val="25000"/>
            </a:pPr>
            <a:r>
              <a:rPr lang="en-US" sz="1400" dirty="0" smtClean="0">
                <a:solidFill>
                  <a:schemeClr val="dk1"/>
                </a:solidFill>
                <a:latin typeface="Arial" panose="020B0604020202020204" pitchFamily="34" charset="0"/>
                <a:ea typeface="Calibri"/>
                <a:cs typeface="Arial" panose="020B0604020202020204" pitchFamily="34" charset="0"/>
                <a:sym typeface="Calibri"/>
              </a:rPr>
              <a:t>allow </a:t>
            </a:r>
            <a:r>
              <a:rPr lang="en-US" sz="1400" dirty="0">
                <a:solidFill>
                  <a:schemeClr val="dk1"/>
                </a:solidFill>
                <a:latin typeface="Arial" panose="020B0604020202020204" pitchFamily="34" charset="0"/>
                <a:ea typeface="Calibri"/>
                <a:cs typeface="Arial" panose="020B0604020202020204" pitchFamily="34" charset="0"/>
                <a:sym typeface="Calibri"/>
              </a:rPr>
              <a:t>sporting movements.</a:t>
            </a:r>
          </a:p>
        </p:txBody>
      </p:sp>
      <p:sp>
        <p:nvSpPr>
          <p:cNvPr id="204" name="Shape 204"/>
          <p:cNvSpPr txBox="1"/>
          <p:nvPr/>
        </p:nvSpPr>
        <p:spPr>
          <a:xfrm>
            <a:off x="216023" y="1533831"/>
            <a:ext cx="2359959"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3. Movement</a:t>
            </a:r>
          </a:p>
        </p:txBody>
      </p:sp>
      <p:sp>
        <p:nvSpPr>
          <p:cNvPr id="7" name="Shape 211"/>
          <p:cNvSpPr txBox="1"/>
          <p:nvPr/>
        </p:nvSpPr>
        <p:spPr>
          <a:xfrm>
            <a:off x="2660832" y="4180305"/>
            <a:ext cx="4214484" cy="897870"/>
          </a:xfrm>
          <a:prstGeom prst="rect">
            <a:avLst/>
          </a:prstGeom>
          <a:noFill/>
          <a:ln>
            <a:noFill/>
          </a:ln>
        </p:spPr>
        <p:txBody>
          <a:bodyPr lIns="68569" tIns="34275" rIns="68569" bIns="34275" anchor="t" anchorCtr="0">
            <a:noAutofit/>
          </a:bodyPr>
          <a:lstStyle/>
          <a:p>
            <a:pPr>
              <a:lnSpc>
                <a:spcPct val="90000"/>
              </a:lnSpc>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The skeleton acts as a framework.</a:t>
            </a:r>
          </a:p>
          <a:p>
            <a:pPr>
              <a:lnSpc>
                <a:spcPct val="90000"/>
              </a:lnSpc>
              <a:spcBef>
                <a:spcPts val="360"/>
              </a:spcBef>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Muscles are firmly attached to bones forming our body shape and holds us upright. </a:t>
            </a:r>
          </a:p>
        </p:txBody>
      </p:sp>
      <p:sp>
        <p:nvSpPr>
          <p:cNvPr id="8" name="Shape 204"/>
          <p:cNvSpPr txBox="1"/>
          <p:nvPr/>
        </p:nvSpPr>
        <p:spPr>
          <a:xfrm>
            <a:off x="2660832" y="3648591"/>
            <a:ext cx="6320870"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4. Posture &amp; Structural Shape</a:t>
            </a:r>
          </a:p>
        </p:txBody>
      </p:sp>
      <p:pic>
        <p:nvPicPr>
          <p:cNvPr id="3" name="Picture 2" descr="Sitting skeleton"/>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37596" y="3578372"/>
            <a:ext cx="2370908" cy="2370908"/>
          </a:xfrm>
          <a:prstGeom prst="ellipse">
            <a:avLst/>
          </a:prstGeom>
          <a:ln>
            <a:noFill/>
          </a:ln>
          <a:effectLst>
            <a:softEdge rad="112500"/>
          </a:effectLst>
        </p:spPr>
      </p:pic>
      <p:sp>
        <p:nvSpPr>
          <p:cNvPr id="11" name="Oval 10"/>
          <p:cNvSpPr/>
          <p:nvPr/>
        </p:nvSpPr>
        <p:spPr>
          <a:xfrm>
            <a:off x="4427984" y="1753600"/>
            <a:ext cx="515103" cy="276711"/>
          </a:xfrm>
          <a:prstGeom prst="ellipse">
            <a:avLst/>
          </a:prstGeom>
          <a:noFill/>
          <a:ln w="25400"/>
        </p:spPr>
        <p:style>
          <a:lnRef idx="2">
            <a:schemeClr val="accent2"/>
          </a:lnRef>
          <a:fillRef idx="1">
            <a:schemeClr val="lt1"/>
          </a:fillRef>
          <a:effectRef idx="0">
            <a:schemeClr val="accent2"/>
          </a:effectRef>
          <a:fontRef idx="minor">
            <a:schemeClr val="dk1"/>
          </a:fontRef>
        </p:style>
        <p:txBody>
          <a:bodyPr rtlCol="0" anchor="ctr"/>
          <a:lstStyle/>
          <a:p>
            <a:pPr algn="ctr"/>
            <a:endParaRPr lang="en-GB" sz="1350" dirty="0">
              <a:latin typeface="Arial" panose="020B0604020202020204" pitchFamily="34" charset="0"/>
              <a:cs typeface="Arial" panose="020B0604020202020204" pitchFamily="34" charset="0"/>
            </a:endParaRPr>
          </a:p>
        </p:txBody>
      </p:sp>
      <p:sp>
        <p:nvSpPr>
          <p:cNvPr id="12" name="Oval 11"/>
          <p:cNvSpPr/>
          <p:nvPr/>
        </p:nvSpPr>
        <p:spPr>
          <a:xfrm>
            <a:off x="7596336" y="1340768"/>
            <a:ext cx="186817" cy="132473"/>
          </a:xfrm>
          <a:prstGeom prst="ellipse">
            <a:avLst/>
          </a:prstGeom>
          <a:noFill/>
          <a:ln w="25400"/>
        </p:spPr>
        <p:style>
          <a:lnRef idx="2">
            <a:schemeClr val="accent2"/>
          </a:lnRef>
          <a:fillRef idx="1">
            <a:schemeClr val="lt1"/>
          </a:fillRef>
          <a:effectRef idx="0">
            <a:schemeClr val="accent2"/>
          </a:effectRef>
          <a:fontRef idx="minor">
            <a:schemeClr val="dk1"/>
          </a:fontRef>
        </p:style>
        <p:txBody>
          <a:bodyPr rtlCol="0" anchor="ctr"/>
          <a:lstStyle/>
          <a:p>
            <a:pPr algn="ctr"/>
            <a:endParaRPr lang="en-GB" sz="1350" dirty="0">
              <a:latin typeface="Arial" panose="020B0604020202020204" pitchFamily="34" charset="0"/>
              <a:cs typeface="Arial" panose="020B0604020202020204" pitchFamily="34" charset="0"/>
            </a:endParaRPr>
          </a:p>
        </p:txBody>
      </p:sp>
      <p:cxnSp>
        <p:nvCxnSpPr>
          <p:cNvPr id="13" name="Straight Arrow Connector 12"/>
          <p:cNvCxnSpPr>
            <a:stCxn id="11" idx="6"/>
          </p:cNvCxnSpPr>
          <p:nvPr/>
        </p:nvCxnSpPr>
        <p:spPr>
          <a:xfrm flipV="1">
            <a:off x="4943087" y="1407004"/>
            <a:ext cx="2653249" cy="484952"/>
          </a:xfrm>
          <a:prstGeom prst="straightConnector1">
            <a:avLst/>
          </a:prstGeom>
          <a:ln w="25400">
            <a:tailEnd type="arrow"/>
          </a:ln>
        </p:spPr>
        <p:style>
          <a:lnRef idx="3">
            <a:schemeClr val="accent2"/>
          </a:lnRef>
          <a:fillRef idx="0">
            <a:schemeClr val="accent2"/>
          </a:fillRef>
          <a:effectRef idx="2">
            <a:schemeClr val="accent2"/>
          </a:effectRef>
          <a:fontRef idx="minor">
            <a:schemeClr val="tx1"/>
          </a:fontRef>
        </p:style>
      </p:cxnSp>
      <p:sp>
        <p:nvSpPr>
          <p:cNvPr id="16" name="Title 1">
            <a:extLst>
              <a:ext uri="{FF2B5EF4-FFF2-40B4-BE49-F238E27FC236}">
                <a16:creationId xmlns:a16="http://schemas.microsoft.com/office/drawing/2014/main" id="{0811F77B-AB3B-4B03-9AC9-6F273AE77744}"/>
              </a:ext>
            </a:extLst>
          </p:cNvPr>
          <p:cNvSpPr txBox="1">
            <a:spLocks/>
          </p:cNvSpPr>
          <p:nvPr/>
        </p:nvSpPr>
        <p:spPr>
          <a:xfrm>
            <a:off x="242326" y="55054"/>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Main functions of the skeleton</a:t>
            </a:r>
          </a:p>
        </p:txBody>
      </p:sp>
    </p:spTree>
    <p:extLst>
      <p:ext uri="{BB962C8B-B14F-4D97-AF65-F5344CB8AC3E}">
        <p14:creationId xmlns:p14="http://schemas.microsoft.com/office/powerpoint/2010/main" val="16524686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
                                        </p:tgtEl>
                                        <p:attrNameLst>
                                          <p:attrName>style.visibility</p:attrName>
                                        </p:attrNameLst>
                                      </p:cBhvr>
                                      <p:to>
                                        <p:strVal val="visible"/>
                                      </p:to>
                                    </p:set>
                                    <p:animEffect transition="in" filter="fade">
                                      <p:cBhvr>
                                        <p:cTn id="7" dur="500"/>
                                        <p:tgtEl>
                                          <p:spTgt spid="20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3"/>
                                        </p:tgtEl>
                                        <p:attrNameLst>
                                          <p:attrName>style.visibility</p:attrName>
                                        </p:attrNameLst>
                                      </p:cBhvr>
                                      <p:to>
                                        <p:strVal val="visible"/>
                                      </p:to>
                                    </p:set>
                                    <p:animEffect transition="in" filter="fade">
                                      <p:cBhvr>
                                        <p:cTn id="12" dur="500"/>
                                        <p:tgtEl>
                                          <p:spTgt spid="20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075"/>
                                        </p:tgtEl>
                                        <p:attrNameLst>
                                          <p:attrName>style.visibility</p:attrName>
                                        </p:attrNameLst>
                                      </p:cBhvr>
                                      <p:to>
                                        <p:strVal val="visible"/>
                                      </p:to>
                                    </p:set>
                                    <p:animEffect transition="in" filter="fade">
                                      <p:cBhvr>
                                        <p:cTn id="30" dur="500"/>
                                        <p:tgtEl>
                                          <p:spTgt spid="307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fade">
                                      <p:cBhvr>
                                        <p:cTn id="5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 grpId="0"/>
      <p:bldP spid="204" grpId="0"/>
      <p:bldP spid="7" grpId="0"/>
      <p:bldP spid="8" grpId="0"/>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pic>
        <p:nvPicPr>
          <p:cNvPr id="4098" name="Picture 2" descr="Glass Milk"/>
          <p:cNvPicPr>
            <a:picLocks noChangeAspect="1" noChangeArrowheads="1"/>
          </p:cNvPicPr>
          <p:nvPr/>
        </p:nvPicPr>
        <p:blipFill rotWithShape="1">
          <a:blip r:embed="rId3">
            <a:extLst>
              <a:ext uri="{28A0092B-C50C-407E-A947-70E740481C1C}">
                <a14:useLocalDpi xmlns:a14="http://schemas.microsoft.com/office/drawing/2010/main" val="0"/>
              </a:ext>
            </a:extLst>
          </a:blip>
          <a:srcRect l="10389" t="34072" r="43170" b="32964"/>
          <a:stretch/>
        </p:blipFill>
        <p:spPr bwMode="auto">
          <a:xfrm>
            <a:off x="5268839" y="3534250"/>
            <a:ext cx="3146907" cy="1439927"/>
          </a:xfrm>
          <a:prstGeom prst="rect">
            <a:avLst/>
          </a:prstGeom>
          <a:noFill/>
          <a:extLst>
            <a:ext uri="{909E8E84-426E-40DD-AFC4-6F175D3DCCD1}">
              <a14:hiddenFill xmlns:a14="http://schemas.microsoft.com/office/drawing/2010/main">
                <a:solidFill>
                  <a:srgbClr val="FFFFFF"/>
                </a:solidFill>
              </a14:hiddenFill>
            </a:ext>
          </a:extLst>
        </p:spPr>
      </p:pic>
      <p:sp>
        <p:nvSpPr>
          <p:cNvPr id="203" name="Shape 203"/>
          <p:cNvSpPr txBox="1"/>
          <p:nvPr/>
        </p:nvSpPr>
        <p:spPr>
          <a:xfrm>
            <a:off x="0" y="1769848"/>
            <a:ext cx="9144000" cy="746420"/>
          </a:xfrm>
          <a:prstGeom prst="rect">
            <a:avLst/>
          </a:prstGeom>
          <a:noFill/>
          <a:ln>
            <a:noFill/>
          </a:ln>
        </p:spPr>
        <p:txBody>
          <a:bodyPr lIns="68569" tIns="34275" rIns="68569" bIns="34275" anchor="t" anchorCtr="0">
            <a:noAutofit/>
          </a:bodyPr>
          <a:lstStyle/>
          <a:p>
            <a:pPr>
              <a:lnSpc>
                <a:spcPct val="90000"/>
              </a:lnSpc>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The minerals in your bones serve two main functions.</a:t>
            </a:r>
          </a:p>
          <a:p>
            <a:pPr>
              <a:lnSpc>
                <a:spcPct val="90000"/>
              </a:lnSpc>
              <a:buClr>
                <a:schemeClr val="dk1"/>
              </a:buClr>
              <a:buSzPct val="25000"/>
            </a:pPr>
            <a:r>
              <a:rPr lang="en-US" sz="1400" dirty="0">
                <a:solidFill>
                  <a:schemeClr val="dk1"/>
                </a:solidFill>
                <a:latin typeface="Arial" panose="020B0604020202020204" pitchFamily="34" charset="0"/>
                <a:ea typeface="Calibri"/>
                <a:cs typeface="Arial" panose="020B0604020202020204" pitchFamily="34" charset="0"/>
                <a:sym typeface="Calibri"/>
              </a:rPr>
              <a:t>Minerals transform spongy bone matrix into a rigid structure and in turn increase density and strength. </a:t>
            </a:r>
          </a:p>
        </p:txBody>
      </p:sp>
      <p:sp>
        <p:nvSpPr>
          <p:cNvPr id="204" name="Shape 204"/>
          <p:cNvSpPr txBox="1"/>
          <p:nvPr/>
        </p:nvSpPr>
        <p:spPr>
          <a:xfrm>
            <a:off x="-1" y="1352841"/>
            <a:ext cx="5584372"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5. Mineral Storage</a:t>
            </a:r>
          </a:p>
        </p:txBody>
      </p:sp>
      <p:sp>
        <p:nvSpPr>
          <p:cNvPr id="9" name="Shape 237"/>
          <p:cNvSpPr txBox="1"/>
          <p:nvPr/>
        </p:nvSpPr>
        <p:spPr>
          <a:xfrm>
            <a:off x="3444240" y="2912133"/>
            <a:ext cx="5584372" cy="989307"/>
          </a:xfrm>
          <a:prstGeom prst="rect">
            <a:avLst/>
          </a:prstGeom>
          <a:noFill/>
          <a:ln>
            <a:noFill/>
          </a:ln>
        </p:spPr>
        <p:txBody>
          <a:bodyPr lIns="68569" tIns="34275" rIns="68569" bIns="34275" anchor="t" anchorCtr="0">
            <a:noAutofit/>
          </a:bodyPr>
          <a:lstStyle/>
          <a:p>
            <a:pPr>
              <a:buClr>
                <a:schemeClr val="dk1"/>
              </a:buClr>
              <a:buSzPct val="25000"/>
            </a:pPr>
            <a:r>
              <a:rPr lang="en-US" sz="1400" dirty="0">
                <a:solidFill>
                  <a:schemeClr val="dk1"/>
                </a:solidFill>
                <a:latin typeface="Arial" panose="020B0604020202020204" pitchFamily="34" charset="0"/>
                <a:ea typeface="Arial"/>
                <a:cs typeface="Arial" panose="020B0604020202020204" pitchFamily="34" charset="0"/>
                <a:sym typeface="Arial"/>
              </a:rPr>
              <a:t>Your bones also function as a mineral storage depot, releasing dissolved calcium, phosphorus and magnesium into your bloodstream when needed</a:t>
            </a:r>
            <a:r>
              <a:rPr lang="en-US" sz="1600" dirty="0">
                <a:solidFill>
                  <a:schemeClr val="dk1"/>
                </a:solidFill>
                <a:latin typeface="Arial" panose="020B0604020202020204" pitchFamily="34" charset="0"/>
                <a:ea typeface="Arial"/>
                <a:cs typeface="Arial" panose="020B0604020202020204" pitchFamily="34" charset="0"/>
                <a:sym typeface="Arial"/>
              </a:rPr>
              <a:t>.</a:t>
            </a:r>
          </a:p>
        </p:txBody>
      </p:sp>
      <p:pic>
        <p:nvPicPr>
          <p:cNvPr id="4100" name="Picture 4" descr="Bon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97" y="2359763"/>
            <a:ext cx="2010888" cy="2543453"/>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B2C117C7-F9D0-4B1B-9B51-EC66D208C477}"/>
              </a:ext>
            </a:extLst>
          </p:cNvPr>
          <p:cNvSpPr txBox="1">
            <a:spLocks/>
          </p:cNvSpPr>
          <p:nvPr/>
        </p:nvSpPr>
        <p:spPr>
          <a:xfrm>
            <a:off x="242326" y="55054"/>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Main functions of the skeleton</a:t>
            </a:r>
          </a:p>
        </p:txBody>
      </p:sp>
    </p:spTree>
    <p:extLst>
      <p:ext uri="{BB962C8B-B14F-4D97-AF65-F5344CB8AC3E}">
        <p14:creationId xmlns:p14="http://schemas.microsoft.com/office/powerpoint/2010/main" val="32129419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
                                        </p:tgtEl>
                                        <p:attrNameLst>
                                          <p:attrName>style.visibility</p:attrName>
                                        </p:attrNameLst>
                                      </p:cBhvr>
                                      <p:to>
                                        <p:strVal val="visible"/>
                                      </p:to>
                                    </p:set>
                                    <p:animEffect transition="in" filter="fade">
                                      <p:cBhvr>
                                        <p:cTn id="7" dur="500"/>
                                        <p:tgtEl>
                                          <p:spTgt spid="20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3"/>
                                        </p:tgtEl>
                                        <p:attrNameLst>
                                          <p:attrName>style.visibility</p:attrName>
                                        </p:attrNameLst>
                                      </p:cBhvr>
                                      <p:to>
                                        <p:strVal val="visible"/>
                                      </p:to>
                                    </p:set>
                                    <p:animEffect transition="in" filter="fade">
                                      <p:cBhvr>
                                        <p:cTn id="12" dur="500"/>
                                        <p:tgtEl>
                                          <p:spTgt spid="20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100"/>
                                        </p:tgtEl>
                                        <p:attrNameLst>
                                          <p:attrName>style.visibility</p:attrName>
                                        </p:attrNameLst>
                                      </p:cBhvr>
                                      <p:to>
                                        <p:strVal val="visible"/>
                                      </p:to>
                                    </p:set>
                                    <p:animEffect transition="in" filter="fade">
                                      <p:cBhvr>
                                        <p:cTn id="17" dur="500"/>
                                        <p:tgtEl>
                                          <p:spTgt spid="410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fade">
                                      <p:cBhvr>
                                        <p:cTn id="2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 grpId="0"/>
      <p:bldP spid="204"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pic>
        <p:nvPicPr>
          <p:cNvPr id="5122" name="Picture 2" descr="Bo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983" y="2430371"/>
            <a:ext cx="2079620" cy="2630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3" name="Shape 203"/>
          <p:cNvSpPr txBox="1"/>
          <p:nvPr/>
        </p:nvSpPr>
        <p:spPr>
          <a:xfrm>
            <a:off x="0" y="1776345"/>
            <a:ext cx="9144000" cy="746420"/>
          </a:xfrm>
          <a:prstGeom prst="rect">
            <a:avLst/>
          </a:prstGeom>
          <a:noFill/>
          <a:ln>
            <a:noFill/>
          </a:ln>
        </p:spPr>
        <p:txBody>
          <a:bodyPr lIns="68569" tIns="34275" rIns="68569" bIns="34275" anchor="t" anchorCtr="0">
            <a:noAutofit/>
          </a:bodyPr>
          <a:lstStyle/>
          <a:p>
            <a:pPr>
              <a:lnSpc>
                <a:spcPct val="90000"/>
              </a:lnSpc>
              <a:buClr>
                <a:schemeClr val="dk1"/>
              </a:buClr>
              <a:buSzPct val="25000"/>
            </a:pPr>
            <a:r>
              <a:rPr lang="en-US" sz="1500" dirty="0">
                <a:solidFill>
                  <a:schemeClr val="dk1"/>
                </a:solidFill>
                <a:latin typeface="Arial" panose="020B0604020202020204" pitchFamily="34" charset="0"/>
                <a:ea typeface="Calibri"/>
                <a:cs typeface="Arial" panose="020B0604020202020204" pitchFamily="34" charset="0"/>
                <a:sym typeface="Calibri"/>
              </a:rPr>
              <a:t>The ends of long bones and some other bones including the ribs, humerus, femur and even vertebrae bones, contain red bone marrow. </a:t>
            </a:r>
          </a:p>
        </p:txBody>
      </p:sp>
      <p:sp>
        <p:nvSpPr>
          <p:cNvPr id="204" name="Shape 204"/>
          <p:cNvSpPr txBox="1"/>
          <p:nvPr/>
        </p:nvSpPr>
        <p:spPr>
          <a:xfrm>
            <a:off x="0" y="1338195"/>
            <a:ext cx="5584372"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6. Blood cell production</a:t>
            </a:r>
          </a:p>
        </p:txBody>
      </p:sp>
      <p:sp>
        <p:nvSpPr>
          <p:cNvPr id="9" name="Shape 237"/>
          <p:cNvSpPr txBox="1"/>
          <p:nvPr/>
        </p:nvSpPr>
        <p:spPr>
          <a:xfrm>
            <a:off x="4037314" y="2430372"/>
            <a:ext cx="4227969" cy="715847"/>
          </a:xfrm>
          <a:prstGeom prst="rect">
            <a:avLst/>
          </a:prstGeom>
          <a:noFill/>
          <a:ln>
            <a:noFill/>
          </a:ln>
        </p:spPr>
        <p:txBody>
          <a:bodyPr lIns="68569" tIns="34275" rIns="68569" bIns="34275" anchor="t" anchorCtr="0">
            <a:noAutofit/>
          </a:bodyPr>
          <a:lstStyle/>
          <a:p>
            <a:pPr>
              <a:buClr>
                <a:schemeClr val="dk1"/>
              </a:buClr>
              <a:buSzPct val="25000"/>
            </a:pPr>
            <a:r>
              <a:rPr lang="en-US" sz="1500" dirty="0">
                <a:solidFill>
                  <a:schemeClr val="dk1"/>
                </a:solidFill>
                <a:latin typeface="Arial" panose="020B0604020202020204" pitchFamily="34" charset="0"/>
                <a:ea typeface="Arial"/>
                <a:cs typeface="Arial" panose="020B0604020202020204" pitchFamily="34" charset="0"/>
                <a:sym typeface="Arial"/>
              </a:rPr>
              <a:t>This is where the red blood cells are produced </a:t>
            </a:r>
            <a:br>
              <a:rPr lang="en-US" sz="1500" dirty="0">
                <a:solidFill>
                  <a:schemeClr val="dk1"/>
                </a:solidFill>
                <a:latin typeface="Arial" panose="020B0604020202020204" pitchFamily="34" charset="0"/>
                <a:ea typeface="Arial"/>
                <a:cs typeface="Arial" panose="020B0604020202020204" pitchFamily="34" charset="0"/>
                <a:sym typeface="Arial"/>
              </a:rPr>
            </a:br>
            <a:r>
              <a:rPr lang="en-US" sz="1500" dirty="0">
                <a:solidFill>
                  <a:schemeClr val="dk1"/>
                </a:solidFill>
                <a:latin typeface="Arial" panose="020B0604020202020204" pitchFamily="34" charset="0"/>
                <a:ea typeface="Arial"/>
                <a:cs typeface="Arial" panose="020B0604020202020204" pitchFamily="34" charset="0"/>
                <a:sym typeface="Arial"/>
              </a:rPr>
              <a:t>which carry oxygen.</a:t>
            </a:r>
          </a:p>
        </p:txBody>
      </p:sp>
      <p:sp>
        <p:nvSpPr>
          <p:cNvPr id="7" name="Shape 249"/>
          <p:cNvSpPr txBox="1"/>
          <p:nvPr/>
        </p:nvSpPr>
        <p:spPr>
          <a:xfrm>
            <a:off x="5342021" y="3228053"/>
            <a:ext cx="3073725" cy="346471"/>
          </a:xfrm>
          <a:prstGeom prst="rect">
            <a:avLst/>
          </a:prstGeom>
          <a:noFill/>
          <a:ln>
            <a:noFill/>
          </a:ln>
        </p:spPr>
        <p:txBody>
          <a:bodyPr lIns="68569" tIns="34275" rIns="68569" bIns="34275" anchor="t" anchorCtr="0">
            <a:noAutofit/>
          </a:bodyPr>
          <a:lstStyle/>
          <a:p>
            <a:pPr>
              <a:buClr>
                <a:schemeClr val="dk1"/>
              </a:buClr>
              <a:buSzPct val="25000"/>
            </a:pPr>
            <a:r>
              <a:rPr lang="en-US" b="1" u="sng" dirty="0">
                <a:solidFill>
                  <a:schemeClr val="dk1"/>
                </a:solidFill>
                <a:latin typeface="Arial" panose="020B0604020202020204" pitchFamily="34" charset="0"/>
                <a:ea typeface="Calibri"/>
                <a:cs typeface="Arial" panose="020B0604020202020204" pitchFamily="34" charset="0"/>
                <a:sym typeface="Calibri"/>
              </a:rPr>
              <a:t>Other functions include:</a:t>
            </a:r>
          </a:p>
        </p:txBody>
      </p:sp>
      <p:pic>
        <p:nvPicPr>
          <p:cNvPr id="8" name="Shape 248"/>
          <p:cNvPicPr preferRelativeResize="0"/>
          <p:nvPr/>
        </p:nvPicPr>
        <p:blipFill rotWithShape="1">
          <a:blip r:embed="rId4">
            <a:alphaModFix/>
          </a:blip>
          <a:srcRect b="34534"/>
          <a:stretch/>
        </p:blipFill>
        <p:spPr>
          <a:xfrm>
            <a:off x="4791634" y="3656358"/>
            <a:ext cx="3969544" cy="1140352"/>
          </a:xfrm>
          <a:prstGeom prst="rect">
            <a:avLst/>
          </a:prstGeom>
          <a:noFill/>
          <a:ln>
            <a:noFill/>
          </a:ln>
        </p:spPr>
      </p:pic>
      <p:sp>
        <p:nvSpPr>
          <p:cNvPr id="2" name="Oval 1"/>
          <p:cNvSpPr/>
          <p:nvPr/>
        </p:nvSpPr>
        <p:spPr>
          <a:xfrm>
            <a:off x="844804" y="2694214"/>
            <a:ext cx="724989" cy="734786"/>
          </a:xfrm>
          <a:prstGeom prst="ellipse">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latin typeface="Arial" panose="020B0604020202020204" pitchFamily="34" charset="0"/>
              <a:cs typeface="Arial" panose="020B0604020202020204" pitchFamily="34" charset="0"/>
            </a:endParaRPr>
          </a:p>
        </p:txBody>
      </p:sp>
      <p:cxnSp>
        <p:nvCxnSpPr>
          <p:cNvPr id="4" name="Straight Arrow Connector 3"/>
          <p:cNvCxnSpPr>
            <a:endCxn id="2" idx="6"/>
          </p:cNvCxnSpPr>
          <p:nvPr/>
        </p:nvCxnSpPr>
        <p:spPr>
          <a:xfrm flipH="1">
            <a:off x="1569793" y="2683082"/>
            <a:ext cx="2467523" cy="3785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708B16E3-86F6-415F-8C21-73F950A25BD7}"/>
              </a:ext>
            </a:extLst>
          </p:cNvPr>
          <p:cNvSpPr txBox="1">
            <a:spLocks/>
          </p:cNvSpPr>
          <p:nvPr/>
        </p:nvSpPr>
        <p:spPr>
          <a:xfrm>
            <a:off x="242326" y="55054"/>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Main functions of the skeleton</a:t>
            </a:r>
          </a:p>
        </p:txBody>
      </p:sp>
    </p:spTree>
    <p:extLst>
      <p:ext uri="{BB962C8B-B14F-4D97-AF65-F5344CB8AC3E}">
        <p14:creationId xmlns:p14="http://schemas.microsoft.com/office/powerpoint/2010/main" val="40763572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
                                        </p:tgtEl>
                                        <p:attrNameLst>
                                          <p:attrName>style.visibility</p:attrName>
                                        </p:attrNameLst>
                                      </p:cBhvr>
                                      <p:to>
                                        <p:strVal val="visible"/>
                                      </p:to>
                                    </p:set>
                                    <p:animEffect transition="in" filter="fade">
                                      <p:cBhvr>
                                        <p:cTn id="7" dur="500"/>
                                        <p:tgtEl>
                                          <p:spTgt spid="20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3"/>
                                        </p:tgtEl>
                                        <p:attrNameLst>
                                          <p:attrName>style.visibility</p:attrName>
                                        </p:attrNameLst>
                                      </p:cBhvr>
                                      <p:to>
                                        <p:strVal val="visible"/>
                                      </p:to>
                                    </p:set>
                                    <p:animEffect transition="in" filter="fade">
                                      <p:cBhvr>
                                        <p:cTn id="12" dur="500"/>
                                        <p:tgtEl>
                                          <p:spTgt spid="20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22"/>
                                        </p:tgtEl>
                                        <p:attrNameLst>
                                          <p:attrName>style.visibility</p:attrName>
                                        </p:attrNameLst>
                                      </p:cBhvr>
                                      <p:to>
                                        <p:strVal val="visible"/>
                                      </p:to>
                                    </p:set>
                                    <p:animEffect transition="in" filter="fade">
                                      <p:cBhvr>
                                        <p:cTn id="17" dur="500"/>
                                        <p:tgtEl>
                                          <p:spTgt spid="51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par>
                                <p:cTn id="28" presetID="10" presetClass="entr" presetSubtype="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 grpId="0"/>
      <p:bldP spid="204" grpId="0"/>
      <p:bldP spid="9" grpId="0"/>
      <p:bldP spid="7" grpId="0"/>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Shape 254"/>
          <p:cNvSpPr txBox="1"/>
          <p:nvPr/>
        </p:nvSpPr>
        <p:spPr>
          <a:xfrm>
            <a:off x="117566" y="1714501"/>
            <a:ext cx="8876212" cy="484958"/>
          </a:xfrm>
          <a:prstGeom prst="rect">
            <a:avLst/>
          </a:prstGeom>
          <a:solidFill>
            <a:schemeClr val="lt1"/>
          </a:solidFill>
          <a:ln w="25400" cap="flat" cmpd="sng">
            <a:solidFill>
              <a:schemeClr val="accent1"/>
            </a:solidFill>
            <a:prstDash val="solid"/>
            <a:miter/>
            <a:headEnd type="none" w="med" len="med"/>
            <a:tailEnd type="none" w="med" len="med"/>
          </a:ln>
        </p:spPr>
        <p:txBody>
          <a:bodyPr lIns="68569" tIns="34275" rIns="68569" bIns="34275" anchor="t" anchorCtr="0">
            <a:noAutofit/>
          </a:bodyPr>
          <a:lstStyle/>
          <a:p>
            <a:pPr algn="ctr">
              <a:spcBef>
                <a:spcPts val="540"/>
              </a:spcBef>
              <a:buClr>
                <a:srgbClr val="000000"/>
              </a:buClr>
              <a:buSzPct val="25000"/>
            </a:pPr>
            <a:r>
              <a:rPr lang="en-US" sz="2700" b="1" dirty="0">
                <a:solidFill>
                  <a:srgbClr val="000000"/>
                </a:solidFill>
                <a:effectLst>
                  <a:outerShdw blurRad="38100" dist="38100" dir="2700000" algn="tl">
                    <a:srgbClr val="000000">
                      <a:alpha val="43137"/>
                    </a:srgbClr>
                  </a:outerShdw>
                </a:effectLst>
                <a:latin typeface="Arial" panose="020B0604020202020204" pitchFamily="34" charset="0"/>
                <a:ea typeface="Calibri"/>
                <a:cs typeface="Arial" panose="020B0604020202020204" pitchFamily="34" charset="0"/>
                <a:sym typeface="Calibri"/>
              </a:rPr>
              <a:t>“A joint is a place where two or more bones meet”</a:t>
            </a:r>
          </a:p>
        </p:txBody>
      </p:sp>
      <p:sp>
        <p:nvSpPr>
          <p:cNvPr id="255" name="Shape 255"/>
          <p:cNvSpPr txBox="1"/>
          <p:nvPr/>
        </p:nvSpPr>
        <p:spPr>
          <a:xfrm>
            <a:off x="91033" y="1226549"/>
            <a:ext cx="5719645"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Structure of the skeleton</a:t>
            </a:r>
          </a:p>
        </p:txBody>
      </p:sp>
      <p:sp>
        <p:nvSpPr>
          <p:cNvPr id="257" name="Shape 257"/>
          <p:cNvSpPr txBox="1"/>
          <p:nvPr/>
        </p:nvSpPr>
        <p:spPr>
          <a:xfrm>
            <a:off x="117565" y="2291172"/>
            <a:ext cx="4971793" cy="1592035"/>
          </a:xfrm>
          <a:prstGeom prst="rect">
            <a:avLst/>
          </a:prstGeom>
          <a:noFill/>
          <a:ln>
            <a:noFill/>
          </a:ln>
        </p:spPr>
        <p:txBody>
          <a:bodyPr lIns="68569" tIns="34275" rIns="68569" bIns="34275" anchor="t" anchorCtr="0">
            <a:noAutofit/>
          </a:bodyPr>
          <a:lstStyle/>
          <a:p>
            <a:pPr>
              <a:buClr>
                <a:schemeClr val="dk1"/>
              </a:buClr>
              <a:buSzPct val="25000"/>
            </a:pPr>
            <a:r>
              <a:rPr lang="en-US" sz="1600" dirty="0">
                <a:solidFill>
                  <a:schemeClr val="dk1"/>
                </a:solidFill>
                <a:latin typeface="Arial" panose="020B0604020202020204" pitchFamily="34" charset="0"/>
                <a:ea typeface="Calibri"/>
                <a:cs typeface="Arial" panose="020B0604020202020204" pitchFamily="34" charset="0"/>
                <a:sym typeface="Calibri"/>
              </a:rPr>
              <a:t>The skeletal system has a number of joints which are responsible for the huge range of </a:t>
            </a:r>
            <a:r>
              <a:rPr lang="en-US" sz="1600" b="1" dirty="0">
                <a:ln>
                  <a:solidFill>
                    <a:sysClr val="windowText" lastClr="000000"/>
                  </a:solidFill>
                </a:ln>
                <a:solidFill>
                  <a:schemeClr val="accent2">
                    <a:lumMod val="60000"/>
                    <a:lumOff val="40000"/>
                  </a:schemeClr>
                </a:solidFill>
                <a:latin typeface="Arial" panose="020B0604020202020204" pitchFamily="34" charset="0"/>
                <a:ea typeface="Calibri"/>
                <a:cs typeface="Arial" panose="020B0604020202020204" pitchFamily="34" charset="0"/>
                <a:sym typeface="Calibri"/>
              </a:rPr>
              <a:t>movement</a:t>
            </a:r>
            <a:r>
              <a:rPr lang="en-US" sz="1600" dirty="0">
                <a:ln>
                  <a:solidFill>
                    <a:sysClr val="windowText" lastClr="000000"/>
                  </a:solidFill>
                </a:ln>
                <a:solidFill>
                  <a:schemeClr val="accent2">
                    <a:lumMod val="60000"/>
                    <a:lumOff val="40000"/>
                  </a:schemeClr>
                </a:solidFill>
                <a:latin typeface="Arial" panose="020B0604020202020204" pitchFamily="34" charset="0"/>
                <a:ea typeface="Calibri"/>
                <a:cs typeface="Arial" panose="020B0604020202020204" pitchFamily="34" charset="0"/>
                <a:sym typeface="Calibri"/>
              </a:rPr>
              <a:t>.</a:t>
            </a:r>
          </a:p>
          <a:p>
            <a:pPr>
              <a:spcBef>
                <a:spcPts val="540"/>
              </a:spcBef>
              <a:buClr>
                <a:schemeClr val="dk1"/>
              </a:buClr>
            </a:pPr>
            <a:endParaRPr sz="1600" dirty="0">
              <a:solidFill>
                <a:schemeClr val="dk1"/>
              </a:solidFill>
              <a:latin typeface="Arial" panose="020B0604020202020204" pitchFamily="34" charset="0"/>
              <a:ea typeface="Calibri"/>
              <a:cs typeface="Arial" panose="020B0604020202020204" pitchFamily="34" charset="0"/>
              <a:sym typeface="Calibri"/>
            </a:endParaRPr>
          </a:p>
          <a:p>
            <a:pPr>
              <a:spcBef>
                <a:spcPts val="540"/>
              </a:spcBef>
              <a:buClr>
                <a:schemeClr val="dk1"/>
              </a:buClr>
              <a:buSzPct val="25000"/>
            </a:pPr>
            <a:r>
              <a:rPr lang="en-US" sz="1600" dirty="0">
                <a:solidFill>
                  <a:schemeClr val="dk1"/>
                </a:solidFill>
                <a:latin typeface="Arial" panose="020B0604020202020204" pitchFamily="34" charset="0"/>
                <a:ea typeface="Calibri"/>
                <a:cs typeface="Arial" panose="020B0604020202020204" pitchFamily="34" charset="0"/>
                <a:sym typeface="Calibri"/>
              </a:rPr>
              <a:t>There are several </a:t>
            </a:r>
            <a:r>
              <a:rPr lang="en-US" sz="1600" b="1" dirty="0">
                <a:ln>
                  <a:solidFill>
                    <a:sysClr val="windowText" lastClr="000000"/>
                  </a:solidFill>
                </a:ln>
                <a:solidFill>
                  <a:schemeClr val="accent2">
                    <a:lumMod val="60000"/>
                    <a:lumOff val="40000"/>
                  </a:schemeClr>
                </a:solidFill>
                <a:latin typeface="Arial" panose="020B0604020202020204" pitchFamily="34" charset="0"/>
                <a:ea typeface="Calibri"/>
                <a:cs typeface="Arial" panose="020B0604020202020204" pitchFamily="34" charset="0"/>
                <a:sym typeface="Calibri"/>
              </a:rPr>
              <a:t>different types of joint </a:t>
            </a:r>
            <a:r>
              <a:rPr lang="en-US" sz="1600" dirty="0">
                <a:solidFill>
                  <a:schemeClr val="dk1"/>
                </a:solidFill>
                <a:latin typeface="Arial" panose="020B0604020202020204" pitchFamily="34" charset="0"/>
                <a:ea typeface="Calibri"/>
                <a:cs typeface="Arial" panose="020B0604020202020204" pitchFamily="34" charset="0"/>
                <a:sym typeface="Calibri"/>
              </a:rPr>
              <a:t>in the body which allow different types of movement. </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35596" y="2730035"/>
            <a:ext cx="3378523" cy="2491196"/>
          </a:xfrm>
          <a:prstGeom prst="rect">
            <a:avLst/>
          </a:prstGeom>
        </p:spPr>
      </p:pic>
      <p:sp>
        <p:nvSpPr>
          <p:cNvPr id="8" name="Shape 249"/>
          <p:cNvSpPr txBox="1"/>
          <p:nvPr/>
        </p:nvSpPr>
        <p:spPr>
          <a:xfrm>
            <a:off x="5823283" y="2338693"/>
            <a:ext cx="3203151" cy="298915"/>
          </a:xfrm>
          <a:prstGeom prst="rect">
            <a:avLst/>
          </a:prstGeom>
          <a:noFill/>
          <a:ln>
            <a:noFill/>
          </a:ln>
        </p:spPr>
        <p:txBody>
          <a:bodyPr lIns="68569" tIns="34275" rIns="68569" bIns="34275" anchor="t" anchorCtr="0">
            <a:noAutofit/>
          </a:bodyPr>
          <a:lstStyle/>
          <a:p>
            <a:pPr>
              <a:buClr>
                <a:schemeClr val="dk1"/>
              </a:buClr>
              <a:buSzPct val="25000"/>
            </a:pPr>
            <a:r>
              <a:rPr lang="en-US" sz="1350" b="1" u="sng" dirty="0">
                <a:solidFill>
                  <a:schemeClr val="dk1"/>
                </a:solidFill>
                <a:latin typeface="Arial" panose="020B0604020202020204" pitchFamily="34" charset="0"/>
                <a:ea typeface="Calibri"/>
                <a:cs typeface="Arial" panose="020B0604020202020204" pitchFamily="34" charset="0"/>
                <a:sym typeface="Calibri"/>
              </a:rPr>
              <a:t>These different Type of Joint include:</a:t>
            </a:r>
          </a:p>
        </p:txBody>
      </p:sp>
      <p:pic>
        <p:nvPicPr>
          <p:cNvPr id="6146" name="Picture 2" descr="Rugby player"/>
          <p:cNvPicPr>
            <a:picLocks noChangeAspect="1" noChangeArrowheads="1"/>
          </p:cNvPicPr>
          <p:nvPr/>
        </p:nvPicPr>
        <p:blipFill rotWithShape="1">
          <a:blip r:embed="rId4">
            <a:extLst>
              <a:ext uri="{28A0092B-C50C-407E-A947-70E740481C1C}">
                <a14:useLocalDpi xmlns:a14="http://schemas.microsoft.com/office/drawing/2010/main" val="0"/>
              </a:ext>
            </a:extLst>
          </a:blip>
          <a:srcRect t="8408"/>
          <a:stretch/>
        </p:blipFill>
        <p:spPr bwMode="auto">
          <a:xfrm>
            <a:off x="3071332" y="3883206"/>
            <a:ext cx="1720362" cy="1459355"/>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Skeleton head"/>
          <p:cNvPicPr>
            <a:picLocks noChangeAspect="1" noChangeArrowheads="1"/>
          </p:cNvPicPr>
          <p:nvPr/>
        </p:nvPicPr>
        <p:blipFill rotWithShape="1">
          <a:blip r:embed="rId5">
            <a:extLst>
              <a:ext uri="{BEBA8EAE-BF5A-486C-A8C5-ECC9F3942E4B}">
                <a14:imgProps xmlns:a14="http://schemas.microsoft.com/office/drawing/2010/main">
                  <a14:imgLayer r:embed="rId6">
                    <a14:imgEffect>
                      <a14:brightnessContrast contrast="-44000"/>
                    </a14:imgEffect>
                  </a14:imgLayer>
                </a14:imgProps>
              </a:ext>
              <a:ext uri="{28A0092B-C50C-407E-A947-70E740481C1C}">
                <a14:useLocalDpi xmlns:a14="http://schemas.microsoft.com/office/drawing/2010/main" val="0"/>
              </a:ext>
            </a:extLst>
          </a:blip>
          <a:srcRect t="4529"/>
          <a:stretch/>
        </p:blipFill>
        <p:spPr bwMode="auto">
          <a:xfrm>
            <a:off x="366095" y="3883206"/>
            <a:ext cx="1869435" cy="146039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CDB8BE66-E435-40C9-9FF5-61DF24EEE36D}"/>
              </a:ext>
            </a:extLst>
          </p:cNvPr>
          <p:cNvSpPr txBox="1">
            <a:spLocks/>
          </p:cNvSpPr>
          <p:nvPr/>
        </p:nvSpPr>
        <p:spPr>
          <a:xfrm>
            <a:off x="121852" y="107068"/>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Types of synovial joint</a:t>
            </a:r>
          </a:p>
        </p:txBody>
      </p:sp>
    </p:spTree>
    <p:extLst>
      <p:ext uri="{BB962C8B-B14F-4D97-AF65-F5344CB8AC3E}">
        <p14:creationId xmlns:p14="http://schemas.microsoft.com/office/powerpoint/2010/main" val="18031035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5"/>
                                        </p:tgtEl>
                                        <p:attrNameLst>
                                          <p:attrName>style.visibility</p:attrName>
                                        </p:attrNameLst>
                                      </p:cBhvr>
                                      <p:to>
                                        <p:strVal val="visible"/>
                                      </p:to>
                                    </p:set>
                                    <p:animEffect transition="in" filter="fade">
                                      <p:cBhvr>
                                        <p:cTn id="7" dur="500"/>
                                        <p:tgtEl>
                                          <p:spTgt spid="2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4"/>
                                        </p:tgtEl>
                                        <p:attrNameLst>
                                          <p:attrName>style.visibility</p:attrName>
                                        </p:attrNameLst>
                                      </p:cBhvr>
                                      <p:to>
                                        <p:strVal val="visible"/>
                                      </p:to>
                                    </p:set>
                                    <p:animEffect transition="in" filter="fade">
                                      <p:cBhvr>
                                        <p:cTn id="12" dur="500"/>
                                        <p:tgtEl>
                                          <p:spTgt spid="25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7"/>
                                        </p:tgtEl>
                                        <p:attrNameLst>
                                          <p:attrName>style.visibility</p:attrName>
                                        </p:attrNameLst>
                                      </p:cBhvr>
                                      <p:to>
                                        <p:strVal val="visible"/>
                                      </p:to>
                                    </p:set>
                                    <p:animEffect transition="in" filter="fade">
                                      <p:cBhvr>
                                        <p:cTn id="17" dur="500"/>
                                        <p:tgtEl>
                                          <p:spTgt spid="25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147"/>
                                        </p:tgtEl>
                                        <p:attrNameLst>
                                          <p:attrName>style.visibility</p:attrName>
                                        </p:attrNameLst>
                                      </p:cBhvr>
                                      <p:to>
                                        <p:strVal val="visible"/>
                                      </p:to>
                                    </p:set>
                                    <p:animEffect transition="in" filter="fade">
                                      <p:cBhvr>
                                        <p:cTn id="22" dur="500"/>
                                        <p:tgtEl>
                                          <p:spTgt spid="614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146"/>
                                        </p:tgtEl>
                                        <p:attrNameLst>
                                          <p:attrName>style.visibility</p:attrName>
                                        </p:attrNameLst>
                                      </p:cBhvr>
                                      <p:to>
                                        <p:strVal val="visible"/>
                                      </p:to>
                                    </p:set>
                                    <p:animEffect transition="in" filter="fade">
                                      <p:cBhvr>
                                        <p:cTn id="27" dur="500"/>
                                        <p:tgtEl>
                                          <p:spTgt spid="614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 grpId="0" animBg="1"/>
      <p:bldP spid="255" grpId="0"/>
      <p:bldP spid="25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9" name="Shape 269"/>
          <p:cNvSpPr txBox="1"/>
          <p:nvPr/>
        </p:nvSpPr>
        <p:spPr>
          <a:xfrm>
            <a:off x="-1" y="1263458"/>
            <a:ext cx="8944792" cy="577453"/>
          </a:xfrm>
          <a:prstGeom prst="rect">
            <a:avLst/>
          </a:prstGeom>
          <a:noFill/>
          <a:ln>
            <a:noFill/>
          </a:ln>
        </p:spPr>
        <p:txBody>
          <a:bodyPr lIns="68569" tIns="34275" rIns="68569" bIns="34275" anchor="t" anchorCtr="0">
            <a:noAutofit/>
          </a:bodyPr>
          <a:lstStyle/>
          <a:p>
            <a:pPr>
              <a:buClr>
                <a:srgbClr val="0000FF"/>
              </a:buClr>
              <a:buSzPct val="25000"/>
            </a:pPr>
            <a:r>
              <a:rPr lang="en-GB"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Synovial Joints</a:t>
            </a:r>
            <a:r>
              <a:rPr lang="en-US" sz="2400" b="1" dirty="0">
                <a:ln>
                  <a:solidFill>
                    <a:sysClr val="windowText" lastClr="000000"/>
                  </a:solidFill>
                </a:ln>
                <a:solidFill>
                  <a:schemeClr val="accent2">
                    <a:lumMod val="60000"/>
                    <a:lumOff val="40000"/>
                  </a:schemeClr>
                </a:solidFill>
                <a:latin typeface="Arial" panose="020B0604020202020204" pitchFamily="34" charset="0"/>
                <a:ea typeface="Calibri"/>
                <a:cs typeface="Arial" panose="020B0604020202020204" pitchFamily="34" charset="0"/>
                <a:sym typeface="Calibri"/>
              </a:rPr>
              <a:t> </a:t>
            </a:r>
            <a:r>
              <a:rPr lang="en-US" sz="900" b="1" u="sng" dirty="0">
                <a:solidFill>
                  <a:srgbClr val="FF0000"/>
                </a:solidFill>
                <a:latin typeface="Arial" panose="020B0604020202020204" pitchFamily="34" charset="0"/>
                <a:ea typeface="Arial"/>
                <a:cs typeface="Arial" panose="020B0604020202020204" pitchFamily="34" charset="0"/>
                <a:sym typeface="Arial"/>
                <a:hlinkClick r:id="rId3">
                  <a:extLst>
                    <a:ext uri="{A12FA001-AC4F-418D-AE19-62706E023703}">
                      <ahyp:hlinkClr xmlns="" xmlns:ahyp="http://schemas.microsoft.com/office/drawing/2018/hyperlinkcolor" val="tx"/>
                    </a:ext>
                  </a:extLst>
                </a:hlinkClick>
              </a:rPr>
              <a:t>https://www.youtube.com/watch?v=0cYal_hitz4</a:t>
            </a:r>
            <a:r>
              <a:rPr lang="en-US" sz="900" b="1" dirty="0">
                <a:solidFill>
                  <a:srgbClr val="FF0000"/>
                </a:solidFill>
                <a:latin typeface="Arial" panose="020B0604020202020204" pitchFamily="34" charset="0"/>
                <a:ea typeface="Arial"/>
                <a:cs typeface="Arial" panose="020B0604020202020204" pitchFamily="34" charset="0"/>
                <a:sym typeface="Arial"/>
              </a:rPr>
              <a:t> </a:t>
            </a:r>
          </a:p>
        </p:txBody>
      </p:sp>
      <p:sp>
        <p:nvSpPr>
          <p:cNvPr id="15" name="TextBox 14"/>
          <p:cNvSpPr txBox="1"/>
          <p:nvPr/>
        </p:nvSpPr>
        <p:spPr>
          <a:xfrm>
            <a:off x="3840481" y="2467560"/>
            <a:ext cx="5182688" cy="1138773"/>
          </a:xfrm>
          <a:prstGeom prst="rect">
            <a:avLst/>
          </a:prstGeom>
          <a:noFill/>
          <a:ln>
            <a:solidFill>
              <a:schemeClr val="accent1"/>
            </a:solidFill>
          </a:ln>
        </p:spPr>
        <p:txBody>
          <a:bodyPr wrap="square" rtlCol="0">
            <a:spAutoFit/>
          </a:bodyPr>
          <a:lstStyle/>
          <a:p>
            <a:r>
              <a:rPr lang="en-GB" sz="1600" dirty="0">
                <a:latin typeface="Arial" panose="020B0604020202020204" pitchFamily="34" charset="0"/>
                <a:cs typeface="Arial" panose="020B0604020202020204" pitchFamily="34" charset="0"/>
              </a:rPr>
              <a:t>A </a:t>
            </a:r>
            <a:r>
              <a:rPr lang="en-GB" sz="2000" dirty="0">
                <a:ln>
                  <a:solidFill>
                    <a:sysClr val="windowText" lastClr="000000"/>
                  </a:solidFill>
                </a:ln>
                <a:solidFill>
                  <a:schemeClr val="accent2">
                    <a:lumMod val="60000"/>
                    <a:lumOff val="4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Synovial Joint </a:t>
            </a:r>
            <a:r>
              <a:rPr lang="en-GB" sz="1600" dirty="0">
                <a:latin typeface="Arial" panose="020B0604020202020204" pitchFamily="34" charset="0"/>
                <a:cs typeface="Arial" panose="020B0604020202020204" pitchFamily="34" charset="0"/>
              </a:rPr>
              <a:t>is a freely movable joint in which the bones surfaces are covered by cartilage, called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Articular Cartilage</a:t>
            </a:r>
            <a:r>
              <a:rPr lang="en-GB" sz="1600" dirty="0">
                <a:latin typeface="Arial" panose="020B0604020202020204" pitchFamily="34" charset="0"/>
                <a:cs typeface="Arial" panose="020B0604020202020204" pitchFamily="34" charset="0"/>
              </a:rPr>
              <a:t>, and connected by a </a:t>
            </a:r>
            <a:r>
              <a:rPr lang="en-GB" sz="1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fibrous connective tissue </a:t>
            </a:r>
            <a:r>
              <a:rPr lang="en-GB" sz="1600" dirty="0">
                <a:latin typeface="Arial" panose="020B0604020202020204" pitchFamily="34" charset="0"/>
                <a:cs typeface="Arial" panose="020B0604020202020204" pitchFamily="34" charset="0"/>
              </a:rPr>
              <a:t>capsule lined with Synovial Fluid</a:t>
            </a:r>
            <a:endParaRPr lang="en-US" sz="1600" dirty="0">
              <a:latin typeface="Arial" panose="020B0604020202020204" pitchFamily="34" charset="0"/>
              <a:cs typeface="Arial" panose="020B0604020202020204" pitchFamily="34" charset="0"/>
            </a:endParaRPr>
          </a:p>
        </p:txBody>
      </p:sp>
      <p:sp>
        <p:nvSpPr>
          <p:cNvPr id="3" name="TextBox 2"/>
          <p:cNvSpPr txBox="1"/>
          <p:nvPr/>
        </p:nvSpPr>
        <p:spPr>
          <a:xfrm>
            <a:off x="4972050" y="4089410"/>
            <a:ext cx="3257550" cy="415498"/>
          </a:xfrm>
          <a:prstGeom prst="rect">
            <a:avLst/>
          </a:prstGeom>
          <a:solidFill>
            <a:srgbClr val="FF0000"/>
          </a:solidFill>
          <a:ln>
            <a:solidFill>
              <a:schemeClr val="tx1"/>
            </a:solidFill>
          </a:ln>
        </p:spPr>
        <p:txBody>
          <a:bodyPr wrap="square" rtlCol="0">
            <a:spAutoFit/>
          </a:bodyPr>
          <a:lstStyle/>
          <a:p>
            <a:pPr algn="ctr"/>
            <a:r>
              <a:rPr lang="en-GB" sz="2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You Need to Know This!</a:t>
            </a:r>
            <a:endParaRPr lang="en-US" sz="2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4" name="Right Arrow 3"/>
          <p:cNvSpPr/>
          <p:nvPr/>
        </p:nvSpPr>
        <p:spPr>
          <a:xfrm rot="16200000">
            <a:off x="6347997" y="3720393"/>
            <a:ext cx="352273" cy="385763"/>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latin typeface="Arial" panose="020B0604020202020204" pitchFamily="34" charset="0"/>
              <a:cs typeface="Arial" panose="020B0604020202020204" pitchFamily="34" charset="0"/>
            </a:endParaRPr>
          </a:p>
        </p:txBody>
      </p:sp>
      <p:pic>
        <p:nvPicPr>
          <p:cNvPr id="1027" name="Picture 3" descr="Synovial joint"/>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45000"/>
                    </a14:imgEffect>
                    <a14:imgEffect>
                      <a14:brightnessContrast contrast="-47000"/>
                    </a14:imgEffect>
                  </a14:imgLayer>
                </a14:imgProps>
              </a:ext>
              <a:ext uri="{28A0092B-C50C-407E-A947-70E740481C1C}">
                <a14:useLocalDpi xmlns:a14="http://schemas.microsoft.com/office/drawing/2010/main" val="0"/>
              </a:ext>
            </a:extLst>
          </a:blip>
          <a:srcRect/>
          <a:stretch>
            <a:fillRect/>
          </a:stretch>
        </p:blipFill>
        <p:spPr bwMode="auto">
          <a:xfrm>
            <a:off x="131918" y="1760654"/>
            <a:ext cx="3223999" cy="36845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itle 1">
            <a:extLst>
              <a:ext uri="{FF2B5EF4-FFF2-40B4-BE49-F238E27FC236}">
                <a16:creationId xmlns:a16="http://schemas.microsoft.com/office/drawing/2014/main" id="{5C94A7FB-073F-42BF-8A0D-2D5B34F2F088}"/>
              </a:ext>
            </a:extLst>
          </p:cNvPr>
          <p:cNvSpPr txBox="1">
            <a:spLocks/>
          </p:cNvSpPr>
          <p:nvPr/>
        </p:nvSpPr>
        <p:spPr>
          <a:xfrm>
            <a:off x="121852" y="107068"/>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Types of synovial joint</a:t>
            </a:r>
          </a:p>
        </p:txBody>
      </p:sp>
    </p:spTree>
    <p:extLst>
      <p:ext uri="{BB962C8B-B14F-4D97-AF65-F5344CB8AC3E}">
        <p14:creationId xmlns:p14="http://schemas.microsoft.com/office/powerpoint/2010/main" val="5144950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9"/>
                                        </p:tgtEl>
                                        <p:attrNameLst>
                                          <p:attrName>style.visibility</p:attrName>
                                        </p:attrNameLst>
                                      </p:cBhvr>
                                      <p:to>
                                        <p:strVal val="visible"/>
                                      </p:to>
                                    </p:set>
                                    <p:animEffect transition="in" filter="fade">
                                      <p:cBhvr>
                                        <p:cTn id="7" dur="500"/>
                                        <p:tgtEl>
                                          <p:spTgt spid="26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5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 grpId="0"/>
      <p:bldP spid="15" grpId="0" animBg="1"/>
      <p:bldP spid="3" grpId="0"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Shape 262"/>
          <p:cNvSpPr txBox="1"/>
          <p:nvPr/>
        </p:nvSpPr>
        <p:spPr>
          <a:xfrm>
            <a:off x="1928688" y="1208100"/>
            <a:ext cx="6947523" cy="772209"/>
          </a:xfrm>
          <a:prstGeom prst="rect">
            <a:avLst/>
          </a:prstGeom>
          <a:noFill/>
          <a:ln>
            <a:noFill/>
          </a:ln>
        </p:spPr>
        <p:txBody>
          <a:bodyPr lIns="68569" tIns="34275" rIns="68569" bIns="34275" anchor="t" anchorCtr="0">
            <a:noAutofit/>
          </a:bodyPr>
          <a:lstStyle/>
          <a:p>
            <a:pPr>
              <a:buClr>
                <a:schemeClr val="dk1"/>
              </a:buClr>
              <a:buSzPct val="25000"/>
            </a:pPr>
            <a:r>
              <a:rPr lang="en-US" sz="1600" b="1" dirty="0">
                <a:solidFill>
                  <a:schemeClr val="dk1"/>
                </a:solidFill>
                <a:latin typeface="Arial" panose="020B0604020202020204" pitchFamily="34" charset="0"/>
                <a:ea typeface="Calibri"/>
                <a:cs typeface="Arial" panose="020B0604020202020204" pitchFamily="34" charset="0"/>
                <a:sym typeface="Calibri"/>
              </a:rPr>
              <a:t>Only </a:t>
            </a:r>
            <a:r>
              <a:rPr lang="en-US" sz="1600" dirty="0">
                <a:solidFill>
                  <a:schemeClr val="dk1"/>
                </a:solidFill>
                <a:latin typeface="Arial" panose="020B0604020202020204" pitchFamily="34" charset="0"/>
                <a:ea typeface="Calibri"/>
                <a:cs typeface="Arial" panose="020B0604020202020204" pitchFamily="34" charset="0"/>
                <a:sym typeface="Calibri"/>
              </a:rPr>
              <a:t>allow </a:t>
            </a:r>
            <a:r>
              <a:rPr lang="en-US" sz="1600" b="1" dirty="0">
                <a:solidFill>
                  <a:schemeClr val="dk1"/>
                </a:solidFill>
                <a:latin typeface="Arial" panose="020B0604020202020204" pitchFamily="34" charset="0"/>
                <a:ea typeface="Calibri"/>
                <a:cs typeface="Arial" panose="020B0604020202020204" pitchFamily="34" charset="0"/>
                <a:sym typeface="Calibri"/>
              </a:rPr>
              <a:t>flexion and extension</a:t>
            </a:r>
            <a:r>
              <a:rPr lang="en-US" sz="1600" dirty="0">
                <a:solidFill>
                  <a:schemeClr val="dk1"/>
                </a:solidFill>
                <a:latin typeface="Arial" panose="020B0604020202020204" pitchFamily="34" charset="0"/>
                <a:ea typeface="Calibri"/>
                <a:cs typeface="Arial" panose="020B0604020202020204" pitchFamily="34" charset="0"/>
                <a:sym typeface="Calibri"/>
              </a:rPr>
              <a:t> movement like the hinge on a door.</a:t>
            </a:r>
          </a:p>
        </p:txBody>
      </p:sp>
      <p:sp>
        <p:nvSpPr>
          <p:cNvPr id="264" name="Shape 264"/>
          <p:cNvSpPr txBox="1"/>
          <p:nvPr/>
        </p:nvSpPr>
        <p:spPr>
          <a:xfrm>
            <a:off x="-1" y="3765554"/>
            <a:ext cx="6381900" cy="346471"/>
          </a:xfrm>
          <a:prstGeom prst="rect">
            <a:avLst/>
          </a:prstGeom>
          <a:noFill/>
          <a:ln>
            <a:noFill/>
          </a:ln>
        </p:spPr>
        <p:txBody>
          <a:bodyPr lIns="68569" tIns="34275" rIns="68569" bIns="34275" anchor="t" anchorCtr="0">
            <a:noAutofit/>
          </a:bodyPr>
          <a:lstStyle/>
          <a:p>
            <a:pPr>
              <a:buClr>
                <a:srgbClr val="FF6600"/>
              </a:buClr>
              <a:buSzPct val="25000"/>
            </a:pPr>
            <a:r>
              <a:rPr lang="en-US" b="1" dirty="0">
                <a:solidFill>
                  <a:srgbClr val="FF6600"/>
                </a:solidFill>
                <a:latin typeface="Arial" panose="020B0604020202020204" pitchFamily="34" charset="0"/>
                <a:ea typeface="Calibri"/>
                <a:cs typeface="Arial" panose="020B0604020202020204" pitchFamily="34" charset="0"/>
                <a:sym typeface="Calibri"/>
              </a:rPr>
              <a:t>Why are these joints important for sport?</a:t>
            </a:r>
          </a:p>
        </p:txBody>
      </p:sp>
      <p:sp>
        <p:nvSpPr>
          <p:cNvPr id="265" name="Shape 265"/>
          <p:cNvSpPr txBox="1"/>
          <p:nvPr/>
        </p:nvSpPr>
        <p:spPr>
          <a:xfrm>
            <a:off x="-1" y="4098863"/>
            <a:ext cx="8876212" cy="679160"/>
          </a:xfrm>
          <a:prstGeom prst="rect">
            <a:avLst/>
          </a:prstGeom>
          <a:noFill/>
          <a:ln>
            <a:noFill/>
          </a:ln>
        </p:spPr>
        <p:txBody>
          <a:bodyPr lIns="68569" tIns="34275" rIns="68569" bIns="34275" anchor="t" anchorCtr="0">
            <a:noAutofit/>
          </a:bodyPr>
          <a:lstStyle/>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These joint are extremely powerful and in conjunction with surrounding muscles can produce power and speed </a:t>
            </a:r>
            <a:r>
              <a:rPr lang="en-US" i="1" dirty="0">
                <a:solidFill>
                  <a:schemeClr val="dk1"/>
                </a:solidFill>
                <a:latin typeface="Arial" panose="020B0604020202020204" pitchFamily="34" charset="0"/>
                <a:ea typeface="Calibri"/>
                <a:cs typeface="Arial" panose="020B0604020202020204" pitchFamily="34" charset="0"/>
                <a:sym typeface="Calibri"/>
              </a:rPr>
              <a:t>i.e. Knee drive during a 100m sprint</a:t>
            </a:r>
          </a:p>
        </p:txBody>
      </p:sp>
      <p:sp>
        <p:nvSpPr>
          <p:cNvPr id="266" name="Shape 266"/>
          <p:cNvSpPr txBox="1"/>
          <p:nvPr/>
        </p:nvSpPr>
        <p:spPr>
          <a:xfrm>
            <a:off x="1923777" y="1568431"/>
            <a:ext cx="6881949" cy="393790"/>
          </a:xfrm>
          <a:prstGeom prst="rect">
            <a:avLst/>
          </a:prstGeom>
          <a:noFill/>
          <a:ln>
            <a:noFill/>
          </a:ln>
        </p:spPr>
        <p:txBody>
          <a:bodyPr lIns="68569" tIns="34275" rIns="68569" bIns="34275" anchor="t" anchorCtr="0">
            <a:noAutofit/>
          </a:bodyPr>
          <a:lstStyle/>
          <a:p>
            <a:pPr>
              <a:buClr>
                <a:schemeClr val="dk1"/>
              </a:buClr>
              <a:buSzPct val="25000"/>
            </a:pPr>
            <a:r>
              <a:rPr lang="en-US" sz="1600" b="1" dirty="0">
                <a:solidFill>
                  <a:schemeClr val="dk1"/>
                </a:solidFill>
                <a:latin typeface="Arial" panose="020B0604020202020204" pitchFamily="34" charset="0"/>
                <a:ea typeface="Calibri"/>
                <a:cs typeface="Arial" panose="020B0604020202020204" pitchFamily="34" charset="0"/>
                <a:sym typeface="Calibri"/>
              </a:rPr>
              <a:t>Examples found in the body</a:t>
            </a:r>
            <a:r>
              <a:rPr lang="en-US" sz="1600" dirty="0">
                <a:solidFill>
                  <a:schemeClr val="dk1"/>
                </a:solidFill>
                <a:latin typeface="Arial" panose="020B0604020202020204" pitchFamily="34" charset="0"/>
                <a:ea typeface="Calibri"/>
                <a:cs typeface="Arial" panose="020B0604020202020204" pitchFamily="34" charset="0"/>
                <a:sym typeface="Calibri"/>
              </a:rPr>
              <a:t> are the knee and elbow joints</a:t>
            </a:r>
          </a:p>
        </p:txBody>
      </p:sp>
      <p:sp>
        <p:nvSpPr>
          <p:cNvPr id="269" name="Shape 269"/>
          <p:cNvSpPr txBox="1"/>
          <p:nvPr/>
        </p:nvSpPr>
        <p:spPr>
          <a:xfrm>
            <a:off x="17223" y="1128237"/>
            <a:ext cx="4789886" cy="520058"/>
          </a:xfrm>
          <a:prstGeom prst="rect">
            <a:avLst/>
          </a:prstGeom>
          <a:noFill/>
          <a:ln>
            <a:noFill/>
          </a:ln>
        </p:spPr>
        <p:txBody>
          <a:bodyPr lIns="68569" tIns="34275" rIns="68569" bIns="34275" anchor="t" anchorCtr="0">
            <a:noAutofit/>
          </a:bodyPr>
          <a:lstStyle/>
          <a:p>
            <a:pPr>
              <a:buClr>
                <a:srgbClr val="0000FF"/>
              </a:buClr>
              <a:buSzPct val="25000"/>
            </a:pPr>
            <a:r>
              <a:rPr lang="en-GB"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Hinge Joints</a:t>
            </a:r>
            <a:endParaRPr lang="en-US" sz="900" b="1" dirty="0">
              <a:solidFill>
                <a:srgbClr val="DA8AAD"/>
              </a:solidFill>
              <a:latin typeface="Arial" panose="020B0604020202020204" pitchFamily="34" charset="0"/>
              <a:ea typeface="Arial"/>
              <a:cs typeface="Arial" panose="020B0604020202020204" pitchFamily="34" charset="0"/>
              <a:sym typeface="Arial"/>
            </a:endParaRPr>
          </a:p>
        </p:txBody>
      </p:sp>
      <p:sp>
        <p:nvSpPr>
          <p:cNvPr id="2" name="TextBox 1"/>
          <p:cNvSpPr txBox="1"/>
          <p:nvPr/>
        </p:nvSpPr>
        <p:spPr>
          <a:xfrm>
            <a:off x="-1" y="4751308"/>
            <a:ext cx="9036497" cy="923330"/>
          </a:xfrm>
          <a:prstGeom prst="rect">
            <a:avLst/>
          </a:prstGeom>
          <a:noFill/>
        </p:spPr>
        <p:txBody>
          <a:bodyPr wrap="square" rtlCol="0">
            <a:spAutoFit/>
          </a:bodyPr>
          <a:lstStyle/>
          <a:p>
            <a:r>
              <a:rPr lang="en-GB" sz="1350" dirty="0">
                <a:latin typeface="Arial" panose="020B0604020202020204" pitchFamily="34" charset="0"/>
                <a:cs typeface="Arial" panose="020B0604020202020204" pitchFamily="34" charset="0"/>
              </a:rPr>
              <a:t>The Articulating bones are bones that move within a joint, for example the Articulating bones for the elbow joint are:</a:t>
            </a:r>
          </a:p>
          <a:p>
            <a:pPr marL="257175" indent="-257175">
              <a:buFont typeface="+mj-lt"/>
              <a:buAutoNum type="arabicPeriod"/>
            </a:pPr>
            <a:r>
              <a:rPr lang="en-GB" sz="1350" dirty="0">
                <a:latin typeface="Arial" panose="020B0604020202020204" pitchFamily="34" charset="0"/>
                <a:cs typeface="Arial" panose="020B0604020202020204" pitchFamily="34" charset="0"/>
              </a:rPr>
              <a:t>Humerus</a:t>
            </a:r>
          </a:p>
          <a:p>
            <a:pPr marL="257175" indent="-257175">
              <a:buFont typeface="+mj-lt"/>
              <a:buAutoNum type="arabicPeriod"/>
            </a:pPr>
            <a:r>
              <a:rPr lang="en-GB" sz="1350" dirty="0">
                <a:latin typeface="Arial" panose="020B0604020202020204" pitchFamily="34" charset="0"/>
                <a:cs typeface="Arial" panose="020B0604020202020204" pitchFamily="34" charset="0"/>
              </a:rPr>
              <a:t>Radius</a:t>
            </a:r>
          </a:p>
          <a:p>
            <a:pPr marL="257175" indent="-257175">
              <a:buFont typeface="+mj-lt"/>
              <a:buAutoNum type="arabicPeriod"/>
            </a:pPr>
            <a:r>
              <a:rPr lang="en-GB" sz="1350" dirty="0">
                <a:latin typeface="Arial" panose="020B0604020202020204" pitchFamily="34" charset="0"/>
                <a:cs typeface="Arial" panose="020B0604020202020204" pitchFamily="34" charset="0"/>
              </a:rPr>
              <a:t>Ulna  </a:t>
            </a:r>
            <a:endParaRPr lang="en-US" sz="1350" dirty="0">
              <a:latin typeface="Arial" panose="020B0604020202020204" pitchFamily="34" charset="0"/>
              <a:cs typeface="Arial" panose="020B0604020202020204" pitchFamily="34" charset="0"/>
            </a:endParaRPr>
          </a:p>
        </p:txBody>
      </p:sp>
      <p:pic>
        <p:nvPicPr>
          <p:cNvPr id="2050" name="Picture 2" descr="Knee joi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274" y="1922946"/>
            <a:ext cx="1210958" cy="17138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descr="Row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9094" y="2101540"/>
            <a:ext cx="2302805" cy="1548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descr="Tenni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50495" y="1897897"/>
            <a:ext cx="1307306" cy="1778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descr="Hinge"/>
          <p:cNvPicPr>
            <a:picLocks noChangeAspect="1" noChangeArrowheads="1"/>
          </p:cNvPicPr>
          <p:nvPr/>
        </p:nvPicPr>
        <p:blipFill rotWithShape="1">
          <a:blip r:embed="rId6">
            <a:extLst>
              <a:ext uri="{28A0092B-C50C-407E-A947-70E740481C1C}">
                <a14:useLocalDpi xmlns:a14="http://schemas.microsoft.com/office/drawing/2010/main" val="0"/>
              </a:ext>
            </a:extLst>
          </a:blip>
          <a:srcRect b="12264"/>
          <a:stretch/>
        </p:blipFill>
        <p:spPr bwMode="auto">
          <a:xfrm>
            <a:off x="1823121" y="2016098"/>
            <a:ext cx="1971675" cy="15919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itle 1">
            <a:extLst>
              <a:ext uri="{FF2B5EF4-FFF2-40B4-BE49-F238E27FC236}">
                <a16:creationId xmlns:a16="http://schemas.microsoft.com/office/drawing/2014/main" id="{ADD90DBD-D860-4810-BF5B-16EB6775832E}"/>
              </a:ext>
            </a:extLst>
          </p:cNvPr>
          <p:cNvSpPr txBox="1">
            <a:spLocks/>
          </p:cNvSpPr>
          <p:nvPr/>
        </p:nvSpPr>
        <p:spPr>
          <a:xfrm>
            <a:off x="121852" y="107068"/>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Types of synovial joint (hinge joint)</a:t>
            </a:r>
          </a:p>
        </p:txBody>
      </p:sp>
    </p:spTree>
    <p:extLst>
      <p:ext uri="{BB962C8B-B14F-4D97-AF65-F5344CB8AC3E}">
        <p14:creationId xmlns:p14="http://schemas.microsoft.com/office/powerpoint/2010/main" val="269109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9"/>
                                        </p:tgtEl>
                                        <p:attrNameLst>
                                          <p:attrName>style.visibility</p:attrName>
                                        </p:attrNameLst>
                                      </p:cBhvr>
                                      <p:to>
                                        <p:strVal val="visible"/>
                                      </p:to>
                                    </p:set>
                                    <p:animEffect transition="in" filter="fade">
                                      <p:cBhvr>
                                        <p:cTn id="7" dur="500"/>
                                        <p:tgtEl>
                                          <p:spTgt spid="26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2"/>
                                        </p:tgtEl>
                                        <p:attrNameLst>
                                          <p:attrName>style.visibility</p:attrName>
                                        </p:attrNameLst>
                                      </p:cBhvr>
                                      <p:to>
                                        <p:strVal val="visible"/>
                                      </p:to>
                                    </p:set>
                                    <p:animEffect transition="in" filter="fade">
                                      <p:cBhvr>
                                        <p:cTn id="12" dur="500"/>
                                        <p:tgtEl>
                                          <p:spTgt spid="26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66"/>
                                        </p:tgtEl>
                                        <p:attrNameLst>
                                          <p:attrName>style.visibility</p:attrName>
                                        </p:attrNameLst>
                                      </p:cBhvr>
                                      <p:to>
                                        <p:strVal val="visible"/>
                                      </p:to>
                                    </p:set>
                                    <p:animEffect transition="in" filter="fade">
                                      <p:cBhvr>
                                        <p:cTn id="27" dur="500"/>
                                        <p:tgtEl>
                                          <p:spTgt spid="26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52"/>
                                        </p:tgtEl>
                                        <p:attrNameLst>
                                          <p:attrName>style.visibility</p:attrName>
                                        </p:attrNameLst>
                                      </p:cBhvr>
                                      <p:to>
                                        <p:strVal val="visible"/>
                                      </p:to>
                                    </p:set>
                                    <p:animEffect transition="in" filter="fade">
                                      <p:cBhvr>
                                        <p:cTn id="32" dur="500"/>
                                        <p:tgtEl>
                                          <p:spTgt spid="205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5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64"/>
                                        </p:tgtEl>
                                        <p:attrNameLst>
                                          <p:attrName>style.visibility</p:attrName>
                                        </p:attrNameLst>
                                      </p:cBhvr>
                                      <p:to>
                                        <p:strVal val="visible"/>
                                      </p:to>
                                    </p:set>
                                    <p:animEffect transition="in" filter="fade">
                                      <p:cBhvr>
                                        <p:cTn id="42" dur="500"/>
                                        <p:tgtEl>
                                          <p:spTgt spid="26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65"/>
                                        </p:tgtEl>
                                        <p:attrNameLst>
                                          <p:attrName>style.visibility</p:attrName>
                                        </p:attrNameLst>
                                      </p:cBhvr>
                                      <p:to>
                                        <p:strVal val="visible"/>
                                      </p:to>
                                    </p:set>
                                    <p:animEffect transition="in" filter="fade">
                                      <p:cBhvr>
                                        <p:cTn id="47" dur="500"/>
                                        <p:tgtEl>
                                          <p:spTgt spid="26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 grpId="0"/>
      <p:bldP spid="264" grpId="0"/>
      <p:bldP spid="265" grpId="0"/>
      <p:bldP spid="266" grpId="0"/>
      <p:bldP spid="269"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Shape 262"/>
          <p:cNvSpPr txBox="1"/>
          <p:nvPr/>
        </p:nvSpPr>
        <p:spPr>
          <a:xfrm>
            <a:off x="1979713" y="1217073"/>
            <a:ext cx="6949956" cy="623888"/>
          </a:xfrm>
          <a:prstGeom prst="rect">
            <a:avLst/>
          </a:prstGeom>
          <a:noFill/>
          <a:ln>
            <a:noFill/>
          </a:ln>
        </p:spPr>
        <p:txBody>
          <a:bodyPr lIns="68569" tIns="34275" rIns="68569" bIns="34275" anchor="t" anchorCtr="0">
            <a:noAutofit/>
          </a:bodyPr>
          <a:lstStyle/>
          <a:p>
            <a:pP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You need to know the make up of the Knee and Elbow Joints</a:t>
            </a:r>
            <a:r>
              <a:rPr lang="en-US" dirty="0">
                <a:solidFill>
                  <a:schemeClr val="dk1"/>
                </a:solidFill>
                <a:latin typeface="Arial" panose="020B0604020202020204" pitchFamily="34" charset="0"/>
                <a:ea typeface="Calibri"/>
                <a:cs typeface="Arial" panose="020B0604020202020204" pitchFamily="34" charset="0"/>
                <a:sym typeface="Calibri"/>
              </a:rPr>
              <a:t>.</a:t>
            </a:r>
          </a:p>
        </p:txBody>
      </p:sp>
      <p:sp>
        <p:nvSpPr>
          <p:cNvPr id="269" name="Shape 269"/>
          <p:cNvSpPr txBox="1"/>
          <p:nvPr/>
        </p:nvSpPr>
        <p:spPr>
          <a:xfrm>
            <a:off x="50717" y="1120506"/>
            <a:ext cx="4789886" cy="577453"/>
          </a:xfrm>
          <a:prstGeom prst="rect">
            <a:avLst/>
          </a:prstGeom>
          <a:noFill/>
          <a:ln>
            <a:noFill/>
          </a:ln>
        </p:spPr>
        <p:txBody>
          <a:bodyPr lIns="68569" tIns="34275" rIns="68569" bIns="34275" anchor="t" anchorCtr="0">
            <a:noAutofit/>
          </a:bodyPr>
          <a:lstStyle/>
          <a:p>
            <a:pPr>
              <a:buClr>
                <a:srgbClr val="0000FF"/>
              </a:buClr>
              <a:buSzPct val="25000"/>
            </a:pPr>
            <a:r>
              <a:rPr lang="en-GB"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Hinge Joints</a:t>
            </a:r>
            <a:endParaRPr lang="en-US" sz="900" b="1" dirty="0">
              <a:solidFill>
                <a:srgbClr val="DA8AAD"/>
              </a:solidFill>
              <a:latin typeface="Arial" panose="020B0604020202020204" pitchFamily="34" charset="0"/>
              <a:ea typeface="Arial"/>
              <a:cs typeface="Arial" panose="020B0604020202020204" pitchFamily="34" charset="0"/>
              <a:sym typeface="Arial"/>
            </a:endParaRPr>
          </a:p>
        </p:txBody>
      </p:sp>
      <p:sp>
        <p:nvSpPr>
          <p:cNvPr id="2" name="AutoShape 2" descr="Image result for elbow joint"/>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350" dirty="0">
              <a:latin typeface="Arial" panose="020B0604020202020204" pitchFamily="34" charset="0"/>
              <a:cs typeface="Arial" panose="020B0604020202020204" pitchFamily="34" charset="0"/>
            </a:endParaRPr>
          </a:p>
        </p:txBody>
      </p:sp>
      <p:pic>
        <p:nvPicPr>
          <p:cNvPr id="3" name="Picture 2" descr="Elbow joint"/>
          <p:cNvPicPr>
            <a:picLocks noChangeAspect="1"/>
          </p:cNvPicPr>
          <p:nvPr/>
        </p:nvPicPr>
        <p:blipFill rotWithShape="1">
          <a:blip r:embed="rId3"/>
          <a:srcRect b="8466"/>
          <a:stretch/>
        </p:blipFill>
        <p:spPr>
          <a:xfrm>
            <a:off x="230981" y="1761063"/>
            <a:ext cx="3733800" cy="3522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itle 1">
            <a:extLst>
              <a:ext uri="{FF2B5EF4-FFF2-40B4-BE49-F238E27FC236}">
                <a16:creationId xmlns:a16="http://schemas.microsoft.com/office/drawing/2014/main" id="{E9F46882-42EA-4BBC-A45E-A4F80C57883E}"/>
              </a:ext>
            </a:extLst>
          </p:cNvPr>
          <p:cNvSpPr txBox="1">
            <a:spLocks/>
          </p:cNvSpPr>
          <p:nvPr/>
        </p:nvSpPr>
        <p:spPr>
          <a:xfrm>
            <a:off x="121852" y="107068"/>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pPr algn="just"/>
            <a:r>
              <a:rPr lang="en-US" sz="3600" dirty="0"/>
              <a:t>Types of synovial joint (hinge joint)</a:t>
            </a: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60" y="1713033"/>
            <a:ext cx="4760688" cy="3570998"/>
          </a:xfrm>
          <a:prstGeom prst="rect">
            <a:avLst/>
          </a:prstGeom>
          <a:ln w="38100" cap="sq">
            <a:solidFill>
              <a:srgbClr val="000000"/>
            </a:solidFill>
            <a:miter lim="800000"/>
          </a:ln>
        </p:spPr>
      </p:pic>
    </p:spTree>
    <p:extLst>
      <p:ext uri="{BB962C8B-B14F-4D97-AF65-F5344CB8AC3E}">
        <p14:creationId xmlns:p14="http://schemas.microsoft.com/office/powerpoint/2010/main" val="28431214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9"/>
                                        </p:tgtEl>
                                        <p:attrNameLst>
                                          <p:attrName>style.visibility</p:attrName>
                                        </p:attrNameLst>
                                      </p:cBhvr>
                                      <p:to>
                                        <p:strVal val="visible"/>
                                      </p:to>
                                    </p:set>
                                    <p:animEffect transition="in" filter="fade">
                                      <p:cBhvr>
                                        <p:cTn id="7" dur="500"/>
                                        <p:tgtEl>
                                          <p:spTgt spid="26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2"/>
                                        </p:tgtEl>
                                        <p:attrNameLst>
                                          <p:attrName>style.visibility</p:attrName>
                                        </p:attrNameLst>
                                      </p:cBhvr>
                                      <p:to>
                                        <p:strVal val="visible"/>
                                      </p:to>
                                    </p:set>
                                    <p:animEffect transition="in" filter="fade">
                                      <p:cBhvr>
                                        <p:cTn id="12" dur="500"/>
                                        <p:tgtEl>
                                          <p:spTgt spid="26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 grpId="0"/>
      <p:bldP spid="26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pic>
        <p:nvPicPr>
          <p:cNvPr id="1026" name="Picture 2" descr="Flex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520" y="2492897"/>
            <a:ext cx="2256936" cy="198393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Extens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3128" y="2492896"/>
            <a:ext cx="2591160" cy="2148170"/>
          </a:xfrm>
          <a:prstGeom prst="rect">
            <a:avLst/>
          </a:prstGeom>
          <a:noFill/>
          <a:extLst>
            <a:ext uri="{909E8E84-426E-40DD-AFC4-6F175D3DCCD1}">
              <a14:hiddenFill xmlns:a14="http://schemas.microsoft.com/office/drawing/2010/main">
                <a:solidFill>
                  <a:srgbClr val="FFFFFF"/>
                </a:solidFill>
              </a14:hiddenFill>
            </a:ext>
          </a:extLst>
        </p:spPr>
      </p:pic>
      <p:sp>
        <p:nvSpPr>
          <p:cNvPr id="274" name="Shape 274"/>
          <p:cNvSpPr txBox="1"/>
          <p:nvPr/>
        </p:nvSpPr>
        <p:spPr>
          <a:xfrm>
            <a:off x="167877" y="1520775"/>
            <a:ext cx="3193793" cy="900113"/>
          </a:xfrm>
          <a:prstGeom prst="rect">
            <a:avLst/>
          </a:prstGeom>
          <a:noFill/>
          <a:ln>
            <a:noFill/>
          </a:ln>
        </p:spPr>
        <p:txBody>
          <a:bodyPr lIns="68569" tIns="34275" rIns="68569" bIns="34275" anchor="t" anchorCtr="0">
            <a:noAutofit/>
          </a:bodyPr>
          <a:lstStyle/>
          <a:p>
            <a:pPr>
              <a:buClr>
                <a:schemeClr val="dk1"/>
              </a:buClr>
              <a:buSzPct val="25000"/>
            </a:pPr>
            <a:r>
              <a:rPr lang="en-US" b="1" u="sng" dirty="0">
                <a:solidFill>
                  <a:schemeClr val="dk1"/>
                </a:solidFill>
                <a:latin typeface="Arial" panose="020B0604020202020204" pitchFamily="34" charset="0"/>
                <a:ea typeface="Calibri"/>
                <a:cs typeface="Arial" panose="020B0604020202020204" pitchFamily="34" charset="0"/>
                <a:sym typeface="Calibri"/>
              </a:rPr>
              <a:t>FLEXION </a:t>
            </a:r>
            <a:r>
              <a:rPr lang="en-US" b="1" dirty="0">
                <a:solidFill>
                  <a:schemeClr val="dk1"/>
                </a:solidFill>
                <a:latin typeface="Arial" panose="020B0604020202020204" pitchFamily="34" charset="0"/>
                <a:ea typeface="Calibri"/>
                <a:cs typeface="Arial" panose="020B0604020202020204" pitchFamily="34" charset="0"/>
                <a:sym typeface="Calibri"/>
              </a:rPr>
              <a:t>– Decreasing the angle at a joint. </a:t>
            </a:r>
            <a:r>
              <a:rPr lang="en-US" i="1" dirty="0">
                <a:solidFill>
                  <a:schemeClr val="dk1"/>
                </a:solidFill>
                <a:latin typeface="Arial" panose="020B0604020202020204" pitchFamily="34" charset="0"/>
                <a:ea typeface="Calibri"/>
                <a:cs typeface="Arial" panose="020B0604020202020204" pitchFamily="34" charset="0"/>
                <a:sym typeface="Calibri"/>
              </a:rPr>
              <a:t>(</a:t>
            </a:r>
            <a:r>
              <a:rPr lang="en-US" b="1" i="1" dirty="0">
                <a:solidFill>
                  <a:schemeClr val="dk1"/>
                </a:solidFill>
                <a:latin typeface="Arial" panose="020B0604020202020204" pitchFamily="34" charset="0"/>
                <a:ea typeface="Calibri"/>
                <a:cs typeface="Arial" panose="020B0604020202020204" pitchFamily="34" charset="0"/>
                <a:sym typeface="Calibri"/>
              </a:rPr>
              <a:t>Bending</a:t>
            </a:r>
            <a:r>
              <a:rPr lang="en-US" i="1" dirty="0">
                <a:solidFill>
                  <a:schemeClr val="dk1"/>
                </a:solidFill>
                <a:latin typeface="Arial" panose="020B0604020202020204" pitchFamily="34" charset="0"/>
                <a:ea typeface="Calibri"/>
                <a:cs typeface="Arial" panose="020B0604020202020204" pitchFamily="34" charset="0"/>
                <a:sym typeface="Calibri"/>
              </a:rPr>
              <a:t> the leg at the knee joint)</a:t>
            </a:r>
          </a:p>
        </p:txBody>
      </p:sp>
      <p:sp>
        <p:nvSpPr>
          <p:cNvPr id="275" name="Shape 275"/>
          <p:cNvSpPr txBox="1"/>
          <p:nvPr/>
        </p:nvSpPr>
        <p:spPr>
          <a:xfrm>
            <a:off x="4207873" y="1520775"/>
            <a:ext cx="3460472" cy="900113"/>
          </a:xfrm>
          <a:prstGeom prst="rect">
            <a:avLst/>
          </a:prstGeom>
          <a:noFill/>
          <a:ln>
            <a:noFill/>
          </a:ln>
        </p:spPr>
        <p:txBody>
          <a:bodyPr lIns="68569" tIns="34275" rIns="68569" bIns="34275" anchor="t" anchorCtr="0">
            <a:noAutofit/>
          </a:bodyPr>
          <a:lstStyle/>
          <a:p>
            <a:pPr>
              <a:buClr>
                <a:schemeClr val="dk1"/>
              </a:buClr>
              <a:buSzPct val="25000"/>
            </a:pPr>
            <a:r>
              <a:rPr lang="en-US" b="1" u="sng" dirty="0">
                <a:solidFill>
                  <a:schemeClr val="dk1"/>
                </a:solidFill>
                <a:latin typeface="Arial" panose="020B0604020202020204" pitchFamily="34" charset="0"/>
                <a:ea typeface="Calibri"/>
                <a:cs typeface="Arial" panose="020B0604020202020204" pitchFamily="34" charset="0"/>
                <a:sym typeface="Calibri"/>
              </a:rPr>
              <a:t>EXTENSION </a:t>
            </a:r>
            <a:r>
              <a:rPr lang="en-US" b="1" dirty="0">
                <a:solidFill>
                  <a:schemeClr val="dk1"/>
                </a:solidFill>
                <a:latin typeface="Arial" panose="020B0604020202020204" pitchFamily="34" charset="0"/>
                <a:ea typeface="Calibri"/>
                <a:cs typeface="Arial" panose="020B0604020202020204" pitchFamily="34" charset="0"/>
                <a:sym typeface="Calibri"/>
              </a:rPr>
              <a:t>- Increasing the angle at a joint. </a:t>
            </a:r>
            <a:r>
              <a:rPr lang="en-US" i="1" dirty="0">
                <a:solidFill>
                  <a:schemeClr val="dk1"/>
                </a:solidFill>
                <a:latin typeface="Arial" panose="020B0604020202020204" pitchFamily="34" charset="0"/>
                <a:ea typeface="Calibri"/>
                <a:cs typeface="Arial" panose="020B0604020202020204" pitchFamily="34" charset="0"/>
                <a:sym typeface="Calibri"/>
              </a:rPr>
              <a:t>(</a:t>
            </a:r>
            <a:r>
              <a:rPr lang="en-US" b="1" i="1" dirty="0">
                <a:solidFill>
                  <a:schemeClr val="dk1"/>
                </a:solidFill>
                <a:latin typeface="Arial" panose="020B0604020202020204" pitchFamily="34" charset="0"/>
                <a:ea typeface="Calibri"/>
                <a:cs typeface="Arial" panose="020B0604020202020204" pitchFamily="34" charset="0"/>
                <a:sym typeface="Calibri"/>
              </a:rPr>
              <a:t>Straightening</a:t>
            </a:r>
            <a:r>
              <a:rPr lang="en-US" i="1" dirty="0">
                <a:solidFill>
                  <a:schemeClr val="dk1"/>
                </a:solidFill>
                <a:latin typeface="Arial" panose="020B0604020202020204" pitchFamily="34" charset="0"/>
                <a:ea typeface="Calibri"/>
                <a:cs typeface="Arial" panose="020B0604020202020204" pitchFamily="34" charset="0"/>
                <a:sym typeface="Calibri"/>
              </a:rPr>
              <a:t> the leg at the knee joint)</a:t>
            </a:r>
          </a:p>
        </p:txBody>
      </p:sp>
      <p:sp>
        <p:nvSpPr>
          <p:cNvPr id="278" name="Shape 278"/>
          <p:cNvSpPr txBox="1"/>
          <p:nvPr/>
        </p:nvSpPr>
        <p:spPr>
          <a:xfrm>
            <a:off x="83732" y="997283"/>
            <a:ext cx="7840265"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Movement at A Hinge Joint</a:t>
            </a:r>
          </a:p>
        </p:txBody>
      </p:sp>
      <p:sp>
        <p:nvSpPr>
          <p:cNvPr id="11" name="TextBox 10"/>
          <p:cNvSpPr txBox="1"/>
          <p:nvPr/>
        </p:nvSpPr>
        <p:spPr>
          <a:xfrm>
            <a:off x="607520" y="4354879"/>
            <a:ext cx="1897638" cy="553998"/>
          </a:xfrm>
          <a:prstGeom prst="rect">
            <a:avLst/>
          </a:prstGeom>
          <a:noFill/>
        </p:spPr>
        <p:txBody>
          <a:bodyPr wrap="square" rtlCol="0">
            <a:spAutoFit/>
          </a:bodyPr>
          <a:lstStyle/>
          <a:p>
            <a:pPr algn="ctr"/>
            <a:r>
              <a:rPr lang="en-GB" sz="3000" b="1" dirty="0">
                <a:solidFill>
                  <a:schemeClr val="bg1">
                    <a:lumMod val="6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Flexion</a:t>
            </a:r>
          </a:p>
        </p:txBody>
      </p:sp>
      <p:sp>
        <p:nvSpPr>
          <p:cNvPr id="12" name="TextBox 11"/>
          <p:cNvSpPr txBox="1"/>
          <p:nvPr/>
        </p:nvSpPr>
        <p:spPr>
          <a:xfrm>
            <a:off x="4570873" y="4476829"/>
            <a:ext cx="2121091" cy="507831"/>
          </a:xfrm>
          <a:prstGeom prst="rect">
            <a:avLst/>
          </a:prstGeom>
          <a:noFill/>
        </p:spPr>
        <p:txBody>
          <a:bodyPr wrap="square" rtlCol="0">
            <a:spAutoFit/>
          </a:bodyPr>
          <a:lstStyle/>
          <a:p>
            <a:pPr algn="ctr"/>
            <a:r>
              <a:rPr lang="en-GB" sz="2700" b="1" dirty="0">
                <a:solidFill>
                  <a:schemeClr val="bg1">
                    <a:lumMod val="6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Extension</a:t>
            </a:r>
          </a:p>
        </p:txBody>
      </p:sp>
      <p:sp>
        <p:nvSpPr>
          <p:cNvPr id="22" name="TextBox 21"/>
          <p:cNvSpPr txBox="1"/>
          <p:nvPr/>
        </p:nvSpPr>
        <p:spPr>
          <a:xfrm>
            <a:off x="35064" y="5085184"/>
            <a:ext cx="8969183" cy="646331"/>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a:t>
            </a: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Describe a specific sporting example of both Flexion and Extension at both </a:t>
            </a:r>
          </a:p>
          <a:p>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Knee and the Elbow</a:t>
            </a:r>
            <a:r>
              <a:rPr lang="en-GB" sz="1350" dirty="0">
                <a:latin typeface="Arial" panose="020B0604020202020204" pitchFamily="34" charset="0"/>
                <a:cs typeface="Arial" panose="020B0604020202020204" pitchFamily="34" charset="0"/>
              </a:rPr>
              <a:t>.</a:t>
            </a:r>
            <a:endParaRPr lang="en-US" sz="1350" dirty="0">
              <a:latin typeface="Arial" panose="020B0604020202020204" pitchFamily="34" charset="0"/>
              <a:cs typeface="Arial" panose="020B0604020202020204" pitchFamily="34" charset="0"/>
            </a:endParaRPr>
          </a:p>
        </p:txBody>
      </p:sp>
      <p:sp>
        <p:nvSpPr>
          <p:cNvPr id="13" name="Title 1">
            <a:extLst>
              <a:ext uri="{FF2B5EF4-FFF2-40B4-BE49-F238E27FC236}">
                <a16:creationId xmlns:a16="http://schemas.microsoft.com/office/drawing/2014/main" id="{B5303FD7-DB8D-46B8-9A40-1ADEFEBC09EC}"/>
              </a:ext>
            </a:extLst>
          </p:cNvPr>
          <p:cNvSpPr txBox="1">
            <a:spLocks/>
          </p:cNvSpPr>
          <p:nvPr/>
        </p:nvSpPr>
        <p:spPr>
          <a:xfrm>
            <a:off x="215537" y="0"/>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GB" sz="3600" dirty="0"/>
              <a:t>Types of movement at hinge joints </a:t>
            </a:r>
            <a:endParaRPr lang="en-US" sz="3600" dirty="0"/>
          </a:p>
        </p:txBody>
      </p:sp>
    </p:spTree>
    <p:extLst>
      <p:ext uri="{BB962C8B-B14F-4D97-AF65-F5344CB8AC3E}">
        <p14:creationId xmlns:p14="http://schemas.microsoft.com/office/powerpoint/2010/main" val="2373908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8"/>
                                        </p:tgtEl>
                                        <p:attrNameLst>
                                          <p:attrName>style.visibility</p:attrName>
                                        </p:attrNameLst>
                                      </p:cBhvr>
                                      <p:to>
                                        <p:strVal val="visible"/>
                                      </p:to>
                                    </p:set>
                                    <p:animEffect transition="in" filter="fade">
                                      <p:cBhvr>
                                        <p:cTn id="7" dur="500"/>
                                        <p:tgtEl>
                                          <p:spTgt spid="27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4"/>
                                        </p:tgtEl>
                                        <p:attrNameLst>
                                          <p:attrName>style.visibility</p:attrName>
                                        </p:attrNameLst>
                                      </p:cBhvr>
                                      <p:to>
                                        <p:strVal val="visible"/>
                                      </p:to>
                                    </p:set>
                                    <p:animEffect transition="in" filter="fade">
                                      <p:cBhvr>
                                        <p:cTn id="12" dur="500"/>
                                        <p:tgtEl>
                                          <p:spTgt spid="27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500"/>
                                        <p:tgtEl>
                                          <p:spTgt spid="102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75"/>
                                        </p:tgtEl>
                                        <p:attrNameLst>
                                          <p:attrName>style.visibility</p:attrName>
                                        </p:attrNameLst>
                                      </p:cBhvr>
                                      <p:to>
                                        <p:strVal val="visible"/>
                                      </p:to>
                                    </p:set>
                                    <p:animEffect transition="in" filter="fade">
                                      <p:cBhvr>
                                        <p:cTn id="25" dur="500"/>
                                        <p:tgtEl>
                                          <p:spTgt spid="27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27"/>
                                        </p:tgtEl>
                                        <p:attrNameLst>
                                          <p:attrName>style.visibility</p:attrName>
                                        </p:attrNameLst>
                                      </p:cBhvr>
                                      <p:to>
                                        <p:strVal val="visible"/>
                                      </p:to>
                                    </p:set>
                                    <p:animEffect transition="in" filter="fade">
                                      <p:cBhvr>
                                        <p:cTn id="30" dur="500"/>
                                        <p:tgtEl>
                                          <p:spTgt spid="10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8" grpId="0"/>
      <p:bldP spid="11" grpId="0"/>
      <p:bldP spid="12" grpId="0"/>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Shape 262"/>
          <p:cNvSpPr txBox="1"/>
          <p:nvPr/>
        </p:nvSpPr>
        <p:spPr>
          <a:xfrm>
            <a:off x="3028950" y="1218220"/>
            <a:ext cx="6115050" cy="735002"/>
          </a:xfrm>
          <a:prstGeom prst="rect">
            <a:avLst/>
          </a:prstGeom>
          <a:noFill/>
          <a:ln>
            <a:noFill/>
          </a:ln>
        </p:spPr>
        <p:txBody>
          <a:bodyPr lIns="68569" tIns="34275" rIns="68569" bIns="34275" anchor="t" anchorCtr="0">
            <a:noAutofit/>
          </a:bodyPr>
          <a:lstStyle/>
          <a:p>
            <a:pP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You need to know the make up of the Shoulder and Hip Joints</a:t>
            </a:r>
            <a:r>
              <a:rPr lang="en-US" dirty="0">
                <a:solidFill>
                  <a:schemeClr val="dk1"/>
                </a:solidFill>
                <a:latin typeface="Arial" panose="020B0604020202020204" pitchFamily="34" charset="0"/>
                <a:ea typeface="Calibri"/>
                <a:cs typeface="Arial" panose="020B0604020202020204" pitchFamily="34" charset="0"/>
                <a:sym typeface="Calibri"/>
              </a:rPr>
              <a:t>.</a:t>
            </a:r>
          </a:p>
        </p:txBody>
      </p:sp>
      <p:sp>
        <p:nvSpPr>
          <p:cNvPr id="269" name="Shape 269"/>
          <p:cNvSpPr txBox="1"/>
          <p:nvPr/>
        </p:nvSpPr>
        <p:spPr>
          <a:xfrm>
            <a:off x="0" y="1141386"/>
            <a:ext cx="4789886" cy="577453"/>
          </a:xfrm>
          <a:prstGeom prst="rect">
            <a:avLst/>
          </a:prstGeom>
          <a:noFill/>
          <a:ln>
            <a:noFill/>
          </a:ln>
        </p:spPr>
        <p:txBody>
          <a:bodyPr lIns="68569" tIns="34275" rIns="68569" bIns="34275" anchor="t" anchorCtr="0">
            <a:noAutofit/>
          </a:bodyPr>
          <a:lstStyle/>
          <a:p>
            <a:pPr>
              <a:buClr>
                <a:srgbClr val="0000FF"/>
              </a:buClr>
              <a:buSzPct val="25000"/>
            </a:pPr>
            <a:r>
              <a:rPr lang="en-GB"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Ball &amp; Socket Joints</a:t>
            </a:r>
            <a:endParaRPr lang="en-US" sz="900" b="1" dirty="0">
              <a:solidFill>
                <a:srgbClr val="DA8AAD"/>
              </a:solidFill>
              <a:latin typeface="Arial" panose="020B0604020202020204" pitchFamily="34" charset="0"/>
              <a:ea typeface="Arial"/>
              <a:cs typeface="Arial" panose="020B0604020202020204" pitchFamily="34" charset="0"/>
              <a:sym typeface="Arial"/>
            </a:endParaRPr>
          </a:p>
        </p:txBody>
      </p:sp>
      <p:pic>
        <p:nvPicPr>
          <p:cNvPr id="6" name="Picture 5" descr="Shoulde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188991" y="1840910"/>
            <a:ext cx="3017347" cy="3393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descr="Hip"/>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4789886" y="1782283"/>
            <a:ext cx="3317299" cy="35750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316896" y="1983472"/>
            <a:ext cx="1353075" cy="300082"/>
          </a:xfrm>
          <a:prstGeom prst="rect">
            <a:avLst/>
          </a:prstGeom>
          <a:noFill/>
        </p:spPr>
        <p:txBody>
          <a:bodyPr wrap="square" rtlCol="0">
            <a:spAutoFit/>
          </a:bodyPr>
          <a:lstStyle/>
          <a:p>
            <a:r>
              <a:rPr lang="en-US" sz="1350" b="1" dirty="0">
                <a:solidFill>
                  <a:schemeClr val="dk1"/>
                </a:solidFill>
                <a:latin typeface="Arial" panose="020B0604020202020204" pitchFamily="34" charset="0"/>
                <a:ea typeface="Calibri"/>
                <a:cs typeface="Arial" panose="020B0604020202020204" pitchFamily="34" charset="0"/>
                <a:sym typeface="Calibri"/>
              </a:rPr>
              <a:t>Humeral Head</a:t>
            </a:r>
            <a:endParaRPr lang="en-GB" sz="1350" dirty="0">
              <a:latin typeface="Arial" panose="020B0604020202020204" pitchFamily="34" charset="0"/>
              <a:cs typeface="Arial" panose="020B0604020202020204" pitchFamily="34" charset="0"/>
            </a:endParaRPr>
          </a:p>
        </p:txBody>
      </p:sp>
      <p:sp>
        <p:nvSpPr>
          <p:cNvPr id="9" name="TextBox 8"/>
          <p:cNvSpPr txBox="1"/>
          <p:nvPr/>
        </p:nvSpPr>
        <p:spPr>
          <a:xfrm>
            <a:off x="3419671" y="3706000"/>
            <a:ext cx="1113592" cy="507831"/>
          </a:xfrm>
          <a:prstGeom prst="rect">
            <a:avLst/>
          </a:prstGeom>
          <a:noFill/>
        </p:spPr>
        <p:txBody>
          <a:bodyPr wrap="square" rtlCol="0">
            <a:spAutoFit/>
          </a:bodyPr>
          <a:lstStyle/>
          <a:p>
            <a:pPr algn="ctr"/>
            <a:r>
              <a:rPr lang="en-US" sz="1350" b="1" dirty="0">
                <a:solidFill>
                  <a:schemeClr val="dk1"/>
                </a:solidFill>
                <a:latin typeface="Arial" panose="020B0604020202020204" pitchFamily="34" charset="0"/>
                <a:ea typeface="Calibri"/>
                <a:cs typeface="Arial" panose="020B0604020202020204" pitchFamily="34" charset="0"/>
                <a:sym typeface="Calibri"/>
              </a:rPr>
              <a:t>Glenoid cavity</a:t>
            </a:r>
            <a:endParaRPr lang="en-GB" sz="1350" dirty="0">
              <a:latin typeface="Arial" panose="020B0604020202020204" pitchFamily="34" charset="0"/>
              <a:cs typeface="Arial" panose="020B0604020202020204" pitchFamily="34" charset="0"/>
            </a:endParaRPr>
          </a:p>
        </p:txBody>
      </p:sp>
      <p:cxnSp>
        <p:nvCxnSpPr>
          <p:cNvPr id="5" name="Straight Arrow Connector 4"/>
          <p:cNvCxnSpPr>
            <a:cxnSpLocks/>
          </p:cNvCxnSpPr>
          <p:nvPr/>
        </p:nvCxnSpPr>
        <p:spPr>
          <a:xfrm>
            <a:off x="4302788" y="2560684"/>
            <a:ext cx="2599745" cy="106124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cxnSpLocks/>
            <a:stCxn id="2" idx="1"/>
          </p:cNvCxnSpPr>
          <p:nvPr/>
        </p:nvCxnSpPr>
        <p:spPr>
          <a:xfrm flipH="1">
            <a:off x="748146" y="2133513"/>
            <a:ext cx="2568750" cy="1057239"/>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cxnSpLocks/>
          </p:cNvCxnSpPr>
          <p:nvPr/>
        </p:nvCxnSpPr>
        <p:spPr>
          <a:xfrm>
            <a:off x="4424573" y="3460117"/>
            <a:ext cx="2130606" cy="161807"/>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cxnSpLocks/>
          </p:cNvCxnSpPr>
          <p:nvPr/>
        </p:nvCxnSpPr>
        <p:spPr>
          <a:xfrm flipH="1" flipV="1">
            <a:off x="1331640" y="3370356"/>
            <a:ext cx="2361795" cy="543638"/>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432FCBA-5FD2-4E2E-978A-545CB3883EA2}"/>
              </a:ext>
            </a:extLst>
          </p:cNvPr>
          <p:cNvSpPr txBox="1"/>
          <p:nvPr/>
        </p:nvSpPr>
        <p:spPr>
          <a:xfrm>
            <a:off x="3242553" y="3270137"/>
            <a:ext cx="1290710" cy="300082"/>
          </a:xfrm>
          <a:prstGeom prst="rect">
            <a:avLst/>
          </a:prstGeom>
          <a:noFill/>
        </p:spPr>
        <p:txBody>
          <a:bodyPr wrap="square" rtlCol="0">
            <a:spAutoFit/>
          </a:bodyPr>
          <a:lstStyle/>
          <a:p>
            <a:r>
              <a:rPr lang="en-GB" sz="1350" b="1" dirty="0">
                <a:latin typeface="Arial" panose="020B0604020202020204" pitchFamily="34" charset="0"/>
                <a:cs typeface="Arial" panose="020B0604020202020204" pitchFamily="34" charset="0"/>
              </a:rPr>
              <a:t>Acetabulum</a:t>
            </a:r>
          </a:p>
        </p:txBody>
      </p:sp>
      <p:sp>
        <p:nvSpPr>
          <p:cNvPr id="8" name="TextBox 7">
            <a:extLst>
              <a:ext uri="{FF2B5EF4-FFF2-40B4-BE49-F238E27FC236}">
                <a16:creationId xmlns:a16="http://schemas.microsoft.com/office/drawing/2014/main" id="{5DD61554-777E-4077-8D51-B765592E92FB}"/>
              </a:ext>
            </a:extLst>
          </p:cNvPr>
          <p:cNvSpPr txBox="1"/>
          <p:nvPr/>
        </p:nvSpPr>
        <p:spPr>
          <a:xfrm>
            <a:off x="3242552" y="4154598"/>
            <a:ext cx="1334001" cy="300082"/>
          </a:xfrm>
          <a:prstGeom prst="rect">
            <a:avLst/>
          </a:prstGeom>
          <a:noFill/>
        </p:spPr>
        <p:txBody>
          <a:bodyPr wrap="square" rtlCol="0">
            <a:spAutoFit/>
          </a:bodyPr>
          <a:lstStyle/>
          <a:p>
            <a:pPr algn="ctr"/>
            <a:r>
              <a:rPr lang="en-GB" sz="1350" dirty="0">
                <a:solidFill>
                  <a:srgbClr val="FF0000"/>
                </a:solidFill>
                <a:latin typeface="Arial" panose="020B0604020202020204" pitchFamily="34" charset="0"/>
                <a:cs typeface="Arial" panose="020B0604020202020204" pitchFamily="34" charset="0"/>
              </a:rPr>
              <a:t>(socket)</a:t>
            </a:r>
          </a:p>
        </p:txBody>
      </p:sp>
      <p:sp>
        <p:nvSpPr>
          <p:cNvPr id="20" name="TextBox 19">
            <a:extLst>
              <a:ext uri="{FF2B5EF4-FFF2-40B4-BE49-F238E27FC236}">
                <a16:creationId xmlns:a16="http://schemas.microsoft.com/office/drawing/2014/main" id="{80009E6A-B010-4554-9C08-03A3BA8E0897}"/>
              </a:ext>
            </a:extLst>
          </p:cNvPr>
          <p:cNvSpPr txBox="1"/>
          <p:nvPr/>
        </p:nvSpPr>
        <p:spPr>
          <a:xfrm>
            <a:off x="3028950" y="2485895"/>
            <a:ext cx="1543050" cy="300082"/>
          </a:xfrm>
          <a:prstGeom prst="rect">
            <a:avLst/>
          </a:prstGeom>
          <a:noFill/>
        </p:spPr>
        <p:txBody>
          <a:bodyPr wrap="square" rtlCol="0">
            <a:spAutoFit/>
          </a:bodyPr>
          <a:lstStyle/>
          <a:p>
            <a:r>
              <a:rPr lang="en-US" sz="1350" b="1" dirty="0">
                <a:solidFill>
                  <a:schemeClr val="dk1"/>
                </a:solidFill>
                <a:latin typeface="Arial" panose="020B0604020202020204" pitchFamily="34" charset="0"/>
                <a:ea typeface="Calibri"/>
                <a:cs typeface="Arial" panose="020B0604020202020204" pitchFamily="34" charset="0"/>
                <a:sym typeface="Calibri"/>
              </a:rPr>
              <a:t>Femoral Head</a:t>
            </a:r>
            <a:endParaRPr lang="en-GB" sz="1350" dirty="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410E61BD-1532-4229-918A-06BD9295B316}"/>
              </a:ext>
            </a:extLst>
          </p:cNvPr>
          <p:cNvSpPr txBox="1"/>
          <p:nvPr/>
        </p:nvSpPr>
        <p:spPr>
          <a:xfrm>
            <a:off x="3146045" y="2667009"/>
            <a:ext cx="1334001" cy="300082"/>
          </a:xfrm>
          <a:prstGeom prst="rect">
            <a:avLst/>
          </a:prstGeom>
          <a:noFill/>
        </p:spPr>
        <p:txBody>
          <a:bodyPr wrap="square" rtlCol="0">
            <a:spAutoFit/>
          </a:bodyPr>
          <a:lstStyle/>
          <a:p>
            <a:pPr algn="ctr"/>
            <a:r>
              <a:rPr lang="en-GB" sz="1350" dirty="0">
                <a:solidFill>
                  <a:srgbClr val="FF0000"/>
                </a:solidFill>
                <a:latin typeface="Arial" panose="020B0604020202020204" pitchFamily="34" charset="0"/>
                <a:cs typeface="Arial" panose="020B0604020202020204" pitchFamily="34" charset="0"/>
              </a:rPr>
              <a:t>(ball)</a:t>
            </a:r>
          </a:p>
        </p:txBody>
      </p:sp>
      <p:sp>
        <p:nvSpPr>
          <p:cNvPr id="17" name="Title 1">
            <a:extLst>
              <a:ext uri="{FF2B5EF4-FFF2-40B4-BE49-F238E27FC236}">
                <a16:creationId xmlns:a16="http://schemas.microsoft.com/office/drawing/2014/main" id="{B884A598-B9F6-4C7F-B594-EE62BB95AAE9}"/>
              </a:ext>
            </a:extLst>
          </p:cNvPr>
          <p:cNvSpPr txBox="1">
            <a:spLocks/>
          </p:cNvSpPr>
          <p:nvPr/>
        </p:nvSpPr>
        <p:spPr>
          <a:xfrm>
            <a:off x="188992" y="-1"/>
            <a:ext cx="8847504" cy="915175"/>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GB" sz="3600" dirty="0"/>
              <a:t>Types of synovial joint (ball and socket)</a:t>
            </a:r>
            <a:endParaRPr lang="en-US" sz="3600" dirty="0"/>
          </a:p>
        </p:txBody>
      </p:sp>
    </p:spTree>
    <p:extLst>
      <p:ext uri="{BB962C8B-B14F-4D97-AF65-F5344CB8AC3E}">
        <p14:creationId xmlns:p14="http://schemas.microsoft.com/office/powerpoint/2010/main" val="3035596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9"/>
                                        </p:tgtEl>
                                        <p:attrNameLst>
                                          <p:attrName>style.visibility</p:attrName>
                                        </p:attrNameLst>
                                      </p:cBhvr>
                                      <p:to>
                                        <p:strVal val="visible"/>
                                      </p:to>
                                    </p:set>
                                    <p:animEffect transition="in" filter="fade">
                                      <p:cBhvr>
                                        <p:cTn id="7" dur="500"/>
                                        <p:tgtEl>
                                          <p:spTgt spid="26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2"/>
                                        </p:tgtEl>
                                        <p:attrNameLst>
                                          <p:attrName>style.visibility</p:attrName>
                                        </p:attrNameLst>
                                      </p:cBhvr>
                                      <p:to>
                                        <p:strVal val="visible"/>
                                      </p:to>
                                    </p:set>
                                    <p:animEffect transition="in" filter="fade">
                                      <p:cBhvr>
                                        <p:cTn id="12" dur="500"/>
                                        <p:tgtEl>
                                          <p:spTgt spid="26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fade">
                                      <p:cBhvr>
                                        <p:cTn id="22" dur="500"/>
                                        <p:tgtEl>
                                          <p:spTgt spid="409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par>
                                <p:cTn id="37" presetID="10" presetClass="entr" presetSubtype="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par>
                                <p:cTn id="43" presetID="10" presetClass="entr" presetSubtype="0"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par>
                                <p:cTn id="52" presetID="10" presetClass="entr" presetSubtype="0" fill="hold"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 grpId="0"/>
      <p:bldP spid="269" grpId="0"/>
      <p:bldP spid="2" grpId="0"/>
      <p:bldP spid="9" grpId="0"/>
      <p:bldP spid="4" grpId="0"/>
      <p:bldP spid="8"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Shape 262"/>
          <p:cNvSpPr txBox="1"/>
          <p:nvPr/>
        </p:nvSpPr>
        <p:spPr>
          <a:xfrm>
            <a:off x="3131840" y="1165003"/>
            <a:ext cx="6012160" cy="756470"/>
          </a:xfrm>
          <a:prstGeom prst="rect">
            <a:avLst/>
          </a:prstGeom>
          <a:noFill/>
          <a:ln>
            <a:noFill/>
          </a:ln>
        </p:spPr>
        <p:txBody>
          <a:bodyPr lIns="68569" tIns="34275" rIns="68569" bIns="34275" anchor="t" anchorCtr="0">
            <a:noAutofit/>
          </a:bodyPr>
          <a:lstStyle/>
          <a:p>
            <a:pP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You need to know the make up of the Shoulder and Hip Joints</a:t>
            </a:r>
            <a:r>
              <a:rPr lang="en-US" dirty="0">
                <a:solidFill>
                  <a:schemeClr val="dk1"/>
                </a:solidFill>
                <a:latin typeface="Arial" panose="020B0604020202020204" pitchFamily="34" charset="0"/>
                <a:ea typeface="Calibri"/>
                <a:cs typeface="Arial" panose="020B0604020202020204" pitchFamily="34" charset="0"/>
                <a:sym typeface="Calibri"/>
              </a:rPr>
              <a:t>.</a:t>
            </a:r>
          </a:p>
        </p:txBody>
      </p:sp>
      <p:sp>
        <p:nvSpPr>
          <p:cNvPr id="269" name="Shape 269"/>
          <p:cNvSpPr txBox="1"/>
          <p:nvPr/>
        </p:nvSpPr>
        <p:spPr>
          <a:xfrm>
            <a:off x="30734" y="1086850"/>
            <a:ext cx="4789886" cy="577453"/>
          </a:xfrm>
          <a:prstGeom prst="rect">
            <a:avLst/>
          </a:prstGeom>
          <a:noFill/>
          <a:ln>
            <a:noFill/>
          </a:ln>
        </p:spPr>
        <p:txBody>
          <a:bodyPr lIns="68569" tIns="34275" rIns="68569" bIns="34275" anchor="t" anchorCtr="0">
            <a:noAutofit/>
          </a:bodyPr>
          <a:lstStyle/>
          <a:p>
            <a:pPr>
              <a:buClr>
                <a:srgbClr val="0000FF"/>
              </a:buClr>
              <a:buSzPct val="25000"/>
            </a:pPr>
            <a:r>
              <a:rPr lang="en-GB"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Ball &amp; Socket Joints</a:t>
            </a:r>
            <a:endParaRPr lang="en-US" sz="900" b="1" dirty="0">
              <a:solidFill>
                <a:srgbClr val="DA8AAD"/>
              </a:solidFill>
              <a:latin typeface="Arial" panose="020B0604020202020204" pitchFamily="34" charset="0"/>
              <a:ea typeface="Arial"/>
              <a:cs typeface="Arial" panose="020B0604020202020204" pitchFamily="34" charset="0"/>
              <a:sym typeface="Arial"/>
            </a:endParaRPr>
          </a:p>
        </p:txBody>
      </p:sp>
      <p:pic>
        <p:nvPicPr>
          <p:cNvPr id="2050" name="Picture 2" descr="Hi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964690"/>
            <a:ext cx="4567942" cy="3425957"/>
          </a:xfrm>
          <a:prstGeom prst="rect">
            <a:avLst/>
          </a:prstGeom>
          <a:ln w="254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5406C4B7-419D-4F01-8B7B-58461E6B1C46}"/>
              </a:ext>
            </a:extLst>
          </p:cNvPr>
          <p:cNvSpPr txBox="1">
            <a:spLocks/>
          </p:cNvSpPr>
          <p:nvPr/>
        </p:nvSpPr>
        <p:spPr>
          <a:xfrm>
            <a:off x="179512" y="0"/>
            <a:ext cx="8964488"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GB" sz="3600" dirty="0"/>
              <a:t>Types of synovial joint (ball and socket)</a:t>
            </a:r>
            <a:endParaRPr lang="en-US" sz="3600" dirty="0"/>
          </a:p>
        </p:txBody>
      </p:sp>
    </p:spTree>
    <p:extLst>
      <p:ext uri="{BB962C8B-B14F-4D97-AF65-F5344CB8AC3E}">
        <p14:creationId xmlns:p14="http://schemas.microsoft.com/office/powerpoint/2010/main" val="27370373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9"/>
                                        </p:tgtEl>
                                        <p:attrNameLst>
                                          <p:attrName>style.visibility</p:attrName>
                                        </p:attrNameLst>
                                      </p:cBhvr>
                                      <p:to>
                                        <p:strVal val="visible"/>
                                      </p:to>
                                    </p:set>
                                    <p:animEffect transition="in" filter="fade">
                                      <p:cBhvr>
                                        <p:cTn id="7" dur="500"/>
                                        <p:tgtEl>
                                          <p:spTgt spid="26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2"/>
                                        </p:tgtEl>
                                        <p:attrNameLst>
                                          <p:attrName>style.visibility</p:attrName>
                                        </p:attrNameLst>
                                      </p:cBhvr>
                                      <p:to>
                                        <p:strVal val="visible"/>
                                      </p:to>
                                    </p:set>
                                    <p:animEffect transition="in" filter="fade">
                                      <p:cBhvr>
                                        <p:cTn id="12" dur="500"/>
                                        <p:tgtEl>
                                          <p:spTgt spid="26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 grpId="0"/>
      <p:bldP spid="26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pic>
        <p:nvPicPr>
          <p:cNvPr id="3076" name="Picture 4" descr="Tennis"/>
          <p:cNvPicPr>
            <a:picLocks noChangeAspect="1" noChangeArrowheads="1"/>
          </p:cNvPicPr>
          <p:nvPr/>
        </p:nvPicPr>
        <p:blipFill rotWithShape="1">
          <a:blip r:embed="rId3">
            <a:extLst>
              <a:ext uri="{28A0092B-C50C-407E-A947-70E740481C1C}">
                <a14:useLocalDpi xmlns:a14="http://schemas.microsoft.com/office/drawing/2010/main" val="0"/>
              </a:ext>
            </a:extLst>
          </a:blip>
          <a:srcRect l="6318"/>
          <a:stretch/>
        </p:blipFill>
        <p:spPr bwMode="auto">
          <a:xfrm>
            <a:off x="1154921" y="3835207"/>
            <a:ext cx="1326636" cy="15061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3" name="Shape 283"/>
          <p:cNvSpPr txBox="1"/>
          <p:nvPr/>
        </p:nvSpPr>
        <p:spPr>
          <a:xfrm>
            <a:off x="0" y="1673296"/>
            <a:ext cx="5591961" cy="623888"/>
          </a:xfrm>
          <a:prstGeom prst="rect">
            <a:avLst/>
          </a:prstGeom>
          <a:noFill/>
          <a:ln>
            <a:noFill/>
          </a:ln>
        </p:spPr>
        <p:txBody>
          <a:bodyPr lIns="68569" tIns="34275" rIns="68569" bIns="34275" anchor="t" anchorCtr="0">
            <a:noAutofit/>
          </a:bodyPr>
          <a:lstStyle/>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Where the rounded end of one bone fits inside the</a:t>
            </a:r>
          </a:p>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cup-shaped end of another bone.</a:t>
            </a:r>
          </a:p>
        </p:txBody>
      </p:sp>
      <p:sp>
        <p:nvSpPr>
          <p:cNvPr id="284" name="Shape 284"/>
          <p:cNvSpPr txBox="1"/>
          <p:nvPr/>
        </p:nvSpPr>
        <p:spPr>
          <a:xfrm>
            <a:off x="-11908" y="2453885"/>
            <a:ext cx="6582479" cy="1254845"/>
          </a:xfrm>
          <a:prstGeom prst="rect">
            <a:avLst/>
          </a:prstGeom>
          <a:noFill/>
          <a:ln>
            <a:noFill/>
          </a:ln>
        </p:spPr>
        <p:txBody>
          <a:bodyPr lIns="68569" tIns="34275" rIns="68569" bIns="34275" anchor="t" anchorCtr="0">
            <a:noAutofit/>
          </a:bodyPr>
          <a:lstStyle/>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Ball and socket joints allow movement in </a:t>
            </a:r>
            <a:r>
              <a:rPr lang="en-US" b="1" dirty="0">
                <a:solidFill>
                  <a:schemeClr val="dk1"/>
                </a:solidFill>
                <a:latin typeface="Arial" panose="020B0604020202020204" pitchFamily="34" charset="0"/>
                <a:ea typeface="Calibri"/>
                <a:cs typeface="Arial" panose="020B0604020202020204" pitchFamily="34" charset="0"/>
                <a:sym typeface="Calibri"/>
              </a:rPr>
              <a:t>all directions</a:t>
            </a:r>
            <a:r>
              <a:rPr lang="en-US" dirty="0">
                <a:solidFill>
                  <a:schemeClr val="dk1"/>
                </a:solidFill>
                <a:latin typeface="Arial" panose="020B0604020202020204" pitchFamily="34" charset="0"/>
                <a:ea typeface="Calibri"/>
                <a:cs typeface="Arial" panose="020B0604020202020204" pitchFamily="34" charset="0"/>
                <a:sym typeface="Calibri"/>
              </a:rPr>
              <a:t>.</a:t>
            </a:r>
          </a:p>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These are the most mobile joints in the body.</a:t>
            </a:r>
          </a:p>
          <a:p>
            <a:pPr>
              <a:spcBef>
                <a:spcPts val="540"/>
              </a:spcBef>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Examples found in the body</a:t>
            </a:r>
            <a:r>
              <a:rPr lang="en-US" dirty="0">
                <a:solidFill>
                  <a:schemeClr val="dk1"/>
                </a:solidFill>
                <a:latin typeface="Arial" panose="020B0604020202020204" pitchFamily="34" charset="0"/>
                <a:ea typeface="Calibri"/>
                <a:cs typeface="Arial" panose="020B0604020202020204" pitchFamily="34" charset="0"/>
                <a:sym typeface="Calibri"/>
              </a:rPr>
              <a:t> include the shoulder and hip joints.</a:t>
            </a:r>
          </a:p>
        </p:txBody>
      </p:sp>
      <p:sp>
        <p:nvSpPr>
          <p:cNvPr id="288" name="Shape 288"/>
          <p:cNvSpPr txBox="1"/>
          <p:nvPr/>
        </p:nvSpPr>
        <p:spPr>
          <a:xfrm>
            <a:off x="3641064" y="4221715"/>
            <a:ext cx="5052910" cy="414076"/>
          </a:xfrm>
          <a:prstGeom prst="rect">
            <a:avLst/>
          </a:prstGeom>
          <a:noFill/>
          <a:ln>
            <a:noFill/>
          </a:ln>
        </p:spPr>
        <p:txBody>
          <a:bodyPr lIns="68569" tIns="34275" rIns="68569" bIns="34275" anchor="t" anchorCtr="0">
            <a:noAutofit/>
          </a:bodyPr>
          <a:lstStyle/>
          <a:p>
            <a:pPr>
              <a:buClr>
                <a:srgbClr val="FF6600"/>
              </a:buClr>
              <a:buSzPct val="25000"/>
            </a:pPr>
            <a:r>
              <a:rPr lang="en-US" b="1" dirty="0">
                <a:solidFill>
                  <a:srgbClr val="FF6600"/>
                </a:solidFill>
                <a:latin typeface="Arial" panose="020B0604020202020204" pitchFamily="34" charset="0"/>
                <a:ea typeface="Calibri"/>
                <a:cs typeface="Arial" panose="020B0604020202020204" pitchFamily="34" charset="0"/>
                <a:sym typeface="Calibri"/>
              </a:rPr>
              <a:t>Why are these joints important for sport?</a:t>
            </a:r>
          </a:p>
        </p:txBody>
      </p:sp>
      <p:sp>
        <p:nvSpPr>
          <p:cNvPr id="289" name="Shape 289"/>
          <p:cNvSpPr txBox="1"/>
          <p:nvPr/>
        </p:nvSpPr>
        <p:spPr>
          <a:xfrm>
            <a:off x="3574516" y="4578390"/>
            <a:ext cx="5461980" cy="866834"/>
          </a:xfrm>
          <a:prstGeom prst="rect">
            <a:avLst/>
          </a:prstGeom>
          <a:noFill/>
          <a:ln>
            <a:noFill/>
          </a:ln>
        </p:spPr>
        <p:txBody>
          <a:bodyPr lIns="68569" tIns="34275" rIns="68569" bIns="34275" anchor="t" anchorCtr="0">
            <a:noAutofit/>
          </a:bodyPr>
          <a:lstStyle/>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Most sporting movements require the type of movement the shoulder and hip allow. </a:t>
            </a:r>
            <a:r>
              <a:rPr lang="en-US" i="1" dirty="0">
                <a:solidFill>
                  <a:schemeClr val="dk1"/>
                </a:solidFill>
                <a:latin typeface="Arial" panose="020B0604020202020204" pitchFamily="34" charset="0"/>
                <a:ea typeface="Calibri"/>
                <a:cs typeface="Arial" panose="020B0604020202020204" pitchFamily="34" charset="0"/>
                <a:sym typeface="Calibri"/>
              </a:rPr>
              <a:t>i.e. tennis serve</a:t>
            </a:r>
            <a:endParaRPr lang="en-US" dirty="0">
              <a:solidFill>
                <a:schemeClr val="dk1"/>
              </a:solidFill>
              <a:latin typeface="Arial" panose="020B0604020202020204" pitchFamily="34" charset="0"/>
              <a:ea typeface="Calibri"/>
              <a:cs typeface="Arial" panose="020B0604020202020204" pitchFamily="34" charset="0"/>
              <a:sym typeface="Calibri"/>
            </a:endParaRPr>
          </a:p>
        </p:txBody>
      </p:sp>
      <p:sp>
        <p:nvSpPr>
          <p:cNvPr id="290" name="Shape 290"/>
          <p:cNvSpPr txBox="1"/>
          <p:nvPr/>
        </p:nvSpPr>
        <p:spPr>
          <a:xfrm>
            <a:off x="-11907" y="1258933"/>
            <a:ext cx="5448003"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Ball &amp; Socket Joints</a:t>
            </a:r>
          </a:p>
        </p:txBody>
      </p:sp>
      <p:pic>
        <p:nvPicPr>
          <p:cNvPr id="3075" name="Picture 3" descr="Tenni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3360" y="3869859"/>
            <a:ext cx="937645" cy="1471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descr="Shoulder"/>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6707432" y="1258933"/>
            <a:ext cx="2122661" cy="238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descr="Hinge"/>
          <p:cNvPicPr>
            <a:picLocks noChangeAspect="1" noChangeArrowheads="1"/>
          </p:cNvPicPr>
          <p:nvPr/>
        </p:nvPicPr>
        <p:blipFill rotWithShape="1">
          <a:blip r:embed="rId7">
            <a:extLst>
              <a:ext uri="{28A0092B-C50C-407E-A947-70E740481C1C}">
                <a14:useLocalDpi xmlns:a14="http://schemas.microsoft.com/office/drawing/2010/main" val="0"/>
              </a:ext>
            </a:extLst>
          </a:blip>
          <a:srcRect b="6146"/>
          <a:stretch/>
        </p:blipFill>
        <p:spPr bwMode="auto">
          <a:xfrm>
            <a:off x="5705969" y="1258933"/>
            <a:ext cx="864603" cy="12548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descr="Tennis"/>
          <p:cNvPicPr>
            <a:picLocks noChangeAspect="1" noChangeArrowheads="1"/>
          </p:cNvPicPr>
          <p:nvPr/>
        </p:nvPicPr>
        <p:blipFill rotWithShape="1">
          <a:blip r:embed="rId8">
            <a:extLst>
              <a:ext uri="{28A0092B-C50C-407E-A947-70E740481C1C}">
                <a14:useLocalDpi xmlns:a14="http://schemas.microsoft.com/office/drawing/2010/main" val="0"/>
              </a:ext>
            </a:extLst>
          </a:blip>
          <a:srcRect l="11841" t="3616"/>
          <a:stretch/>
        </p:blipFill>
        <p:spPr bwMode="auto">
          <a:xfrm>
            <a:off x="157391" y="3835207"/>
            <a:ext cx="896678" cy="1506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itle 1">
            <a:extLst>
              <a:ext uri="{FF2B5EF4-FFF2-40B4-BE49-F238E27FC236}">
                <a16:creationId xmlns:a16="http://schemas.microsoft.com/office/drawing/2014/main" id="{BC829EC8-E4C2-4371-A00B-86F9A3B0DC2A}"/>
              </a:ext>
            </a:extLst>
          </p:cNvPr>
          <p:cNvSpPr txBox="1">
            <a:spLocks/>
          </p:cNvSpPr>
          <p:nvPr/>
        </p:nvSpPr>
        <p:spPr>
          <a:xfrm>
            <a:off x="178130" y="63673"/>
            <a:ext cx="8840848" cy="1132457"/>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GB" sz="3600" dirty="0"/>
              <a:t>Types of movement at ball and socket joints</a:t>
            </a:r>
            <a:endParaRPr lang="en-US" sz="3600" dirty="0"/>
          </a:p>
        </p:txBody>
      </p:sp>
    </p:spTree>
    <p:extLst>
      <p:ext uri="{BB962C8B-B14F-4D97-AF65-F5344CB8AC3E}">
        <p14:creationId xmlns:p14="http://schemas.microsoft.com/office/powerpoint/2010/main" val="528695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0"/>
                                        </p:tgtEl>
                                        <p:attrNameLst>
                                          <p:attrName>style.visibility</p:attrName>
                                        </p:attrNameLst>
                                      </p:cBhvr>
                                      <p:to>
                                        <p:strVal val="visible"/>
                                      </p:to>
                                    </p:set>
                                    <p:animEffect transition="in" filter="fade">
                                      <p:cBhvr>
                                        <p:cTn id="7" dur="500"/>
                                        <p:tgtEl>
                                          <p:spTgt spid="29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3"/>
                                        </p:tgtEl>
                                        <p:attrNameLst>
                                          <p:attrName>style.visibility</p:attrName>
                                        </p:attrNameLst>
                                      </p:cBhvr>
                                      <p:to>
                                        <p:strVal val="visible"/>
                                      </p:to>
                                    </p:set>
                                    <p:animEffect transition="in" filter="fade">
                                      <p:cBhvr>
                                        <p:cTn id="12" dur="500"/>
                                        <p:tgtEl>
                                          <p:spTgt spid="28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8"/>
                                        </p:tgtEl>
                                        <p:attrNameLst>
                                          <p:attrName>style.visibility</p:attrName>
                                        </p:attrNameLst>
                                      </p:cBhvr>
                                      <p:to>
                                        <p:strVal val="visible"/>
                                      </p:to>
                                    </p:set>
                                    <p:animEffect transition="in" filter="fade">
                                      <p:cBhvr>
                                        <p:cTn id="17" dur="500"/>
                                        <p:tgtEl>
                                          <p:spTgt spid="307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84"/>
                                        </p:tgtEl>
                                        <p:attrNameLst>
                                          <p:attrName>style.visibility</p:attrName>
                                        </p:attrNameLst>
                                      </p:cBhvr>
                                      <p:to>
                                        <p:strVal val="visible"/>
                                      </p:to>
                                    </p:set>
                                    <p:animEffect transition="in" filter="fade">
                                      <p:cBhvr>
                                        <p:cTn id="22" dur="500"/>
                                        <p:tgtEl>
                                          <p:spTgt spid="28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77"/>
                                        </p:tgtEl>
                                        <p:attrNameLst>
                                          <p:attrName>style.visibility</p:attrName>
                                        </p:attrNameLst>
                                      </p:cBhvr>
                                      <p:to>
                                        <p:strVal val="visible"/>
                                      </p:to>
                                    </p:set>
                                    <p:animEffect transition="in" filter="fade">
                                      <p:cBhvr>
                                        <p:cTn id="27" dur="500"/>
                                        <p:tgtEl>
                                          <p:spTgt spid="307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88"/>
                                        </p:tgtEl>
                                        <p:attrNameLst>
                                          <p:attrName>style.visibility</p:attrName>
                                        </p:attrNameLst>
                                      </p:cBhvr>
                                      <p:to>
                                        <p:strVal val="visible"/>
                                      </p:to>
                                    </p:set>
                                    <p:animEffect transition="in" filter="fade">
                                      <p:cBhvr>
                                        <p:cTn id="32" dur="500"/>
                                        <p:tgtEl>
                                          <p:spTgt spid="28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89"/>
                                        </p:tgtEl>
                                        <p:attrNameLst>
                                          <p:attrName>style.visibility</p:attrName>
                                        </p:attrNameLst>
                                      </p:cBhvr>
                                      <p:to>
                                        <p:strVal val="visible"/>
                                      </p:to>
                                    </p:set>
                                    <p:animEffect transition="in" filter="fade">
                                      <p:cBhvr>
                                        <p:cTn id="35" dur="500"/>
                                        <p:tgtEl>
                                          <p:spTgt spid="28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079"/>
                                        </p:tgtEl>
                                        <p:attrNameLst>
                                          <p:attrName>style.visibility</p:attrName>
                                        </p:attrNameLst>
                                      </p:cBhvr>
                                      <p:to>
                                        <p:strVal val="visible"/>
                                      </p:to>
                                    </p:set>
                                    <p:animEffect transition="in" filter="fade">
                                      <p:cBhvr>
                                        <p:cTn id="40" dur="500"/>
                                        <p:tgtEl>
                                          <p:spTgt spid="3079"/>
                                        </p:tgtEl>
                                      </p:cBhvr>
                                    </p:animEffect>
                                  </p:childTnLst>
                                </p:cTn>
                              </p:par>
                              <p:par>
                                <p:cTn id="41" presetID="10" presetClass="entr" presetSubtype="0" fill="hold" nodeType="withEffect">
                                  <p:stCondLst>
                                    <p:cond delay="0"/>
                                  </p:stCondLst>
                                  <p:childTnLst>
                                    <p:set>
                                      <p:cBhvr>
                                        <p:cTn id="42" dur="1" fill="hold">
                                          <p:stCondLst>
                                            <p:cond delay="0"/>
                                          </p:stCondLst>
                                        </p:cTn>
                                        <p:tgtEl>
                                          <p:spTgt spid="3076"/>
                                        </p:tgtEl>
                                        <p:attrNameLst>
                                          <p:attrName>style.visibility</p:attrName>
                                        </p:attrNameLst>
                                      </p:cBhvr>
                                      <p:to>
                                        <p:strVal val="visible"/>
                                      </p:to>
                                    </p:set>
                                    <p:animEffect transition="in" filter="fade">
                                      <p:cBhvr>
                                        <p:cTn id="43" dur="500"/>
                                        <p:tgtEl>
                                          <p:spTgt spid="3076"/>
                                        </p:tgtEl>
                                      </p:cBhvr>
                                    </p:animEffect>
                                  </p:childTnLst>
                                </p:cTn>
                              </p:par>
                              <p:par>
                                <p:cTn id="44" presetID="10" presetClass="entr" presetSubtype="0" fill="hold" nodeType="withEffect">
                                  <p:stCondLst>
                                    <p:cond delay="0"/>
                                  </p:stCondLst>
                                  <p:childTnLst>
                                    <p:set>
                                      <p:cBhvr>
                                        <p:cTn id="45" dur="1" fill="hold">
                                          <p:stCondLst>
                                            <p:cond delay="0"/>
                                          </p:stCondLst>
                                        </p:cTn>
                                        <p:tgtEl>
                                          <p:spTgt spid="3075"/>
                                        </p:tgtEl>
                                        <p:attrNameLst>
                                          <p:attrName>style.visibility</p:attrName>
                                        </p:attrNameLst>
                                      </p:cBhvr>
                                      <p:to>
                                        <p:strVal val="visible"/>
                                      </p:to>
                                    </p:set>
                                    <p:animEffect transition="in" filter="fade">
                                      <p:cBhvr>
                                        <p:cTn id="46"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3" grpId="0"/>
      <p:bldP spid="284" grpId="0"/>
      <p:bldP spid="288" grpId="0"/>
      <p:bldP spid="289" grpId="0"/>
      <p:bldP spid="29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pic>
        <p:nvPicPr>
          <p:cNvPr id="5124" name="Picture 4" descr="Out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6046" y="1528687"/>
            <a:ext cx="1721447" cy="33257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descr="Abduc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910" y="3429056"/>
            <a:ext cx="3470943" cy="1613186"/>
          </a:xfrm>
          <a:prstGeom prst="rect">
            <a:avLst/>
          </a:prstGeom>
          <a:noFill/>
          <a:extLst>
            <a:ext uri="{909E8E84-426E-40DD-AFC4-6F175D3DCCD1}">
              <a14:hiddenFill xmlns:a14="http://schemas.microsoft.com/office/drawing/2010/main">
                <a:solidFill>
                  <a:srgbClr val="FFFFFF"/>
                </a:solidFill>
              </a14:hiddenFill>
            </a:ext>
          </a:extLst>
        </p:spPr>
      </p:pic>
      <p:sp>
        <p:nvSpPr>
          <p:cNvPr id="297" name="Shape 297"/>
          <p:cNvSpPr txBox="1"/>
          <p:nvPr/>
        </p:nvSpPr>
        <p:spPr>
          <a:xfrm>
            <a:off x="51791" y="1766889"/>
            <a:ext cx="7074255" cy="622696"/>
          </a:xfrm>
          <a:prstGeom prst="rect">
            <a:avLst/>
          </a:prstGeom>
          <a:noFill/>
          <a:ln>
            <a:noFill/>
          </a:ln>
        </p:spPr>
        <p:txBody>
          <a:bodyPr lIns="68569" tIns="34275" rIns="68569" bIns="34275" anchor="t" anchorCtr="0">
            <a:noAutofit/>
          </a:bodyPr>
          <a:lstStyle/>
          <a:p>
            <a:pP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Flexion and Extension: </a:t>
            </a:r>
            <a:r>
              <a:rPr lang="en-US" dirty="0">
                <a:solidFill>
                  <a:schemeClr val="dk1"/>
                </a:solidFill>
                <a:latin typeface="Arial" panose="020B0604020202020204" pitchFamily="34" charset="0"/>
                <a:ea typeface="Calibri"/>
                <a:cs typeface="Arial" panose="020B0604020202020204" pitchFamily="34" charset="0"/>
                <a:sym typeface="Calibri"/>
              </a:rPr>
              <a:t>Increasing and decreasing the angle at the joint. </a:t>
            </a:r>
          </a:p>
        </p:txBody>
      </p:sp>
      <p:cxnSp>
        <p:nvCxnSpPr>
          <p:cNvPr id="298" name="Shape 298"/>
          <p:cNvCxnSpPr>
            <a:endCxn id="5124" idx="2"/>
          </p:cNvCxnSpPr>
          <p:nvPr/>
        </p:nvCxnSpPr>
        <p:spPr>
          <a:xfrm>
            <a:off x="7986769" y="1021459"/>
            <a:ext cx="1" cy="3833018"/>
          </a:xfrm>
          <a:prstGeom prst="straightConnector1">
            <a:avLst/>
          </a:prstGeom>
          <a:noFill/>
          <a:ln w="57150" cap="flat" cmpd="sng">
            <a:solidFill>
              <a:schemeClr val="accent1"/>
            </a:solidFill>
            <a:prstDash val="sysDot"/>
            <a:miter/>
            <a:headEnd type="none" w="med" len="med"/>
            <a:tailEnd type="none" w="med" len="med"/>
          </a:ln>
        </p:spPr>
      </p:cxnSp>
      <p:sp>
        <p:nvSpPr>
          <p:cNvPr id="299" name="Shape 299"/>
          <p:cNvSpPr txBox="1"/>
          <p:nvPr/>
        </p:nvSpPr>
        <p:spPr>
          <a:xfrm>
            <a:off x="51791" y="1301008"/>
            <a:ext cx="6865453" cy="438150"/>
          </a:xfrm>
          <a:prstGeom prst="rect">
            <a:avLst/>
          </a:prstGeom>
          <a:noFill/>
          <a:ln>
            <a:noFill/>
          </a:ln>
        </p:spPr>
        <p:txBody>
          <a:bodyPr lIns="68569" tIns="34275" rIns="68569" bIns="34275" anchor="t" anchorCtr="0">
            <a:noAutofit/>
          </a:bodyPr>
          <a:lstStyle/>
          <a:p>
            <a:pPr>
              <a:buClr>
                <a:srgbClr val="0000FF"/>
              </a:buClr>
              <a:buSzPct val="25000"/>
            </a:pPr>
            <a:r>
              <a:rPr lang="en-US" sz="27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Movement at a Ball &amp; Socket joint</a:t>
            </a:r>
          </a:p>
        </p:txBody>
      </p:sp>
      <p:sp>
        <p:nvSpPr>
          <p:cNvPr id="301" name="Shape 301"/>
          <p:cNvSpPr txBox="1"/>
          <p:nvPr/>
        </p:nvSpPr>
        <p:spPr>
          <a:xfrm>
            <a:off x="26644" y="2442981"/>
            <a:ext cx="6915746" cy="900113"/>
          </a:xfrm>
          <a:prstGeom prst="rect">
            <a:avLst/>
          </a:prstGeom>
          <a:noFill/>
          <a:ln>
            <a:noFill/>
          </a:ln>
        </p:spPr>
        <p:txBody>
          <a:bodyPr lIns="68569" tIns="34275" rIns="68569" bIns="34275" anchor="t" anchorCtr="0">
            <a:noAutofit/>
          </a:bodyPr>
          <a:lstStyle/>
          <a:p>
            <a:pPr>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Abduction and Adduction: </a:t>
            </a:r>
            <a:r>
              <a:rPr lang="en-US" dirty="0">
                <a:solidFill>
                  <a:schemeClr val="dk1"/>
                </a:solidFill>
                <a:latin typeface="Arial" panose="020B0604020202020204" pitchFamily="34" charset="0"/>
                <a:ea typeface="Calibri"/>
                <a:cs typeface="Arial" panose="020B0604020202020204" pitchFamily="34" charset="0"/>
                <a:sym typeface="Calibri"/>
              </a:rPr>
              <a:t>determined from the ‘MIDLINE’ of the body. </a:t>
            </a:r>
          </a:p>
        </p:txBody>
      </p:sp>
      <p:pic>
        <p:nvPicPr>
          <p:cNvPr id="19"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12320" y="4130723"/>
            <a:ext cx="560327" cy="275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31568" y="3518435"/>
            <a:ext cx="1287014" cy="300082"/>
          </a:xfrm>
          <a:prstGeom prst="rect">
            <a:avLst/>
          </a:prstGeom>
          <a:noFill/>
        </p:spPr>
        <p:txBody>
          <a:bodyPr wrap="square" rtlCol="0">
            <a:spAutoFit/>
          </a:bodyPr>
          <a:lstStyle/>
          <a:p>
            <a:r>
              <a:rPr lang="en-GB" sz="1350" dirty="0" smtClean="0">
                <a:latin typeface="Arial" panose="020B0604020202020204" pitchFamily="34" charset="0"/>
                <a:cs typeface="Arial" panose="020B0604020202020204" pitchFamily="34" charset="0"/>
              </a:rPr>
              <a:t>Abduction</a:t>
            </a:r>
            <a:endParaRPr lang="en-GB" sz="1350" dirty="0">
              <a:latin typeface="Arial" panose="020B0604020202020204" pitchFamily="34" charset="0"/>
              <a:cs typeface="Arial" panose="020B0604020202020204" pitchFamily="34" charset="0"/>
            </a:endParaRPr>
          </a:p>
        </p:txBody>
      </p:sp>
      <p:sp>
        <p:nvSpPr>
          <p:cNvPr id="17" name="TextBox 16"/>
          <p:cNvSpPr txBox="1"/>
          <p:nvPr/>
        </p:nvSpPr>
        <p:spPr>
          <a:xfrm>
            <a:off x="2173928" y="3518435"/>
            <a:ext cx="1287013" cy="300082"/>
          </a:xfrm>
          <a:prstGeom prst="rect">
            <a:avLst/>
          </a:prstGeom>
          <a:noFill/>
        </p:spPr>
        <p:txBody>
          <a:bodyPr wrap="square" rtlCol="0">
            <a:spAutoFit/>
          </a:bodyPr>
          <a:lstStyle/>
          <a:p>
            <a:r>
              <a:rPr lang="en-GB" sz="1350" dirty="0">
                <a:latin typeface="Arial" panose="020B0604020202020204" pitchFamily="34" charset="0"/>
                <a:cs typeface="Arial" panose="020B0604020202020204" pitchFamily="34" charset="0"/>
              </a:rPr>
              <a:t>Adduction</a:t>
            </a:r>
          </a:p>
        </p:txBody>
      </p:sp>
      <p:pic>
        <p:nvPicPr>
          <p:cNvPr id="24" name="Picture 3" descr="Tenni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72647" y="3205839"/>
            <a:ext cx="1244600" cy="1953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7" descr="Tennis"/>
          <p:cNvPicPr>
            <a:picLocks noChangeAspect="1" noChangeArrowheads="1"/>
          </p:cNvPicPr>
          <p:nvPr/>
        </p:nvPicPr>
        <p:blipFill rotWithShape="1">
          <a:blip r:embed="rId7">
            <a:extLst>
              <a:ext uri="{28A0092B-C50C-407E-A947-70E740481C1C}">
                <a14:useLocalDpi xmlns:a14="http://schemas.microsoft.com/office/drawing/2010/main" val="0"/>
              </a:ext>
            </a:extLst>
          </a:blip>
          <a:srcRect l="11841" t="3616"/>
          <a:stretch/>
        </p:blipFill>
        <p:spPr bwMode="auto">
          <a:xfrm>
            <a:off x="3942767" y="3140054"/>
            <a:ext cx="1169553" cy="1964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a:extLst>
              <a:ext uri="{FF2B5EF4-FFF2-40B4-BE49-F238E27FC236}">
                <a16:creationId xmlns:a16="http://schemas.microsoft.com/office/drawing/2014/main" id="{AC579704-FB04-4728-825B-A49A5821123E}"/>
              </a:ext>
            </a:extLst>
          </p:cNvPr>
          <p:cNvCxnSpPr>
            <a:cxnSpLocks/>
          </p:cNvCxnSpPr>
          <p:nvPr/>
        </p:nvCxnSpPr>
        <p:spPr>
          <a:xfrm>
            <a:off x="5596994" y="2727277"/>
            <a:ext cx="2389775" cy="1403447"/>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C05E0814-1EB7-4653-8C00-4E1F7773EEE6}"/>
              </a:ext>
            </a:extLst>
          </p:cNvPr>
          <p:cNvSpPr txBox="1">
            <a:spLocks/>
          </p:cNvSpPr>
          <p:nvPr/>
        </p:nvSpPr>
        <p:spPr>
          <a:xfrm>
            <a:off x="178130" y="144217"/>
            <a:ext cx="8840848" cy="1046778"/>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GB" sz="3600" dirty="0"/>
              <a:t>Types of movement at ball and socket joints</a:t>
            </a:r>
            <a:endParaRPr lang="en-US" sz="3600" dirty="0"/>
          </a:p>
        </p:txBody>
      </p:sp>
    </p:spTree>
    <p:extLst>
      <p:ext uri="{BB962C8B-B14F-4D97-AF65-F5344CB8AC3E}">
        <p14:creationId xmlns:p14="http://schemas.microsoft.com/office/powerpoint/2010/main" val="27227054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9"/>
                                        </p:tgtEl>
                                        <p:attrNameLst>
                                          <p:attrName>style.visibility</p:attrName>
                                        </p:attrNameLst>
                                      </p:cBhvr>
                                      <p:to>
                                        <p:strVal val="visible"/>
                                      </p:to>
                                    </p:set>
                                    <p:animEffect transition="in" filter="fade">
                                      <p:cBhvr>
                                        <p:cTn id="7" dur="500"/>
                                        <p:tgtEl>
                                          <p:spTgt spid="29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7"/>
                                        </p:tgtEl>
                                        <p:attrNameLst>
                                          <p:attrName>style.visibility</p:attrName>
                                        </p:attrNameLst>
                                      </p:cBhvr>
                                      <p:to>
                                        <p:strVal val="visible"/>
                                      </p:to>
                                    </p:set>
                                    <p:animEffect transition="in" filter="fade">
                                      <p:cBhvr>
                                        <p:cTn id="12" dur="500"/>
                                        <p:tgtEl>
                                          <p:spTgt spid="29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1"/>
                                        </p:tgtEl>
                                        <p:attrNameLst>
                                          <p:attrName>style.visibility</p:attrName>
                                        </p:attrNameLst>
                                      </p:cBhvr>
                                      <p:to>
                                        <p:strVal val="visible"/>
                                      </p:to>
                                    </p:set>
                                    <p:animEffect transition="in" filter="fade">
                                      <p:cBhvr>
                                        <p:cTn id="17" dur="500"/>
                                        <p:tgtEl>
                                          <p:spTgt spid="30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nodeType="withEffect">
                                  <p:stCondLst>
                                    <p:cond delay="0"/>
                                  </p:stCondLst>
                                  <p:childTnLst>
                                    <p:set>
                                      <p:cBhvr>
                                        <p:cTn id="27" dur="1" fill="hold">
                                          <p:stCondLst>
                                            <p:cond delay="0"/>
                                          </p:stCondLst>
                                        </p:cTn>
                                        <p:tgtEl>
                                          <p:spTgt spid="5123"/>
                                        </p:tgtEl>
                                        <p:attrNameLst>
                                          <p:attrName>style.visibility</p:attrName>
                                        </p:attrNameLst>
                                      </p:cBhvr>
                                      <p:to>
                                        <p:strVal val="visible"/>
                                      </p:to>
                                    </p:set>
                                    <p:animEffect transition="in" filter="fade">
                                      <p:cBhvr>
                                        <p:cTn id="28" dur="500"/>
                                        <p:tgtEl>
                                          <p:spTgt spid="512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par>
                                <p:cTn id="34" presetID="10"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5124"/>
                                        </p:tgtEl>
                                        <p:attrNameLst>
                                          <p:attrName>style.visibility</p:attrName>
                                        </p:attrNameLst>
                                      </p:cBhvr>
                                      <p:to>
                                        <p:strVal val="visible"/>
                                      </p:to>
                                    </p:set>
                                    <p:animEffect transition="in" filter="fade">
                                      <p:cBhvr>
                                        <p:cTn id="44" dur="500"/>
                                        <p:tgtEl>
                                          <p:spTgt spid="5124"/>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par>
                                <p:cTn id="50" presetID="10" presetClass="entr" presetSubtype="0" fill="hold" nodeType="withEffect">
                                  <p:stCondLst>
                                    <p:cond delay="0"/>
                                  </p:stCondLst>
                                  <p:childTnLst>
                                    <p:set>
                                      <p:cBhvr>
                                        <p:cTn id="51" dur="1" fill="hold">
                                          <p:stCondLst>
                                            <p:cond delay="0"/>
                                          </p:stCondLst>
                                        </p:cTn>
                                        <p:tgtEl>
                                          <p:spTgt spid="298"/>
                                        </p:tgtEl>
                                        <p:attrNameLst>
                                          <p:attrName>style.visibility</p:attrName>
                                        </p:attrNameLst>
                                      </p:cBhvr>
                                      <p:to>
                                        <p:strVal val="visible"/>
                                      </p:to>
                                    </p:set>
                                    <p:animEffect transition="in" filter="fade">
                                      <p:cBhvr>
                                        <p:cTn id="52" dur="500"/>
                                        <p:tgtEl>
                                          <p:spTgt spid="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 grpId="0"/>
      <p:bldP spid="299" grpId="0"/>
      <p:bldP spid="301" grpId="0"/>
      <p:bldP spid="2" grpId="0"/>
      <p:bldP spid="1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Shape 306"/>
          <p:cNvSpPr txBox="1"/>
          <p:nvPr/>
        </p:nvSpPr>
        <p:spPr>
          <a:xfrm>
            <a:off x="4541037" y="1595746"/>
            <a:ext cx="4477941" cy="900113"/>
          </a:xfrm>
          <a:prstGeom prst="rect">
            <a:avLst/>
          </a:prstGeom>
          <a:noFill/>
          <a:ln>
            <a:noFill/>
          </a:ln>
        </p:spPr>
        <p:txBody>
          <a:bodyPr lIns="68569" tIns="34275" rIns="68569" bIns="34275" anchor="t" anchorCtr="0">
            <a:noAutofit/>
          </a:bodyPr>
          <a:lstStyle/>
          <a:p>
            <a:pPr>
              <a:buClr>
                <a:schemeClr val="dk1"/>
              </a:buClr>
              <a:buSzPct val="25000"/>
            </a:pPr>
            <a:r>
              <a:rPr lang="en-US" u="sng" dirty="0">
                <a:solidFill>
                  <a:schemeClr val="dk1"/>
                </a:solidFill>
                <a:latin typeface="Arial" panose="020B0604020202020204" pitchFamily="34" charset="0"/>
                <a:ea typeface="Calibri"/>
                <a:cs typeface="Arial" panose="020B0604020202020204" pitchFamily="34" charset="0"/>
                <a:sym typeface="Calibri"/>
              </a:rPr>
              <a:t>ABDUCTION</a:t>
            </a:r>
            <a:r>
              <a:rPr lang="en-US" dirty="0">
                <a:solidFill>
                  <a:schemeClr val="dk1"/>
                </a:solidFill>
                <a:latin typeface="Arial" panose="020B0604020202020204" pitchFamily="34" charset="0"/>
                <a:ea typeface="Calibri"/>
                <a:cs typeface="Arial" panose="020B0604020202020204" pitchFamily="34" charset="0"/>
                <a:sym typeface="Calibri"/>
              </a:rPr>
              <a:t> – </a:t>
            </a:r>
          </a:p>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Sideways moving limb away from midline of the body</a:t>
            </a:r>
          </a:p>
        </p:txBody>
      </p:sp>
      <p:sp>
        <p:nvSpPr>
          <p:cNvPr id="307" name="Shape 307"/>
          <p:cNvSpPr txBox="1"/>
          <p:nvPr/>
        </p:nvSpPr>
        <p:spPr>
          <a:xfrm>
            <a:off x="201214" y="1595746"/>
            <a:ext cx="4049316" cy="900113"/>
          </a:xfrm>
          <a:prstGeom prst="rect">
            <a:avLst/>
          </a:prstGeom>
          <a:noFill/>
          <a:ln>
            <a:noFill/>
          </a:ln>
        </p:spPr>
        <p:txBody>
          <a:bodyPr lIns="68569" tIns="34275" rIns="68569" bIns="34275" anchor="t" anchorCtr="0">
            <a:noAutofit/>
          </a:bodyPr>
          <a:lstStyle/>
          <a:p>
            <a:pPr>
              <a:buClr>
                <a:schemeClr val="dk1"/>
              </a:buClr>
              <a:buSzPct val="25000"/>
            </a:pPr>
            <a:r>
              <a:rPr lang="en-US" u="sng" dirty="0">
                <a:solidFill>
                  <a:schemeClr val="dk1"/>
                </a:solidFill>
                <a:latin typeface="Arial" panose="020B0604020202020204" pitchFamily="34" charset="0"/>
                <a:ea typeface="Calibri"/>
                <a:cs typeface="Arial" panose="020B0604020202020204" pitchFamily="34" charset="0"/>
                <a:sym typeface="Calibri"/>
              </a:rPr>
              <a:t>ADDUCTION</a:t>
            </a:r>
            <a:r>
              <a:rPr lang="en-US" dirty="0">
                <a:solidFill>
                  <a:schemeClr val="dk1"/>
                </a:solidFill>
                <a:latin typeface="Arial" panose="020B0604020202020204" pitchFamily="34" charset="0"/>
                <a:ea typeface="Calibri"/>
                <a:cs typeface="Arial" panose="020B0604020202020204" pitchFamily="34" charset="0"/>
                <a:sym typeface="Calibri"/>
              </a:rPr>
              <a:t> – </a:t>
            </a:r>
          </a:p>
          <a:p>
            <a:pPr>
              <a:buClr>
                <a:schemeClr val="dk1"/>
              </a:buClr>
              <a:buSzPct val="25000"/>
            </a:pPr>
            <a:r>
              <a:rPr lang="en-US" dirty="0">
                <a:solidFill>
                  <a:schemeClr val="dk1"/>
                </a:solidFill>
                <a:latin typeface="Arial" panose="020B0604020202020204" pitchFamily="34" charset="0"/>
                <a:ea typeface="Calibri"/>
                <a:cs typeface="Arial" panose="020B0604020202020204" pitchFamily="34" charset="0"/>
                <a:sym typeface="Calibri"/>
              </a:rPr>
              <a:t>Sideways moving limb towards midline of the body.</a:t>
            </a:r>
          </a:p>
        </p:txBody>
      </p:sp>
      <p:sp>
        <p:nvSpPr>
          <p:cNvPr id="308" name="Shape 308"/>
          <p:cNvSpPr txBox="1"/>
          <p:nvPr/>
        </p:nvSpPr>
        <p:spPr>
          <a:xfrm>
            <a:off x="323528" y="2558739"/>
            <a:ext cx="3312368" cy="622696"/>
          </a:xfrm>
          <a:prstGeom prst="rect">
            <a:avLst/>
          </a:prstGeom>
          <a:solidFill>
            <a:schemeClr val="lt1"/>
          </a:solidFill>
          <a:ln w="25400" cap="flat" cmpd="sng">
            <a:solidFill>
              <a:schemeClr val="accent2"/>
            </a:solidFill>
            <a:prstDash val="solid"/>
            <a:miter/>
            <a:headEnd type="none" w="med" len="med"/>
            <a:tailEnd type="none" w="med" len="med"/>
          </a:ln>
        </p:spPr>
        <p:txBody>
          <a:bodyPr lIns="68569" tIns="34275" rIns="68569" bIns="34275" anchor="t" anchorCtr="0">
            <a:noAutofit/>
          </a:bodyPr>
          <a:lstStyle/>
          <a:p>
            <a:pPr>
              <a:buClr>
                <a:srgbClr val="000000"/>
              </a:buClr>
              <a:buSzPct val="25000"/>
            </a:pPr>
            <a:r>
              <a:rPr lang="en-US" b="1" dirty="0">
                <a:solidFill>
                  <a:srgbClr val="000000"/>
                </a:solidFill>
                <a:latin typeface="Arial" panose="020B0604020202020204" pitchFamily="34" charset="0"/>
                <a:ea typeface="Calibri"/>
                <a:cs typeface="Arial" panose="020B0604020202020204" pitchFamily="34" charset="0"/>
                <a:sym typeface="Calibri"/>
              </a:rPr>
              <a:t>REMEMBER: </a:t>
            </a:r>
            <a:r>
              <a:rPr lang="en-US" b="1" dirty="0">
                <a:solidFill>
                  <a:srgbClr val="FF0000"/>
                </a:solidFill>
                <a:latin typeface="Arial" panose="020B0604020202020204" pitchFamily="34" charset="0"/>
                <a:ea typeface="Calibri"/>
                <a:cs typeface="Arial" panose="020B0604020202020204" pitchFamily="34" charset="0"/>
                <a:sym typeface="Calibri"/>
              </a:rPr>
              <a:t>Add</a:t>
            </a:r>
            <a:r>
              <a:rPr lang="en-US" b="1" dirty="0">
                <a:solidFill>
                  <a:srgbClr val="000000"/>
                </a:solidFill>
                <a:latin typeface="Arial" panose="020B0604020202020204" pitchFamily="34" charset="0"/>
                <a:ea typeface="Calibri"/>
                <a:cs typeface="Arial" panose="020B0604020202020204" pitchFamily="34" charset="0"/>
                <a:sym typeface="Calibri"/>
              </a:rPr>
              <a:t>uction is to </a:t>
            </a:r>
            <a:r>
              <a:rPr lang="en-US" b="1" dirty="0">
                <a:solidFill>
                  <a:srgbClr val="FF0000"/>
                </a:solidFill>
                <a:latin typeface="Arial" panose="020B0604020202020204" pitchFamily="34" charset="0"/>
                <a:ea typeface="Calibri"/>
                <a:cs typeface="Arial" panose="020B0604020202020204" pitchFamily="34" charset="0"/>
                <a:sym typeface="Calibri"/>
              </a:rPr>
              <a:t>ADD</a:t>
            </a:r>
            <a:r>
              <a:rPr lang="en-US" b="1" dirty="0">
                <a:solidFill>
                  <a:srgbClr val="000000"/>
                </a:solidFill>
                <a:latin typeface="Arial" panose="020B0604020202020204" pitchFamily="34" charset="0"/>
                <a:ea typeface="Calibri"/>
                <a:cs typeface="Arial" panose="020B0604020202020204" pitchFamily="34" charset="0"/>
                <a:sym typeface="Calibri"/>
              </a:rPr>
              <a:t> towards the midline. </a:t>
            </a:r>
          </a:p>
        </p:txBody>
      </p:sp>
      <p:sp>
        <p:nvSpPr>
          <p:cNvPr id="309" name="Shape 309"/>
          <p:cNvSpPr txBox="1"/>
          <p:nvPr/>
        </p:nvSpPr>
        <p:spPr>
          <a:xfrm>
            <a:off x="5050638" y="2558739"/>
            <a:ext cx="3457844" cy="622696"/>
          </a:xfrm>
          <a:prstGeom prst="rect">
            <a:avLst/>
          </a:prstGeom>
          <a:solidFill>
            <a:schemeClr val="lt1"/>
          </a:solidFill>
          <a:ln w="25400" cap="flat" cmpd="sng">
            <a:solidFill>
              <a:schemeClr val="accent2"/>
            </a:solidFill>
            <a:prstDash val="solid"/>
            <a:miter/>
            <a:headEnd type="none" w="med" len="med"/>
            <a:tailEnd type="none" w="med" len="med"/>
          </a:ln>
        </p:spPr>
        <p:txBody>
          <a:bodyPr lIns="68569" tIns="34275" rIns="68569" bIns="34275" anchor="t" anchorCtr="0">
            <a:noAutofit/>
          </a:bodyPr>
          <a:lstStyle/>
          <a:p>
            <a:pPr>
              <a:buClr>
                <a:srgbClr val="000000"/>
              </a:buClr>
              <a:buSzPct val="25000"/>
            </a:pPr>
            <a:r>
              <a:rPr lang="en-US" b="1" dirty="0">
                <a:solidFill>
                  <a:srgbClr val="000000"/>
                </a:solidFill>
                <a:latin typeface="Arial" panose="020B0604020202020204" pitchFamily="34" charset="0"/>
                <a:ea typeface="Calibri"/>
                <a:cs typeface="Arial" panose="020B0604020202020204" pitchFamily="34" charset="0"/>
                <a:sym typeface="Calibri"/>
              </a:rPr>
              <a:t>REMEMBER: </a:t>
            </a:r>
            <a:r>
              <a:rPr lang="en-US" b="1" dirty="0">
                <a:solidFill>
                  <a:srgbClr val="FF0000"/>
                </a:solidFill>
                <a:latin typeface="Arial" panose="020B0604020202020204" pitchFamily="34" charset="0"/>
                <a:ea typeface="Calibri"/>
                <a:cs typeface="Arial" panose="020B0604020202020204" pitchFamily="34" charset="0"/>
                <a:sym typeface="Calibri"/>
              </a:rPr>
              <a:t>Abduct</a:t>
            </a:r>
            <a:r>
              <a:rPr lang="en-US" b="1" dirty="0">
                <a:solidFill>
                  <a:srgbClr val="000000"/>
                </a:solidFill>
                <a:latin typeface="Arial" panose="020B0604020202020204" pitchFamily="34" charset="0"/>
                <a:ea typeface="Calibri"/>
                <a:cs typeface="Arial" panose="020B0604020202020204" pitchFamily="34" charset="0"/>
                <a:sym typeface="Calibri"/>
              </a:rPr>
              <a:t>ion is to </a:t>
            </a:r>
            <a:r>
              <a:rPr lang="en-US" b="1" dirty="0">
                <a:solidFill>
                  <a:srgbClr val="FF0000"/>
                </a:solidFill>
                <a:latin typeface="Arial" panose="020B0604020202020204" pitchFamily="34" charset="0"/>
                <a:ea typeface="Calibri"/>
                <a:cs typeface="Arial" panose="020B0604020202020204" pitchFamily="34" charset="0"/>
                <a:sym typeface="Calibri"/>
              </a:rPr>
              <a:t>TAKE AWAY </a:t>
            </a:r>
            <a:r>
              <a:rPr lang="en-US" b="1" dirty="0">
                <a:solidFill>
                  <a:srgbClr val="000000"/>
                </a:solidFill>
                <a:latin typeface="Arial" panose="020B0604020202020204" pitchFamily="34" charset="0"/>
                <a:ea typeface="Calibri"/>
                <a:cs typeface="Arial" panose="020B0604020202020204" pitchFamily="34" charset="0"/>
                <a:sym typeface="Calibri"/>
              </a:rPr>
              <a:t>from the midline. </a:t>
            </a:r>
          </a:p>
        </p:txBody>
      </p:sp>
      <p:sp>
        <p:nvSpPr>
          <p:cNvPr id="312" name="Shape 312"/>
          <p:cNvSpPr txBox="1"/>
          <p:nvPr/>
        </p:nvSpPr>
        <p:spPr>
          <a:xfrm>
            <a:off x="201214" y="1162467"/>
            <a:ext cx="3887589" cy="438150"/>
          </a:xfrm>
          <a:prstGeom prst="rect">
            <a:avLst/>
          </a:prstGeom>
          <a:noFill/>
          <a:ln>
            <a:noFill/>
          </a:ln>
        </p:spPr>
        <p:txBody>
          <a:bodyPr lIns="68569" tIns="34275" rIns="68569" bIns="34275" anchor="t" anchorCtr="0">
            <a:noAutofit/>
          </a:bodyPr>
          <a:lstStyle/>
          <a:p>
            <a:pPr>
              <a:buClr>
                <a:srgbClr val="0000FF"/>
              </a:buClr>
              <a:buSzPct val="25000"/>
            </a:pPr>
            <a:r>
              <a:rPr lang="en-US" sz="24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Adduction &amp; Abduction</a:t>
            </a:r>
          </a:p>
        </p:txBody>
      </p:sp>
      <p:pic>
        <p:nvPicPr>
          <p:cNvPr id="11" name="Picture 4" descr="Row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434359"/>
            <a:ext cx="3217115" cy="2163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descr="Beach ba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50637" y="3434359"/>
            <a:ext cx="3266588" cy="2250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itle 1">
            <a:extLst>
              <a:ext uri="{FF2B5EF4-FFF2-40B4-BE49-F238E27FC236}">
                <a16:creationId xmlns:a16="http://schemas.microsoft.com/office/drawing/2014/main" id="{AA2936CB-F785-414F-80CC-A284D7E2CDF8}"/>
              </a:ext>
            </a:extLst>
          </p:cNvPr>
          <p:cNvSpPr txBox="1">
            <a:spLocks/>
          </p:cNvSpPr>
          <p:nvPr/>
        </p:nvSpPr>
        <p:spPr>
          <a:xfrm>
            <a:off x="178130" y="103921"/>
            <a:ext cx="8840848" cy="991349"/>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GB" sz="3600" dirty="0"/>
              <a:t>Types of movement at ball and socket joints</a:t>
            </a:r>
            <a:endParaRPr lang="en-US" sz="3600" dirty="0"/>
          </a:p>
        </p:txBody>
      </p:sp>
    </p:spTree>
    <p:extLst>
      <p:ext uri="{BB962C8B-B14F-4D97-AF65-F5344CB8AC3E}">
        <p14:creationId xmlns:p14="http://schemas.microsoft.com/office/powerpoint/2010/main" val="9529906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2"/>
                                        </p:tgtEl>
                                        <p:attrNameLst>
                                          <p:attrName>style.visibility</p:attrName>
                                        </p:attrNameLst>
                                      </p:cBhvr>
                                      <p:to>
                                        <p:strVal val="visible"/>
                                      </p:to>
                                    </p:set>
                                    <p:animEffect transition="in" filter="fade">
                                      <p:cBhvr>
                                        <p:cTn id="7" dur="500"/>
                                        <p:tgtEl>
                                          <p:spTgt spid="3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7"/>
                                        </p:tgtEl>
                                        <p:attrNameLst>
                                          <p:attrName>style.visibility</p:attrName>
                                        </p:attrNameLst>
                                      </p:cBhvr>
                                      <p:to>
                                        <p:strVal val="visible"/>
                                      </p:to>
                                    </p:set>
                                    <p:animEffect transition="in" filter="fade">
                                      <p:cBhvr>
                                        <p:cTn id="12" dur="500"/>
                                        <p:tgtEl>
                                          <p:spTgt spid="30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08"/>
                                        </p:tgtEl>
                                        <p:attrNameLst>
                                          <p:attrName>style.visibility</p:attrName>
                                        </p:attrNameLst>
                                      </p:cBhvr>
                                      <p:to>
                                        <p:strVal val="visible"/>
                                      </p:to>
                                    </p:set>
                                    <p:animEffect transition="in" filter="fade">
                                      <p:cBhvr>
                                        <p:cTn id="15" dur="500"/>
                                        <p:tgtEl>
                                          <p:spTgt spid="30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06"/>
                                        </p:tgtEl>
                                        <p:attrNameLst>
                                          <p:attrName>style.visibility</p:attrName>
                                        </p:attrNameLst>
                                      </p:cBhvr>
                                      <p:to>
                                        <p:strVal val="visible"/>
                                      </p:to>
                                    </p:set>
                                    <p:animEffect transition="in" filter="fade">
                                      <p:cBhvr>
                                        <p:cTn id="25" dur="500"/>
                                        <p:tgtEl>
                                          <p:spTgt spid="30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09"/>
                                        </p:tgtEl>
                                        <p:attrNameLst>
                                          <p:attrName>style.visibility</p:attrName>
                                        </p:attrNameLst>
                                      </p:cBhvr>
                                      <p:to>
                                        <p:strVal val="visible"/>
                                      </p:to>
                                    </p:set>
                                    <p:animEffect transition="in" filter="fade">
                                      <p:cBhvr>
                                        <p:cTn id="28" dur="500"/>
                                        <p:tgtEl>
                                          <p:spTgt spid="30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146"/>
                                        </p:tgtEl>
                                        <p:attrNameLst>
                                          <p:attrName>style.visibility</p:attrName>
                                        </p:attrNameLst>
                                      </p:cBhvr>
                                      <p:to>
                                        <p:strVal val="visible"/>
                                      </p:to>
                                    </p:set>
                                    <p:animEffect transition="in" filter="fade">
                                      <p:cBhvr>
                                        <p:cTn id="33"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 grpId="0"/>
      <p:bldP spid="307" grpId="0"/>
      <p:bldP spid="308" grpId="0" animBg="1"/>
      <p:bldP spid="309" grpId="0" animBg="1"/>
      <p:bldP spid="3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22" name="Shape 322"/>
          <p:cNvSpPr txBox="1"/>
          <p:nvPr/>
        </p:nvSpPr>
        <p:spPr>
          <a:xfrm>
            <a:off x="51791" y="1822472"/>
            <a:ext cx="9092209" cy="511969"/>
          </a:xfrm>
          <a:prstGeom prst="rect">
            <a:avLst/>
          </a:prstGeom>
          <a:noFill/>
          <a:ln>
            <a:noFill/>
          </a:ln>
        </p:spPr>
        <p:txBody>
          <a:bodyPr lIns="68569" tIns="34275" rIns="68569" bIns="34275" anchor="t" anchorCtr="0">
            <a:noAutofit/>
          </a:bodyPr>
          <a:lstStyle/>
          <a:p>
            <a:pPr>
              <a:lnSpc>
                <a:spcPct val="80000"/>
              </a:lnSpc>
              <a:buClr>
                <a:schemeClr val="dk1"/>
              </a:buClr>
              <a:buSzPct val="25000"/>
            </a:pPr>
            <a:r>
              <a:rPr lang="en-US" b="1" dirty="0">
                <a:solidFill>
                  <a:schemeClr val="dk1"/>
                </a:solidFill>
                <a:latin typeface="Arial" panose="020B0604020202020204" pitchFamily="34" charset="0"/>
                <a:ea typeface="Calibri"/>
                <a:cs typeface="Arial" panose="020B0604020202020204" pitchFamily="34" charset="0"/>
                <a:sym typeface="Calibri"/>
              </a:rPr>
              <a:t>Rotation/Circumduction: </a:t>
            </a:r>
            <a:r>
              <a:rPr lang="en-US" dirty="0">
                <a:solidFill>
                  <a:schemeClr val="dk1"/>
                </a:solidFill>
                <a:latin typeface="Arial" panose="020B0604020202020204" pitchFamily="34" charset="0"/>
                <a:ea typeface="Calibri"/>
                <a:cs typeface="Arial" panose="020B0604020202020204" pitchFamily="34" charset="0"/>
                <a:sym typeface="Calibri"/>
              </a:rPr>
              <a:t>The joint moves in a circular motion. e.g. Service action or bowling action. </a:t>
            </a:r>
          </a:p>
        </p:txBody>
      </p:sp>
      <p:sp>
        <p:nvSpPr>
          <p:cNvPr id="8" name="Shape 299"/>
          <p:cNvSpPr txBox="1"/>
          <p:nvPr/>
        </p:nvSpPr>
        <p:spPr>
          <a:xfrm>
            <a:off x="51791" y="1253700"/>
            <a:ext cx="6464424" cy="438150"/>
          </a:xfrm>
          <a:prstGeom prst="rect">
            <a:avLst/>
          </a:prstGeom>
          <a:noFill/>
          <a:ln>
            <a:noFill/>
          </a:ln>
        </p:spPr>
        <p:txBody>
          <a:bodyPr lIns="68569" tIns="34275" rIns="68569" bIns="34275" anchor="t" anchorCtr="0">
            <a:noAutofit/>
          </a:bodyPr>
          <a:lstStyle/>
          <a:p>
            <a:pPr>
              <a:buClr>
                <a:srgbClr val="0000FF"/>
              </a:buClr>
              <a:buSzPct val="25000"/>
            </a:pPr>
            <a:r>
              <a:rPr lang="en-US" sz="27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Movement at a Ball &amp; Socket joint</a:t>
            </a:r>
          </a:p>
        </p:txBody>
      </p:sp>
      <p:sp>
        <p:nvSpPr>
          <p:cNvPr id="2" name="TextBox 1"/>
          <p:cNvSpPr txBox="1"/>
          <p:nvPr/>
        </p:nvSpPr>
        <p:spPr>
          <a:xfrm>
            <a:off x="4553386" y="2334441"/>
            <a:ext cx="4538823" cy="3208571"/>
          </a:xfrm>
          <a:prstGeom prst="rect">
            <a:avLst/>
          </a:prstGeom>
          <a:noFill/>
        </p:spPr>
        <p:txBody>
          <a:bodyPr wrap="square" rtlCol="0">
            <a:spAutoFit/>
          </a:bodyPr>
          <a:lstStyle/>
          <a:p>
            <a:pPr algn="ctr"/>
            <a:r>
              <a:rPr lang="en-GB" sz="135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Let’s See if you Fully Understand</a:t>
            </a:r>
          </a:p>
          <a:p>
            <a:pPr algn="ctr"/>
            <a:endParaRPr lang="en-GB" sz="135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1: </a:t>
            </a:r>
            <a:r>
              <a:rPr lang="en-GB" sz="1350" dirty="0">
                <a:latin typeface="Arial" panose="020B0604020202020204" pitchFamily="34" charset="0"/>
                <a:cs typeface="Arial" panose="020B0604020202020204" pitchFamily="34" charset="0"/>
              </a:rPr>
              <a:t>Draw and describe a simple diagram of the Knee Joint and label the bones that move around this (the Articulating Bones)</a:t>
            </a:r>
          </a:p>
          <a:p>
            <a:endParaRPr lang="en-GB" sz="1350" dirty="0">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2: </a:t>
            </a:r>
            <a:r>
              <a:rPr lang="en-GB" sz="1350" dirty="0">
                <a:latin typeface="Arial" panose="020B0604020202020204" pitchFamily="34" charset="0"/>
                <a:cs typeface="Arial" panose="020B0604020202020204" pitchFamily="34" charset="0"/>
              </a:rPr>
              <a:t>Name a Physical Activity that involves both Flexion and Extension of the Knee Joint</a:t>
            </a:r>
          </a:p>
          <a:p>
            <a:endParaRPr lang="en-GB" sz="1350" dirty="0">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3: </a:t>
            </a:r>
            <a:r>
              <a:rPr lang="en-US" sz="1350" dirty="0">
                <a:latin typeface="Arial" panose="020B0604020202020204" pitchFamily="34" charset="0"/>
                <a:cs typeface="Arial" panose="020B0604020202020204" pitchFamily="34" charset="0"/>
              </a:rPr>
              <a:t>Draw and describe a simple diagram of the Hip Joint and label the bones that move around this (the Articulating Bones)</a:t>
            </a:r>
          </a:p>
          <a:p>
            <a:endParaRPr lang="en-GB" sz="1350" dirty="0">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4: </a:t>
            </a:r>
            <a:r>
              <a:rPr lang="en-GB" sz="1350" dirty="0">
                <a:latin typeface="Arial" panose="020B0604020202020204" pitchFamily="34" charset="0"/>
                <a:cs typeface="Arial" panose="020B0604020202020204" pitchFamily="34" charset="0"/>
              </a:rPr>
              <a:t>Describe a skill in a physical activity that involves both abduction and adduction of the hip joint. </a:t>
            </a:r>
            <a:endParaRPr lang="en-US" sz="1350" dirty="0">
              <a:latin typeface="Arial" panose="020B0604020202020204" pitchFamily="34" charset="0"/>
              <a:cs typeface="Arial" panose="020B0604020202020204" pitchFamily="34" charset="0"/>
            </a:endParaRPr>
          </a:p>
        </p:txBody>
      </p:sp>
      <p:pic>
        <p:nvPicPr>
          <p:cNvPr id="7170" name="Picture 2" descr="Abdu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9109" y="2238754"/>
            <a:ext cx="2275599" cy="140627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Bowler 3"/>
          <p:cNvPicPr>
            <a:picLocks noChangeAspect="1" noChangeArrowheads="1"/>
          </p:cNvPicPr>
          <p:nvPr/>
        </p:nvPicPr>
        <p:blipFill rotWithShape="1">
          <a:blip r:embed="rId4">
            <a:extLst>
              <a:ext uri="{28A0092B-C50C-407E-A947-70E740481C1C}">
                <a14:useLocalDpi xmlns:a14="http://schemas.microsoft.com/office/drawing/2010/main" val="0"/>
              </a:ext>
            </a:extLst>
          </a:blip>
          <a:srcRect l="14835"/>
          <a:stretch/>
        </p:blipFill>
        <p:spPr bwMode="auto">
          <a:xfrm>
            <a:off x="2355122" y="3428249"/>
            <a:ext cx="1175652" cy="1992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5" name="Picture 7" descr="Bowler 2"/>
          <p:cNvPicPr>
            <a:picLocks noChangeAspect="1" noChangeArrowheads="1"/>
          </p:cNvPicPr>
          <p:nvPr/>
        </p:nvPicPr>
        <p:blipFill rotWithShape="1">
          <a:blip r:embed="rId5">
            <a:extLst>
              <a:ext uri="{28A0092B-C50C-407E-A947-70E740481C1C}">
                <a14:useLocalDpi xmlns:a14="http://schemas.microsoft.com/office/drawing/2010/main" val="0"/>
              </a:ext>
            </a:extLst>
          </a:blip>
          <a:srcRect l="17263"/>
          <a:stretch/>
        </p:blipFill>
        <p:spPr bwMode="auto">
          <a:xfrm>
            <a:off x="1359911" y="3428249"/>
            <a:ext cx="1116246" cy="1992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6" name="Picture 8" descr="Bowler 1"/>
          <p:cNvPicPr>
            <a:picLocks noChangeAspect="1" noChangeArrowheads="1"/>
          </p:cNvPicPr>
          <p:nvPr/>
        </p:nvPicPr>
        <p:blipFill rotWithShape="1">
          <a:blip r:embed="rId6">
            <a:extLst>
              <a:ext uri="{28A0092B-C50C-407E-A947-70E740481C1C}">
                <a14:useLocalDpi xmlns:a14="http://schemas.microsoft.com/office/drawing/2010/main" val="0"/>
              </a:ext>
            </a:extLst>
          </a:blip>
          <a:srcRect l="18448"/>
          <a:stretch/>
        </p:blipFill>
        <p:spPr bwMode="auto">
          <a:xfrm>
            <a:off x="171378" y="3428249"/>
            <a:ext cx="1339431" cy="1992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itle 1">
            <a:extLst>
              <a:ext uri="{FF2B5EF4-FFF2-40B4-BE49-F238E27FC236}">
                <a16:creationId xmlns:a16="http://schemas.microsoft.com/office/drawing/2014/main" id="{667276E8-CB60-4304-BCB0-02C68719D52B}"/>
              </a:ext>
            </a:extLst>
          </p:cNvPr>
          <p:cNvSpPr txBox="1">
            <a:spLocks/>
          </p:cNvSpPr>
          <p:nvPr/>
        </p:nvSpPr>
        <p:spPr>
          <a:xfrm>
            <a:off x="151576" y="67811"/>
            <a:ext cx="8840848" cy="1004035"/>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GB" sz="3600" dirty="0"/>
              <a:t>Types of movement at ball and socket joints</a:t>
            </a:r>
            <a:endParaRPr lang="en-US" sz="3600" dirty="0"/>
          </a:p>
        </p:txBody>
      </p:sp>
    </p:spTree>
    <p:extLst>
      <p:ext uri="{BB962C8B-B14F-4D97-AF65-F5344CB8AC3E}">
        <p14:creationId xmlns:p14="http://schemas.microsoft.com/office/powerpoint/2010/main" val="21137474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22"/>
                                        </p:tgtEl>
                                        <p:attrNameLst>
                                          <p:attrName>style.visibility</p:attrName>
                                        </p:attrNameLst>
                                      </p:cBhvr>
                                      <p:to>
                                        <p:strVal val="visible"/>
                                      </p:to>
                                    </p:set>
                                    <p:animEffect transition="in" filter="fade">
                                      <p:cBhvr>
                                        <p:cTn id="12" dur="500"/>
                                        <p:tgtEl>
                                          <p:spTgt spid="3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170"/>
                                        </p:tgtEl>
                                        <p:attrNameLst>
                                          <p:attrName>style.visibility</p:attrName>
                                        </p:attrNameLst>
                                      </p:cBhvr>
                                      <p:to>
                                        <p:strVal val="visible"/>
                                      </p:to>
                                    </p:set>
                                    <p:animEffect transition="in" filter="fade">
                                      <p:cBhvr>
                                        <p:cTn id="17" dur="500"/>
                                        <p:tgtEl>
                                          <p:spTgt spid="717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176"/>
                                        </p:tgtEl>
                                        <p:attrNameLst>
                                          <p:attrName>style.visibility</p:attrName>
                                        </p:attrNameLst>
                                      </p:cBhvr>
                                      <p:to>
                                        <p:strVal val="visible"/>
                                      </p:to>
                                    </p:set>
                                    <p:animEffect transition="in" filter="fade">
                                      <p:cBhvr>
                                        <p:cTn id="22" dur="500"/>
                                        <p:tgtEl>
                                          <p:spTgt spid="7176"/>
                                        </p:tgtEl>
                                      </p:cBhvr>
                                    </p:animEffect>
                                  </p:childTnLst>
                                </p:cTn>
                              </p:par>
                              <p:par>
                                <p:cTn id="23" presetID="10" presetClass="entr" presetSubtype="0" fill="hold" nodeType="withEffect">
                                  <p:stCondLst>
                                    <p:cond delay="0"/>
                                  </p:stCondLst>
                                  <p:childTnLst>
                                    <p:set>
                                      <p:cBhvr>
                                        <p:cTn id="24" dur="1" fill="hold">
                                          <p:stCondLst>
                                            <p:cond delay="0"/>
                                          </p:stCondLst>
                                        </p:cTn>
                                        <p:tgtEl>
                                          <p:spTgt spid="7175"/>
                                        </p:tgtEl>
                                        <p:attrNameLst>
                                          <p:attrName>style.visibility</p:attrName>
                                        </p:attrNameLst>
                                      </p:cBhvr>
                                      <p:to>
                                        <p:strVal val="visible"/>
                                      </p:to>
                                    </p:set>
                                    <p:animEffect transition="in" filter="fade">
                                      <p:cBhvr>
                                        <p:cTn id="25" dur="500"/>
                                        <p:tgtEl>
                                          <p:spTgt spid="7175"/>
                                        </p:tgtEl>
                                      </p:cBhvr>
                                    </p:animEffect>
                                  </p:childTnLst>
                                </p:cTn>
                              </p:par>
                              <p:par>
                                <p:cTn id="26" presetID="10" presetClass="entr" presetSubtype="0" fill="hold" nodeType="withEffect">
                                  <p:stCondLst>
                                    <p:cond delay="0"/>
                                  </p:stCondLst>
                                  <p:childTnLst>
                                    <p:set>
                                      <p:cBhvr>
                                        <p:cTn id="27" dur="1" fill="hold">
                                          <p:stCondLst>
                                            <p:cond delay="0"/>
                                          </p:stCondLst>
                                        </p:cTn>
                                        <p:tgtEl>
                                          <p:spTgt spid="7174"/>
                                        </p:tgtEl>
                                        <p:attrNameLst>
                                          <p:attrName>style.visibility</p:attrName>
                                        </p:attrNameLst>
                                      </p:cBhvr>
                                      <p:to>
                                        <p:strVal val="visible"/>
                                      </p:to>
                                    </p:set>
                                    <p:animEffect transition="in" filter="fade">
                                      <p:cBhvr>
                                        <p:cTn id="28" dur="500"/>
                                        <p:tgtEl>
                                          <p:spTgt spid="717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2" grpId="0"/>
      <p:bldP spid="8" grpId="0"/>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8" name="Shape 328"/>
          <p:cNvSpPr txBox="1"/>
          <p:nvPr/>
        </p:nvSpPr>
        <p:spPr>
          <a:xfrm>
            <a:off x="159222" y="818639"/>
            <a:ext cx="4556007" cy="438150"/>
          </a:xfrm>
          <a:prstGeom prst="rect">
            <a:avLst/>
          </a:prstGeom>
          <a:noFill/>
          <a:ln>
            <a:noFill/>
          </a:ln>
        </p:spPr>
        <p:txBody>
          <a:bodyPr lIns="68569" tIns="34275" rIns="68569" bIns="34275" anchor="t" anchorCtr="0">
            <a:noAutofit/>
          </a:bodyPr>
          <a:lstStyle/>
          <a:p>
            <a:pPr>
              <a:buClr>
                <a:srgbClr val="0000FF"/>
              </a:buClr>
              <a:buSzPct val="25000"/>
            </a:pPr>
            <a:r>
              <a:rPr lang="en-US" sz="22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Structure of a synovial joint</a:t>
            </a:r>
          </a:p>
        </p:txBody>
      </p:sp>
      <p:pic>
        <p:nvPicPr>
          <p:cNvPr id="8199" name="Picture 7" descr="Tendon"/>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86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7481047" y="2406165"/>
            <a:ext cx="1223303" cy="16980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00" name="Picture 8" descr="F:\PD\ProdSup\ProjMan\Projects\GCSE\PE\FY_16_17\Studio\PowerPoint_presentations\Picture1.png"/>
          <p:cNvPicPr>
            <a:picLocks noChangeAspect="1" noChangeArrowheads="1"/>
          </p:cNvPicPr>
          <p:nvPr/>
        </p:nvPicPr>
        <p:blipFill rotWithShape="1">
          <a:blip r:embed="rId5">
            <a:extLst>
              <a:ext uri="{28A0092B-C50C-407E-A947-70E740481C1C}">
                <a14:useLocalDpi xmlns:a14="http://schemas.microsoft.com/office/drawing/2010/main" val="0"/>
              </a:ext>
            </a:extLst>
          </a:blip>
          <a:srcRect b="12011"/>
          <a:stretch/>
        </p:blipFill>
        <p:spPr bwMode="auto">
          <a:xfrm>
            <a:off x="2835376" y="4106198"/>
            <a:ext cx="6057104" cy="16990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natomy of the knee"/>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35496" y="1471400"/>
            <a:ext cx="3262213" cy="24812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descr="Human Knee"/>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5871083" y="2336677"/>
            <a:ext cx="1390596" cy="16159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descr="Synovial fluid"/>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4396483" y="2607532"/>
            <a:ext cx="1390596" cy="14946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itle 1">
            <a:extLst>
              <a:ext uri="{FF2B5EF4-FFF2-40B4-BE49-F238E27FC236}">
                <a16:creationId xmlns:a16="http://schemas.microsoft.com/office/drawing/2014/main" id="{A5FAC303-E281-4B35-B18B-FCE8525ECCA9}"/>
              </a:ext>
            </a:extLst>
          </p:cNvPr>
          <p:cNvSpPr txBox="1">
            <a:spLocks/>
          </p:cNvSpPr>
          <p:nvPr/>
        </p:nvSpPr>
        <p:spPr>
          <a:xfrm>
            <a:off x="215537" y="0"/>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GB" sz="3600" dirty="0"/>
              <a:t>Other components of joints</a:t>
            </a:r>
            <a:endParaRPr lang="en-US" sz="3600" dirty="0"/>
          </a:p>
        </p:txBody>
      </p:sp>
      <p:pic>
        <p:nvPicPr>
          <p:cNvPr id="2" name="Picture 1"/>
          <p:cNvPicPr>
            <a:picLocks noChangeAspect="1"/>
          </p:cNvPicPr>
          <p:nvPr/>
        </p:nvPicPr>
        <p:blipFill>
          <a:blip r:embed="rId12"/>
          <a:stretch>
            <a:fillRect/>
          </a:stretch>
        </p:blipFill>
        <p:spPr>
          <a:xfrm>
            <a:off x="3019325" y="2607532"/>
            <a:ext cx="1336651" cy="1469540"/>
          </a:xfrm>
          <a:prstGeom prst="rect">
            <a:avLst/>
          </a:prstGeom>
        </p:spPr>
      </p:pic>
    </p:spTree>
    <p:extLst>
      <p:ext uri="{BB962C8B-B14F-4D97-AF65-F5344CB8AC3E}">
        <p14:creationId xmlns:p14="http://schemas.microsoft.com/office/powerpoint/2010/main" val="1266799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
                                        </p:tgtEl>
                                        <p:attrNameLst>
                                          <p:attrName>style.visibility</p:attrName>
                                        </p:attrNameLst>
                                      </p:cBhvr>
                                      <p:to>
                                        <p:strVal val="visible"/>
                                      </p:to>
                                    </p:set>
                                    <p:animEffect transition="in" filter="fade">
                                      <p:cBhvr>
                                        <p:cTn id="7" dur="500"/>
                                        <p:tgtEl>
                                          <p:spTgt spid="3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nodeType="withEffect">
                                  <p:stCondLst>
                                    <p:cond delay="0"/>
                                  </p:stCondLst>
                                  <p:childTnLst>
                                    <p:set>
                                      <p:cBhvr>
                                        <p:cTn id="22" dur="1" fill="hold">
                                          <p:stCondLst>
                                            <p:cond delay="0"/>
                                          </p:stCondLst>
                                        </p:cTn>
                                        <p:tgtEl>
                                          <p:spTgt spid="1027"/>
                                        </p:tgtEl>
                                        <p:attrNameLst>
                                          <p:attrName>style.visibility</p:attrName>
                                        </p:attrNameLst>
                                      </p:cBhvr>
                                      <p:to>
                                        <p:strVal val="visible"/>
                                      </p:to>
                                    </p:set>
                                    <p:animEffect transition="in" filter="fade">
                                      <p:cBhvr>
                                        <p:cTn id="23" dur="500"/>
                                        <p:tgtEl>
                                          <p:spTgt spid="1027"/>
                                        </p:tgtEl>
                                      </p:cBhvr>
                                    </p:animEffect>
                                  </p:childTnLst>
                                </p:cTn>
                              </p:par>
                              <p:par>
                                <p:cTn id="24" presetID="10" presetClass="entr" presetSubtype="0" fill="hold" nodeType="withEffect">
                                  <p:stCondLst>
                                    <p:cond delay="0"/>
                                  </p:stCondLst>
                                  <p:childTnLst>
                                    <p:set>
                                      <p:cBhvr>
                                        <p:cTn id="25" dur="1" fill="hold">
                                          <p:stCondLst>
                                            <p:cond delay="0"/>
                                          </p:stCondLst>
                                        </p:cTn>
                                        <p:tgtEl>
                                          <p:spTgt spid="8199"/>
                                        </p:tgtEl>
                                        <p:attrNameLst>
                                          <p:attrName>style.visibility</p:attrName>
                                        </p:attrNameLst>
                                      </p:cBhvr>
                                      <p:to>
                                        <p:strVal val="visible"/>
                                      </p:to>
                                    </p:set>
                                    <p:animEffect transition="in" filter="fade">
                                      <p:cBhvr>
                                        <p:cTn id="26" dur="500"/>
                                        <p:tgtEl>
                                          <p:spTgt spid="8199"/>
                                        </p:tgtEl>
                                      </p:cBhvr>
                                    </p:animEffect>
                                  </p:childTnLst>
                                </p:cTn>
                              </p:par>
                              <p:par>
                                <p:cTn id="27" presetID="10" presetClass="entr" presetSubtype="0" fill="hold" nodeType="withEffect">
                                  <p:stCondLst>
                                    <p:cond delay="0"/>
                                  </p:stCondLst>
                                  <p:childTnLst>
                                    <p:set>
                                      <p:cBhvr>
                                        <p:cTn id="28" dur="1" fill="hold">
                                          <p:stCondLst>
                                            <p:cond delay="0"/>
                                          </p:stCondLst>
                                        </p:cTn>
                                        <p:tgtEl>
                                          <p:spTgt spid="8200"/>
                                        </p:tgtEl>
                                        <p:attrNameLst>
                                          <p:attrName>style.visibility</p:attrName>
                                        </p:attrNameLst>
                                      </p:cBhvr>
                                      <p:to>
                                        <p:strVal val="visible"/>
                                      </p:to>
                                    </p:set>
                                    <p:animEffect transition="in" filter="fade">
                                      <p:cBhvr>
                                        <p:cTn id="29" dur="500"/>
                                        <p:tgtEl>
                                          <p:spTgt spid="8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8" name="TextBox 7"/>
          <p:cNvSpPr txBox="1"/>
          <p:nvPr/>
        </p:nvSpPr>
        <p:spPr>
          <a:xfrm>
            <a:off x="215535" y="4797152"/>
            <a:ext cx="8640001" cy="646331"/>
          </a:xfrm>
          <a:prstGeom prst="rect">
            <a:avLst/>
          </a:prstGeom>
          <a:noFill/>
          <a:ln>
            <a:solidFill>
              <a:schemeClr val="accent1"/>
            </a:solidFill>
          </a:ln>
        </p:spPr>
        <p:txBody>
          <a:bodyPr wrap="square" rtlCol="0">
            <a:spAutoFit/>
          </a:bodyPr>
          <a:lstStyle/>
          <a:p>
            <a:r>
              <a:rPr lang="en-GB" sz="1200" dirty="0">
                <a:latin typeface="Arial" panose="020B0604020202020204" pitchFamily="34" charset="0"/>
                <a:cs typeface="Arial" panose="020B0604020202020204" pitchFamily="34" charset="0"/>
              </a:rPr>
              <a:t>A </a:t>
            </a:r>
            <a:r>
              <a:rPr lang="en-GB" sz="1200" dirty="0">
                <a:ln>
                  <a:solidFill>
                    <a:sysClr val="windowText" lastClr="000000"/>
                  </a:solidFill>
                </a:ln>
                <a:solidFill>
                  <a:schemeClr val="accent2">
                    <a:lumMod val="60000"/>
                    <a:lumOff val="4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Synovial </a:t>
            </a:r>
            <a:r>
              <a:rPr lang="en-GB" sz="1200" dirty="0" smtClean="0">
                <a:ln>
                  <a:solidFill>
                    <a:sysClr val="windowText" lastClr="000000"/>
                  </a:solidFill>
                </a:ln>
                <a:solidFill>
                  <a:schemeClr val="accent2">
                    <a:lumMod val="60000"/>
                    <a:lumOff val="4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Joint</a:t>
            </a:r>
          </a:p>
          <a:p>
            <a:r>
              <a:rPr lang="en-GB" sz="1200" dirty="0" smtClean="0">
                <a:latin typeface="Arial" panose="020B0604020202020204" pitchFamily="34" charset="0"/>
                <a:cs typeface="Arial" panose="020B0604020202020204" pitchFamily="34" charset="0"/>
              </a:rPr>
              <a:t>is </a:t>
            </a:r>
            <a:r>
              <a:rPr lang="en-GB" sz="1200" dirty="0">
                <a:latin typeface="Arial" panose="020B0604020202020204" pitchFamily="34" charset="0"/>
                <a:cs typeface="Arial" panose="020B0604020202020204" pitchFamily="34" charset="0"/>
              </a:rPr>
              <a:t>a freely movable joint in which the bones surfaces are covered by cartilage, called </a:t>
            </a:r>
            <a:r>
              <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Articular Cartilage</a:t>
            </a:r>
            <a:r>
              <a:rPr lang="en-GB" sz="1200" dirty="0">
                <a:latin typeface="Arial" panose="020B0604020202020204" pitchFamily="34" charset="0"/>
                <a:cs typeface="Arial" panose="020B0604020202020204" pitchFamily="34" charset="0"/>
              </a:rPr>
              <a:t>, and connected by a </a:t>
            </a:r>
          </a:p>
          <a:p>
            <a:r>
              <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fibrous connective tissue </a:t>
            </a:r>
            <a:r>
              <a:rPr lang="en-GB" sz="1200" dirty="0">
                <a:latin typeface="Arial" panose="020B0604020202020204" pitchFamily="34" charset="0"/>
                <a:cs typeface="Arial" panose="020B0604020202020204" pitchFamily="34" charset="0"/>
              </a:rPr>
              <a:t>capsule lined with Synovial Fluid</a:t>
            </a:r>
            <a:endParaRPr lang="en-US" sz="1200" dirty="0">
              <a:latin typeface="Arial" panose="020B0604020202020204" pitchFamily="34" charset="0"/>
              <a:cs typeface="Arial" panose="020B0604020202020204" pitchFamily="34" charset="0"/>
            </a:endParaRPr>
          </a:p>
        </p:txBody>
      </p:sp>
      <p:sp>
        <p:nvSpPr>
          <p:cNvPr id="328" name="Shape 328"/>
          <p:cNvSpPr txBox="1"/>
          <p:nvPr/>
        </p:nvSpPr>
        <p:spPr>
          <a:xfrm>
            <a:off x="159222" y="818639"/>
            <a:ext cx="4556007" cy="438150"/>
          </a:xfrm>
          <a:prstGeom prst="rect">
            <a:avLst/>
          </a:prstGeom>
          <a:noFill/>
          <a:ln>
            <a:noFill/>
          </a:ln>
        </p:spPr>
        <p:txBody>
          <a:bodyPr lIns="68569" tIns="34275" rIns="68569" bIns="34275" anchor="t" anchorCtr="0">
            <a:noAutofit/>
          </a:bodyPr>
          <a:lstStyle/>
          <a:p>
            <a:pPr>
              <a:buClr>
                <a:srgbClr val="0000FF"/>
              </a:buClr>
              <a:buSzPct val="25000"/>
            </a:pPr>
            <a:r>
              <a:rPr lang="en-US" sz="2200" b="1" dirty="0">
                <a:ln>
                  <a:solidFill>
                    <a:sysClr val="windowText" lastClr="000000"/>
                  </a:solidFill>
                </a:ln>
                <a:solidFill>
                  <a:srgbClr val="DA8AAD"/>
                </a:solidFill>
                <a:latin typeface="Arial" panose="020B0604020202020204" pitchFamily="34" charset="0"/>
                <a:ea typeface="Calibri"/>
                <a:cs typeface="Arial" panose="020B0604020202020204" pitchFamily="34" charset="0"/>
                <a:sym typeface="Calibri"/>
              </a:rPr>
              <a:t>Structure of a synovial joint</a:t>
            </a:r>
          </a:p>
        </p:txBody>
      </p:sp>
      <p:sp>
        <p:nvSpPr>
          <p:cNvPr id="2" name="TextBox 1"/>
          <p:cNvSpPr txBox="1"/>
          <p:nvPr/>
        </p:nvSpPr>
        <p:spPr>
          <a:xfrm rot="10800000" flipH="1" flipV="1">
            <a:off x="215537" y="1678781"/>
            <a:ext cx="4813446" cy="2862322"/>
          </a:xfrm>
          <a:prstGeom prst="rect">
            <a:avLst/>
          </a:prstGeom>
          <a:noFill/>
        </p:spPr>
        <p:txBody>
          <a:bodyPr wrap="square" rtlCol="0">
            <a:spAutoFit/>
          </a:bodyPr>
          <a:lstStyle/>
          <a:p>
            <a:r>
              <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YOU NEED TO KNOW THESE!</a:t>
            </a:r>
          </a:p>
          <a:p>
            <a:endPar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Ligaments:</a:t>
            </a:r>
          </a:p>
          <a:p>
            <a:r>
              <a:rPr lang="en-GB" sz="1200" dirty="0">
                <a:latin typeface="Arial" panose="020B0604020202020204" pitchFamily="34" charset="0"/>
                <a:cs typeface="Arial" panose="020B0604020202020204" pitchFamily="34" charset="0"/>
              </a:rPr>
              <a:t>Bands of connective tissue that connect bone to bone &amp; stabilise moment.</a:t>
            </a:r>
          </a:p>
          <a:p>
            <a:endParaRPr lang="en-GB" sz="1200" dirty="0">
              <a:latin typeface="Arial" panose="020B0604020202020204" pitchFamily="34" charset="0"/>
              <a:cs typeface="Arial" panose="020B0604020202020204" pitchFamily="34" charset="0"/>
            </a:endParaRPr>
          </a:p>
          <a:p>
            <a:r>
              <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Cartilage:</a:t>
            </a:r>
          </a:p>
          <a:p>
            <a:r>
              <a:rPr lang="en-GB" sz="1200" dirty="0">
                <a:latin typeface="Arial" panose="020B0604020202020204" pitchFamily="34" charset="0"/>
                <a:cs typeface="Arial" panose="020B0604020202020204" pitchFamily="34" charset="0"/>
              </a:rPr>
              <a:t>Designed to reduce friction and act as a shock absorber for the joint </a:t>
            </a:r>
          </a:p>
          <a:p>
            <a:endParaRPr lang="en-GB" sz="1200" dirty="0">
              <a:latin typeface="Arial" panose="020B0604020202020204" pitchFamily="34" charset="0"/>
              <a:cs typeface="Arial" panose="020B0604020202020204" pitchFamily="34" charset="0"/>
            </a:endParaRPr>
          </a:p>
          <a:p>
            <a:r>
              <a:rPr lang="en-US"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Synovial fluid:</a:t>
            </a:r>
          </a:p>
          <a:p>
            <a:r>
              <a:rPr lang="en-US" sz="1200" dirty="0">
                <a:latin typeface="Arial" panose="020B0604020202020204" pitchFamily="34" charset="0"/>
                <a:cs typeface="Arial" panose="020B0604020202020204" pitchFamily="34" charset="0"/>
              </a:rPr>
              <a:t>Acts like an oil and lubricates the joint.</a:t>
            </a:r>
          </a:p>
          <a:p>
            <a:endParaRPr lang="en-GB" sz="1200" dirty="0">
              <a:latin typeface="Arial" panose="020B0604020202020204" pitchFamily="34" charset="0"/>
              <a:cs typeface="Arial" panose="020B0604020202020204" pitchFamily="34" charset="0"/>
            </a:endParaRPr>
          </a:p>
          <a:p>
            <a:r>
              <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Tendons: </a:t>
            </a:r>
          </a:p>
          <a:p>
            <a:r>
              <a:rPr lang="en-GB" sz="1200" dirty="0">
                <a:latin typeface="Arial" panose="020B0604020202020204" pitchFamily="34" charset="0"/>
                <a:cs typeface="Arial" panose="020B0604020202020204" pitchFamily="34" charset="0"/>
              </a:rPr>
              <a:t>Attach Muscle to Bone (example - Achilles tendon)</a:t>
            </a:r>
            <a:endParaRPr lang="en-US"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A5FAC303-E281-4B35-B18B-FCE8525ECCA9}"/>
              </a:ext>
            </a:extLst>
          </p:cNvPr>
          <p:cNvSpPr txBox="1">
            <a:spLocks/>
          </p:cNvSpPr>
          <p:nvPr/>
        </p:nvSpPr>
        <p:spPr>
          <a:xfrm>
            <a:off x="215537" y="0"/>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GB" sz="3600" dirty="0"/>
              <a:t>Other components of joints</a:t>
            </a:r>
            <a:endParaRPr lang="en-US" sz="3600" dirty="0"/>
          </a:p>
        </p:txBody>
      </p:sp>
    </p:spTree>
    <p:extLst>
      <p:ext uri="{BB962C8B-B14F-4D97-AF65-F5344CB8AC3E}">
        <p14:creationId xmlns:p14="http://schemas.microsoft.com/office/powerpoint/2010/main" val="30326564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
                                        </p:tgtEl>
                                        <p:attrNameLst>
                                          <p:attrName>style.visibility</p:attrName>
                                        </p:attrNameLst>
                                      </p:cBhvr>
                                      <p:to>
                                        <p:strVal val="visible"/>
                                      </p:to>
                                    </p:set>
                                    <p:animEffect transition="in" filter="fade">
                                      <p:cBhvr>
                                        <p:cTn id="7" dur="500"/>
                                        <p:tgtEl>
                                          <p:spTgt spid="3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28" grpId="0"/>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Shape 336"/>
          <p:cNvSpPr txBox="1"/>
          <p:nvPr/>
        </p:nvSpPr>
        <p:spPr>
          <a:xfrm>
            <a:off x="24259" y="995740"/>
            <a:ext cx="9022556" cy="921092"/>
          </a:xfrm>
          <a:prstGeom prst="rect">
            <a:avLst/>
          </a:prstGeom>
          <a:noFill/>
          <a:ln>
            <a:noFill/>
          </a:ln>
        </p:spPr>
        <p:txBody>
          <a:bodyPr lIns="68569" tIns="34275" rIns="68569" bIns="34275" anchor="t" anchorCtr="0">
            <a:noAutofit/>
          </a:bodyPr>
          <a:lstStyle/>
          <a:p>
            <a:pPr>
              <a:buClr>
                <a:srgbClr val="FF6600"/>
              </a:buClr>
              <a:buSzPct val="25000"/>
            </a:pPr>
            <a:r>
              <a:rPr lang="en-US" b="1" dirty="0">
                <a:latin typeface="Arial" panose="020B0604020202020204" pitchFamily="34" charset="0"/>
                <a:ea typeface="Calibri"/>
                <a:cs typeface="Arial" panose="020B0604020202020204" pitchFamily="34" charset="0"/>
                <a:sym typeface="Calibri"/>
              </a:rPr>
              <a:t>TASK: USE YOUR KNOWLEDGE OF THE SKETAL SYSTEM TO LABEL AS MUCH INFO AS POSSIBLE ON THE ATHLETE BELOW. </a:t>
            </a:r>
            <a:endParaRPr lang="en-US" b="1" dirty="0" smtClean="0">
              <a:latin typeface="Arial" panose="020B0604020202020204" pitchFamily="34" charset="0"/>
              <a:ea typeface="Calibri"/>
              <a:cs typeface="Arial" panose="020B0604020202020204" pitchFamily="34" charset="0"/>
              <a:sym typeface="Calibri"/>
            </a:endParaRPr>
          </a:p>
          <a:p>
            <a:pPr>
              <a:buClr>
                <a:srgbClr val="FF6600"/>
              </a:buClr>
              <a:buSzPct val="25000"/>
            </a:pPr>
            <a:r>
              <a:rPr lang="en-US" b="1" dirty="0" smtClean="0">
                <a:latin typeface="Arial" panose="020B0604020202020204" pitchFamily="34" charset="0"/>
                <a:ea typeface="Calibri"/>
                <a:cs typeface="Arial" panose="020B0604020202020204" pitchFamily="34" charset="0"/>
                <a:sym typeface="Calibri"/>
              </a:rPr>
              <a:t>(</a:t>
            </a:r>
            <a:r>
              <a:rPr lang="en-US" b="1" dirty="0">
                <a:latin typeface="Arial" panose="020B0604020202020204" pitchFamily="34" charset="0"/>
                <a:ea typeface="Calibri"/>
                <a:cs typeface="Arial" panose="020B0604020202020204" pitchFamily="34" charset="0"/>
                <a:sym typeface="Calibri"/>
              </a:rPr>
              <a:t>BONES / JOINTS /MOVEMENT ACTIONS).</a:t>
            </a:r>
          </a:p>
        </p:txBody>
      </p:sp>
      <p:pic>
        <p:nvPicPr>
          <p:cNvPr id="8" name="Picture 8" descr="Bowler 2"/>
          <p:cNvPicPr>
            <a:picLocks noChangeAspect="1" noChangeArrowheads="1"/>
          </p:cNvPicPr>
          <p:nvPr/>
        </p:nvPicPr>
        <p:blipFill rotWithShape="1">
          <a:blip r:embed="rId3">
            <a:extLst>
              <a:ext uri="{28A0092B-C50C-407E-A947-70E740481C1C}">
                <a14:useLocalDpi xmlns:a14="http://schemas.microsoft.com/office/drawing/2010/main" val="0"/>
              </a:ext>
            </a:extLst>
          </a:blip>
          <a:srcRect l="18448"/>
          <a:stretch/>
        </p:blipFill>
        <p:spPr bwMode="auto">
          <a:xfrm>
            <a:off x="6750981" y="2775262"/>
            <a:ext cx="2036792" cy="303000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9218" name="Picture 2" descr="Pushup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537" y="2358684"/>
            <a:ext cx="2050256" cy="176450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9219" name="Picture 3" descr="Footbal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40359" y="2358684"/>
            <a:ext cx="1685925" cy="2293144"/>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9220" name="Picture 4" descr="Runn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0489" y="3835119"/>
            <a:ext cx="2125173" cy="197014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0" name="Title 1">
            <a:extLst>
              <a:ext uri="{FF2B5EF4-FFF2-40B4-BE49-F238E27FC236}">
                <a16:creationId xmlns:a16="http://schemas.microsoft.com/office/drawing/2014/main" id="{0DEE58C5-B9B2-4820-BAF6-9D2C85CDB24D}"/>
              </a:ext>
            </a:extLst>
          </p:cNvPr>
          <p:cNvSpPr txBox="1">
            <a:spLocks/>
          </p:cNvSpPr>
          <p:nvPr/>
        </p:nvSpPr>
        <p:spPr>
          <a:xfrm>
            <a:off x="215537" y="0"/>
            <a:ext cx="8640000" cy="864000"/>
          </a:xfrm>
          <a:prstGeom prst="rect">
            <a:avLst/>
          </a:prstGeom>
        </p:spPr>
        <p:txBody>
          <a:bodyPr vert="horz" lIns="91440" tIns="45720" rIns="91440" bIns="45720" rtlCol="0" anchor="ctr">
            <a:noAutofit/>
          </a:bodyPr>
          <a:lstStyle>
            <a:defPPr>
              <a:defRPr lang="en-US"/>
            </a:defPPr>
            <a:lvl1pPr marR="0" lvl="0" indent="0" defTabSz="914400" fontAlgn="auto">
              <a:lnSpc>
                <a:spcPct val="100000"/>
              </a:lnSpc>
              <a:spcBef>
                <a:spcPct val="0"/>
              </a:spcBef>
              <a:spcAft>
                <a:spcPts val="0"/>
              </a:spcAft>
              <a:buClrTx/>
              <a:buSzTx/>
              <a:buFontTx/>
              <a:buNone/>
              <a:tabLst/>
              <a:defRPr kumimoji="0" sz="4400" b="1" i="0" u="none" strike="noStrike" cap="none" spc="0" normalizeH="0" baseline="0">
                <a:ln>
                  <a:noFill/>
                </a:ln>
                <a:solidFill>
                  <a:srgbClr val="DA8AAD"/>
                </a:solidFill>
                <a:effectLst/>
                <a:uLnTx/>
                <a:uFillTx/>
                <a:latin typeface="Arial" panose="020B0604020202020204" pitchFamily="34" charset="0"/>
                <a:ea typeface="+mj-ea"/>
                <a:cs typeface="Arial" panose="020B0604020202020204" pitchFamily="34" charset="0"/>
              </a:defRPr>
            </a:lvl1pPr>
          </a:lstStyle>
          <a:p>
            <a:r>
              <a:rPr lang="en-US" sz="3600" dirty="0"/>
              <a:t>Apply your knowledge</a:t>
            </a:r>
          </a:p>
        </p:txBody>
      </p:sp>
    </p:spTree>
    <p:extLst>
      <p:ext uri="{BB962C8B-B14F-4D97-AF65-F5344CB8AC3E}">
        <p14:creationId xmlns:p14="http://schemas.microsoft.com/office/powerpoint/2010/main" val="40603433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6"/>
                                        </p:tgtEl>
                                        <p:attrNameLst>
                                          <p:attrName>style.visibility</p:attrName>
                                        </p:attrNameLst>
                                      </p:cBhvr>
                                      <p:to>
                                        <p:strVal val="visible"/>
                                      </p:to>
                                    </p:set>
                                    <p:animEffect transition="in" filter="fade">
                                      <p:cBhvr>
                                        <p:cTn id="7" dur="500"/>
                                        <p:tgtEl>
                                          <p:spTgt spid="3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fade">
                                      <p:cBhvr>
                                        <p:cTn id="12" dur="500"/>
                                        <p:tgtEl>
                                          <p:spTgt spid="9218"/>
                                        </p:tgtEl>
                                      </p:cBhvr>
                                    </p:animEffect>
                                  </p:childTnLst>
                                </p:cTn>
                              </p:par>
                              <p:par>
                                <p:cTn id="13" presetID="10" presetClass="entr" presetSubtype="0" fill="hold" nodeType="withEffect">
                                  <p:stCondLst>
                                    <p:cond delay="0"/>
                                  </p:stCondLst>
                                  <p:childTnLst>
                                    <p:set>
                                      <p:cBhvr>
                                        <p:cTn id="14" dur="1" fill="hold">
                                          <p:stCondLst>
                                            <p:cond delay="0"/>
                                          </p:stCondLst>
                                        </p:cTn>
                                        <p:tgtEl>
                                          <p:spTgt spid="9220"/>
                                        </p:tgtEl>
                                        <p:attrNameLst>
                                          <p:attrName>style.visibility</p:attrName>
                                        </p:attrNameLst>
                                      </p:cBhvr>
                                      <p:to>
                                        <p:strVal val="visible"/>
                                      </p:to>
                                    </p:set>
                                    <p:animEffect transition="in" filter="fade">
                                      <p:cBhvr>
                                        <p:cTn id="15" dur="500"/>
                                        <p:tgtEl>
                                          <p:spTgt spid="9220"/>
                                        </p:tgtEl>
                                      </p:cBhvr>
                                    </p:animEffect>
                                  </p:childTnLst>
                                </p:cTn>
                              </p:par>
                              <p:par>
                                <p:cTn id="16" presetID="10" presetClass="entr" presetSubtype="0" fill="hold" nodeType="withEffect">
                                  <p:stCondLst>
                                    <p:cond delay="0"/>
                                  </p:stCondLst>
                                  <p:childTnLst>
                                    <p:set>
                                      <p:cBhvr>
                                        <p:cTn id="17" dur="1" fill="hold">
                                          <p:stCondLst>
                                            <p:cond delay="0"/>
                                          </p:stCondLst>
                                        </p:cTn>
                                        <p:tgtEl>
                                          <p:spTgt spid="9219"/>
                                        </p:tgtEl>
                                        <p:attrNameLst>
                                          <p:attrName>style.visibility</p:attrName>
                                        </p:attrNameLst>
                                      </p:cBhvr>
                                      <p:to>
                                        <p:strVal val="visible"/>
                                      </p:to>
                                    </p:set>
                                    <p:animEffect transition="in" filter="fade">
                                      <p:cBhvr>
                                        <p:cTn id="18" dur="500"/>
                                        <p:tgtEl>
                                          <p:spTgt spid="9219"/>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m"/>
          <p:cNvSpPr>
            <a:spLocks noChangeArrowheads="1"/>
          </p:cNvSpPr>
          <p:nvPr/>
        </p:nvSpPr>
        <p:spPr bwMode="auto">
          <a:xfrm>
            <a:off x="395536" y="2420888"/>
            <a:ext cx="8280920" cy="3456384"/>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a:t>
            </a:r>
            <a:r>
              <a:rPr lang="en-GB" sz="600" dirty="0">
                <a:effectLst/>
                <a:latin typeface="Arial"/>
                <a:ea typeface="Calibri"/>
                <a:cs typeface="Times New Roman"/>
              </a:rPr>
              <a:t>. 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2" name="Table 1">
            <a:extLst>
              <a:ext uri="{FF2B5EF4-FFF2-40B4-BE49-F238E27FC236}">
                <a16:creationId xmlns:a16="http://schemas.microsoft.com/office/drawing/2014/main" id="{1B430E34-3A2A-44A0-9A1A-541C14A6BA77}"/>
              </a:ext>
            </a:extLst>
          </p:cNvPr>
          <p:cNvGraphicFramePr>
            <a:graphicFrameLocks noGrp="1"/>
          </p:cNvGraphicFramePr>
          <p:nvPr>
            <p:extLst>
              <p:ext uri="{D42A27DB-BD31-4B8C-83A1-F6EECF244321}">
                <p14:modId xmlns:p14="http://schemas.microsoft.com/office/powerpoint/2010/main" val="1608997162"/>
              </p:ext>
            </p:extLst>
          </p:nvPr>
        </p:nvGraphicFramePr>
        <p:xfrm>
          <a:off x="683568" y="3861048"/>
          <a:ext cx="7632848" cy="1728192"/>
        </p:xfrm>
        <a:graphic>
          <a:graphicData uri="http://schemas.openxmlformats.org/drawingml/2006/table">
            <a:tbl>
              <a:tblPr>
                <a:tableStyleId>{5C22544A-7EE6-4342-B048-85BDC9FD1C3A}</a:tableStyleId>
              </a:tblPr>
              <a:tblGrid>
                <a:gridCol w="2448272">
                  <a:extLst>
                    <a:ext uri="{9D8B030D-6E8A-4147-A177-3AD203B41FA5}">
                      <a16:colId xmlns:a16="http://schemas.microsoft.com/office/drawing/2014/main" val="4206808019"/>
                    </a:ext>
                  </a:extLst>
                </a:gridCol>
                <a:gridCol w="2520280">
                  <a:extLst>
                    <a:ext uri="{9D8B030D-6E8A-4147-A177-3AD203B41FA5}">
                      <a16:colId xmlns:a16="http://schemas.microsoft.com/office/drawing/2014/main" val="2631267483"/>
                    </a:ext>
                  </a:extLst>
                </a:gridCol>
                <a:gridCol w="2664296">
                  <a:extLst>
                    <a:ext uri="{9D8B030D-6E8A-4147-A177-3AD203B41FA5}">
                      <a16:colId xmlns:a16="http://schemas.microsoft.com/office/drawing/2014/main" val="114358906"/>
                    </a:ext>
                  </a:extLst>
                </a:gridCol>
              </a:tblGrid>
              <a:tr h="1728192">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5-11 &gt; Skeleton / </a:t>
                      </a:r>
                      <a:r>
                        <a:rPr lang="en-GB" sz="600" dirty="0" err="1">
                          <a:solidFill>
                            <a:schemeClr val="tx1"/>
                          </a:solidFill>
                          <a:effectLst/>
                          <a:latin typeface="Arial" panose="020B0604020202020204" pitchFamily="34" charset="0"/>
                          <a:ea typeface="Calibri"/>
                          <a:cs typeface="Arial" panose="020B0604020202020204" pitchFamily="34" charset="0"/>
                        </a:rPr>
                        <a:t>stihii</a:t>
                      </a:r>
                      <a:r>
                        <a:rPr lang="en-GB" sz="600" dirty="0">
                          <a:solidFill>
                            <a:schemeClr val="tx1"/>
                          </a:solidFill>
                          <a:effectLst/>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12 &gt; Hand / La </a:t>
                      </a:r>
                      <a:r>
                        <a:rPr lang="en-GB" sz="600" dirty="0" err="1">
                          <a:solidFill>
                            <a:schemeClr val="tx1"/>
                          </a:solidFill>
                          <a:effectLst/>
                          <a:latin typeface="Arial" panose="020B0604020202020204" pitchFamily="34" charset="0"/>
                          <a:ea typeface="Calibri"/>
                          <a:cs typeface="Arial" panose="020B0604020202020204" pitchFamily="34" charset="0"/>
                        </a:rPr>
                        <a:t>Gorda</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12 &gt; Foot / corbac40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15 &gt; Foot / Sebastian </a:t>
                      </a:r>
                      <a:r>
                        <a:rPr lang="en-GB" sz="600" dirty="0" err="1">
                          <a:solidFill>
                            <a:schemeClr val="tx1"/>
                          </a:solidFill>
                          <a:latin typeface="Arial" panose="020B0604020202020204" pitchFamily="34" charset="0"/>
                          <a:ea typeface="Calibri"/>
                          <a:cs typeface="Arial" panose="020B0604020202020204" pitchFamily="34" charset="0"/>
                        </a:rPr>
                        <a:t>Kaulitzki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15 &gt; </a:t>
                      </a:r>
                      <a:r>
                        <a:rPr lang="en-GB" sz="600" dirty="0">
                          <a:solidFill>
                            <a:schemeClr val="tx1"/>
                          </a:solidFill>
                          <a:latin typeface="Arial" panose="020B0604020202020204" pitchFamily="34" charset="0"/>
                          <a:ea typeface="Calibri"/>
                          <a:cs typeface="Arial" panose="020B0604020202020204" pitchFamily="34" charset="0"/>
                        </a:rPr>
                        <a:t>Skull with brain / </a:t>
                      </a:r>
                      <a:r>
                        <a:rPr lang="en-GB" sz="600" dirty="0" err="1">
                          <a:solidFill>
                            <a:schemeClr val="tx1"/>
                          </a:solidFill>
                          <a:latin typeface="Arial" panose="020B0604020202020204" pitchFamily="34" charset="0"/>
                          <a:ea typeface="Calibri"/>
                          <a:cs typeface="Arial" panose="020B0604020202020204" pitchFamily="34" charset="0"/>
                        </a:rPr>
                        <a:t>kavring</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15 &gt; Brain / </a:t>
                      </a:r>
                      <a:r>
                        <a:rPr lang="en-GB" sz="600" dirty="0" err="1">
                          <a:solidFill>
                            <a:schemeClr val="tx1"/>
                          </a:solidFill>
                          <a:latin typeface="Arial" panose="020B0604020202020204" pitchFamily="34" charset="0"/>
                          <a:ea typeface="Calibri"/>
                          <a:cs typeface="Arial" panose="020B0604020202020204" pitchFamily="34" charset="0"/>
                        </a:rPr>
                        <a:t>maglyvi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15 &gt; Heart / Bernardo </a:t>
                      </a:r>
                      <a:r>
                        <a:rPr lang="en-GB" sz="600" dirty="0" err="1">
                          <a:solidFill>
                            <a:schemeClr val="tx1"/>
                          </a:solidFill>
                          <a:latin typeface="Arial" panose="020B0604020202020204" pitchFamily="34" charset="0"/>
                          <a:ea typeface="Calibri"/>
                          <a:cs typeface="Arial" panose="020B0604020202020204" pitchFamily="34" charset="0"/>
                        </a:rPr>
                        <a:t>Ramonfaur</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16 &gt; Running skeleton / </a:t>
                      </a:r>
                      <a:r>
                        <a:rPr lang="en-GB" sz="600" dirty="0" err="1">
                          <a:solidFill>
                            <a:schemeClr val="tx1"/>
                          </a:solidFill>
                          <a:latin typeface="Arial" panose="020B0604020202020204" pitchFamily="34" charset="0"/>
                          <a:ea typeface="Calibri"/>
                          <a:cs typeface="Arial" panose="020B0604020202020204" pitchFamily="34" charset="0"/>
                        </a:rPr>
                        <a:t>tose</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16 &gt; Sitting skeleton / </a:t>
                      </a:r>
                      <a:r>
                        <a:rPr lang="en-GB" sz="600" dirty="0" err="1">
                          <a:solidFill>
                            <a:schemeClr val="tx1"/>
                          </a:solidFill>
                          <a:latin typeface="Arial" panose="020B0604020202020204" pitchFamily="34" charset="0"/>
                          <a:ea typeface="Calibri"/>
                          <a:cs typeface="Arial" panose="020B0604020202020204" pitchFamily="34" charset="0"/>
                        </a:rPr>
                        <a:t>tose</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16, 24, 26 &gt; Shoulder / </a:t>
                      </a:r>
                      <a:r>
                        <a:rPr lang="en-GB" sz="600" dirty="0" err="1">
                          <a:solidFill>
                            <a:schemeClr val="tx1"/>
                          </a:solidFill>
                          <a:latin typeface="Arial" panose="020B0604020202020204" pitchFamily="34" charset="0"/>
                          <a:ea typeface="Calibri"/>
                          <a:cs typeface="Arial" panose="020B0604020202020204" pitchFamily="34" charset="0"/>
                        </a:rPr>
                        <a:t>Designua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16 &gt; Throwing men / Gabriele </a:t>
                      </a:r>
                      <a:r>
                        <a:rPr lang="en-GB" sz="600" dirty="0" err="1">
                          <a:solidFill>
                            <a:schemeClr val="tx1"/>
                          </a:solidFill>
                          <a:latin typeface="Arial" panose="020B0604020202020204" pitchFamily="34" charset="0"/>
                          <a:ea typeface="Calibri"/>
                          <a:cs typeface="Arial" panose="020B0604020202020204" pitchFamily="34" charset="0"/>
                        </a:rPr>
                        <a:t>Maltinti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17, 18 &gt; Bone / </a:t>
                      </a:r>
                      <a:r>
                        <a:rPr lang="en-GB" sz="600" dirty="0" err="1">
                          <a:solidFill>
                            <a:schemeClr val="tx1"/>
                          </a:solidFill>
                          <a:latin typeface="Arial" panose="020B0604020202020204" pitchFamily="34" charset="0"/>
                          <a:ea typeface="Calibri"/>
                          <a:cs typeface="Arial" panose="020B0604020202020204" pitchFamily="34" charset="0"/>
                        </a:rPr>
                        <a:t>ciencepics</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17 &gt; Glass Milk / Kenneth Man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19 &gt; </a:t>
                      </a:r>
                      <a:r>
                        <a:rPr lang="en-GB" sz="600" dirty="0">
                          <a:solidFill>
                            <a:schemeClr val="tx1"/>
                          </a:solidFill>
                          <a:latin typeface="Arial" panose="020B0604020202020204" pitchFamily="34" charset="0"/>
                          <a:ea typeface="Calibri"/>
                          <a:cs typeface="Arial" panose="020B0604020202020204" pitchFamily="34" charset="0"/>
                        </a:rPr>
                        <a:t>Skeleton head / Sebastian </a:t>
                      </a:r>
                      <a:r>
                        <a:rPr lang="en-GB" sz="600" dirty="0" err="1">
                          <a:solidFill>
                            <a:schemeClr val="tx1"/>
                          </a:solidFill>
                          <a:latin typeface="Arial" panose="020B0604020202020204" pitchFamily="34" charset="0"/>
                          <a:ea typeface="Calibri"/>
                          <a:cs typeface="Arial" panose="020B0604020202020204" pitchFamily="34" charset="0"/>
                        </a:rPr>
                        <a:t>Kaulitzki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19 &gt; </a:t>
                      </a:r>
                      <a:r>
                        <a:rPr lang="en-GB" sz="600" dirty="0">
                          <a:solidFill>
                            <a:schemeClr val="tx1"/>
                          </a:solidFill>
                          <a:latin typeface="Arial" panose="020B0604020202020204" pitchFamily="34" charset="0"/>
                          <a:ea typeface="Calibri"/>
                          <a:cs typeface="Arial" panose="020B0604020202020204" pitchFamily="34" charset="0"/>
                        </a:rPr>
                        <a:t>Rugby player / </a:t>
                      </a:r>
                      <a:r>
                        <a:rPr lang="en-GB" sz="600" dirty="0" err="1">
                          <a:solidFill>
                            <a:schemeClr val="tx1"/>
                          </a:solidFill>
                          <a:latin typeface="Arial" panose="020B0604020202020204" pitchFamily="34" charset="0"/>
                          <a:ea typeface="Calibri"/>
                          <a:cs typeface="Arial" panose="020B0604020202020204" pitchFamily="34" charset="0"/>
                        </a:rPr>
                        <a:t>wavebreakmedia</a:t>
                      </a:r>
                      <a:r>
                        <a:rPr lang="en-GB" sz="600" dirty="0">
                          <a:solidFill>
                            <a:schemeClr val="tx1"/>
                          </a:solidFill>
                          <a:latin typeface="Arial" panose="020B0604020202020204" pitchFamily="34" charset="0"/>
                          <a:ea typeface="Calibri"/>
                          <a:cs typeface="Arial" panose="020B0604020202020204" pitchFamily="34" charset="0"/>
                        </a:rPr>
                        <a:t>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20 &gt; </a:t>
                      </a:r>
                      <a:r>
                        <a:rPr lang="en-GB" sz="600" dirty="0">
                          <a:solidFill>
                            <a:schemeClr val="tx1"/>
                          </a:solidFill>
                          <a:latin typeface="Arial" panose="020B0604020202020204" pitchFamily="34" charset="0"/>
                          <a:ea typeface="Calibri"/>
                          <a:cs typeface="Arial" panose="020B0604020202020204" pitchFamily="34" charset="0"/>
                        </a:rPr>
                        <a:t>Synovial joint / </a:t>
                      </a:r>
                      <a:r>
                        <a:rPr lang="en-GB" sz="600" dirty="0" err="1">
                          <a:solidFill>
                            <a:schemeClr val="tx1"/>
                          </a:solidFill>
                          <a:latin typeface="Arial" panose="020B0604020202020204" pitchFamily="34" charset="0"/>
                          <a:ea typeface="Calibri"/>
                          <a:cs typeface="Arial" panose="020B0604020202020204" pitchFamily="34" charset="0"/>
                        </a:rPr>
                        <a:t>joshya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21 &gt; </a:t>
                      </a:r>
                      <a:r>
                        <a:rPr lang="en-GB" sz="600" dirty="0">
                          <a:solidFill>
                            <a:schemeClr val="tx1"/>
                          </a:solidFill>
                          <a:latin typeface="Arial" panose="020B0604020202020204" pitchFamily="34" charset="0"/>
                          <a:ea typeface="Calibri"/>
                          <a:cs typeface="Arial" panose="020B0604020202020204" pitchFamily="34" charset="0"/>
                        </a:rPr>
                        <a:t>Knee joint / Sebastian </a:t>
                      </a:r>
                      <a:r>
                        <a:rPr lang="en-GB" sz="600" dirty="0" err="1">
                          <a:solidFill>
                            <a:schemeClr val="tx1"/>
                          </a:solidFill>
                          <a:latin typeface="Arial" panose="020B0604020202020204" pitchFamily="34" charset="0"/>
                          <a:ea typeface="Calibri"/>
                          <a:cs typeface="Arial" panose="020B0604020202020204" pitchFamily="34" charset="0"/>
                        </a:rPr>
                        <a:t>Kaulitzki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21, 26 &gt; </a:t>
                      </a:r>
                      <a:r>
                        <a:rPr lang="en-GB" sz="600" dirty="0">
                          <a:solidFill>
                            <a:schemeClr val="tx1"/>
                          </a:solidFill>
                          <a:latin typeface="Arial" panose="020B0604020202020204" pitchFamily="34" charset="0"/>
                          <a:ea typeface="Calibri"/>
                          <a:cs typeface="Arial" panose="020B0604020202020204" pitchFamily="34" charset="0"/>
                        </a:rPr>
                        <a:t>Hinge / </a:t>
                      </a:r>
                      <a:r>
                        <a:rPr lang="en-GB" sz="600" dirty="0" err="1">
                          <a:solidFill>
                            <a:schemeClr val="tx1"/>
                          </a:solidFill>
                          <a:latin typeface="Arial" panose="020B0604020202020204" pitchFamily="34" charset="0"/>
                          <a:ea typeface="Calibri"/>
                          <a:cs typeface="Arial" panose="020B0604020202020204" pitchFamily="34" charset="0"/>
                        </a:rPr>
                        <a:t>Aldona</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Griskeviciene</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21, 28 &gt; </a:t>
                      </a:r>
                      <a:r>
                        <a:rPr lang="en-GB" sz="600" dirty="0">
                          <a:solidFill>
                            <a:schemeClr val="tx1"/>
                          </a:solidFill>
                          <a:latin typeface="Arial" panose="020B0604020202020204" pitchFamily="34" charset="0"/>
                          <a:ea typeface="Calibri"/>
                          <a:cs typeface="Arial" panose="020B0604020202020204" pitchFamily="34" charset="0"/>
                        </a:rPr>
                        <a:t>Rowers / </a:t>
                      </a:r>
                      <a:r>
                        <a:rPr lang="en-GB" sz="600" dirty="0" err="1">
                          <a:solidFill>
                            <a:schemeClr val="tx1"/>
                          </a:solidFill>
                          <a:latin typeface="Arial" panose="020B0604020202020204" pitchFamily="34" charset="0"/>
                          <a:ea typeface="Calibri"/>
                          <a:cs typeface="Arial" panose="020B0604020202020204" pitchFamily="34" charset="0"/>
                        </a:rPr>
                        <a:t>Jaysi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21, 26, 27 &gt; </a:t>
                      </a:r>
                      <a:r>
                        <a:rPr lang="en-GB" sz="600" dirty="0">
                          <a:solidFill>
                            <a:schemeClr val="tx1"/>
                          </a:solidFill>
                          <a:latin typeface="Arial" panose="020B0604020202020204" pitchFamily="34" charset="0"/>
                          <a:ea typeface="Calibri"/>
                          <a:cs typeface="Arial" panose="020B0604020202020204" pitchFamily="34" charset="0"/>
                        </a:rPr>
                        <a:t>Tennis / Franck </a:t>
                      </a:r>
                      <a:r>
                        <a:rPr lang="en-GB" sz="600" dirty="0" err="1">
                          <a:solidFill>
                            <a:schemeClr val="tx1"/>
                          </a:solidFill>
                          <a:latin typeface="Arial" panose="020B0604020202020204" pitchFamily="34" charset="0"/>
                          <a:ea typeface="Calibri"/>
                          <a:cs typeface="Arial" panose="020B0604020202020204" pitchFamily="34" charset="0"/>
                        </a:rPr>
                        <a:t>Camhi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22 &gt; Elbow joint / </a:t>
                      </a:r>
                      <a:r>
                        <a:rPr lang="en-GB" sz="600" dirty="0" err="1">
                          <a:solidFill>
                            <a:schemeClr val="tx1"/>
                          </a:solidFill>
                          <a:latin typeface="Arial" panose="020B0604020202020204" pitchFamily="34" charset="0"/>
                          <a:ea typeface="Calibri"/>
                          <a:cs typeface="Arial" panose="020B0604020202020204" pitchFamily="34" charset="0"/>
                        </a:rPr>
                        <a:t>Alila</a:t>
                      </a:r>
                      <a:r>
                        <a:rPr lang="en-GB" sz="600" dirty="0">
                          <a:solidFill>
                            <a:schemeClr val="tx1"/>
                          </a:solidFill>
                          <a:latin typeface="Arial" panose="020B0604020202020204" pitchFamily="34" charset="0"/>
                          <a:ea typeface="Calibri"/>
                          <a:cs typeface="Arial" panose="020B0604020202020204" pitchFamily="34" charset="0"/>
                        </a:rPr>
                        <a:t> Medical Media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22 &gt; </a:t>
                      </a:r>
                      <a:r>
                        <a:rPr lang="en-GB" sz="600" dirty="0">
                          <a:solidFill>
                            <a:schemeClr val="tx1"/>
                          </a:solidFill>
                          <a:latin typeface="Arial" panose="020B0604020202020204" pitchFamily="34" charset="0"/>
                          <a:ea typeface="Calibri"/>
                          <a:cs typeface="Arial" panose="020B0604020202020204" pitchFamily="34" charset="0"/>
                        </a:rPr>
                        <a:t>Knee / </a:t>
                      </a:r>
                      <a:r>
                        <a:rPr lang="en-GB" sz="600" dirty="0" err="1">
                          <a:solidFill>
                            <a:schemeClr val="tx1"/>
                          </a:solidFill>
                          <a:latin typeface="Arial" panose="020B0604020202020204" pitchFamily="34" charset="0"/>
                          <a:ea typeface="Calibri"/>
                          <a:cs typeface="Arial" panose="020B0604020202020204" pitchFamily="34" charset="0"/>
                        </a:rPr>
                        <a:t>Viktoriia</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Panchenko</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23 &gt; </a:t>
                      </a:r>
                      <a:r>
                        <a:rPr lang="en-GB" sz="600" dirty="0">
                          <a:solidFill>
                            <a:schemeClr val="tx1"/>
                          </a:solidFill>
                          <a:latin typeface="Arial" panose="020B0604020202020204" pitchFamily="34" charset="0"/>
                          <a:ea typeface="Calibri"/>
                          <a:cs typeface="Arial" panose="020B0604020202020204" pitchFamily="34" charset="0"/>
                        </a:rPr>
                        <a:t>Flexion / </a:t>
                      </a:r>
                      <a:r>
                        <a:rPr lang="en-GB" sz="600" dirty="0" err="1">
                          <a:solidFill>
                            <a:schemeClr val="tx1"/>
                          </a:solidFill>
                          <a:latin typeface="Arial" panose="020B0604020202020204" pitchFamily="34" charset="0"/>
                          <a:ea typeface="Calibri"/>
                          <a:cs typeface="Arial" panose="020B0604020202020204" pitchFamily="34" charset="0"/>
                        </a:rPr>
                        <a:t>Ljupco</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Smokovski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23 &gt; </a:t>
                      </a:r>
                      <a:r>
                        <a:rPr lang="en-GB" sz="600" dirty="0">
                          <a:solidFill>
                            <a:schemeClr val="tx1"/>
                          </a:solidFill>
                          <a:latin typeface="Arial" panose="020B0604020202020204" pitchFamily="34" charset="0"/>
                          <a:ea typeface="Calibri"/>
                          <a:cs typeface="Arial" panose="020B0604020202020204" pitchFamily="34" charset="0"/>
                        </a:rPr>
                        <a:t>Extension / </a:t>
                      </a:r>
                      <a:r>
                        <a:rPr lang="en-GB" sz="600" dirty="0" err="1">
                          <a:solidFill>
                            <a:schemeClr val="tx1"/>
                          </a:solidFill>
                          <a:latin typeface="Arial" panose="020B0604020202020204" pitchFamily="34" charset="0"/>
                          <a:ea typeface="Calibri"/>
                          <a:cs typeface="Arial" panose="020B0604020202020204" pitchFamily="34" charset="0"/>
                        </a:rPr>
                        <a:t>Ljupco</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Smokovski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24 &gt; Hip / </a:t>
                      </a:r>
                      <a:r>
                        <a:rPr lang="en-GB" sz="600" dirty="0" err="1">
                          <a:solidFill>
                            <a:schemeClr val="tx1"/>
                          </a:solidFill>
                          <a:latin typeface="Arial" panose="020B0604020202020204" pitchFamily="34" charset="0"/>
                          <a:ea typeface="Calibri"/>
                          <a:cs typeface="Arial" panose="020B0604020202020204" pitchFamily="34" charset="0"/>
                        </a:rPr>
                        <a:t>Alila</a:t>
                      </a:r>
                      <a:r>
                        <a:rPr lang="en-GB" sz="600" dirty="0">
                          <a:solidFill>
                            <a:schemeClr val="tx1"/>
                          </a:solidFill>
                          <a:latin typeface="Arial" panose="020B0604020202020204" pitchFamily="34" charset="0"/>
                          <a:ea typeface="Calibri"/>
                          <a:cs typeface="Arial" panose="020B0604020202020204" pitchFamily="34" charset="0"/>
                        </a:rPr>
                        <a:t> Medical Media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25 &gt; </a:t>
                      </a:r>
                      <a:r>
                        <a:rPr lang="en-GB" sz="600" dirty="0">
                          <a:solidFill>
                            <a:schemeClr val="tx1"/>
                          </a:solidFill>
                          <a:latin typeface="Arial" panose="020B0604020202020204" pitchFamily="34" charset="0"/>
                          <a:ea typeface="Calibri"/>
                          <a:cs typeface="Arial" panose="020B0604020202020204" pitchFamily="34" charset="0"/>
                        </a:rPr>
                        <a:t>Hip / </a:t>
                      </a:r>
                      <a:r>
                        <a:rPr lang="en-GB" sz="600" dirty="0" err="1">
                          <a:solidFill>
                            <a:schemeClr val="tx1"/>
                          </a:solidFill>
                          <a:latin typeface="Arial" panose="020B0604020202020204" pitchFamily="34" charset="0"/>
                          <a:ea typeface="Calibri"/>
                          <a:cs typeface="Arial" panose="020B0604020202020204" pitchFamily="34" charset="0"/>
                        </a:rPr>
                        <a:t>Oleksii</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Natykach</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27 &gt; Outline / Anna </a:t>
                      </a:r>
                      <a:r>
                        <a:rPr lang="en-GB" sz="600" dirty="0" err="1">
                          <a:solidFill>
                            <a:schemeClr val="tx1"/>
                          </a:solidFill>
                          <a:latin typeface="Arial" panose="020B0604020202020204" pitchFamily="34" charset="0"/>
                          <a:ea typeface="Calibri"/>
                          <a:cs typeface="Arial" panose="020B0604020202020204" pitchFamily="34" charset="0"/>
                        </a:rPr>
                        <a:t>Rassadnikova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27, 29 &gt; Abduction / </a:t>
                      </a:r>
                      <a:r>
                        <a:rPr lang="en-GB" sz="600" dirty="0" err="1">
                          <a:solidFill>
                            <a:schemeClr val="tx1"/>
                          </a:solidFill>
                          <a:latin typeface="Arial" panose="020B0604020202020204" pitchFamily="34" charset="0"/>
                          <a:ea typeface="Calibri"/>
                          <a:cs typeface="Arial" panose="020B0604020202020204" pitchFamily="34" charset="0"/>
                        </a:rPr>
                        <a:t>Auttapon</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Wongtakeaw</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28 &gt; Beach ball / </a:t>
                      </a:r>
                      <a:r>
                        <a:rPr lang="en-GB" sz="600" dirty="0" err="1">
                          <a:solidFill>
                            <a:schemeClr val="tx1"/>
                          </a:solidFill>
                          <a:latin typeface="Arial" panose="020B0604020202020204" pitchFamily="34" charset="0"/>
                          <a:ea typeface="Calibri"/>
                          <a:cs typeface="Arial" panose="020B0604020202020204" pitchFamily="34" charset="0"/>
                        </a:rPr>
                        <a:t>Kzenon</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endParaRPr lang="en-GB" sz="600" dirty="0">
                        <a:solidFill>
                          <a:schemeClr val="tx1"/>
                        </a:solidFill>
                        <a:latin typeface="Arial" panose="020B0604020202020204" pitchFamily="34" charset="0"/>
                        <a:ea typeface="Calibri"/>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29 &gt; Bowler 1 / imagedb.com / Shutterstock.com</a:t>
                      </a:r>
                    </a:p>
                    <a:p>
                      <a:pPr marL="171450" indent="-171450">
                        <a:lnSpc>
                          <a:spcPct val="115000"/>
                        </a:lnSpc>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29, 31 &gt; Bowler 2 / imagedb.com / Shutterstock.com</a:t>
                      </a:r>
                    </a:p>
                    <a:p>
                      <a:pPr marL="171450" indent="-171450">
                        <a:lnSpc>
                          <a:spcPct val="115000"/>
                        </a:lnSpc>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29 &gt; Bowler 3 / imagedb.com / Shutterstock.com</a:t>
                      </a:r>
                    </a:p>
                    <a:p>
                      <a:pPr marL="171450" indent="-171450">
                        <a:lnSpc>
                          <a:spcPct val="115000"/>
                        </a:lnSpc>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30 &gt; Anatomy of the knee / </a:t>
                      </a:r>
                      <a:r>
                        <a:rPr lang="en-GB" sz="600" dirty="0" err="1">
                          <a:solidFill>
                            <a:schemeClr val="tx1"/>
                          </a:solidFill>
                          <a:latin typeface="Arial" panose="020B0604020202020204" pitchFamily="34" charset="0"/>
                          <a:ea typeface="Calibri"/>
                          <a:cs typeface="Arial" panose="020B0604020202020204" pitchFamily="34" charset="0"/>
                        </a:rPr>
                        <a:t>Viktoriia</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Panchenko</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30 &gt; </a:t>
                      </a:r>
                      <a:r>
                        <a:rPr lang="en-GB" sz="600" dirty="0">
                          <a:solidFill>
                            <a:schemeClr val="tx1"/>
                          </a:solidFill>
                          <a:latin typeface="Arial" panose="020B0604020202020204" pitchFamily="34" charset="0"/>
                          <a:ea typeface="Calibri"/>
                          <a:cs typeface="Arial" panose="020B0604020202020204" pitchFamily="34" charset="0"/>
                        </a:rPr>
                        <a:t>Cartilage / </a:t>
                      </a:r>
                      <a:r>
                        <a:rPr lang="en-GB" sz="600" dirty="0" err="1">
                          <a:solidFill>
                            <a:schemeClr val="tx1"/>
                          </a:solidFill>
                          <a:latin typeface="Arial" panose="020B0604020202020204" pitchFamily="34" charset="0"/>
                          <a:ea typeface="Calibri"/>
                          <a:cs typeface="Arial" panose="020B0604020202020204" pitchFamily="34" charset="0"/>
                        </a:rPr>
                        <a:t>Tefi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30 &gt; </a:t>
                      </a:r>
                      <a:r>
                        <a:rPr lang="en-GB" sz="600" dirty="0">
                          <a:solidFill>
                            <a:schemeClr val="tx1"/>
                          </a:solidFill>
                          <a:latin typeface="Arial" panose="020B0604020202020204" pitchFamily="34" charset="0"/>
                          <a:ea typeface="Calibri"/>
                          <a:cs typeface="Arial" panose="020B0604020202020204" pitchFamily="34" charset="0"/>
                        </a:rPr>
                        <a:t>Synovial fluid / </a:t>
                      </a:r>
                      <a:r>
                        <a:rPr lang="en-GB" sz="600" dirty="0" err="1">
                          <a:solidFill>
                            <a:schemeClr val="tx1"/>
                          </a:solidFill>
                          <a:latin typeface="Arial" panose="020B0604020202020204" pitchFamily="34" charset="0"/>
                          <a:ea typeface="Calibri"/>
                          <a:cs typeface="Arial" panose="020B0604020202020204" pitchFamily="34" charset="0"/>
                        </a:rPr>
                        <a:t>Blamb</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30 &gt; </a:t>
                      </a:r>
                      <a:r>
                        <a:rPr lang="en-GB" sz="600" dirty="0">
                          <a:solidFill>
                            <a:schemeClr val="tx1"/>
                          </a:solidFill>
                          <a:latin typeface="Arial" panose="020B0604020202020204" pitchFamily="34" charset="0"/>
                          <a:ea typeface="Calibri"/>
                          <a:cs typeface="Arial" panose="020B0604020202020204" pitchFamily="34" charset="0"/>
                        </a:rPr>
                        <a:t>Human Knee / </a:t>
                      </a:r>
                      <a:r>
                        <a:rPr lang="en-GB" sz="600" dirty="0" err="1">
                          <a:solidFill>
                            <a:schemeClr val="tx1"/>
                          </a:solidFill>
                          <a:latin typeface="Arial" panose="020B0604020202020204" pitchFamily="34" charset="0"/>
                          <a:ea typeface="Calibri"/>
                          <a:cs typeface="Arial" panose="020B0604020202020204" pitchFamily="34" charset="0"/>
                        </a:rPr>
                        <a:t>Designua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30 &gt; </a:t>
                      </a:r>
                      <a:r>
                        <a:rPr lang="en-GB" sz="600" dirty="0">
                          <a:solidFill>
                            <a:schemeClr val="tx1"/>
                          </a:solidFill>
                          <a:latin typeface="Arial" panose="020B0604020202020204" pitchFamily="34" charset="0"/>
                          <a:ea typeface="Calibri"/>
                          <a:cs typeface="Arial" panose="020B0604020202020204" pitchFamily="34" charset="0"/>
                        </a:rPr>
                        <a:t>Tendon / </a:t>
                      </a:r>
                      <a:r>
                        <a:rPr lang="en-GB" sz="600" dirty="0" err="1">
                          <a:solidFill>
                            <a:schemeClr val="tx1"/>
                          </a:solidFill>
                          <a:latin typeface="Arial" panose="020B0604020202020204" pitchFamily="34" charset="0"/>
                          <a:ea typeface="Calibri"/>
                          <a:cs typeface="Arial" panose="020B0604020202020204" pitchFamily="34" charset="0"/>
                        </a:rPr>
                        <a:t>gritsalak</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karalak</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31 &gt; </a:t>
                      </a:r>
                      <a:r>
                        <a:rPr lang="en-GB" sz="600" dirty="0" err="1">
                          <a:solidFill>
                            <a:schemeClr val="tx1"/>
                          </a:solidFill>
                          <a:latin typeface="Arial" panose="020B0604020202020204" pitchFamily="34" charset="0"/>
                          <a:ea typeface="Calibri"/>
                          <a:cs typeface="Arial" panose="020B0604020202020204" pitchFamily="34" charset="0"/>
                        </a:rPr>
                        <a:t>Pushups</a:t>
                      </a:r>
                      <a:r>
                        <a:rPr lang="en-GB" sz="600" dirty="0">
                          <a:solidFill>
                            <a:schemeClr val="tx1"/>
                          </a:solidFill>
                          <a:latin typeface="Arial" panose="020B0604020202020204" pitchFamily="34" charset="0"/>
                          <a:ea typeface="Calibri"/>
                          <a:cs typeface="Arial" panose="020B0604020202020204" pitchFamily="34" charset="0"/>
                        </a:rPr>
                        <a:t> / Di Studio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31 &gt; </a:t>
                      </a:r>
                      <a:r>
                        <a:rPr lang="en-GB" sz="600" dirty="0">
                          <a:solidFill>
                            <a:schemeClr val="tx1"/>
                          </a:solidFill>
                          <a:latin typeface="Arial" panose="020B0604020202020204" pitchFamily="34" charset="0"/>
                          <a:ea typeface="Calibri"/>
                          <a:cs typeface="Arial" panose="020B0604020202020204" pitchFamily="34" charset="0"/>
                        </a:rPr>
                        <a:t>Runner / </a:t>
                      </a:r>
                      <a:r>
                        <a:rPr lang="en-GB" sz="600" dirty="0" err="1">
                          <a:solidFill>
                            <a:schemeClr val="tx1"/>
                          </a:solidFill>
                          <a:latin typeface="Arial" panose="020B0604020202020204" pitchFamily="34" charset="0"/>
                          <a:ea typeface="Calibri"/>
                          <a:cs typeface="Arial" panose="020B0604020202020204" pitchFamily="34" charset="0"/>
                        </a:rPr>
                        <a:t>MinDof</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31 &gt; </a:t>
                      </a:r>
                      <a:r>
                        <a:rPr lang="en-GB" sz="600" dirty="0">
                          <a:solidFill>
                            <a:schemeClr val="tx1"/>
                          </a:solidFill>
                          <a:latin typeface="Arial" panose="020B0604020202020204" pitchFamily="34" charset="0"/>
                          <a:ea typeface="Calibri"/>
                          <a:cs typeface="Arial" panose="020B0604020202020204" pitchFamily="34" charset="0"/>
                        </a:rPr>
                        <a:t>Football / </a:t>
                      </a:r>
                      <a:r>
                        <a:rPr lang="en-GB" sz="600" dirty="0" err="1">
                          <a:solidFill>
                            <a:schemeClr val="tx1"/>
                          </a:solidFill>
                          <a:latin typeface="Arial" panose="020B0604020202020204" pitchFamily="34" charset="0"/>
                          <a:ea typeface="Calibri"/>
                          <a:cs typeface="Arial" panose="020B0604020202020204" pitchFamily="34" charset="0"/>
                        </a:rPr>
                        <a:t>Valua</a:t>
                      </a:r>
                      <a:r>
                        <a:rPr lang="en-GB" sz="600" dirty="0">
                          <a:solidFill>
                            <a:schemeClr val="tx1"/>
                          </a:solidFill>
                          <a:latin typeface="Arial" panose="020B0604020202020204" pitchFamily="34" charset="0"/>
                          <a:ea typeface="Calibri"/>
                          <a:cs typeface="Arial" panose="020B0604020202020204" pitchFamily="34" charset="0"/>
                        </a:rPr>
                        <a:t> Vitaly / Shutterstock.com</a:t>
                      </a:r>
                      <a:endParaRPr lang="en-GB" sz="600" dirty="0">
                        <a:solidFill>
                          <a:schemeClr val="tx1"/>
                        </a:solidFill>
                        <a:effectLst/>
                        <a:latin typeface="Arial" panose="020B0604020202020204" pitchFamily="34" charset="0"/>
                        <a:ea typeface="Calibri"/>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16277724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BBAEE398-1144-4FE5-A066-5462F5D9CF6A}"/>
</file>

<file path=customXml/itemProps2.xml><?xml version="1.0" encoding="utf-8"?>
<ds:datastoreItem xmlns:ds="http://schemas.openxmlformats.org/officeDocument/2006/customXml" ds:itemID="{FEE3D3C0-F68E-4C4B-9E31-D997428F2D18}"/>
</file>

<file path=customXml/itemProps3.xml><?xml version="1.0" encoding="utf-8"?>
<ds:datastoreItem xmlns:ds="http://schemas.openxmlformats.org/officeDocument/2006/customXml" ds:itemID="{5CD96E9F-4B0B-45A5-9F88-F0ED3B99432D}"/>
</file>

<file path=docProps/app.xml><?xml version="1.0" encoding="utf-8"?>
<Properties xmlns="http://schemas.openxmlformats.org/officeDocument/2006/extended-properties" xmlns:vt="http://schemas.openxmlformats.org/officeDocument/2006/docPropsVTypes">
  <TotalTime>974</TotalTime>
  <Words>1811</Words>
  <Application>Microsoft Office PowerPoint</Application>
  <PresentationFormat>On-screen Show (4:3)</PresentationFormat>
  <Paragraphs>291</Paragraphs>
  <Slides>33</Slides>
  <Notes>32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33</vt:i4>
      </vt:variant>
    </vt:vector>
  </HeadingPairs>
  <TitlesOfParts>
    <vt:vector size="38" baseType="lpstr">
      <vt:lpstr>Arial</vt:lpstr>
      <vt:lpstr>Calibri</vt:lpstr>
      <vt:lpstr>Times New Roman</vt:lpstr>
      <vt:lpstr>Office Theme</vt:lpstr>
      <vt:lpstr>Custom Design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Applied Anatomy and Physiology</dc:title>
  <dc:creator>OCR</dc:creator>
  <cp:keywords>GCSE; PE; Topic Presnetation; Skeletal system</cp:keywords>
  <cp:lastModifiedBy>J. Levick</cp:lastModifiedBy>
  <cp:revision>123</cp:revision>
  <dcterms:created xsi:type="dcterms:W3CDTF">2018-10-01T14:21:10Z</dcterms:created>
  <dcterms:modified xsi:type="dcterms:W3CDTF">2019-03-25T13:59:55Z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