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3"/>
  </p:notesMasterIdLst>
  <p:sldIdLst>
    <p:sldId id="257" r:id="rId5"/>
    <p:sldId id="263" r:id="rId6"/>
    <p:sldId id="318" r:id="rId7"/>
    <p:sldId id="321" r:id="rId8"/>
    <p:sldId id="328" r:id="rId9"/>
    <p:sldId id="323" r:id="rId10"/>
    <p:sldId id="320" r:id="rId11"/>
    <p:sldId id="325" r:id="rId12"/>
  </p:sldIdLst>
  <p:sldSz cx="6858000" cy="9906000" type="A4"/>
  <p:notesSz cx="6797675" cy="9926638"/>
  <p:defaultTextStyle>
    <a:defPPr>
      <a:defRPr lang="en-US"/>
    </a:defPPr>
    <a:lvl1pPr marL="0" algn="l" defTabSz="468921" rtl="0" eaLnBrk="1" latinLnBrk="0" hangingPunct="1">
      <a:defRPr sz="1846" kern="1200">
        <a:solidFill>
          <a:schemeClr val="tx1"/>
        </a:solidFill>
        <a:latin typeface="+mn-lt"/>
        <a:ea typeface="+mn-ea"/>
        <a:cs typeface="+mn-cs"/>
      </a:defRPr>
    </a:lvl1pPr>
    <a:lvl2pPr marL="468921" algn="l" defTabSz="468921" rtl="0" eaLnBrk="1" latinLnBrk="0" hangingPunct="1">
      <a:defRPr sz="1846" kern="1200">
        <a:solidFill>
          <a:schemeClr val="tx1"/>
        </a:solidFill>
        <a:latin typeface="+mn-lt"/>
        <a:ea typeface="+mn-ea"/>
        <a:cs typeface="+mn-cs"/>
      </a:defRPr>
    </a:lvl2pPr>
    <a:lvl3pPr marL="937841" algn="l" defTabSz="468921" rtl="0" eaLnBrk="1" latinLnBrk="0" hangingPunct="1">
      <a:defRPr sz="1846" kern="1200">
        <a:solidFill>
          <a:schemeClr val="tx1"/>
        </a:solidFill>
        <a:latin typeface="+mn-lt"/>
        <a:ea typeface="+mn-ea"/>
        <a:cs typeface="+mn-cs"/>
      </a:defRPr>
    </a:lvl3pPr>
    <a:lvl4pPr marL="1406762" algn="l" defTabSz="468921" rtl="0" eaLnBrk="1" latinLnBrk="0" hangingPunct="1">
      <a:defRPr sz="1846" kern="1200">
        <a:solidFill>
          <a:schemeClr val="tx1"/>
        </a:solidFill>
        <a:latin typeface="+mn-lt"/>
        <a:ea typeface="+mn-ea"/>
        <a:cs typeface="+mn-cs"/>
      </a:defRPr>
    </a:lvl4pPr>
    <a:lvl5pPr marL="1875682" algn="l" defTabSz="468921" rtl="0" eaLnBrk="1" latinLnBrk="0" hangingPunct="1">
      <a:defRPr sz="1846" kern="1200">
        <a:solidFill>
          <a:schemeClr val="tx1"/>
        </a:solidFill>
        <a:latin typeface="+mn-lt"/>
        <a:ea typeface="+mn-ea"/>
        <a:cs typeface="+mn-cs"/>
      </a:defRPr>
    </a:lvl5pPr>
    <a:lvl6pPr marL="2344602" algn="l" defTabSz="468921" rtl="0" eaLnBrk="1" latinLnBrk="0" hangingPunct="1">
      <a:defRPr sz="1846" kern="1200">
        <a:solidFill>
          <a:schemeClr val="tx1"/>
        </a:solidFill>
        <a:latin typeface="+mn-lt"/>
        <a:ea typeface="+mn-ea"/>
        <a:cs typeface="+mn-cs"/>
      </a:defRPr>
    </a:lvl6pPr>
    <a:lvl7pPr marL="2813523" algn="l" defTabSz="468921" rtl="0" eaLnBrk="1" latinLnBrk="0" hangingPunct="1">
      <a:defRPr sz="1846" kern="1200">
        <a:solidFill>
          <a:schemeClr val="tx1"/>
        </a:solidFill>
        <a:latin typeface="+mn-lt"/>
        <a:ea typeface="+mn-ea"/>
        <a:cs typeface="+mn-cs"/>
      </a:defRPr>
    </a:lvl7pPr>
    <a:lvl8pPr marL="3282444" algn="l" defTabSz="468921" rtl="0" eaLnBrk="1" latinLnBrk="0" hangingPunct="1">
      <a:defRPr sz="1846" kern="1200">
        <a:solidFill>
          <a:schemeClr val="tx1"/>
        </a:solidFill>
        <a:latin typeface="+mn-lt"/>
        <a:ea typeface="+mn-ea"/>
        <a:cs typeface="+mn-cs"/>
      </a:defRPr>
    </a:lvl8pPr>
    <a:lvl9pPr marL="3751364" algn="l" defTabSz="468921" rtl="0" eaLnBrk="1" latinLnBrk="0" hangingPunct="1">
      <a:defRPr sz="1846"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300"/>
    <a:srgbClr val="32495D"/>
    <a:srgbClr val="46AA42"/>
    <a:srgbClr val="4EB64A"/>
    <a:srgbClr val="272361"/>
    <a:srgbClr val="862EA2"/>
    <a:srgbClr val="0D0D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FA9779-8EA7-43F8-BCDA-27EF593676D7}" v="2" dt="2026-05-10T21:45:40.391"/>
    <p1510:client id="{D20C9513-A98F-8D59-6178-AF83AF80BE6C}" v="32" dt="2026-05-10T21:25:28.515"/>
    <p1510:client id="{D659626D-616D-2025-E32C-4780C83974D4}" v="44" dt="2026-05-11T19:24:21.117"/>
    <p1510:client id="{E50B5EDB-CAD0-4409-9BA2-CB2EF8FE3A1E}" v="1" dt="2026-05-11T12:51:27.8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320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Houghton" userId="f419f6aa-97b1-4ec9-bba2-35cbd65fd8ec" providerId="ADAL" clId="{75EF1DD3-CB34-4EB2-9544-93212D2C1D03}"/>
    <pc:docChg chg="modSld">
      <pc:chgData name="Andrew Houghton" userId="f419f6aa-97b1-4ec9-bba2-35cbd65fd8ec" providerId="ADAL" clId="{75EF1DD3-CB34-4EB2-9544-93212D2C1D03}" dt="2026-05-11T12:51:33.579" v="11" actId="20577"/>
      <pc:docMkLst>
        <pc:docMk/>
      </pc:docMkLst>
      <pc:sldChg chg="modSp mod">
        <pc:chgData name="Andrew Houghton" userId="f419f6aa-97b1-4ec9-bba2-35cbd65fd8ec" providerId="ADAL" clId="{75EF1DD3-CB34-4EB2-9544-93212D2C1D03}" dt="2026-05-11T12:51:33.579" v="11" actId="20577"/>
        <pc:sldMkLst>
          <pc:docMk/>
          <pc:sldMk cId="704518975" sldId="327"/>
        </pc:sldMkLst>
        <pc:spChg chg="mod">
          <ac:chgData name="Andrew Houghton" userId="f419f6aa-97b1-4ec9-bba2-35cbd65fd8ec" providerId="ADAL" clId="{75EF1DD3-CB34-4EB2-9544-93212D2C1D03}" dt="2026-05-11T12:51:33.579" v="11" actId="20577"/>
          <ac:spMkLst>
            <pc:docMk/>
            <pc:sldMk cId="704518975" sldId="327"/>
            <ac:spMk id="9" creationId="{D263F1D7-2D13-4F92-6872-65F1BF1838BC}"/>
          </ac:spMkLst>
        </pc:spChg>
      </pc:sldChg>
    </pc:docChg>
  </pc:docChgLst>
  <pc:docChgLst>
    <pc:chgData name="C Parish" userId="S::cparish@braytonacademy.org.uk::3c03f3d7-cc39-411a-ad51-0377bbc81ffd" providerId="AD" clId="Web-{D659626D-616D-2025-E32C-4780C83974D4}"/>
    <pc:docChg chg="addSld delSld modSld">
      <pc:chgData name="C Parish" userId="S::cparish@braytonacademy.org.uk::3c03f3d7-cc39-411a-ad51-0377bbc81ffd" providerId="AD" clId="Web-{D659626D-616D-2025-E32C-4780C83974D4}" dt="2026-05-11T19:24:21.117" v="28" actId="1076"/>
      <pc:docMkLst>
        <pc:docMk/>
      </pc:docMkLst>
      <pc:sldChg chg="addSp delSp modSp">
        <pc:chgData name="C Parish" userId="S::cparish@braytonacademy.org.uk::3c03f3d7-cc39-411a-ad51-0377bbc81ffd" providerId="AD" clId="Web-{D659626D-616D-2025-E32C-4780C83974D4}" dt="2026-05-11T19:24:21.117" v="28" actId="1076"/>
        <pc:sldMkLst>
          <pc:docMk/>
          <pc:sldMk cId="400933618" sldId="263"/>
        </pc:sldMkLst>
        <pc:graphicFrameChg chg="add mod modGraphic">
          <ac:chgData name="C Parish" userId="S::cparish@braytonacademy.org.uk::3c03f3d7-cc39-411a-ad51-0377bbc81ffd" providerId="AD" clId="Web-{D659626D-616D-2025-E32C-4780C83974D4}" dt="2026-05-11T19:24:21.117" v="28" actId="1076"/>
          <ac:graphicFrameMkLst>
            <pc:docMk/>
            <pc:sldMk cId="400933618" sldId="263"/>
            <ac:graphicFrameMk id="9" creationId="{52AFB485-8778-914C-D731-D2334CAB21A5}"/>
          </ac:graphicFrameMkLst>
        </pc:graphicFrameChg>
        <pc:graphicFrameChg chg="del">
          <ac:chgData name="C Parish" userId="S::cparish@braytonacademy.org.uk::3c03f3d7-cc39-411a-ad51-0377bbc81ffd" providerId="AD" clId="Web-{D659626D-616D-2025-E32C-4780C83974D4}" dt="2026-05-11T19:20:49.649" v="24"/>
          <ac:graphicFrameMkLst>
            <pc:docMk/>
            <pc:sldMk cId="400933618" sldId="263"/>
            <ac:graphicFrameMk id="10" creationId="{A1B58A86-317C-4000-B06E-8F3E8EA7EB57}"/>
          </ac:graphicFrameMkLst>
        </pc:graphicFrameChg>
      </pc:sldChg>
      <pc:sldChg chg="del">
        <pc:chgData name="C Parish" userId="S::cparish@braytonacademy.org.uk::3c03f3d7-cc39-411a-ad51-0377bbc81ffd" providerId="AD" clId="Web-{D659626D-616D-2025-E32C-4780C83974D4}" dt="2026-05-11T19:20:34.570" v="23"/>
        <pc:sldMkLst>
          <pc:docMk/>
          <pc:sldMk cId="704518975" sldId="327"/>
        </pc:sldMkLst>
      </pc:sldChg>
      <pc:sldChg chg="new del">
        <pc:chgData name="C Parish" userId="S::cparish@braytonacademy.org.uk::3c03f3d7-cc39-411a-ad51-0377bbc81ffd" providerId="AD" clId="Web-{D659626D-616D-2025-E32C-4780C83974D4}" dt="2026-05-11T19:17:52.323" v="1"/>
        <pc:sldMkLst>
          <pc:docMk/>
          <pc:sldMk cId="777032714" sldId="328"/>
        </pc:sldMkLst>
      </pc:sldChg>
      <pc:sldChg chg="addSp modSp add replId">
        <pc:chgData name="C Parish" userId="S::cparish@braytonacademy.org.uk::3c03f3d7-cc39-411a-ad51-0377bbc81ffd" providerId="AD" clId="Web-{D659626D-616D-2025-E32C-4780C83974D4}" dt="2026-05-11T19:20:29.867" v="22" actId="20577"/>
        <pc:sldMkLst>
          <pc:docMk/>
          <pc:sldMk cId="3611597375" sldId="328"/>
        </pc:sldMkLst>
        <pc:spChg chg="mod">
          <ac:chgData name="C Parish" userId="S::cparish@braytonacademy.org.uk::3c03f3d7-cc39-411a-ad51-0377bbc81ffd" providerId="AD" clId="Web-{D659626D-616D-2025-E32C-4780C83974D4}" dt="2026-05-11T19:18:10.934" v="4" actId="20577"/>
          <ac:spMkLst>
            <pc:docMk/>
            <pc:sldMk cId="3611597375" sldId="328"/>
            <ac:spMk id="3" creationId="{7190A359-E4E8-D019-D48D-39E2E217FAE2}"/>
          </ac:spMkLst>
        </pc:spChg>
        <pc:spChg chg="add mod">
          <ac:chgData name="C Parish" userId="S::cparish@braytonacademy.org.uk::3c03f3d7-cc39-411a-ad51-0377bbc81ffd" providerId="AD" clId="Web-{D659626D-616D-2025-E32C-4780C83974D4}" dt="2026-05-11T19:20:29.867" v="22" actId="20577"/>
          <ac:spMkLst>
            <pc:docMk/>
            <pc:sldMk cId="3611597375" sldId="328"/>
            <ac:spMk id="6" creationId="{AB89A09F-CA92-E273-8765-76B23F28D098}"/>
          </ac:spMkLst>
        </pc:spChg>
      </pc:sldChg>
    </pc:docChg>
  </pc:docChgLst>
  <pc:docChgLst>
    <pc:chgData name="C Parish" userId="S::cparish@braytonacademy.org.uk::3c03f3d7-cc39-411a-ad51-0377bbc81ffd" providerId="AD" clId="Web-{AE0E0B00-6C28-0E6E-A8C9-6B200CB50BFA}"/>
    <pc:docChg chg="addSld delSld modSld">
      <pc:chgData name="C Parish" userId="S::cparish@braytonacademy.org.uk::3c03f3d7-cc39-411a-ad51-0377bbc81ffd" providerId="AD" clId="Web-{AE0E0B00-6C28-0E6E-A8C9-6B200CB50BFA}" dt="2026-05-06T20:14:16.222" v="14" actId="20577"/>
      <pc:docMkLst>
        <pc:docMk/>
      </pc:docMkLst>
      <pc:sldChg chg="modSp">
        <pc:chgData name="C Parish" userId="S::cparish@braytonacademy.org.uk::3c03f3d7-cc39-411a-ad51-0377bbc81ffd" providerId="AD" clId="Web-{AE0E0B00-6C28-0E6E-A8C9-6B200CB50BFA}" dt="2026-05-06T20:11:05.480" v="3" actId="20577"/>
        <pc:sldMkLst>
          <pc:docMk/>
          <pc:sldMk cId="1542052096" sldId="257"/>
        </pc:sldMkLst>
        <pc:spChg chg="mod">
          <ac:chgData name="C Parish" userId="S::cparish@braytonacademy.org.uk::3c03f3d7-cc39-411a-ad51-0377bbc81ffd" providerId="AD" clId="Web-{AE0E0B00-6C28-0E6E-A8C9-6B200CB50BFA}" dt="2026-05-06T20:11:05.480" v="3" actId="20577"/>
          <ac:spMkLst>
            <pc:docMk/>
            <pc:sldMk cId="1542052096" sldId="257"/>
            <ac:spMk id="10" creationId="{00000000-0000-0000-0000-000000000000}"/>
          </ac:spMkLst>
        </pc:spChg>
      </pc:sldChg>
    </pc:docChg>
  </pc:docChgLst>
  <pc:docChgLst>
    <pc:chgData name="E Bliss" userId="S::ebliss@braytonacademy.org.uk::d021d629-9f1b-4c7d-92f0-757a5b798893" providerId="AD" clId="Web-{E39D4E0A-EAB3-2BFF-FB51-41845FF86071}"/>
    <pc:docChg chg="modSld">
      <pc:chgData name="E Bliss" userId="S::ebliss@braytonacademy.org.uk::d021d629-9f1b-4c7d-92f0-757a5b798893" providerId="AD" clId="Web-{E39D4E0A-EAB3-2BFF-FB51-41845FF86071}" dt="2026-05-07T07:55:26.042" v="140" actId="20577"/>
      <pc:docMkLst>
        <pc:docMk/>
      </pc:docMkLst>
      <pc:sldChg chg="modSp">
        <pc:chgData name="E Bliss" userId="S::ebliss@braytonacademy.org.uk::d021d629-9f1b-4c7d-92f0-757a5b798893" providerId="AD" clId="Web-{E39D4E0A-EAB3-2BFF-FB51-41845FF86071}" dt="2026-05-07T07:55:26.042" v="140" actId="20577"/>
        <pc:sldMkLst>
          <pc:docMk/>
          <pc:sldMk cId="1555530583" sldId="318"/>
        </pc:sldMkLst>
        <pc:spChg chg="mod">
          <ac:chgData name="E Bliss" userId="S::ebliss@braytonacademy.org.uk::d021d629-9f1b-4c7d-92f0-757a5b798893" providerId="AD" clId="Web-{E39D4E0A-EAB3-2BFF-FB51-41845FF86071}" dt="2026-05-07T07:55:26.042" v="140" actId="20577"/>
          <ac:spMkLst>
            <pc:docMk/>
            <pc:sldMk cId="1555530583" sldId="318"/>
            <ac:spMk id="3" creationId="{00000000-0000-0000-0000-000000000000}"/>
          </ac:spMkLst>
        </pc:spChg>
      </pc:sldChg>
    </pc:docChg>
  </pc:docChgLst>
  <pc:docChgLst>
    <pc:chgData name="Andrew Houghton" userId="f419f6aa-97b1-4ec9-bba2-35cbd65fd8ec" providerId="ADAL" clId="{217AD7EB-A695-44B7-B82A-6282DACBBE85}"/>
    <pc:docChg chg="custSel modSld">
      <pc:chgData name="Andrew Houghton" userId="f419f6aa-97b1-4ec9-bba2-35cbd65fd8ec" providerId="ADAL" clId="{217AD7EB-A695-44B7-B82A-6282DACBBE85}" dt="2026-05-10T22:19:57.555" v="2163" actId="20577"/>
      <pc:docMkLst>
        <pc:docMk/>
      </pc:docMkLst>
      <pc:sldChg chg="addSp delSp modSp mod">
        <pc:chgData name="Andrew Houghton" userId="f419f6aa-97b1-4ec9-bba2-35cbd65fd8ec" providerId="ADAL" clId="{217AD7EB-A695-44B7-B82A-6282DACBBE85}" dt="2026-05-10T22:19:57.555" v="2163" actId="20577"/>
        <pc:sldMkLst>
          <pc:docMk/>
          <pc:sldMk cId="704518975" sldId="327"/>
        </pc:sldMkLst>
        <pc:spChg chg="add del mod">
          <ac:chgData name="Andrew Houghton" userId="f419f6aa-97b1-4ec9-bba2-35cbd65fd8ec" providerId="ADAL" clId="{217AD7EB-A695-44B7-B82A-6282DACBBE85}" dt="2026-05-10T22:13:00.381" v="1554" actId="478"/>
          <ac:spMkLst>
            <pc:docMk/>
            <pc:sldMk cId="704518975" sldId="327"/>
            <ac:spMk id="6" creationId="{18B4B37E-A55B-24C1-6165-0120AE40683B}"/>
          </ac:spMkLst>
        </pc:spChg>
        <pc:spChg chg="mod">
          <ac:chgData name="Andrew Houghton" userId="f419f6aa-97b1-4ec9-bba2-35cbd65fd8ec" providerId="ADAL" clId="{217AD7EB-A695-44B7-B82A-6282DACBBE85}" dt="2026-05-10T22:19:57.555" v="2163" actId="20577"/>
          <ac:spMkLst>
            <pc:docMk/>
            <pc:sldMk cId="704518975" sldId="327"/>
            <ac:spMk id="9" creationId="{D263F1D7-2D13-4F92-6872-65F1BF1838BC}"/>
          </ac:spMkLst>
        </pc:spChg>
      </pc:sldChg>
    </pc:docChg>
  </pc:docChgLst>
  <pc:docChgLst>
    <pc:chgData name="Andrew Houghton" userId="S::ahoughton@braytonacademy.org.uk::f419f6aa-97b1-4ec9-bba2-35cbd65fd8ec" providerId="AD" clId="Web-{D20C9513-A98F-8D59-6178-AF83AF80BE6C}"/>
    <pc:docChg chg="modSld">
      <pc:chgData name="Andrew Houghton" userId="S::ahoughton@braytonacademy.org.uk::f419f6aa-97b1-4ec9-bba2-35cbd65fd8ec" providerId="AD" clId="Web-{D20C9513-A98F-8D59-6178-AF83AF80BE6C}" dt="2026-05-10T21:25:25.203" v="14" actId="20577"/>
      <pc:docMkLst>
        <pc:docMk/>
      </pc:docMkLst>
      <pc:sldChg chg="modSp">
        <pc:chgData name="Andrew Houghton" userId="S::ahoughton@braytonacademy.org.uk::f419f6aa-97b1-4ec9-bba2-35cbd65fd8ec" providerId="AD" clId="Web-{D20C9513-A98F-8D59-6178-AF83AF80BE6C}" dt="2026-05-10T21:25:25.203" v="14" actId="20577"/>
        <pc:sldMkLst>
          <pc:docMk/>
          <pc:sldMk cId="704518975" sldId="327"/>
        </pc:sldMkLst>
        <pc:spChg chg="mod">
          <ac:chgData name="Andrew Houghton" userId="S::ahoughton@braytonacademy.org.uk::f419f6aa-97b1-4ec9-bba2-35cbd65fd8ec" providerId="AD" clId="Web-{D20C9513-A98F-8D59-6178-AF83AF80BE6C}" dt="2026-05-10T21:25:25.203" v="14" actId="20577"/>
          <ac:spMkLst>
            <pc:docMk/>
            <pc:sldMk cId="704518975" sldId="327"/>
            <ac:spMk id="9" creationId="{D263F1D7-2D13-4F92-6872-65F1BF1838B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4C394AA-FC05-4C41-BC75-F477DEF8E6F9}" type="datetimeFigureOut">
              <a:rPr lang="en-US" smtClean="0"/>
              <a:t>5/11/2026</a:t>
            </a:fld>
            <a:endParaRPr lang="en-US"/>
          </a:p>
        </p:txBody>
      </p:sp>
      <p:sp>
        <p:nvSpPr>
          <p:cNvPr id="4" name="Slide Image Placeholder 3"/>
          <p:cNvSpPr>
            <a:spLocks noGrp="1" noRot="1" noChangeAspect="1"/>
          </p:cNvSpPr>
          <p:nvPr>
            <p:ph type="sldImg" idx="2"/>
          </p:nvPr>
        </p:nvSpPr>
        <p:spPr>
          <a:xfrm>
            <a:off x="2228850" y="1241425"/>
            <a:ext cx="233997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4344724-FA8A-854B-A2F2-EE92C00B9800}" type="slidenum">
              <a:rPr lang="en-US" smtClean="0"/>
              <a:t>‹#›</a:t>
            </a:fld>
            <a:endParaRPr lang="en-US"/>
          </a:p>
        </p:txBody>
      </p:sp>
    </p:spTree>
    <p:extLst>
      <p:ext uri="{BB962C8B-B14F-4D97-AF65-F5344CB8AC3E}">
        <p14:creationId xmlns:p14="http://schemas.microsoft.com/office/powerpoint/2010/main" val="1096695761"/>
      </p:ext>
    </p:extLst>
  </p:cSld>
  <p:clrMap bg1="lt1" tx1="dk1" bg2="lt2" tx2="dk2" accent1="accent1" accent2="accent2" accent3="accent3" accent4="accent4" accent5="accent5" accent6="accent6" hlink="hlink" folHlink="folHlink"/>
  <p:notesStyle>
    <a:lvl1pPr marL="0" algn="l" defTabSz="937841" rtl="0" eaLnBrk="1" latinLnBrk="0" hangingPunct="1">
      <a:defRPr sz="1231" kern="1200">
        <a:solidFill>
          <a:schemeClr val="tx1"/>
        </a:solidFill>
        <a:latin typeface="+mn-lt"/>
        <a:ea typeface="+mn-ea"/>
        <a:cs typeface="+mn-cs"/>
      </a:defRPr>
    </a:lvl1pPr>
    <a:lvl2pPr marL="468921" algn="l" defTabSz="937841" rtl="0" eaLnBrk="1" latinLnBrk="0" hangingPunct="1">
      <a:defRPr sz="1231" kern="1200">
        <a:solidFill>
          <a:schemeClr val="tx1"/>
        </a:solidFill>
        <a:latin typeface="+mn-lt"/>
        <a:ea typeface="+mn-ea"/>
        <a:cs typeface="+mn-cs"/>
      </a:defRPr>
    </a:lvl2pPr>
    <a:lvl3pPr marL="937841" algn="l" defTabSz="937841" rtl="0" eaLnBrk="1" latinLnBrk="0" hangingPunct="1">
      <a:defRPr sz="1231" kern="1200">
        <a:solidFill>
          <a:schemeClr val="tx1"/>
        </a:solidFill>
        <a:latin typeface="+mn-lt"/>
        <a:ea typeface="+mn-ea"/>
        <a:cs typeface="+mn-cs"/>
      </a:defRPr>
    </a:lvl3pPr>
    <a:lvl4pPr marL="1406762" algn="l" defTabSz="937841" rtl="0" eaLnBrk="1" latinLnBrk="0" hangingPunct="1">
      <a:defRPr sz="1231" kern="1200">
        <a:solidFill>
          <a:schemeClr val="tx1"/>
        </a:solidFill>
        <a:latin typeface="+mn-lt"/>
        <a:ea typeface="+mn-ea"/>
        <a:cs typeface="+mn-cs"/>
      </a:defRPr>
    </a:lvl4pPr>
    <a:lvl5pPr marL="1875682" algn="l" defTabSz="937841" rtl="0" eaLnBrk="1" latinLnBrk="0" hangingPunct="1">
      <a:defRPr sz="1231" kern="1200">
        <a:solidFill>
          <a:schemeClr val="tx1"/>
        </a:solidFill>
        <a:latin typeface="+mn-lt"/>
        <a:ea typeface="+mn-ea"/>
        <a:cs typeface="+mn-cs"/>
      </a:defRPr>
    </a:lvl5pPr>
    <a:lvl6pPr marL="2344602" algn="l" defTabSz="937841" rtl="0" eaLnBrk="1" latinLnBrk="0" hangingPunct="1">
      <a:defRPr sz="1231" kern="1200">
        <a:solidFill>
          <a:schemeClr val="tx1"/>
        </a:solidFill>
        <a:latin typeface="+mn-lt"/>
        <a:ea typeface="+mn-ea"/>
        <a:cs typeface="+mn-cs"/>
      </a:defRPr>
    </a:lvl6pPr>
    <a:lvl7pPr marL="2813523" algn="l" defTabSz="937841" rtl="0" eaLnBrk="1" latinLnBrk="0" hangingPunct="1">
      <a:defRPr sz="1231" kern="1200">
        <a:solidFill>
          <a:schemeClr val="tx1"/>
        </a:solidFill>
        <a:latin typeface="+mn-lt"/>
        <a:ea typeface="+mn-ea"/>
        <a:cs typeface="+mn-cs"/>
      </a:defRPr>
    </a:lvl7pPr>
    <a:lvl8pPr marL="3282444" algn="l" defTabSz="937841" rtl="0" eaLnBrk="1" latinLnBrk="0" hangingPunct="1">
      <a:defRPr sz="1231" kern="1200">
        <a:solidFill>
          <a:schemeClr val="tx1"/>
        </a:solidFill>
        <a:latin typeface="+mn-lt"/>
        <a:ea typeface="+mn-ea"/>
        <a:cs typeface="+mn-cs"/>
      </a:defRPr>
    </a:lvl8pPr>
    <a:lvl9pPr marL="3751364" algn="l" defTabSz="937841" rtl="0" eaLnBrk="1" latinLnBrk="0" hangingPunct="1">
      <a:defRPr sz="123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154"/>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662"/>
            </a:lvl1pPr>
            <a:lvl2pPr marL="316520" indent="0" algn="ctr">
              <a:buNone/>
              <a:defRPr sz="1385"/>
            </a:lvl2pPr>
            <a:lvl3pPr marL="633039" indent="0" algn="ctr">
              <a:buNone/>
              <a:defRPr sz="1246"/>
            </a:lvl3pPr>
            <a:lvl4pPr marL="949559" indent="0" algn="ctr">
              <a:buNone/>
              <a:defRPr sz="1108"/>
            </a:lvl4pPr>
            <a:lvl5pPr marL="1266078" indent="0" algn="ctr">
              <a:buNone/>
              <a:defRPr sz="1108"/>
            </a:lvl5pPr>
            <a:lvl6pPr marL="1582598" indent="0" algn="ctr">
              <a:buNone/>
              <a:defRPr sz="1108"/>
            </a:lvl6pPr>
            <a:lvl7pPr marL="1899117" indent="0" algn="ctr">
              <a:buNone/>
              <a:defRPr sz="1108"/>
            </a:lvl7pPr>
            <a:lvl8pPr marL="2215637" indent="0" algn="ctr">
              <a:buNone/>
              <a:defRPr sz="1108"/>
            </a:lvl8pPr>
            <a:lvl9pPr marL="2532156" indent="0" algn="ctr">
              <a:buNone/>
              <a:defRPr sz="1108"/>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09168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52678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154"/>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662">
                <a:solidFill>
                  <a:schemeClr val="tx1"/>
                </a:solidFill>
              </a:defRPr>
            </a:lvl1pPr>
            <a:lvl2pPr marL="316520" indent="0">
              <a:buNone/>
              <a:defRPr sz="1385">
                <a:solidFill>
                  <a:schemeClr val="tx1">
                    <a:tint val="75000"/>
                  </a:schemeClr>
                </a:solidFill>
              </a:defRPr>
            </a:lvl2pPr>
            <a:lvl3pPr marL="633039" indent="0">
              <a:buNone/>
              <a:defRPr sz="1246">
                <a:solidFill>
                  <a:schemeClr val="tx1">
                    <a:tint val="75000"/>
                  </a:schemeClr>
                </a:solidFill>
              </a:defRPr>
            </a:lvl3pPr>
            <a:lvl4pPr marL="949559" indent="0">
              <a:buNone/>
              <a:defRPr sz="1108">
                <a:solidFill>
                  <a:schemeClr val="tx1">
                    <a:tint val="75000"/>
                  </a:schemeClr>
                </a:solidFill>
              </a:defRPr>
            </a:lvl4pPr>
            <a:lvl5pPr marL="1266078" indent="0">
              <a:buNone/>
              <a:defRPr sz="1108">
                <a:solidFill>
                  <a:schemeClr val="tx1">
                    <a:tint val="75000"/>
                  </a:schemeClr>
                </a:solidFill>
              </a:defRPr>
            </a:lvl5pPr>
            <a:lvl6pPr marL="1582598" indent="0">
              <a:buNone/>
              <a:defRPr sz="1108">
                <a:solidFill>
                  <a:schemeClr val="tx1">
                    <a:tint val="75000"/>
                  </a:schemeClr>
                </a:solidFill>
              </a:defRPr>
            </a:lvl6pPr>
            <a:lvl7pPr marL="1899117" indent="0">
              <a:buNone/>
              <a:defRPr sz="1108">
                <a:solidFill>
                  <a:schemeClr val="tx1">
                    <a:tint val="75000"/>
                  </a:schemeClr>
                </a:solidFill>
              </a:defRPr>
            </a:lvl7pPr>
            <a:lvl8pPr marL="2215637" indent="0">
              <a:buNone/>
              <a:defRPr sz="1108">
                <a:solidFill>
                  <a:schemeClr val="tx1">
                    <a:tint val="75000"/>
                  </a:schemeClr>
                </a:solidFill>
              </a:defRPr>
            </a:lvl8pPr>
            <a:lvl9pPr marL="2532156" indent="0">
              <a:buNone/>
              <a:defRPr sz="110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98136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6160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662" b="1"/>
            </a:lvl1pPr>
            <a:lvl2pPr marL="316520" indent="0">
              <a:buNone/>
              <a:defRPr sz="1385" b="1"/>
            </a:lvl2pPr>
            <a:lvl3pPr marL="633039" indent="0">
              <a:buNone/>
              <a:defRPr sz="1246" b="1"/>
            </a:lvl3pPr>
            <a:lvl4pPr marL="949559" indent="0">
              <a:buNone/>
              <a:defRPr sz="1108" b="1"/>
            </a:lvl4pPr>
            <a:lvl5pPr marL="1266078" indent="0">
              <a:buNone/>
              <a:defRPr sz="1108" b="1"/>
            </a:lvl5pPr>
            <a:lvl6pPr marL="1582598" indent="0">
              <a:buNone/>
              <a:defRPr sz="1108" b="1"/>
            </a:lvl6pPr>
            <a:lvl7pPr marL="1899117" indent="0">
              <a:buNone/>
              <a:defRPr sz="1108" b="1"/>
            </a:lvl7pPr>
            <a:lvl8pPr marL="2215637" indent="0">
              <a:buNone/>
              <a:defRPr sz="1108" b="1"/>
            </a:lvl8pPr>
            <a:lvl9pPr marL="2532156" indent="0">
              <a:buNone/>
              <a:defRPr sz="1108"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662" b="1"/>
            </a:lvl1pPr>
            <a:lvl2pPr marL="316520" indent="0">
              <a:buNone/>
              <a:defRPr sz="1385" b="1"/>
            </a:lvl2pPr>
            <a:lvl3pPr marL="633039" indent="0">
              <a:buNone/>
              <a:defRPr sz="1246" b="1"/>
            </a:lvl3pPr>
            <a:lvl4pPr marL="949559" indent="0">
              <a:buNone/>
              <a:defRPr sz="1108" b="1"/>
            </a:lvl4pPr>
            <a:lvl5pPr marL="1266078" indent="0">
              <a:buNone/>
              <a:defRPr sz="1108" b="1"/>
            </a:lvl5pPr>
            <a:lvl6pPr marL="1582598" indent="0">
              <a:buNone/>
              <a:defRPr sz="1108" b="1"/>
            </a:lvl6pPr>
            <a:lvl7pPr marL="1899117" indent="0">
              <a:buNone/>
              <a:defRPr sz="1108" b="1"/>
            </a:lvl7pPr>
            <a:lvl8pPr marL="2215637" indent="0">
              <a:buNone/>
              <a:defRPr sz="1108" b="1"/>
            </a:lvl8pPr>
            <a:lvl9pPr marL="2532156" indent="0">
              <a:buNone/>
              <a:defRPr sz="1108"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52862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1732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21280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215"/>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215"/>
            </a:lvl1pPr>
            <a:lvl2pPr>
              <a:defRPr sz="1938"/>
            </a:lvl2pPr>
            <a:lvl3pPr>
              <a:defRPr sz="1662"/>
            </a:lvl3pPr>
            <a:lvl4pPr>
              <a:defRPr sz="1385"/>
            </a:lvl4pPr>
            <a:lvl5pPr>
              <a:defRPr sz="1385"/>
            </a:lvl5pPr>
            <a:lvl6pPr>
              <a:defRPr sz="1385"/>
            </a:lvl6pPr>
            <a:lvl7pPr>
              <a:defRPr sz="1385"/>
            </a:lvl7pPr>
            <a:lvl8pPr>
              <a:defRPr sz="1385"/>
            </a:lvl8pPr>
            <a:lvl9pPr>
              <a:defRPr sz="138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108"/>
            </a:lvl1pPr>
            <a:lvl2pPr marL="316520" indent="0">
              <a:buNone/>
              <a:defRPr sz="969"/>
            </a:lvl2pPr>
            <a:lvl3pPr marL="633039" indent="0">
              <a:buNone/>
              <a:defRPr sz="831"/>
            </a:lvl3pPr>
            <a:lvl4pPr marL="949559" indent="0">
              <a:buNone/>
              <a:defRPr sz="692"/>
            </a:lvl4pPr>
            <a:lvl5pPr marL="1266078" indent="0">
              <a:buNone/>
              <a:defRPr sz="692"/>
            </a:lvl5pPr>
            <a:lvl6pPr marL="1582598" indent="0">
              <a:buNone/>
              <a:defRPr sz="692"/>
            </a:lvl6pPr>
            <a:lvl7pPr marL="1899117" indent="0">
              <a:buNone/>
              <a:defRPr sz="692"/>
            </a:lvl7pPr>
            <a:lvl8pPr marL="2215637" indent="0">
              <a:buNone/>
              <a:defRPr sz="692"/>
            </a:lvl8pPr>
            <a:lvl9pPr marL="2532156" indent="0">
              <a:buNone/>
              <a:defRPr sz="692"/>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31441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215"/>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215"/>
            </a:lvl1pPr>
            <a:lvl2pPr marL="316520" indent="0">
              <a:buNone/>
              <a:defRPr sz="1938"/>
            </a:lvl2pPr>
            <a:lvl3pPr marL="633039" indent="0">
              <a:buNone/>
              <a:defRPr sz="1662"/>
            </a:lvl3pPr>
            <a:lvl4pPr marL="949559" indent="0">
              <a:buNone/>
              <a:defRPr sz="1385"/>
            </a:lvl4pPr>
            <a:lvl5pPr marL="1266078" indent="0">
              <a:buNone/>
              <a:defRPr sz="1385"/>
            </a:lvl5pPr>
            <a:lvl6pPr marL="1582598" indent="0">
              <a:buNone/>
              <a:defRPr sz="1385"/>
            </a:lvl6pPr>
            <a:lvl7pPr marL="1899117" indent="0">
              <a:buNone/>
              <a:defRPr sz="1385"/>
            </a:lvl7pPr>
            <a:lvl8pPr marL="2215637" indent="0">
              <a:buNone/>
              <a:defRPr sz="1385"/>
            </a:lvl8pPr>
            <a:lvl9pPr marL="2532156" indent="0">
              <a:buNone/>
              <a:defRPr sz="1385"/>
            </a:lvl9pPr>
          </a:lstStyle>
          <a:p>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108"/>
            </a:lvl1pPr>
            <a:lvl2pPr marL="316520" indent="0">
              <a:buNone/>
              <a:defRPr sz="969"/>
            </a:lvl2pPr>
            <a:lvl3pPr marL="633039" indent="0">
              <a:buNone/>
              <a:defRPr sz="831"/>
            </a:lvl3pPr>
            <a:lvl4pPr marL="949559" indent="0">
              <a:buNone/>
              <a:defRPr sz="692"/>
            </a:lvl4pPr>
            <a:lvl5pPr marL="1266078" indent="0">
              <a:buNone/>
              <a:defRPr sz="692"/>
            </a:lvl5pPr>
            <a:lvl6pPr marL="1582598" indent="0">
              <a:buNone/>
              <a:defRPr sz="692"/>
            </a:lvl6pPr>
            <a:lvl7pPr marL="1899117" indent="0">
              <a:buNone/>
              <a:defRPr sz="692"/>
            </a:lvl7pPr>
            <a:lvl8pPr marL="2215637" indent="0">
              <a:buNone/>
              <a:defRPr sz="692"/>
            </a:lvl8pPr>
            <a:lvl9pPr marL="2532156" indent="0">
              <a:buNone/>
              <a:defRPr sz="692"/>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9528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99673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06226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831">
                <a:solidFill>
                  <a:schemeClr val="tx1">
                    <a:tint val="75000"/>
                  </a:schemeClr>
                </a:solidFill>
              </a:defRPr>
            </a:lvl1pPr>
          </a:lstStyle>
          <a:p>
            <a:fld id="{C764DE79-268F-4C1A-8933-263129D2AF90}" type="datetimeFigureOut">
              <a:rPr lang="en-US" dirty="0"/>
              <a:t>5/11/2026</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831">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831">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74779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A picture containing text, person, indoor, working&#10;&#10;Description automatically generated">
            <a:extLst>
              <a:ext uri="{FF2B5EF4-FFF2-40B4-BE49-F238E27FC236}">
                <a16:creationId xmlns:a16="http://schemas.microsoft.com/office/drawing/2014/main" id="{94A34F50-C807-772F-77C9-34D8EA24FA2A}"/>
              </a:ext>
            </a:extLst>
          </p:cNvPr>
          <p:cNvPicPr>
            <a:picLocks noChangeAspect="1"/>
          </p:cNvPicPr>
          <p:nvPr/>
        </p:nvPicPr>
        <p:blipFill>
          <a:blip r:embed="rId2"/>
          <a:stretch>
            <a:fillRect/>
          </a:stretch>
        </p:blipFill>
        <p:spPr>
          <a:xfrm>
            <a:off x="-56178" y="1693793"/>
            <a:ext cx="6965466" cy="4646715"/>
          </a:xfrm>
          <a:prstGeom prst="rect">
            <a:avLst/>
          </a:prstGeom>
        </p:spPr>
      </p:pic>
      <p:sp>
        <p:nvSpPr>
          <p:cNvPr id="10" name="Rounded Rectangle 9"/>
          <p:cNvSpPr/>
          <p:nvPr/>
        </p:nvSpPr>
        <p:spPr>
          <a:xfrm>
            <a:off x="128221" y="7019330"/>
            <a:ext cx="4070908" cy="900220"/>
          </a:xfrm>
          <a:prstGeom prst="roundRect">
            <a:avLst>
              <a:gd name="adj" fmla="val 50000"/>
            </a:avLst>
          </a:prstGeom>
          <a:ln w="28575">
            <a:solidFill>
              <a:schemeClr val="bg1"/>
            </a:solidFill>
          </a:ln>
          <a:effectLst/>
        </p:spPr>
        <p:style>
          <a:lnRef idx="2">
            <a:schemeClr val="accent5"/>
          </a:lnRef>
          <a:fillRef idx="1">
            <a:schemeClr val="lt1"/>
          </a:fillRef>
          <a:effectRef idx="0">
            <a:schemeClr val="accent5"/>
          </a:effectRef>
          <a:fontRef idx="minor">
            <a:schemeClr val="dk1"/>
          </a:fontRef>
        </p:style>
        <p:txBody>
          <a:bodyPr lIns="91440" tIns="45720" rIns="91440" bIns="45720" rtlCol="0" anchor="t"/>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GB" sz="2700" b="1">
                <a:solidFill>
                  <a:srgbClr val="32495D"/>
                </a:solidFill>
              </a:rPr>
              <a:t>Year 9 Pre-Option </a:t>
            </a:r>
          </a:p>
          <a:p>
            <a:endParaRPr lang="en-GB" sz="1357" b="1">
              <a:solidFill>
                <a:schemeClr val="tx1"/>
              </a:solidFill>
            </a:endParaRPr>
          </a:p>
          <a:p>
            <a:r>
              <a:rPr lang="en-GB" sz="1900" b="1">
                <a:solidFill>
                  <a:srgbClr val="FDC300"/>
                </a:solidFill>
              </a:rPr>
              <a:t>2026 - 2027</a:t>
            </a:r>
            <a:endParaRPr lang="en-GB" sz="1900" b="1">
              <a:solidFill>
                <a:srgbClr val="FDC300"/>
              </a:solidFill>
              <a:ea typeface="Calibri"/>
              <a:cs typeface="Calibri"/>
            </a:endParaRPr>
          </a:p>
          <a:p>
            <a:pPr algn="r"/>
            <a:endParaRPr lang="en-GB" sz="970">
              <a:solidFill>
                <a:srgbClr val="002060"/>
              </a:solidFill>
            </a:endParaRPr>
          </a:p>
          <a:p>
            <a:pPr algn="r"/>
            <a:endParaRPr lang="en-GB" sz="970">
              <a:solidFill>
                <a:srgbClr val="002060"/>
              </a:solidFill>
            </a:endParaRPr>
          </a:p>
          <a:p>
            <a:pPr algn="r"/>
            <a:endParaRPr lang="en-GB" sz="1744"/>
          </a:p>
          <a:p>
            <a:pPr algn="r"/>
            <a:endParaRPr lang="en-GB" sz="1744"/>
          </a:p>
          <a:p>
            <a:pPr algn="r"/>
            <a:endParaRPr lang="en-GB" sz="1744"/>
          </a:p>
          <a:p>
            <a:pPr algn="r"/>
            <a:endParaRPr lang="en-GB" sz="1744"/>
          </a:p>
          <a:p>
            <a:pPr algn="r"/>
            <a:endParaRPr lang="en-GB" sz="1744"/>
          </a:p>
        </p:txBody>
      </p:sp>
      <p:sp>
        <p:nvSpPr>
          <p:cNvPr id="25" name="TextBox 24"/>
          <p:cNvSpPr txBox="1"/>
          <p:nvPr/>
        </p:nvSpPr>
        <p:spPr>
          <a:xfrm>
            <a:off x="7040531" y="1610204"/>
            <a:ext cx="179093" cy="364897"/>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endParaRPr lang="en-US" sz="1744"/>
          </a:p>
        </p:txBody>
      </p:sp>
      <p:sp>
        <p:nvSpPr>
          <p:cNvPr id="30" name="Freeform 29"/>
          <p:cNvSpPr/>
          <p:nvPr/>
        </p:nvSpPr>
        <p:spPr>
          <a:xfrm>
            <a:off x="-70620" y="45744"/>
            <a:ext cx="6938327" cy="1929357"/>
          </a:xfrm>
          <a:custGeom>
            <a:avLst/>
            <a:gdLst>
              <a:gd name="connsiteX0" fmla="*/ 6910086 w 6910086"/>
              <a:gd name="connsiteY0" fmla="*/ 0 h 1250066"/>
              <a:gd name="connsiteX1" fmla="*/ 0 w 6910086"/>
              <a:gd name="connsiteY1" fmla="*/ 11575 h 1250066"/>
              <a:gd name="connsiteX2" fmla="*/ 11574 w 6910086"/>
              <a:gd name="connsiteY2" fmla="*/ 1250066 h 1250066"/>
              <a:gd name="connsiteX3" fmla="*/ 6910086 w 6910086"/>
              <a:gd name="connsiteY3" fmla="*/ 648183 h 1250066"/>
              <a:gd name="connsiteX4" fmla="*/ 6910086 w 6910086"/>
              <a:gd name="connsiteY4" fmla="*/ 0 h 12500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0086" h="1250066">
                <a:moveTo>
                  <a:pt x="6910086" y="0"/>
                </a:moveTo>
                <a:lnTo>
                  <a:pt x="0" y="11575"/>
                </a:lnTo>
                <a:lnTo>
                  <a:pt x="11574" y="1250066"/>
                </a:lnTo>
                <a:lnTo>
                  <a:pt x="6910086" y="648183"/>
                </a:lnTo>
                <a:lnTo>
                  <a:pt x="6910086" y="0"/>
                </a:lnTo>
                <a:close/>
              </a:path>
            </a:pathLst>
          </a:cu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US" sz="1744"/>
          </a:p>
        </p:txBody>
      </p:sp>
      <p:sp>
        <p:nvSpPr>
          <p:cNvPr id="28" name="Parallelogram 27"/>
          <p:cNvSpPr/>
          <p:nvPr/>
        </p:nvSpPr>
        <p:spPr>
          <a:xfrm rot="21172609">
            <a:off x="-171930" y="1541252"/>
            <a:ext cx="7212870" cy="486808"/>
          </a:xfrm>
          <a:prstGeom prst="parallelogram">
            <a:avLst>
              <a:gd name="adj" fmla="val 8617"/>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US" sz="1744"/>
          </a:p>
        </p:txBody>
      </p:sp>
      <p:sp>
        <p:nvSpPr>
          <p:cNvPr id="32" name="TextBox 31"/>
          <p:cNvSpPr txBox="1"/>
          <p:nvPr/>
        </p:nvSpPr>
        <p:spPr>
          <a:xfrm>
            <a:off x="7202747" y="1179255"/>
            <a:ext cx="179093" cy="364897"/>
          </a:xfrm>
          <a:prstGeom prst="rect">
            <a:avLst/>
          </a:prstGeom>
          <a:noFill/>
        </p:spPr>
        <p:txBody>
          <a:bodyPr wrap="square" rtlCol="0">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endParaRPr lang="en-US" sz="1744"/>
          </a:p>
        </p:txBody>
      </p:sp>
      <p:sp>
        <p:nvSpPr>
          <p:cNvPr id="3" name="Up Arrow 2"/>
          <p:cNvSpPr/>
          <p:nvPr/>
        </p:nvSpPr>
        <p:spPr>
          <a:xfrm>
            <a:off x="4343078" y="5684817"/>
            <a:ext cx="1329738" cy="4175439"/>
          </a:xfrm>
          <a:prstGeom prst="upArrow">
            <a:avLst/>
          </a:prstGeom>
          <a:solidFill>
            <a:srgbClr val="32495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6" name="Up Arrow 15"/>
          <p:cNvSpPr/>
          <p:nvPr/>
        </p:nvSpPr>
        <p:spPr>
          <a:xfrm>
            <a:off x="4965495" y="6608247"/>
            <a:ext cx="1329738" cy="3252007"/>
          </a:xfrm>
          <a:prstGeom prst="upArrow">
            <a:avLst/>
          </a:prstGeom>
          <a:solidFill>
            <a:srgbClr val="FDC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8" name="Up Arrow 17"/>
          <p:cNvSpPr/>
          <p:nvPr/>
        </p:nvSpPr>
        <p:spPr>
          <a:xfrm>
            <a:off x="3801777" y="7469440"/>
            <a:ext cx="1223370" cy="2390817"/>
          </a:xfrm>
          <a:prstGeom prst="upArrow">
            <a:avLst>
              <a:gd name="adj1" fmla="val 50000"/>
              <a:gd name="adj2" fmla="val 64711"/>
            </a:avLst>
          </a:prstGeom>
          <a:solidFill>
            <a:srgbClr val="FDC3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4" name="Rectangle 3"/>
          <p:cNvSpPr/>
          <p:nvPr/>
        </p:nvSpPr>
        <p:spPr>
          <a:xfrm>
            <a:off x="164099" y="6339108"/>
            <a:ext cx="4070908" cy="775796"/>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4460" b="1">
                <a:ln w="0"/>
                <a:solidFill>
                  <a:srgbClr val="32495D"/>
                </a:solidFill>
              </a:rPr>
              <a:t>Options booklet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4099" y="303872"/>
            <a:ext cx="3226803" cy="1232288"/>
          </a:xfrm>
          <a:prstGeom prst="rect">
            <a:avLst/>
          </a:prstGeom>
        </p:spPr>
      </p:pic>
      <p:sp>
        <p:nvSpPr>
          <p:cNvPr id="17" name="Up Arrow 16"/>
          <p:cNvSpPr/>
          <p:nvPr/>
        </p:nvSpPr>
        <p:spPr>
          <a:xfrm>
            <a:off x="5589486" y="8064320"/>
            <a:ext cx="1249265" cy="1795933"/>
          </a:xfrm>
          <a:prstGeom prst="upArrow">
            <a:avLst/>
          </a:prstGeom>
          <a:solidFill>
            <a:srgbClr val="32495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19" name="Up Arrow 18"/>
          <p:cNvSpPr/>
          <p:nvPr/>
        </p:nvSpPr>
        <p:spPr>
          <a:xfrm>
            <a:off x="3267353" y="8763048"/>
            <a:ext cx="1180462" cy="1097209"/>
          </a:xfrm>
          <a:prstGeom prst="upArrow">
            <a:avLst>
              <a:gd name="adj1" fmla="val 50000"/>
              <a:gd name="adj2" fmla="val 51719"/>
            </a:avLst>
          </a:prstGeom>
          <a:solidFill>
            <a:srgbClr val="32495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2" name="Parallelogram 1">
            <a:extLst>
              <a:ext uri="{FF2B5EF4-FFF2-40B4-BE49-F238E27FC236}">
                <a16:creationId xmlns:a16="http://schemas.microsoft.com/office/drawing/2014/main" id="{58666591-81E2-7968-6CEE-248FACDCD83B}"/>
              </a:ext>
            </a:extLst>
          </p:cNvPr>
          <p:cNvSpPr/>
          <p:nvPr/>
        </p:nvSpPr>
        <p:spPr>
          <a:xfrm rot="21172609">
            <a:off x="-130173" y="2009566"/>
            <a:ext cx="7064439" cy="139029"/>
          </a:xfrm>
          <a:prstGeom prst="parallelogram">
            <a:avLst>
              <a:gd name="adj" fmla="val 8617"/>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US" sz="1744"/>
          </a:p>
        </p:txBody>
      </p:sp>
      <p:pic>
        <p:nvPicPr>
          <p:cNvPr id="7" name="Picture 6" descr="A black background with blue text&#10;&#10;AI-generated content may be incorrect.">
            <a:extLst>
              <a:ext uri="{FF2B5EF4-FFF2-40B4-BE49-F238E27FC236}">
                <a16:creationId xmlns:a16="http://schemas.microsoft.com/office/drawing/2014/main" id="{CA250AAC-C4B6-9AD7-078B-AFE8E41CB4C3}"/>
              </a:ext>
            </a:extLst>
          </p:cNvPr>
          <p:cNvPicPr>
            <a:picLocks noChangeAspect="1"/>
          </p:cNvPicPr>
          <p:nvPr/>
        </p:nvPicPr>
        <p:blipFill>
          <a:blip r:embed="rId4"/>
          <a:stretch>
            <a:fillRect/>
          </a:stretch>
        </p:blipFill>
        <p:spPr>
          <a:xfrm>
            <a:off x="167004" y="8965915"/>
            <a:ext cx="2523744" cy="900025"/>
          </a:xfrm>
          <a:prstGeom prst="rect">
            <a:avLst/>
          </a:prstGeom>
        </p:spPr>
      </p:pic>
    </p:spTree>
    <p:extLst>
      <p:ext uri="{BB962C8B-B14F-4D97-AF65-F5344CB8AC3E}">
        <p14:creationId xmlns:p14="http://schemas.microsoft.com/office/powerpoint/2010/main" val="1542052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16" y="1131439"/>
            <a:ext cx="5734495" cy="7465751"/>
          </a:xfrm>
        </p:spPr>
        <p:txBody>
          <a:bodyPr vert="horz" lIns="91440" tIns="45720" rIns="91440" bIns="45720"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just">
              <a:lnSpc>
                <a:spcPct val="104000"/>
              </a:lnSpc>
              <a:spcAft>
                <a:spcPts val="24"/>
              </a:spcAft>
              <a:buNone/>
            </a:pPr>
            <a:endParaRPr lang="en-GB" sz="1163">
              <a:solidFill>
                <a:srgbClr val="000000"/>
              </a:solidFill>
              <a:effectLst/>
              <a:latin typeface="Calibri" panose="020F0502020204030204" pitchFamily="34" charset="0"/>
              <a:ea typeface="Calibri" panose="020F0502020204030204" pitchFamily="34" charset="0"/>
            </a:endParaRPr>
          </a:p>
          <a:p>
            <a:pPr marL="0" indent="0" algn="just">
              <a:lnSpc>
                <a:spcPct val="104000"/>
              </a:lnSpc>
              <a:spcAft>
                <a:spcPts val="24"/>
              </a:spcAft>
              <a:buNone/>
            </a:pPr>
            <a:r>
              <a:rPr lang="en-GB" sz="1150">
                <a:solidFill>
                  <a:srgbClr val="000000"/>
                </a:solidFill>
                <a:effectLst/>
                <a:latin typeface="Calibri"/>
                <a:ea typeface="Calibri"/>
                <a:cs typeface="Calibri"/>
              </a:rPr>
              <a:t>In Year 9, you will follow a similar curriculum to the one you have studied in Year 8, with a strong emphasis on English, Maths and Science. All students will continue to study French.  </a:t>
            </a:r>
          </a:p>
          <a:p>
            <a:pPr indent="0" algn="just">
              <a:lnSpc>
                <a:spcPct val="104000"/>
              </a:lnSpc>
              <a:spcAft>
                <a:spcPts val="24"/>
              </a:spcAft>
              <a:buNone/>
            </a:pPr>
            <a:r>
              <a:rPr lang="en-GB" sz="1150">
                <a:solidFill>
                  <a:srgbClr val="000000"/>
                </a:solidFill>
                <a:latin typeface="Calibri"/>
                <a:ea typeface="Calibri"/>
                <a:cs typeface="Calibri"/>
              </a:rPr>
              <a:t>This year</a:t>
            </a:r>
            <a:r>
              <a:rPr lang="en-GB" sz="1150">
                <a:solidFill>
                  <a:srgbClr val="000000"/>
                </a:solidFill>
                <a:effectLst/>
                <a:latin typeface="Calibri"/>
                <a:ea typeface="Calibri"/>
                <a:cs typeface="Calibri"/>
              </a:rPr>
              <a:t>, we introduce the idea of studying subjects at GCSE through a system of pre-option choices.</a:t>
            </a:r>
            <a:r>
              <a:rPr lang="en-GB" sz="1150">
                <a:solidFill>
                  <a:srgbClr val="000000"/>
                </a:solidFill>
                <a:latin typeface="Calibri"/>
                <a:ea typeface="Calibri"/>
                <a:cs typeface="Calibri"/>
              </a:rPr>
              <a:t> </a:t>
            </a:r>
            <a:r>
              <a:rPr lang="en-GB" sz="1150">
                <a:solidFill>
                  <a:srgbClr val="000000"/>
                </a:solidFill>
                <a:effectLst/>
                <a:latin typeface="Calibri"/>
                <a:ea typeface="Calibri"/>
                <a:cs typeface="Calibri"/>
              </a:rPr>
              <a:t> Students are able to study subjects that they are interested in taking forward to GCSE level.</a:t>
            </a:r>
            <a:r>
              <a:rPr lang="en-GB" sz="1150">
                <a:solidFill>
                  <a:srgbClr val="000000"/>
                </a:solidFill>
                <a:latin typeface="Calibri"/>
                <a:ea typeface="Calibri"/>
                <a:cs typeface="Calibri"/>
              </a:rPr>
              <a:t> </a:t>
            </a:r>
            <a:r>
              <a:rPr lang="en-GB" sz="1150">
                <a:solidFill>
                  <a:srgbClr val="000000"/>
                </a:solidFill>
                <a:effectLst/>
                <a:latin typeface="Calibri"/>
                <a:ea typeface="Calibri"/>
                <a:cs typeface="Calibri"/>
              </a:rPr>
              <a:t>It is </a:t>
            </a:r>
            <a:r>
              <a:rPr lang="en-GB" sz="1150">
                <a:solidFill>
                  <a:srgbClr val="000000"/>
                </a:solidFill>
                <a:latin typeface="Calibri"/>
                <a:ea typeface="Calibri"/>
                <a:cs typeface="Calibri"/>
              </a:rPr>
              <a:t>an opportunity </a:t>
            </a:r>
            <a:r>
              <a:rPr lang="en-GB" sz="1150">
                <a:solidFill>
                  <a:srgbClr val="000000"/>
                </a:solidFill>
                <a:effectLst/>
                <a:latin typeface="Calibri"/>
                <a:ea typeface="Calibri"/>
                <a:cs typeface="Calibri"/>
              </a:rPr>
              <a:t>to master some of the key concepts and skills surrounding the subject, and to access it in a more exploratory format.</a:t>
            </a:r>
            <a:r>
              <a:rPr lang="en-GB" sz="1150">
                <a:solidFill>
                  <a:srgbClr val="000000"/>
                </a:solidFill>
                <a:latin typeface="Calibri"/>
                <a:ea typeface="Calibri"/>
                <a:cs typeface="Calibri"/>
              </a:rPr>
              <a:t> </a:t>
            </a:r>
            <a:r>
              <a:rPr lang="en-GB" sz="1150">
                <a:solidFill>
                  <a:srgbClr val="000000"/>
                </a:solidFill>
                <a:effectLst/>
                <a:latin typeface="Calibri"/>
                <a:ea typeface="Calibri"/>
                <a:cs typeface="Calibri"/>
              </a:rPr>
              <a:t> This booklet aims to give you details of all the subjects, which are available for you to study in Year 9 and give you guidance and advice about how to make your choices.</a:t>
            </a:r>
            <a:r>
              <a:rPr lang="en-GB" sz="1150">
                <a:solidFill>
                  <a:srgbClr val="000000"/>
                </a:solidFill>
                <a:latin typeface="Calibri"/>
                <a:ea typeface="Calibri"/>
                <a:cs typeface="Calibri"/>
              </a:rPr>
              <a:t> </a:t>
            </a:r>
            <a:endParaRPr lang="en-GB" sz="1150">
              <a:solidFill>
                <a:srgbClr val="000000"/>
              </a:solidFill>
              <a:effectLst/>
              <a:latin typeface="Calibri"/>
              <a:ea typeface="Calibri"/>
              <a:cs typeface="Calibri"/>
            </a:endParaRPr>
          </a:p>
          <a:p>
            <a:pPr marL="0" indent="0" algn="l">
              <a:lnSpc>
                <a:spcPct val="104000"/>
              </a:lnSpc>
              <a:spcAft>
                <a:spcPts val="5"/>
              </a:spcAft>
              <a:buNone/>
            </a:pPr>
            <a:r>
              <a:rPr lang="en-GB" sz="1150">
                <a:solidFill>
                  <a:srgbClr val="000000"/>
                </a:solidFill>
                <a:effectLst/>
                <a:latin typeface="Calibri"/>
                <a:ea typeface="Calibri"/>
                <a:cs typeface="Calibri"/>
              </a:rPr>
              <a:t>It is intended that you will choose to study subjects which you are interested in pursuing in Years 10 and 11. We hope that by studying subjects in Year 9, you will be well prepared for Years 10 and 11 and, be able to make well-informed choices. </a:t>
            </a:r>
          </a:p>
          <a:p>
            <a:pPr marL="0" indent="0" algn="l">
              <a:lnSpc>
                <a:spcPct val="107000"/>
              </a:lnSpc>
              <a:spcAft>
                <a:spcPts val="24"/>
              </a:spcAft>
              <a:buNone/>
            </a:pPr>
            <a:r>
              <a:rPr lang="en-GB" sz="1150" b="1" u="sng">
                <a:solidFill>
                  <a:srgbClr val="000000"/>
                </a:solidFill>
                <a:effectLst/>
                <a:uFill>
                  <a:solidFill>
                    <a:srgbClr val="000000"/>
                  </a:solidFill>
                </a:uFill>
                <a:latin typeface="Calibri"/>
                <a:ea typeface="Calibri"/>
                <a:cs typeface="Calibri"/>
              </a:rPr>
              <a:t>How to make your choices</a:t>
            </a:r>
            <a:r>
              <a:rPr lang="en-GB" sz="1150" b="1">
                <a:solidFill>
                  <a:srgbClr val="000000"/>
                </a:solidFill>
                <a:effectLst/>
                <a:latin typeface="Calibri"/>
                <a:ea typeface="Calibri"/>
                <a:cs typeface="Calibri"/>
              </a:rPr>
              <a:t> </a:t>
            </a:r>
            <a:endParaRPr lang="en-GB" sz="1150">
              <a:solidFill>
                <a:srgbClr val="000000"/>
              </a:solidFill>
              <a:effectLst/>
              <a:latin typeface="Calibri"/>
              <a:ea typeface="Calibri"/>
              <a:cs typeface="Calibri"/>
            </a:endParaRPr>
          </a:p>
          <a:p>
            <a:pPr indent="0">
              <a:lnSpc>
                <a:spcPct val="104000"/>
              </a:lnSpc>
              <a:spcAft>
                <a:spcPts val="5"/>
              </a:spcAft>
              <a:buNone/>
            </a:pPr>
            <a:r>
              <a:rPr lang="en-GB" sz="1150">
                <a:solidFill>
                  <a:srgbClr val="000000"/>
                </a:solidFill>
                <a:effectLst/>
                <a:latin typeface="Calibri"/>
                <a:ea typeface="Calibri"/>
                <a:cs typeface="Calibri"/>
              </a:rPr>
              <a:t>Once you have read through this booklet carefully, you need to choose the subjects you would most like to study in Year 9. The list of subjects you can choose from is shown below.</a:t>
            </a:r>
            <a:r>
              <a:rPr lang="en-GB" sz="1150">
                <a:solidFill>
                  <a:srgbClr val="000000"/>
                </a:solidFill>
                <a:latin typeface="Calibri"/>
                <a:ea typeface="Calibri"/>
                <a:cs typeface="Calibri"/>
              </a:rPr>
              <a:t> </a:t>
            </a:r>
            <a:r>
              <a:rPr lang="en-GB" sz="1150">
                <a:solidFill>
                  <a:srgbClr val="000000"/>
                </a:solidFill>
                <a:effectLst/>
                <a:latin typeface="Calibri"/>
                <a:ea typeface="Calibri"/>
                <a:cs typeface="Calibri"/>
              </a:rPr>
              <a:t> You will complete this </a:t>
            </a:r>
            <a:r>
              <a:rPr lang="en-GB" sz="1150">
                <a:solidFill>
                  <a:srgbClr val="000000"/>
                </a:solidFill>
                <a:latin typeface="Calibri"/>
                <a:ea typeface="Calibri"/>
                <a:cs typeface="Calibri"/>
              </a:rPr>
              <a:t>via a</a:t>
            </a:r>
            <a:r>
              <a:rPr lang="en-GB" sz="1150">
                <a:solidFill>
                  <a:srgbClr val="000000"/>
                </a:solidFill>
                <a:effectLst/>
                <a:latin typeface="Calibri"/>
                <a:ea typeface="Calibri"/>
                <a:cs typeface="Calibri"/>
              </a:rPr>
              <a:t> </a:t>
            </a:r>
            <a:r>
              <a:rPr lang="en-GB" sz="1150">
                <a:solidFill>
                  <a:srgbClr val="000000"/>
                </a:solidFill>
                <a:latin typeface="Calibri"/>
                <a:ea typeface="Calibri"/>
                <a:cs typeface="Calibri"/>
              </a:rPr>
              <a:t>link to a Microsoft forms document, you will </a:t>
            </a:r>
            <a:r>
              <a:rPr lang="en-GB" sz="1150">
                <a:solidFill>
                  <a:srgbClr val="000000"/>
                </a:solidFill>
                <a:effectLst/>
                <a:latin typeface="Calibri"/>
                <a:ea typeface="Calibri"/>
                <a:cs typeface="Calibri"/>
              </a:rPr>
              <a:t>not be able to change your choices once they have been submitted, so consider these carefully.</a:t>
            </a:r>
            <a:r>
              <a:rPr lang="en-GB" sz="1150">
                <a:solidFill>
                  <a:srgbClr val="000000"/>
                </a:solidFill>
                <a:latin typeface="Calibri"/>
                <a:ea typeface="Calibri"/>
                <a:cs typeface="Calibri"/>
              </a:rPr>
              <a:t> </a:t>
            </a:r>
            <a:endParaRPr lang="en-GB" sz="1150">
              <a:solidFill>
                <a:srgbClr val="000000"/>
              </a:solidFill>
              <a:effectLst/>
              <a:latin typeface="Calibri"/>
              <a:ea typeface="Calibri"/>
              <a:cs typeface="Calibri"/>
            </a:endParaRPr>
          </a:p>
          <a:p>
            <a:pPr marL="0" indent="0" algn="just">
              <a:lnSpc>
                <a:spcPct val="104000"/>
              </a:lnSpc>
              <a:spcAft>
                <a:spcPts val="24"/>
              </a:spcAft>
              <a:buNone/>
            </a:pPr>
            <a:r>
              <a:rPr lang="en-GB" sz="1150" b="1">
                <a:solidFill>
                  <a:srgbClr val="000000"/>
                </a:solidFill>
                <a:latin typeface="Calibri"/>
                <a:ea typeface="Calibri"/>
                <a:cs typeface="Calibri"/>
              </a:rPr>
              <a:t>Y</a:t>
            </a:r>
            <a:r>
              <a:rPr lang="en-GB" sz="1150" b="1">
                <a:solidFill>
                  <a:srgbClr val="000000"/>
                </a:solidFill>
                <a:effectLst/>
                <a:latin typeface="Calibri"/>
                <a:ea typeface="Calibri"/>
                <a:cs typeface="Calibri"/>
              </a:rPr>
              <a:t>ou need to choose: </a:t>
            </a:r>
          </a:p>
          <a:p>
            <a:pPr marL="171450" marR="1274445" indent="-171450" algn="just" fontAlgn="base">
              <a:lnSpc>
                <a:spcPct val="104000"/>
              </a:lnSpc>
              <a:spcAft>
                <a:spcPts val="24"/>
              </a:spcAft>
              <a:buClr>
                <a:srgbClr val="000000"/>
              </a:buClr>
              <a:buSzPts val="1200"/>
            </a:pPr>
            <a:r>
              <a:rPr lang="en-GB" sz="1150" b="1">
                <a:solidFill>
                  <a:srgbClr val="000000"/>
                </a:solidFill>
                <a:uFill>
                  <a:solidFill>
                    <a:srgbClr val="000000"/>
                  </a:solidFill>
                </a:uFill>
                <a:ea typeface="Arial" panose="020B0604020202020204" pitchFamily="34" charset="0"/>
                <a:cs typeface="Arial"/>
              </a:rPr>
              <a:t>Four </a:t>
            </a:r>
            <a:r>
              <a:rPr lang="en-GB" sz="1150" b="1" u="none" strike="noStrike">
                <a:solidFill>
                  <a:srgbClr val="000000"/>
                </a:solidFill>
                <a:effectLst/>
                <a:uFill>
                  <a:solidFill>
                    <a:srgbClr val="000000"/>
                  </a:solidFill>
                </a:uFill>
                <a:ea typeface="Arial" panose="020B0604020202020204" pitchFamily="34" charset="0"/>
                <a:cs typeface="Arial"/>
              </a:rPr>
              <a:t>pre-option subjects (</a:t>
            </a:r>
            <a:r>
              <a:rPr lang="en-GB" sz="1150" b="1">
                <a:solidFill>
                  <a:srgbClr val="000000"/>
                </a:solidFill>
                <a:uFill>
                  <a:solidFill>
                    <a:srgbClr val="000000"/>
                  </a:solidFill>
                </a:uFill>
                <a:ea typeface="Arial" panose="020B0604020202020204" pitchFamily="34" charset="0"/>
                <a:cs typeface="Arial"/>
              </a:rPr>
              <a:t>two</a:t>
            </a:r>
            <a:r>
              <a:rPr lang="en-GB" sz="1150" b="1" u="none" strike="noStrike">
                <a:solidFill>
                  <a:srgbClr val="000000"/>
                </a:solidFill>
                <a:effectLst/>
                <a:uFill>
                  <a:solidFill>
                    <a:srgbClr val="000000"/>
                  </a:solidFill>
                </a:uFill>
                <a:ea typeface="Arial" panose="020B0604020202020204" pitchFamily="34" charset="0"/>
                <a:cs typeface="Arial"/>
              </a:rPr>
              <a:t> from</a:t>
            </a:r>
            <a:r>
              <a:rPr lang="en-GB" sz="1150" b="1">
                <a:solidFill>
                  <a:srgbClr val="000000"/>
                </a:solidFill>
                <a:uFill>
                  <a:solidFill>
                    <a:srgbClr val="000000"/>
                  </a:solidFill>
                </a:uFill>
                <a:ea typeface="Arial" panose="020B0604020202020204" pitchFamily="34" charset="0"/>
                <a:cs typeface="Arial"/>
              </a:rPr>
              <a:t> block A</a:t>
            </a:r>
            <a:r>
              <a:rPr lang="en-GB" sz="1150" b="1" u="none" strike="noStrike">
                <a:solidFill>
                  <a:srgbClr val="000000"/>
                </a:solidFill>
                <a:effectLst/>
                <a:uFill>
                  <a:solidFill>
                    <a:srgbClr val="000000"/>
                  </a:solidFill>
                </a:uFill>
                <a:ea typeface="Arial" panose="020B0604020202020204" pitchFamily="34" charset="0"/>
                <a:cs typeface="Arial"/>
              </a:rPr>
              <a:t> and </a:t>
            </a:r>
            <a:r>
              <a:rPr lang="en-GB" sz="1150" b="1">
                <a:solidFill>
                  <a:srgbClr val="000000"/>
                </a:solidFill>
                <a:uFill>
                  <a:solidFill>
                    <a:srgbClr val="000000"/>
                  </a:solidFill>
                </a:uFill>
                <a:ea typeface="Arial" panose="020B0604020202020204" pitchFamily="34" charset="0"/>
                <a:cs typeface="Arial"/>
              </a:rPr>
              <a:t>two </a:t>
            </a:r>
            <a:r>
              <a:rPr lang="en-GB" sz="1150" b="1" u="none" strike="noStrike">
                <a:solidFill>
                  <a:srgbClr val="000000"/>
                </a:solidFill>
                <a:effectLst/>
                <a:uFill>
                  <a:solidFill>
                    <a:srgbClr val="000000"/>
                  </a:solidFill>
                </a:uFill>
                <a:ea typeface="Arial" panose="020B0604020202020204" pitchFamily="34" charset="0"/>
                <a:cs typeface="Arial"/>
              </a:rPr>
              <a:t>from </a:t>
            </a:r>
            <a:r>
              <a:rPr lang="en-GB" sz="1150" b="1">
                <a:solidFill>
                  <a:srgbClr val="000000"/>
                </a:solidFill>
                <a:uFill>
                  <a:solidFill>
                    <a:srgbClr val="000000"/>
                  </a:solidFill>
                </a:uFill>
                <a:ea typeface="Arial" panose="020B0604020202020204" pitchFamily="34" charset="0"/>
                <a:cs typeface="Arial"/>
              </a:rPr>
              <a:t>block B</a:t>
            </a:r>
            <a:r>
              <a:rPr lang="en-GB" sz="1150" b="1" u="none" strike="noStrike">
                <a:solidFill>
                  <a:srgbClr val="000000"/>
                </a:solidFill>
                <a:effectLst/>
                <a:uFill>
                  <a:solidFill>
                    <a:srgbClr val="000000"/>
                  </a:solidFill>
                </a:uFill>
                <a:ea typeface="Arial" panose="020B0604020202020204" pitchFamily="34" charset="0"/>
                <a:cs typeface="Arial"/>
              </a:rPr>
              <a:t>)</a:t>
            </a:r>
          </a:p>
          <a:p>
            <a:pPr marR="1274445" algn="just" fontAlgn="base">
              <a:lnSpc>
                <a:spcPct val="104000"/>
              </a:lnSpc>
              <a:spcAft>
                <a:spcPts val="24"/>
              </a:spcAft>
              <a:buClr>
                <a:srgbClr val="000000"/>
              </a:buClr>
              <a:buSzPts val="1200"/>
            </a:pPr>
            <a:r>
              <a:rPr lang="en-GB" sz="1150" b="1" u="none" strike="noStrike">
                <a:solidFill>
                  <a:srgbClr val="000000"/>
                </a:solidFill>
                <a:effectLst/>
                <a:uFill>
                  <a:solidFill>
                    <a:srgbClr val="000000"/>
                  </a:solidFill>
                </a:uFill>
                <a:ea typeface="Arial" panose="020B0604020202020204" pitchFamily="34" charset="0"/>
                <a:cs typeface="Arial"/>
              </a:rPr>
              <a:t>A reserved choice for each option block</a:t>
            </a:r>
          </a:p>
          <a:p>
            <a:pPr marL="0" indent="0" algn="just">
              <a:lnSpc>
                <a:spcPct val="120000"/>
              </a:lnSpc>
              <a:buNone/>
            </a:pPr>
            <a:endParaRPr lang="en-US" sz="1163"/>
          </a:p>
          <a:p>
            <a:pPr marL="0" indent="0" algn="just">
              <a:lnSpc>
                <a:spcPct val="120000"/>
              </a:lnSpc>
              <a:buNone/>
            </a:pPr>
            <a:endParaRPr lang="en-US" sz="1163"/>
          </a:p>
        </p:txBody>
      </p:sp>
      <p:cxnSp>
        <p:nvCxnSpPr>
          <p:cNvPr id="21" name="Straight Connector 20"/>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465174" y="499747"/>
            <a:ext cx="4695636"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27" b="1">
                <a:ln w="0"/>
              </a:rPr>
              <a:t>Options Guidance and Information</a:t>
            </a:r>
          </a:p>
        </p:txBody>
      </p:sp>
      <p:pic>
        <p:nvPicPr>
          <p:cNvPr id="4" name="Picture 3"/>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9A9E41A0-8AFB-E8E6-EB01-3B1DB7182D02}"/>
              </a:ext>
            </a:extLst>
          </p:cNvPr>
          <p:cNvSpPr/>
          <p:nvPr/>
        </p:nvSpPr>
        <p:spPr>
          <a:xfrm>
            <a:off x="0" y="9316972"/>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0" y="9140540"/>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3929" y="7207388"/>
            <a:ext cx="2454979" cy="2464004"/>
          </a:xfrm>
          <a:prstGeom prst="rect">
            <a:avLst/>
          </a:prstGeom>
        </p:spPr>
      </p:pic>
      <p:sp>
        <p:nvSpPr>
          <p:cNvPr id="13" name="TextBox 12">
            <a:extLst>
              <a:ext uri="{FF2B5EF4-FFF2-40B4-BE49-F238E27FC236}">
                <a16:creationId xmlns:a16="http://schemas.microsoft.com/office/drawing/2014/main" id="{71576562-4585-4953-8FA3-9530DCB9A7D1}"/>
              </a:ext>
            </a:extLst>
          </p:cNvPr>
          <p:cNvSpPr txBox="1"/>
          <p:nvPr/>
        </p:nvSpPr>
        <p:spPr>
          <a:xfrm>
            <a:off x="175222" y="8236461"/>
            <a:ext cx="4086547" cy="841321"/>
          </a:xfrm>
          <a:prstGeom prst="rect">
            <a:avLst/>
          </a:prstGeom>
          <a:noFill/>
        </p:spPr>
        <p:txBody>
          <a:bodyPr wrap="square" lIns="91440" tIns="45720" rIns="91440" bIns="45720"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5715" indent="-5715" algn="ctr">
              <a:lnSpc>
                <a:spcPct val="107000"/>
              </a:lnSpc>
              <a:spcAft>
                <a:spcPts val="1149"/>
              </a:spcAft>
            </a:pPr>
            <a:r>
              <a:rPr lang="en-GB" sz="1150" b="1">
                <a:solidFill>
                  <a:srgbClr val="000000"/>
                </a:solidFill>
                <a:ea typeface="Calibri"/>
              </a:rPr>
              <a:t>You </a:t>
            </a:r>
            <a:r>
              <a:rPr lang="en-GB" sz="1150" b="1">
                <a:solidFill>
                  <a:srgbClr val="000000"/>
                </a:solidFill>
                <a:effectLst/>
                <a:ea typeface="Calibri"/>
              </a:rPr>
              <a:t>will </a:t>
            </a:r>
            <a:r>
              <a:rPr lang="en-GB" sz="1150" b="1">
                <a:solidFill>
                  <a:srgbClr val="000000"/>
                </a:solidFill>
                <a:ea typeface="Calibri"/>
              </a:rPr>
              <a:t>be asked to </a:t>
            </a:r>
            <a:r>
              <a:rPr lang="en-GB" sz="1150" b="1">
                <a:solidFill>
                  <a:srgbClr val="000000"/>
                </a:solidFill>
                <a:effectLst/>
                <a:ea typeface="Calibri"/>
              </a:rPr>
              <a:t>complete </a:t>
            </a:r>
            <a:r>
              <a:rPr lang="en-GB" sz="1150" b="1">
                <a:ea typeface="Calibri"/>
              </a:rPr>
              <a:t>your</a:t>
            </a:r>
            <a:r>
              <a:rPr lang="en-GB" sz="1150" b="1">
                <a:effectLst/>
                <a:ea typeface="Calibri"/>
              </a:rPr>
              <a:t> </a:t>
            </a:r>
            <a:r>
              <a:rPr lang="en-GB" sz="1150" b="1">
                <a:ea typeface="Calibri"/>
              </a:rPr>
              <a:t>choices via a Microsoft forms link. It is the intention that the choices will be made at home with the support of families, but our form tutors will be available to support the process.</a:t>
            </a:r>
            <a:endParaRPr lang="en-GB" sz="1150" b="1">
              <a:effectLst/>
              <a:ea typeface="Calibri"/>
              <a:cs typeface="Calibri" panose="020F0502020204030204"/>
            </a:endParaRPr>
          </a:p>
        </p:txBody>
      </p:sp>
      <p:graphicFrame>
        <p:nvGraphicFramePr>
          <p:cNvPr id="9" name="Table 8">
            <a:extLst>
              <a:ext uri="{FF2B5EF4-FFF2-40B4-BE49-F238E27FC236}">
                <a16:creationId xmlns:a16="http://schemas.microsoft.com/office/drawing/2014/main" id="{52AFB485-8778-914C-D731-D2334CAB21A5}"/>
              </a:ext>
            </a:extLst>
          </p:cNvPr>
          <p:cNvGraphicFramePr>
            <a:graphicFrameLocks noGrp="1"/>
          </p:cNvGraphicFramePr>
          <p:nvPr>
            <p:extLst>
              <p:ext uri="{D42A27DB-BD31-4B8C-83A1-F6EECF244321}">
                <p14:modId xmlns:p14="http://schemas.microsoft.com/office/powerpoint/2010/main" val="2910143204"/>
              </p:ext>
            </p:extLst>
          </p:nvPr>
        </p:nvGraphicFramePr>
        <p:xfrm>
          <a:off x="430772" y="6032067"/>
          <a:ext cx="4040378" cy="2203829"/>
        </p:xfrm>
        <a:graphic>
          <a:graphicData uri="http://schemas.openxmlformats.org/drawingml/2006/table">
            <a:tbl>
              <a:tblPr firstRow="1" firstCol="1" bandRow="1">
                <a:tableStyleId>{5C22544A-7EE6-4342-B048-85BDC9FD1C3A}</a:tableStyleId>
              </a:tblPr>
              <a:tblGrid>
                <a:gridCol w="1643544">
                  <a:extLst>
                    <a:ext uri="{9D8B030D-6E8A-4147-A177-3AD203B41FA5}">
                      <a16:colId xmlns:a16="http://schemas.microsoft.com/office/drawing/2014/main" val="1005219861"/>
                    </a:ext>
                  </a:extLst>
                </a:gridCol>
                <a:gridCol w="697935">
                  <a:extLst>
                    <a:ext uri="{9D8B030D-6E8A-4147-A177-3AD203B41FA5}">
                      <a16:colId xmlns:a16="http://schemas.microsoft.com/office/drawing/2014/main" val="4223979556"/>
                    </a:ext>
                  </a:extLst>
                </a:gridCol>
                <a:gridCol w="1698899">
                  <a:extLst>
                    <a:ext uri="{9D8B030D-6E8A-4147-A177-3AD203B41FA5}">
                      <a16:colId xmlns:a16="http://schemas.microsoft.com/office/drawing/2014/main" val="1100074765"/>
                    </a:ext>
                  </a:extLst>
                </a:gridCol>
              </a:tblGrid>
              <a:tr h="341974">
                <a:tc>
                  <a:txBody>
                    <a:bodyPr/>
                    <a:lstStyle/>
                    <a:p>
                      <a:pPr algn="ctr" fontAlgn="base">
                        <a:buNone/>
                      </a:pPr>
                      <a:r>
                        <a:rPr lang="en-US" sz="1200" b="1"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Block A</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ase">
                        <a:buNone/>
                      </a:pPr>
                      <a:r>
                        <a:rPr lang="en-US" sz="1200" b="1"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base">
                        <a:buNone/>
                      </a:pPr>
                      <a:r>
                        <a:rPr lang="en-US" sz="1200" b="1"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Block B</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2995216"/>
                  </a:ext>
                </a:extLst>
              </a:tr>
              <a:tr h="341974">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Drama</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Business</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14910687"/>
                  </a:ext>
                </a:extLst>
              </a:tr>
              <a:tr h="379969">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Art</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Music</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47606023"/>
                  </a:ext>
                </a:extLst>
              </a:tr>
              <a:tr h="341974">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DT </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Sociology</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4568624"/>
                  </a:ext>
                </a:extLst>
              </a:tr>
              <a:tr h="398969">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DT Food</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79858903"/>
                  </a:ext>
                </a:extLst>
              </a:tr>
              <a:tr h="398969">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Creative ICT</a:t>
                      </a:r>
                      <a:endParaRPr lang="en-US">
                        <a:effectLst/>
                      </a:endParaRPr>
                    </a:p>
                  </a:txBody>
                  <a:tcPr marL="9525" marR="9525" marT="9525" marB="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ase">
                        <a:buNone/>
                      </a:pPr>
                      <a:r>
                        <a:rPr lang="en-US" sz="1200" kern="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a:effectLst/>
                      </a:endParaRPr>
                    </a:p>
                  </a:txBody>
                  <a:tcPr marL="9525" marR="9525" marT="9525" marB="9525">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buNone/>
                      </a:pPr>
                      <a:r>
                        <a:rPr lang="en-US">
                          <a:effectLst/>
                        </a:rPr>
                        <a:t>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027704991"/>
                  </a:ext>
                </a:extLst>
              </a:tr>
            </a:tbl>
          </a:graphicData>
        </a:graphic>
      </p:graphicFrame>
    </p:spTree>
    <p:extLst>
      <p:ext uri="{BB962C8B-B14F-4D97-AF65-F5344CB8AC3E}">
        <p14:creationId xmlns:p14="http://schemas.microsoft.com/office/powerpoint/2010/main" val="400933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16" y="1461178"/>
            <a:ext cx="5734495" cy="7136012"/>
          </a:xfrm>
        </p:spPr>
        <p:txBody>
          <a:bodyPr vert="horz" lIns="91440" tIns="45720" rIns="91440" bIns="45720"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just">
              <a:lnSpc>
                <a:spcPct val="104000"/>
              </a:lnSpc>
              <a:spcAft>
                <a:spcPts val="24"/>
              </a:spcAft>
              <a:buNone/>
            </a:pPr>
            <a:endParaRPr lang="en-GB" sz="1200" b="1" u="sng">
              <a:solidFill>
                <a:srgbClr val="000000"/>
              </a:solidFill>
              <a:effectLst/>
              <a:ea typeface="Calibri" panose="020F0502020204030204" pitchFamily="34" charset="0"/>
              <a:cs typeface="Calibri"/>
            </a:endParaRPr>
          </a:p>
          <a:p>
            <a:pPr marL="0" indent="0">
              <a:lnSpc>
                <a:spcPct val="100000"/>
              </a:lnSpc>
              <a:spcBef>
                <a:spcPts val="0"/>
              </a:spcBef>
              <a:spcAft>
                <a:spcPts val="19"/>
              </a:spcAft>
              <a:buNone/>
            </a:pPr>
            <a:r>
              <a:rPr lang="en-GB" sz="1200" b="1" u="sng">
                <a:effectLst/>
                <a:uFill>
                  <a:solidFill>
                    <a:srgbClr val="000000"/>
                  </a:solidFill>
                </a:uFill>
                <a:ea typeface="Calibri"/>
              </a:rPr>
              <a:t>Art</a:t>
            </a:r>
            <a:r>
              <a:rPr lang="en-GB" sz="1200" b="1" u="sng" strike="noStrike">
                <a:effectLst/>
                <a:uFill>
                  <a:solidFill>
                    <a:srgbClr val="000000"/>
                  </a:solidFill>
                </a:uFill>
                <a:ea typeface="Calibri"/>
              </a:rPr>
              <a:t>  &amp; Design </a:t>
            </a:r>
            <a:endParaRPr lang="en-GB" sz="1200" b="1" u="sng">
              <a:effectLst/>
              <a:uFill>
                <a:solidFill>
                  <a:srgbClr val="000000"/>
                </a:solidFill>
              </a:uFill>
              <a:ea typeface="Calibri"/>
              <a:cs typeface="Calibri"/>
            </a:endParaRPr>
          </a:p>
          <a:p>
            <a:pPr indent="0">
              <a:lnSpc>
                <a:spcPct val="100000"/>
              </a:lnSpc>
              <a:spcBef>
                <a:spcPts val="0"/>
              </a:spcBef>
              <a:spcAft>
                <a:spcPts val="19"/>
              </a:spcAft>
              <a:buNone/>
            </a:pPr>
            <a:endParaRPr lang="en-GB" sz="1200" b="1" u="sng">
              <a:uFill>
                <a:solidFill>
                  <a:srgbClr val="000000"/>
                </a:solidFill>
              </a:uFill>
              <a:ea typeface="Calibri"/>
            </a:endParaRPr>
          </a:p>
          <a:p>
            <a:pPr indent="0" algn="just">
              <a:lnSpc>
                <a:spcPct val="100000"/>
              </a:lnSpc>
              <a:spcBef>
                <a:spcPts val="0"/>
              </a:spcBef>
              <a:spcAft>
                <a:spcPts val="24"/>
              </a:spcAft>
              <a:buNone/>
            </a:pPr>
            <a:r>
              <a:rPr lang="en-GB" sz="1200">
                <a:ea typeface="Calibri"/>
              </a:rPr>
              <a:t>In pre-option Art, students will develop a portfolio style project to prepare them for GCSE (if they choose to take it further). Students will be encouraged to be experimental and learn a variety of skills through applying different types of materials. These include mod roc, card relief collage, watercolours, acrylic paints, pen and pencil skills. Drawing from observation is a key feature of the course and students will develop their skills using a range of different media and sources. Reference will be made to the work of other artists and research will be carried out to create an artist profile. Students will also work to emulate  the styles of different artists.</a:t>
            </a:r>
            <a:endParaRPr lang="en-GB" sz="1200">
              <a:ea typeface="Calibri"/>
              <a:cs typeface="Calibri"/>
            </a:endParaRPr>
          </a:p>
          <a:p>
            <a:pPr marL="0" indent="0" algn="just">
              <a:lnSpc>
                <a:spcPct val="100000"/>
              </a:lnSpc>
              <a:spcBef>
                <a:spcPts val="0"/>
              </a:spcBef>
              <a:spcAft>
                <a:spcPts val="24"/>
              </a:spcAft>
              <a:buNone/>
            </a:pPr>
            <a:endParaRPr lang="en-GB" sz="1200">
              <a:effectLst/>
              <a:ea typeface="Calibri" panose="020F0502020204030204" pitchFamily="34" charset="0"/>
            </a:endParaRPr>
          </a:p>
          <a:p>
            <a:pPr marL="0" indent="0" algn="l">
              <a:lnSpc>
                <a:spcPct val="100000"/>
              </a:lnSpc>
              <a:spcBef>
                <a:spcPts val="0"/>
              </a:spcBef>
              <a:spcAft>
                <a:spcPts val="15"/>
              </a:spcAft>
              <a:buNone/>
            </a:pPr>
            <a:r>
              <a:rPr lang="en-GB" sz="1200" b="1">
                <a:effectLst/>
                <a:ea typeface="Calibri"/>
              </a:rPr>
              <a:t>For further details, please see Mrs Jepson </a:t>
            </a:r>
            <a:endParaRPr lang="en-GB" sz="1200" b="1">
              <a:ea typeface="Calibri"/>
              <a:cs typeface="Calibri"/>
            </a:endParaRPr>
          </a:p>
          <a:p>
            <a:pPr marL="0" indent="0" algn="l">
              <a:lnSpc>
                <a:spcPct val="100000"/>
              </a:lnSpc>
              <a:spcBef>
                <a:spcPts val="0"/>
              </a:spcBef>
              <a:spcAft>
                <a:spcPts val="15"/>
              </a:spcAft>
              <a:buNone/>
            </a:pPr>
            <a:endParaRPr lang="en-GB" sz="1200" b="1">
              <a:ea typeface="Calibri" panose="020F0502020204030204" pitchFamily="34" charset="0"/>
              <a:cs typeface="Calibri"/>
            </a:endParaRPr>
          </a:p>
          <a:p>
            <a:pPr indent="0">
              <a:lnSpc>
                <a:spcPct val="100000"/>
              </a:lnSpc>
              <a:spcBef>
                <a:spcPts val="0"/>
              </a:spcBef>
              <a:spcAft>
                <a:spcPts val="15"/>
              </a:spcAft>
              <a:buNone/>
            </a:pPr>
            <a:endParaRPr lang="en-GB" sz="1200" b="1">
              <a:ea typeface="Calibri" panose="020F0502020204030204" pitchFamily="34" charset="0"/>
              <a:cs typeface="Calibri"/>
            </a:endParaRPr>
          </a:p>
          <a:p>
            <a:pPr indent="0" algn="just">
              <a:lnSpc>
                <a:spcPct val="100000"/>
              </a:lnSpc>
              <a:spcBef>
                <a:spcPts val="0"/>
              </a:spcBef>
              <a:spcAft>
                <a:spcPts val="24"/>
              </a:spcAft>
              <a:buNone/>
            </a:pPr>
            <a:r>
              <a:rPr lang="en-GB" sz="1200" b="1" u="sng">
                <a:ea typeface="Calibri"/>
                <a:cs typeface="Calibri"/>
              </a:rPr>
              <a:t>Drama</a:t>
            </a:r>
            <a:endParaRPr lang="en-GB" sz="1200" u="sng">
              <a:ea typeface="Calibri"/>
              <a:cs typeface="Calibri"/>
            </a:endParaRPr>
          </a:p>
          <a:p>
            <a:pPr indent="0" algn="just">
              <a:lnSpc>
                <a:spcPct val="100000"/>
              </a:lnSpc>
              <a:spcBef>
                <a:spcPts val="0"/>
              </a:spcBef>
              <a:spcAft>
                <a:spcPts val="24"/>
              </a:spcAft>
              <a:buNone/>
            </a:pPr>
            <a:endParaRPr lang="en-GB" sz="1200" b="1" u="sng">
              <a:ea typeface="Calibri"/>
              <a:cs typeface="Calibri"/>
            </a:endParaRPr>
          </a:p>
          <a:p>
            <a:pPr indent="0" algn="just">
              <a:lnSpc>
                <a:spcPct val="100000"/>
              </a:lnSpc>
              <a:spcBef>
                <a:spcPts val="0"/>
              </a:spcBef>
              <a:buNone/>
            </a:pPr>
            <a:r>
              <a:rPr lang="en-GB" sz="1200">
                <a:ea typeface="Calibri"/>
                <a:cs typeface="Calibri"/>
              </a:rPr>
              <a:t>Drama is an exciting opportunity for you to express yourself creatively, in a safe and fun environment, providing you with a platform to devise, perform, and evaluate your work and the work of others. During the one-year course, you will explore a range of theatre practitioners and their techniques, such as Stanislavski and Frantic Assembly.</a:t>
            </a:r>
            <a:endParaRPr lang="en-US" sz="1200">
              <a:ea typeface="Calibri"/>
              <a:cs typeface="Calibri"/>
            </a:endParaRPr>
          </a:p>
          <a:p>
            <a:pPr indent="0" algn="just">
              <a:lnSpc>
                <a:spcPct val="100000"/>
              </a:lnSpc>
              <a:spcBef>
                <a:spcPts val="0"/>
              </a:spcBef>
              <a:buNone/>
            </a:pPr>
            <a:r>
              <a:rPr lang="en-GB" sz="1200">
                <a:ea typeface="Calibri"/>
                <a:cs typeface="Calibri"/>
              </a:rPr>
              <a:t>Throughout the year, you will build skills such as self-confidence, teamwork, critical thinking, emotional resilience, communication, negotiation, problem solving and confidence.</a:t>
            </a:r>
            <a:r>
              <a:rPr lang="en-US" sz="1200">
                <a:ea typeface="Calibri"/>
                <a:cs typeface="Calibri"/>
              </a:rPr>
              <a:t>  </a:t>
            </a:r>
            <a:endParaRPr lang="en-GB" sz="1200">
              <a:ea typeface="Calibri"/>
              <a:cs typeface="Calibri"/>
            </a:endParaRPr>
          </a:p>
          <a:p>
            <a:pPr indent="0" algn="just">
              <a:lnSpc>
                <a:spcPct val="100000"/>
              </a:lnSpc>
              <a:spcBef>
                <a:spcPts val="0"/>
              </a:spcBef>
              <a:buNone/>
            </a:pPr>
            <a:r>
              <a:rPr lang="en-GB" sz="1200">
                <a:ea typeface="Calibri"/>
                <a:cs typeface="Calibri"/>
              </a:rPr>
              <a:t>The course is practical with some written elements, and the key features of the course include:</a:t>
            </a:r>
            <a:r>
              <a:rPr lang="en-US" sz="1200">
                <a:ea typeface="Calibri"/>
                <a:cs typeface="Calibri"/>
              </a:rPr>
              <a:t> </a:t>
            </a:r>
          </a:p>
          <a:p>
            <a:pPr indent="0" algn="just">
              <a:lnSpc>
                <a:spcPct val="100000"/>
              </a:lnSpc>
              <a:spcBef>
                <a:spcPts val="0"/>
              </a:spcBef>
              <a:buNone/>
            </a:pPr>
            <a:endParaRPr lang="en-GB" sz="1200">
              <a:ea typeface="Calibri" panose="020F0502020204030204" pitchFamily="34" charset="0"/>
              <a:cs typeface="Calibri"/>
            </a:endParaRPr>
          </a:p>
          <a:p>
            <a:pPr marL="171450" indent="-171450" algn="just">
              <a:lnSpc>
                <a:spcPct val="100000"/>
              </a:lnSpc>
              <a:spcBef>
                <a:spcPts val="0"/>
              </a:spcBef>
              <a:buFont typeface="Arial"/>
              <a:buChar char="•"/>
            </a:pPr>
            <a:r>
              <a:rPr lang="en-GB" sz="1200">
                <a:ea typeface="Calibri"/>
                <a:cs typeface="Calibri"/>
              </a:rPr>
              <a:t>Exploration of the text &amp; stage performance of Blood Brothers</a:t>
            </a:r>
            <a:endParaRPr lang="en-US" sz="1200">
              <a:ea typeface="Calibri"/>
              <a:cs typeface="Calibri"/>
            </a:endParaRPr>
          </a:p>
          <a:p>
            <a:pPr marL="171450" indent="-171450" algn="just">
              <a:lnSpc>
                <a:spcPct val="100000"/>
              </a:lnSpc>
              <a:spcBef>
                <a:spcPts val="0"/>
              </a:spcBef>
              <a:buFont typeface="Arial"/>
              <a:buChar char="•"/>
            </a:pPr>
            <a:r>
              <a:rPr lang="en-GB" sz="1200">
                <a:ea typeface="Calibri"/>
                <a:cs typeface="Calibri"/>
              </a:rPr>
              <a:t>Devising from a stimulus where you will create your own performance, using techniques from various styles. For example, Physical Theatre, Verbatim Theatre and Theatre in Education.</a:t>
            </a:r>
          </a:p>
          <a:p>
            <a:pPr marL="171450" indent="-171450" algn="just">
              <a:lnSpc>
                <a:spcPct val="100000"/>
              </a:lnSpc>
              <a:spcBef>
                <a:spcPts val="0"/>
              </a:spcBef>
              <a:buFont typeface="Arial"/>
              <a:buChar char="•"/>
            </a:pPr>
            <a:r>
              <a:rPr lang="en-GB" sz="1200">
                <a:ea typeface="Calibri"/>
                <a:cs typeface="Calibri"/>
              </a:rPr>
              <a:t>Rehearsing and performing two extracts from a play.</a:t>
            </a:r>
            <a:endParaRPr lang="en-US" sz="1200">
              <a:ea typeface="Calibri" panose="020F0502020204030204" pitchFamily="34" charset="0"/>
              <a:cs typeface="Calibri"/>
            </a:endParaRPr>
          </a:p>
          <a:p>
            <a:pPr marL="171450" indent="-171450" algn="just">
              <a:lnSpc>
                <a:spcPct val="100000"/>
              </a:lnSpc>
              <a:spcBef>
                <a:spcPts val="0"/>
              </a:spcBef>
              <a:buFont typeface="Arial"/>
              <a:buChar char="•"/>
            </a:pPr>
            <a:endParaRPr lang="en-GB" sz="1200">
              <a:ea typeface="Calibri"/>
              <a:cs typeface="Calibri"/>
            </a:endParaRPr>
          </a:p>
          <a:p>
            <a:pPr indent="0" algn="just">
              <a:lnSpc>
                <a:spcPct val="100000"/>
              </a:lnSpc>
              <a:spcBef>
                <a:spcPts val="0"/>
              </a:spcBef>
              <a:buNone/>
            </a:pPr>
            <a:r>
              <a:rPr lang="en-GB" sz="1200" b="1">
                <a:ea typeface="Calibri"/>
                <a:cs typeface="Calibri"/>
              </a:rPr>
              <a:t>For further details, please see Miss Bliss</a:t>
            </a:r>
            <a:endParaRPr lang="en-GB">
              <a:ea typeface="Calibri"/>
            </a:endParaRPr>
          </a:p>
          <a:p>
            <a:pPr marL="0" indent="0" algn="l">
              <a:lnSpc>
                <a:spcPct val="100000"/>
              </a:lnSpc>
              <a:spcBef>
                <a:spcPts val="0"/>
              </a:spcBef>
              <a:spcAft>
                <a:spcPts val="15"/>
              </a:spcAft>
              <a:buNone/>
            </a:pPr>
            <a:endParaRPr lang="en-GB" sz="1200" b="1">
              <a:solidFill>
                <a:srgbClr val="000000"/>
              </a:solidFill>
              <a:ea typeface="Calibri" panose="020F0502020204030204" pitchFamily="34" charset="0"/>
            </a:endParaRPr>
          </a:p>
          <a:p>
            <a:pPr marL="0" indent="0">
              <a:lnSpc>
                <a:spcPct val="100000"/>
              </a:lnSpc>
              <a:spcBef>
                <a:spcPts val="0"/>
              </a:spcBef>
              <a:spcAft>
                <a:spcPts val="15"/>
              </a:spcAft>
              <a:buNone/>
            </a:pPr>
            <a:endParaRPr lang="en-GB" sz="1200" b="1">
              <a:solidFill>
                <a:srgbClr val="000000"/>
              </a:solidFill>
              <a:effectLst/>
              <a:ea typeface="Calibri" panose="020F0502020204030204" pitchFamily="34" charset="0"/>
              <a:cs typeface="Calibri"/>
            </a:endParaRPr>
          </a:p>
          <a:p>
            <a:pPr marL="0" indent="0">
              <a:lnSpc>
                <a:spcPct val="100000"/>
              </a:lnSpc>
              <a:spcBef>
                <a:spcPts val="0"/>
              </a:spcBef>
              <a:spcAft>
                <a:spcPts val="15"/>
              </a:spcAft>
              <a:buNone/>
            </a:pPr>
            <a:endParaRPr lang="en-GB" sz="1200" b="1">
              <a:effectLst/>
              <a:ea typeface="Calibri" panose="020F0502020204030204" pitchFamily="34" charset="0"/>
              <a:cs typeface="Calibri"/>
            </a:endParaRPr>
          </a:p>
          <a:p>
            <a:pPr marL="0" indent="0" algn="just">
              <a:lnSpc>
                <a:spcPct val="100000"/>
              </a:lnSpc>
              <a:spcBef>
                <a:spcPts val="0"/>
              </a:spcBef>
              <a:spcAft>
                <a:spcPts val="24"/>
              </a:spcAft>
              <a:buNone/>
            </a:pPr>
            <a:endParaRPr lang="en-GB" sz="1200" b="1">
              <a:solidFill>
                <a:srgbClr val="000000"/>
              </a:solidFill>
              <a:effectLst/>
              <a:latin typeface="Calibri" panose="020F0502020204030204" pitchFamily="34" charset="0"/>
              <a:ea typeface="Calibri" panose="020F0502020204030204" pitchFamily="34" charset="0"/>
              <a:cs typeface="Calibri"/>
            </a:endParaRPr>
          </a:p>
          <a:p>
            <a:pPr marL="0" indent="0" algn="just">
              <a:lnSpc>
                <a:spcPct val="100000"/>
              </a:lnSpc>
              <a:spcBef>
                <a:spcPts val="0"/>
              </a:spcBef>
              <a:spcAft>
                <a:spcPts val="446"/>
              </a:spcAft>
              <a:buNone/>
            </a:pPr>
            <a:endParaRPr lang="en-GB" sz="1200" b="1">
              <a:latin typeface="Calibri" panose="020F0502020204030204" pitchFamily="34" charset="0"/>
              <a:ea typeface="Calibri" panose="020F0502020204030204" pitchFamily="34" charset="0"/>
              <a:cs typeface="Calibri" panose="020F0502020204030204" pitchFamily="34" charset="0"/>
            </a:endParaRPr>
          </a:p>
          <a:p>
            <a:pPr marL="0" indent="0" algn="just">
              <a:lnSpc>
                <a:spcPct val="100000"/>
              </a:lnSpc>
              <a:spcBef>
                <a:spcPts val="0"/>
              </a:spcBef>
              <a:spcAft>
                <a:spcPts val="446"/>
              </a:spcAft>
              <a:buNone/>
            </a:pPr>
            <a:endParaRPr lang="en-GB" sz="1745">
              <a:latin typeface="Calibri" panose="020F0502020204030204" pitchFamily="34" charset="0"/>
              <a:ea typeface="Calibri" panose="020F0502020204030204" pitchFamily="34" charset="0"/>
              <a:cs typeface="Calibri" panose="020F0502020204030204" pitchFamily="34" charset="0"/>
            </a:endParaRPr>
          </a:p>
          <a:p>
            <a:pPr indent="0" algn="just">
              <a:lnSpc>
                <a:spcPct val="120000"/>
              </a:lnSpc>
              <a:buNone/>
            </a:pPr>
            <a:endParaRPr lang="en-US" sz="1163">
              <a:ea typeface="Calibri" panose="020F0502020204030204"/>
              <a:cs typeface="Calibri" panose="020F0502020204030204"/>
            </a:endParaRPr>
          </a:p>
          <a:p>
            <a:pPr indent="0" algn="just">
              <a:lnSpc>
                <a:spcPct val="120000"/>
              </a:lnSpc>
              <a:buNone/>
            </a:pPr>
            <a:endParaRPr lang="en-US" sz="1163">
              <a:ea typeface="Calibri" panose="020F0502020204030204"/>
              <a:cs typeface="Calibri" panose="020F0502020204030204"/>
            </a:endParaRPr>
          </a:p>
        </p:txBody>
      </p:sp>
      <p:cxnSp>
        <p:nvCxnSpPr>
          <p:cNvPr id="21" name="Straight Connector 20"/>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465174" y="499747"/>
            <a:ext cx="4695636" cy="447575"/>
          </a:xfrm>
          <a:prstGeom prst="rect">
            <a:avLst/>
          </a:prstGeom>
          <a:noFill/>
        </p:spPr>
        <p:txBody>
          <a:bodyPr wrap="square" lIns="88649" tIns="44325" rIns="88649" bIns="44325"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00" b="1">
                <a:ln w="0"/>
              </a:rPr>
              <a:t>Subject Information – Block A</a:t>
            </a:r>
            <a:endParaRPr lang="en-US" sz="2327" b="1">
              <a:ln w="0"/>
            </a:endParaRPr>
          </a:p>
        </p:txBody>
      </p:sp>
      <p:pic>
        <p:nvPicPr>
          <p:cNvPr id="4" name="Picture 3"/>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9A9E41A0-8AFB-E8E6-EB01-3B1DB7182D02}"/>
              </a:ext>
            </a:extLst>
          </p:cNvPr>
          <p:cNvSpPr/>
          <p:nvPr/>
        </p:nvSpPr>
        <p:spPr>
          <a:xfrm>
            <a:off x="0" y="9316972"/>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0" y="9140540"/>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9488" y="7517077"/>
            <a:ext cx="1882257" cy="1889177"/>
          </a:xfrm>
          <a:prstGeom prst="rect">
            <a:avLst/>
          </a:prstGeom>
        </p:spPr>
      </p:pic>
    </p:spTree>
    <p:extLst>
      <p:ext uri="{BB962C8B-B14F-4D97-AF65-F5344CB8AC3E}">
        <p14:creationId xmlns:p14="http://schemas.microsoft.com/office/powerpoint/2010/main" val="1555530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5783" y="1256084"/>
            <a:ext cx="5734495" cy="7757925"/>
          </a:xfrm>
        </p:spPr>
        <p:txBody>
          <a:bodyPr vert="horz" lIns="91440" tIns="45720" rIns="91440" bIns="45720"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just">
              <a:lnSpc>
                <a:spcPct val="107000"/>
              </a:lnSpc>
              <a:spcAft>
                <a:spcPts val="24"/>
              </a:spcAft>
              <a:buNone/>
            </a:pPr>
            <a:endParaRPr lang="en-GB" sz="1200">
              <a:solidFill>
                <a:srgbClr val="000000"/>
              </a:solidFill>
              <a:highlight>
                <a:srgbClr val="FFFF00"/>
              </a:highlight>
              <a:ea typeface="Calibri" panose="020F0502020204030204" pitchFamily="34" charset="0"/>
              <a:cs typeface="Calibri"/>
            </a:endParaRPr>
          </a:p>
          <a:p>
            <a:pPr indent="0">
              <a:lnSpc>
                <a:spcPct val="100000"/>
              </a:lnSpc>
              <a:spcBef>
                <a:spcPts val="0"/>
              </a:spcBef>
              <a:spcAft>
                <a:spcPts val="446"/>
              </a:spcAft>
              <a:buNone/>
            </a:pPr>
            <a:r>
              <a:rPr lang="en-GB" sz="1200" b="1" u="sng">
                <a:ea typeface="Calibri"/>
                <a:cs typeface="Calibri"/>
              </a:rPr>
              <a:t>Religious Studies</a:t>
            </a:r>
            <a:endParaRPr lang="en-GB" sz="1200" u="sng">
              <a:ea typeface="Calibri"/>
              <a:cs typeface="Calibri"/>
            </a:endParaRPr>
          </a:p>
          <a:p>
            <a:pPr>
              <a:buNone/>
            </a:pPr>
            <a:r>
              <a:rPr lang="en-GB" sz="1200">
                <a:ea typeface="Calibri"/>
              </a:rPr>
              <a:t>This course allows you to explore some of the most challenging questions on matters of life and death— from abortion to euthanasia—while developing skills to think critically and argue persuasively. You’ll compare and critically assess philosophical and religious perspectives (Christianity and Islam) and tackle real-world ethical dilemmas like the death penalty, abortion, and animal rights</a:t>
            </a:r>
            <a:r>
              <a:rPr lang="en-GB" sz="1100">
                <a:ea typeface="Calibri"/>
                <a:cs typeface="Calibri"/>
              </a:rPr>
              <a:t>.</a:t>
            </a:r>
          </a:p>
          <a:p>
            <a:pPr>
              <a:buNone/>
            </a:pPr>
            <a:r>
              <a:rPr lang="en-GB" sz="1200">
                <a:ea typeface="Calibri"/>
              </a:rPr>
              <a:t>Skills You Will Develop:</a:t>
            </a:r>
            <a:endParaRPr lang="en-US" sz="1200">
              <a:ea typeface="Calibri"/>
            </a:endParaRPr>
          </a:p>
          <a:p>
            <a:pPr marL="171450" indent="-171450" algn="just">
              <a:lnSpc>
                <a:spcPct val="100000"/>
              </a:lnSpc>
              <a:spcBef>
                <a:spcPts val="0"/>
              </a:spcBef>
              <a:buFont typeface="Arial"/>
              <a:buChar char="•"/>
            </a:pPr>
            <a:r>
              <a:rPr lang="en-GB" sz="1200">
                <a:ea typeface="Calibri"/>
                <a:cs typeface="Calibri"/>
              </a:rPr>
              <a:t>Stronger critical thinking and debate skills</a:t>
            </a:r>
            <a:endParaRPr lang="en-US" sz="1200">
              <a:ea typeface="Calibri"/>
              <a:cs typeface="Calibri"/>
            </a:endParaRPr>
          </a:p>
          <a:p>
            <a:pPr marL="171450" indent="-171450" algn="just">
              <a:lnSpc>
                <a:spcPct val="100000"/>
              </a:lnSpc>
              <a:spcBef>
                <a:spcPts val="0"/>
              </a:spcBef>
              <a:buFont typeface="Arial"/>
              <a:buChar char="•"/>
            </a:pPr>
            <a:r>
              <a:rPr lang="en-GB" sz="1200">
                <a:ea typeface="Calibri"/>
                <a:cs typeface="Calibri"/>
              </a:rPr>
              <a:t>Clear and persuasive writing</a:t>
            </a:r>
            <a:endParaRPr lang="en-US" sz="1200">
              <a:ea typeface="Calibri"/>
              <a:cs typeface="Calibri"/>
            </a:endParaRPr>
          </a:p>
          <a:p>
            <a:pPr marL="171450" indent="-171450" algn="just">
              <a:lnSpc>
                <a:spcPct val="100000"/>
              </a:lnSpc>
              <a:spcBef>
                <a:spcPts val="0"/>
              </a:spcBef>
              <a:buFont typeface="Arial"/>
              <a:buChar char="•"/>
            </a:pPr>
            <a:r>
              <a:rPr lang="en-GB" sz="1200">
                <a:ea typeface="Calibri"/>
                <a:cs typeface="Calibri"/>
              </a:rPr>
              <a:t>Creativity through thought experiments—engaging in hypothetical scenarios to test ideas, challenge assumptions, and explore different perspectives in a logical way</a:t>
            </a:r>
          </a:p>
          <a:p>
            <a:pPr indent="0">
              <a:lnSpc>
                <a:spcPct val="100000"/>
              </a:lnSpc>
              <a:buNone/>
            </a:pPr>
            <a:r>
              <a:rPr lang="en-GB" sz="1200">
                <a:ea typeface="Calibri"/>
              </a:rPr>
              <a:t>Big Questions You’ll Explore:</a:t>
            </a:r>
          </a:p>
          <a:p>
            <a:pPr marL="171450" indent="-171450" algn="just">
              <a:lnSpc>
                <a:spcPct val="100000"/>
              </a:lnSpc>
              <a:spcBef>
                <a:spcPts val="0"/>
              </a:spcBef>
              <a:buFont typeface="Arial"/>
              <a:buChar char="•"/>
            </a:pPr>
            <a:r>
              <a:rPr lang="en-GB" sz="1200">
                <a:ea typeface="Calibri"/>
                <a:cs typeface="Calibri"/>
              </a:rPr>
              <a:t>Can the death penalty ever be justified?</a:t>
            </a:r>
          </a:p>
          <a:p>
            <a:pPr marL="171450" indent="-171450" algn="just">
              <a:lnSpc>
                <a:spcPct val="100000"/>
              </a:lnSpc>
              <a:spcBef>
                <a:spcPts val="0"/>
              </a:spcBef>
              <a:buFont typeface="Arial"/>
              <a:buChar char="•"/>
            </a:pPr>
            <a:r>
              <a:rPr lang="en-GB" sz="1200">
                <a:ea typeface="Calibri"/>
                <a:cs typeface="Calibri"/>
              </a:rPr>
              <a:t>Do animals have moral rights?</a:t>
            </a:r>
          </a:p>
          <a:p>
            <a:pPr marL="171450" indent="-171450" algn="just">
              <a:lnSpc>
                <a:spcPct val="100000"/>
              </a:lnSpc>
              <a:spcBef>
                <a:spcPts val="0"/>
              </a:spcBef>
              <a:buFont typeface="Arial"/>
              <a:buChar char="•"/>
            </a:pPr>
            <a:r>
              <a:rPr lang="en-GB" sz="1200">
                <a:ea typeface="Calibri"/>
                <a:cs typeface="Calibri"/>
              </a:rPr>
              <a:t>Does a foetus have a right to life?</a:t>
            </a:r>
          </a:p>
          <a:p>
            <a:pPr marL="171450" indent="-171450" algn="just">
              <a:lnSpc>
                <a:spcPct val="100000"/>
              </a:lnSpc>
              <a:spcBef>
                <a:spcPts val="0"/>
              </a:spcBef>
              <a:buFont typeface="Arial"/>
              <a:buChar char="•"/>
            </a:pPr>
            <a:r>
              <a:rPr lang="en-GB" sz="1200">
                <a:ea typeface="Calibri"/>
                <a:cs typeface="Calibri"/>
              </a:rPr>
              <a:t>Should terminally ill people have the right to choose when to die?</a:t>
            </a:r>
          </a:p>
          <a:p>
            <a:pPr marL="171450" indent="-171450" algn="just">
              <a:lnSpc>
                <a:spcPct val="100000"/>
              </a:lnSpc>
              <a:spcBef>
                <a:spcPts val="0"/>
              </a:spcBef>
              <a:buFont typeface="Arial"/>
              <a:buChar char="•"/>
            </a:pPr>
            <a:r>
              <a:rPr lang="en-GB" sz="1200">
                <a:ea typeface="Calibri"/>
                <a:cs typeface="Calibri"/>
              </a:rPr>
              <a:t>Does it make sense to fear death?</a:t>
            </a:r>
          </a:p>
          <a:p>
            <a:pPr indent="0">
              <a:lnSpc>
                <a:spcPct val="100000"/>
              </a:lnSpc>
              <a:spcBef>
                <a:spcPts val="0"/>
              </a:spcBef>
              <a:spcAft>
                <a:spcPts val="24"/>
              </a:spcAft>
              <a:buNone/>
            </a:pPr>
            <a:endParaRPr lang="en-GB" sz="1200">
              <a:highlight>
                <a:srgbClr val="FFFF00"/>
              </a:highlight>
              <a:ea typeface="Calibri"/>
              <a:cs typeface="Calibri"/>
            </a:endParaRPr>
          </a:p>
          <a:p>
            <a:pPr indent="0">
              <a:lnSpc>
                <a:spcPct val="100000"/>
              </a:lnSpc>
              <a:spcBef>
                <a:spcPts val="0"/>
              </a:spcBef>
              <a:spcAft>
                <a:spcPts val="24"/>
              </a:spcAft>
              <a:buNone/>
            </a:pPr>
            <a:r>
              <a:rPr lang="en-GB" sz="1200" b="1">
                <a:ea typeface="Calibri"/>
                <a:cs typeface="Calibri"/>
              </a:rPr>
              <a:t>For further details, please see Dr D’Aversa</a:t>
            </a:r>
            <a:endParaRPr lang="en-GB" sz="1200">
              <a:highlight>
                <a:srgbClr val="FFFF00"/>
              </a:highlight>
              <a:ea typeface="Calibri"/>
              <a:cs typeface="Calibri"/>
            </a:endParaRPr>
          </a:p>
          <a:p>
            <a:pPr indent="0">
              <a:lnSpc>
                <a:spcPct val="100000"/>
              </a:lnSpc>
              <a:spcBef>
                <a:spcPts val="0"/>
              </a:spcBef>
              <a:spcAft>
                <a:spcPts val="24"/>
              </a:spcAft>
              <a:buNone/>
            </a:pPr>
            <a:endParaRPr lang="en-GB" sz="1200" b="1" u="sng">
              <a:ea typeface="Calibri"/>
              <a:cs typeface="Calibri"/>
            </a:endParaRPr>
          </a:p>
          <a:p>
            <a:pPr indent="0">
              <a:lnSpc>
                <a:spcPct val="100000"/>
              </a:lnSpc>
              <a:spcBef>
                <a:spcPts val="0"/>
              </a:spcBef>
              <a:spcAft>
                <a:spcPts val="24"/>
              </a:spcAft>
              <a:buNone/>
            </a:pPr>
            <a:r>
              <a:rPr lang="en-GB" sz="1200" b="1" u="sng">
                <a:ea typeface="Calibri"/>
                <a:cs typeface="Calibri"/>
              </a:rPr>
              <a:t>Design</a:t>
            </a:r>
            <a:r>
              <a:rPr lang="en-GB" sz="1200" b="1" u="sng">
                <a:solidFill>
                  <a:srgbClr val="000000"/>
                </a:solidFill>
                <a:ea typeface="Calibri"/>
                <a:cs typeface="Calibri"/>
              </a:rPr>
              <a:t> Technology – Materials </a:t>
            </a:r>
            <a:endParaRPr lang="en-GB" sz="1200" u="sng">
              <a:solidFill>
                <a:srgbClr val="000000"/>
              </a:solidFill>
              <a:ea typeface="Calibri"/>
              <a:cs typeface="Calibri"/>
            </a:endParaRPr>
          </a:p>
          <a:p>
            <a:pPr indent="0">
              <a:lnSpc>
                <a:spcPct val="100000"/>
              </a:lnSpc>
              <a:spcBef>
                <a:spcPts val="0"/>
              </a:spcBef>
              <a:spcAft>
                <a:spcPts val="24"/>
              </a:spcAft>
              <a:buNone/>
            </a:pPr>
            <a:endParaRPr lang="en-GB" sz="1200" b="1" u="sng">
              <a:solidFill>
                <a:srgbClr val="000000"/>
              </a:solidFill>
              <a:ea typeface="Calibri"/>
              <a:cs typeface="Calibri"/>
            </a:endParaRPr>
          </a:p>
          <a:p>
            <a:pPr indent="0" algn="just">
              <a:lnSpc>
                <a:spcPct val="100000"/>
              </a:lnSpc>
              <a:spcBef>
                <a:spcPts val="0"/>
              </a:spcBef>
              <a:spcAft>
                <a:spcPts val="24"/>
              </a:spcAft>
              <a:buNone/>
            </a:pPr>
            <a:r>
              <a:rPr lang="en-GB" sz="1200">
                <a:solidFill>
                  <a:srgbClr val="000000"/>
                </a:solidFill>
                <a:ea typeface="Calibri"/>
                <a:cs typeface="Calibri"/>
              </a:rPr>
              <a:t>The focus of the pre option course will be on student imagination, innovation and flair for designing and making. The course has an introduction to different material and techniques, so students can develop skills through working, in a range of designing media, modelling and production materials and the use of ICT.  </a:t>
            </a:r>
            <a:endParaRPr lang="en-US" sz="1200">
              <a:solidFill>
                <a:srgbClr val="000000"/>
              </a:solidFill>
              <a:ea typeface="Calibri"/>
              <a:cs typeface="Calibri"/>
            </a:endParaRPr>
          </a:p>
          <a:p>
            <a:pPr indent="0" algn="just">
              <a:lnSpc>
                <a:spcPct val="100000"/>
              </a:lnSpc>
              <a:spcBef>
                <a:spcPts val="0"/>
              </a:spcBef>
              <a:spcAft>
                <a:spcPts val="24"/>
              </a:spcAft>
              <a:buNone/>
            </a:pPr>
            <a:endParaRPr lang="en-GB" sz="1200">
              <a:solidFill>
                <a:srgbClr val="000000"/>
              </a:solidFill>
              <a:ea typeface="Calibri" panose="020F0502020204030204" pitchFamily="34" charset="0"/>
              <a:cs typeface="Calibri"/>
            </a:endParaRPr>
          </a:p>
          <a:p>
            <a:pPr indent="0" algn="just">
              <a:lnSpc>
                <a:spcPct val="100000"/>
              </a:lnSpc>
              <a:spcBef>
                <a:spcPts val="0"/>
              </a:spcBef>
              <a:spcAft>
                <a:spcPts val="24"/>
              </a:spcAft>
              <a:buNone/>
            </a:pPr>
            <a:r>
              <a:rPr lang="en-GB" sz="1200" b="1">
                <a:solidFill>
                  <a:srgbClr val="000000"/>
                </a:solidFill>
                <a:ea typeface="Calibri"/>
                <a:cs typeface="Calibri"/>
              </a:rPr>
              <a:t>Key Features of this course include: </a:t>
            </a:r>
            <a:r>
              <a:rPr lang="en-GB" sz="1200">
                <a:solidFill>
                  <a:srgbClr val="000000"/>
                </a:solidFill>
                <a:ea typeface="Calibri"/>
                <a:cs typeface="Calibri"/>
              </a:rPr>
              <a:t> </a:t>
            </a:r>
            <a:endParaRPr lang="en-US" sz="1200">
              <a:solidFill>
                <a:srgbClr val="000000"/>
              </a:solidFill>
              <a:ea typeface="Calibri"/>
              <a:cs typeface="Calibri"/>
            </a:endParaRPr>
          </a:p>
          <a:p>
            <a:pPr indent="0" algn="just">
              <a:lnSpc>
                <a:spcPct val="100000"/>
              </a:lnSpc>
              <a:spcBef>
                <a:spcPts val="0"/>
              </a:spcBef>
              <a:spcAft>
                <a:spcPts val="24"/>
              </a:spcAft>
              <a:buNone/>
            </a:pPr>
            <a:endParaRPr lang="en-GB" sz="1200">
              <a:ea typeface="Calibri"/>
              <a:cs typeface="Calibri"/>
            </a:endParaRPr>
          </a:p>
          <a:p>
            <a:pPr marL="171450" indent="-171450" algn="just">
              <a:lnSpc>
                <a:spcPct val="100000"/>
              </a:lnSpc>
              <a:spcBef>
                <a:spcPts val="0"/>
              </a:spcBef>
              <a:spcAft>
                <a:spcPts val="24"/>
              </a:spcAft>
              <a:buFont typeface="Arial"/>
              <a:buChar char="•"/>
            </a:pPr>
            <a:r>
              <a:rPr lang="en-GB" sz="1200">
                <a:ea typeface="Calibri"/>
                <a:cs typeface="Calibri"/>
              </a:rPr>
              <a:t>The introduction to Design Technology theory basics</a:t>
            </a:r>
          </a:p>
          <a:p>
            <a:pPr marL="171450" indent="-171450" algn="just">
              <a:lnSpc>
                <a:spcPct val="100000"/>
              </a:lnSpc>
              <a:spcBef>
                <a:spcPts val="0"/>
              </a:spcBef>
              <a:buFont typeface="Arial"/>
              <a:buChar char="•"/>
            </a:pPr>
            <a:r>
              <a:rPr lang="en-GB" sz="1200">
                <a:ea typeface="Calibri"/>
                <a:cs typeface="Calibri"/>
              </a:rPr>
              <a:t>The use of practical skills, tools and techniques</a:t>
            </a:r>
          </a:p>
          <a:p>
            <a:pPr marL="171450" indent="-171450" algn="just">
              <a:lnSpc>
                <a:spcPct val="100000"/>
              </a:lnSpc>
              <a:spcBef>
                <a:spcPts val="0"/>
              </a:spcBef>
              <a:buFont typeface="Arial"/>
              <a:buChar char="•"/>
            </a:pPr>
            <a:r>
              <a:rPr lang="en-GB" sz="1200">
                <a:ea typeface="Calibri"/>
                <a:cs typeface="Calibri"/>
              </a:rPr>
              <a:t>The opportunity to take part in creative, design-based activities</a:t>
            </a:r>
          </a:p>
          <a:p>
            <a:pPr marL="171450" indent="-171450" algn="just">
              <a:lnSpc>
                <a:spcPct val="100000"/>
              </a:lnSpc>
              <a:spcBef>
                <a:spcPts val="0"/>
              </a:spcBef>
              <a:buFont typeface="Arial"/>
              <a:buChar char="•"/>
            </a:pPr>
            <a:r>
              <a:rPr lang="en-GB" sz="1200">
                <a:ea typeface="Calibri"/>
                <a:cs typeface="Calibri"/>
              </a:rPr>
              <a:t>Explore ways in which different factors affect how you design something.  </a:t>
            </a:r>
          </a:p>
          <a:p>
            <a:pPr marL="171450" indent="-171450" algn="just">
              <a:lnSpc>
                <a:spcPct val="100000"/>
              </a:lnSpc>
              <a:spcBef>
                <a:spcPts val="0"/>
              </a:spcBef>
              <a:spcAft>
                <a:spcPts val="24"/>
              </a:spcAft>
              <a:buFont typeface="Arial"/>
              <a:buChar char="•"/>
            </a:pPr>
            <a:r>
              <a:rPr lang="en-GB" sz="1200">
                <a:ea typeface="Calibri"/>
                <a:cs typeface="Calibri"/>
              </a:rPr>
              <a:t>Challenge yourself: which materials do you like to use?  </a:t>
            </a:r>
          </a:p>
          <a:p>
            <a:pPr indent="0" algn="just">
              <a:lnSpc>
                <a:spcPct val="100000"/>
              </a:lnSpc>
              <a:spcBef>
                <a:spcPts val="0"/>
              </a:spcBef>
              <a:spcAft>
                <a:spcPts val="24"/>
              </a:spcAft>
              <a:buNone/>
            </a:pPr>
            <a:endParaRPr lang="en-GB" sz="1200">
              <a:solidFill>
                <a:srgbClr val="000000"/>
              </a:solidFill>
              <a:ea typeface="Calibri" panose="020F0502020204030204" pitchFamily="34" charset="0"/>
              <a:cs typeface="Calibri"/>
            </a:endParaRPr>
          </a:p>
          <a:p>
            <a:pPr indent="0">
              <a:lnSpc>
                <a:spcPct val="100000"/>
              </a:lnSpc>
              <a:spcBef>
                <a:spcPts val="0"/>
              </a:spcBef>
              <a:spcAft>
                <a:spcPts val="24"/>
              </a:spcAft>
              <a:buNone/>
            </a:pPr>
            <a:r>
              <a:rPr lang="en-GB" sz="1200" b="1">
                <a:solidFill>
                  <a:srgbClr val="000000"/>
                </a:solidFill>
                <a:ea typeface="Calibri"/>
                <a:cs typeface="Calibri"/>
              </a:rPr>
              <a:t>For further details, see Mr Potter.</a:t>
            </a:r>
            <a:endParaRPr lang="en-US">
              <a:ea typeface="Calibri"/>
            </a:endParaRPr>
          </a:p>
          <a:p>
            <a:pPr marL="0" indent="0" algn="just" fontAlgn="base">
              <a:lnSpc>
                <a:spcPct val="100000"/>
              </a:lnSpc>
              <a:spcBef>
                <a:spcPts val="0"/>
              </a:spcBef>
              <a:buNone/>
            </a:pPr>
            <a:endParaRPr lang="en-US" sz="1200">
              <a:solidFill>
                <a:srgbClr val="000000"/>
              </a:solidFill>
              <a:ea typeface="Calibri" panose="020F0502020204030204" pitchFamily="34" charset="0"/>
              <a:cs typeface="Calibri"/>
            </a:endParaRPr>
          </a:p>
          <a:p>
            <a:pPr marL="0" indent="0" algn="just" fontAlgn="base">
              <a:lnSpc>
                <a:spcPct val="100000"/>
              </a:lnSpc>
              <a:spcBef>
                <a:spcPts val="0"/>
              </a:spcBef>
              <a:buNone/>
            </a:pPr>
            <a:endParaRPr lang="en-GB" sz="1200">
              <a:solidFill>
                <a:srgbClr val="000000"/>
              </a:solidFill>
              <a:effectLst/>
              <a:ea typeface="Calibri" panose="020F0502020204030204" pitchFamily="34" charset="0"/>
              <a:cs typeface="Calibri"/>
            </a:endParaRPr>
          </a:p>
          <a:p>
            <a:pPr marL="0" indent="0" algn="just">
              <a:lnSpc>
                <a:spcPct val="100000"/>
              </a:lnSpc>
              <a:spcBef>
                <a:spcPts val="0"/>
              </a:spcBef>
              <a:spcAft>
                <a:spcPts val="5"/>
              </a:spcAft>
              <a:buNone/>
            </a:pPr>
            <a:endParaRPr lang="en-GB" sz="1200" b="1">
              <a:solidFill>
                <a:srgbClr val="000000"/>
              </a:solidFill>
              <a:effectLst/>
              <a:ea typeface="Calibri" panose="020F0502020204030204" pitchFamily="34" charset="0"/>
              <a:cs typeface="Calibri"/>
            </a:endParaRPr>
          </a:p>
          <a:p>
            <a:pPr marL="0" indent="0" algn="just">
              <a:lnSpc>
                <a:spcPct val="107000"/>
              </a:lnSpc>
              <a:spcAft>
                <a:spcPts val="24"/>
              </a:spcAft>
              <a:buNone/>
            </a:pPr>
            <a:endParaRPr lang="en-GB" sz="1163">
              <a:solidFill>
                <a:srgbClr val="000000"/>
              </a:solidFill>
              <a:effectLst/>
              <a:ea typeface="Calibri" panose="020F0502020204030204" pitchFamily="34" charset="0"/>
              <a:cs typeface="Calibri" panose="020F0502020204030204"/>
            </a:endParaRPr>
          </a:p>
          <a:p>
            <a:pPr marL="0" indent="0" algn="just">
              <a:lnSpc>
                <a:spcPct val="107000"/>
              </a:lnSpc>
              <a:spcAft>
                <a:spcPts val="24"/>
              </a:spcAft>
              <a:buNone/>
            </a:pPr>
            <a:endParaRPr lang="en-GB" sz="1163">
              <a:ea typeface="Calibri" panose="020F0502020204030204" pitchFamily="34" charset="0"/>
              <a:cs typeface="Calibri" panose="020F0502020204030204"/>
            </a:endParaRPr>
          </a:p>
          <a:p>
            <a:pPr marL="0" indent="0">
              <a:lnSpc>
                <a:spcPct val="107000"/>
              </a:lnSpc>
              <a:spcAft>
                <a:spcPts val="15"/>
              </a:spcAft>
              <a:buNone/>
            </a:pPr>
            <a:endParaRPr lang="en-GB" sz="1163">
              <a:ea typeface="Calibri" panose="020F0502020204030204" pitchFamily="34" charset="0"/>
              <a:cs typeface="Calibri" panose="020F0502020204030204"/>
            </a:endParaRPr>
          </a:p>
          <a:p>
            <a:pPr indent="0" algn="just">
              <a:lnSpc>
                <a:spcPct val="120000"/>
              </a:lnSpc>
              <a:buNone/>
            </a:pPr>
            <a:endParaRPr lang="en-US" sz="1163">
              <a:ea typeface="Calibri" panose="020F0502020204030204"/>
              <a:cs typeface="Calibri" panose="020F0502020204030204"/>
            </a:endParaRPr>
          </a:p>
          <a:p>
            <a:pPr indent="0" algn="just">
              <a:lnSpc>
                <a:spcPct val="120000"/>
              </a:lnSpc>
              <a:buNone/>
            </a:pPr>
            <a:endParaRPr lang="en-US" sz="1163">
              <a:ea typeface="Calibri" panose="020F0502020204030204"/>
              <a:cs typeface="Calibri" panose="020F0502020204030204"/>
            </a:endParaRPr>
          </a:p>
        </p:txBody>
      </p:sp>
      <p:cxnSp>
        <p:nvCxnSpPr>
          <p:cNvPr id="21" name="Straight Connector 20"/>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465174" y="499747"/>
            <a:ext cx="4695636" cy="447575"/>
          </a:xfrm>
          <a:prstGeom prst="rect">
            <a:avLst/>
          </a:prstGeom>
          <a:noFill/>
        </p:spPr>
        <p:txBody>
          <a:bodyPr wrap="square" lIns="88649" tIns="44325" rIns="88649" bIns="44325"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00" b="1">
                <a:ln w="0"/>
              </a:rPr>
              <a:t>Subject Information – Block A</a:t>
            </a:r>
            <a:endParaRPr lang="en-US" sz="2327" b="1">
              <a:ln w="0"/>
            </a:endParaRPr>
          </a:p>
        </p:txBody>
      </p:sp>
      <p:pic>
        <p:nvPicPr>
          <p:cNvPr id="4" name="Picture 3"/>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9A9E41A0-8AFB-E8E6-EB01-3B1DB7182D02}"/>
              </a:ext>
            </a:extLst>
          </p:cNvPr>
          <p:cNvSpPr/>
          <p:nvPr/>
        </p:nvSpPr>
        <p:spPr>
          <a:xfrm>
            <a:off x="0" y="9316972"/>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0" y="9140540"/>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4306" y="7966233"/>
            <a:ext cx="1428330" cy="1602613"/>
          </a:xfrm>
          <a:prstGeom prst="rect">
            <a:avLst/>
          </a:prstGeom>
        </p:spPr>
      </p:pic>
    </p:spTree>
    <p:extLst>
      <p:ext uri="{BB962C8B-B14F-4D97-AF65-F5344CB8AC3E}">
        <p14:creationId xmlns:p14="http://schemas.microsoft.com/office/powerpoint/2010/main" val="3202562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1C627-2B48-6EA9-CE71-E95A4DE6D13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190A359-E4E8-D019-D48D-39E2E217FAE2}"/>
              </a:ext>
            </a:extLst>
          </p:cNvPr>
          <p:cNvSpPr>
            <a:spLocks noGrp="1"/>
          </p:cNvSpPr>
          <p:nvPr>
            <p:ph idx="1"/>
          </p:nvPr>
        </p:nvSpPr>
        <p:spPr>
          <a:xfrm>
            <a:off x="405783" y="1256084"/>
            <a:ext cx="5734495" cy="7757925"/>
          </a:xfrm>
        </p:spPr>
        <p:txBody>
          <a:bodyPr vert="horz" lIns="91440" tIns="45720" rIns="91440" bIns="45720"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just">
              <a:lnSpc>
                <a:spcPct val="107000"/>
              </a:lnSpc>
              <a:spcAft>
                <a:spcPts val="24"/>
              </a:spcAft>
              <a:buNone/>
            </a:pPr>
            <a:endParaRPr lang="en-GB" sz="1200">
              <a:solidFill>
                <a:srgbClr val="000000"/>
              </a:solidFill>
              <a:highlight>
                <a:srgbClr val="FFFF00"/>
              </a:highlight>
              <a:ea typeface="Calibri" panose="020F0502020204030204" pitchFamily="34" charset="0"/>
              <a:cs typeface="Calibri"/>
            </a:endParaRPr>
          </a:p>
          <a:p>
            <a:pPr indent="0" algn="just" fontAlgn="base">
              <a:lnSpc>
                <a:spcPct val="100000"/>
              </a:lnSpc>
              <a:spcBef>
                <a:spcPts val="0"/>
              </a:spcBef>
              <a:buNone/>
            </a:pPr>
            <a:endParaRPr lang="en-GB" sz="1200">
              <a:solidFill>
                <a:srgbClr val="000000"/>
              </a:solidFill>
              <a:effectLst/>
              <a:ea typeface="Calibri" panose="020F0502020204030204" pitchFamily="34" charset="0"/>
              <a:cs typeface="Calibri"/>
            </a:endParaRPr>
          </a:p>
          <a:p>
            <a:pPr marL="0" indent="0" algn="just">
              <a:lnSpc>
                <a:spcPct val="100000"/>
              </a:lnSpc>
              <a:spcBef>
                <a:spcPts val="0"/>
              </a:spcBef>
              <a:spcAft>
                <a:spcPts val="5"/>
              </a:spcAft>
              <a:buNone/>
            </a:pPr>
            <a:endParaRPr lang="en-GB" sz="1200" b="1">
              <a:solidFill>
                <a:srgbClr val="000000"/>
              </a:solidFill>
              <a:effectLst/>
              <a:ea typeface="Calibri" panose="020F0502020204030204" pitchFamily="34" charset="0"/>
              <a:cs typeface="Calibri"/>
            </a:endParaRPr>
          </a:p>
          <a:p>
            <a:pPr marL="0" indent="0" algn="just">
              <a:lnSpc>
                <a:spcPct val="107000"/>
              </a:lnSpc>
              <a:spcAft>
                <a:spcPts val="24"/>
              </a:spcAft>
              <a:buNone/>
            </a:pPr>
            <a:endParaRPr lang="en-GB" sz="1163">
              <a:solidFill>
                <a:srgbClr val="000000"/>
              </a:solidFill>
              <a:effectLst/>
              <a:ea typeface="Calibri" panose="020F0502020204030204" pitchFamily="34" charset="0"/>
              <a:cs typeface="Calibri" panose="020F0502020204030204"/>
            </a:endParaRPr>
          </a:p>
          <a:p>
            <a:pPr marL="0" indent="0" algn="just">
              <a:lnSpc>
                <a:spcPct val="107000"/>
              </a:lnSpc>
              <a:spcAft>
                <a:spcPts val="24"/>
              </a:spcAft>
              <a:buNone/>
            </a:pPr>
            <a:endParaRPr lang="en-GB" sz="1163">
              <a:ea typeface="Calibri" panose="020F0502020204030204" pitchFamily="34" charset="0"/>
              <a:cs typeface="Calibri" panose="020F0502020204030204"/>
            </a:endParaRPr>
          </a:p>
          <a:p>
            <a:pPr marL="0" indent="0">
              <a:lnSpc>
                <a:spcPct val="107000"/>
              </a:lnSpc>
              <a:spcAft>
                <a:spcPts val="15"/>
              </a:spcAft>
              <a:buNone/>
            </a:pPr>
            <a:endParaRPr lang="en-GB" sz="1163">
              <a:ea typeface="Calibri" panose="020F0502020204030204" pitchFamily="34" charset="0"/>
              <a:cs typeface="Calibri" panose="020F0502020204030204"/>
            </a:endParaRPr>
          </a:p>
          <a:p>
            <a:pPr indent="0" algn="just">
              <a:lnSpc>
                <a:spcPct val="120000"/>
              </a:lnSpc>
              <a:buNone/>
            </a:pPr>
            <a:endParaRPr lang="en-US" sz="1163">
              <a:ea typeface="Calibri" panose="020F0502020204030204"/>
              <a:cs typeface="Calibri" panose="020F0502020204030204"/>
            </a:endParaRPr>
          </a:p>
          <a:p>
            <a:pPr indent="0" algn="just">
              <a:lnSpc>
                <a:spcPct val="120000"/>
              </a:lnSpc>
              <a:buNone/>
            </a:pPr>
            <a:endParaRPr lang="en-US" sz="1163">
              <a:ea typeface="Calibri" panose="020F0502020204030204"/>
              <a:cs typeface="Calibri" panose="020F0502020204030204"/>
            </a:endParaRPr>
          </a:p>
        </p:txBody>
      </p:sp>
      <p:cxnSp>
        <p:nvCxnSpPr>
          <p:cNvPr id="21" name="Straight Connector 20">
            <a:extLst>
              <a:ext uri="{FF2B5EF4-FFF2-40B4-BE49-F238E27FC236}">
                <a16:creationId xmlns:a16="http://schemas.microsoft.com/office/drawing/2014/main" id="{65B7D66D-A9E2-3F15-EAB1-46087047AA0E}"/>
              </a:ext>
            </a:extLst>
          </p:cNvPr>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7D421F79-9BA9-873B-6173-395CE3A80296}"/>
              </a:ext>
            </a:extLst>
          </p:cNvPr>
          <p:cNvSpPr/>
          <p:nvPr/>
        </p:nvSpPr>
        <p:spPr>
          <a:xfrm>
            <a:off x="1465174" y="499747"/>
            <a:ext cx="4695636" cy="447575"/>
          </a:xfrm>
          <a:prstGeom prst="rect">
            <a:avLst/>
          </a:prstGeom>
          <a:noFill/>
        </p:spPr>
        <p:txBody>
          <a:bodyPr wrap="square" lIns="88649" tIns="44325" rIns="88649" bIns="44325"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00" b="1">
                <a:ln w="0"/>
              </a:rPr>
              <a:t>Subject Information – Block A</a:t>
            </a:r>
            <a:endParaRPr lang="en-US" sz="2327" b="1">
              <a:ln w="0"/>
            </a:endParaRPr>
          </a:p>
        </p:txBody>
      </p:sp>
      <p:pic>
        <p:nvPicPr>
          <p:cNvPr id="4" name="Picture 3">
            <a:extLst>
              <a:ext uri="{FF2B5EF4-FFF2-40B4-BE49-F238E27FC236}">
                <a16:creationId xmlns:a16="http://schemas.microsoft.com/office/drawing/2014/main" id="{535C7547-5C13-0B85-DF72-898D6CB4CFDA}"/>
              </a:ext>
            </a:extLst>
          </p:cNvPr>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1913CE35-0596-2150-7BE5-538BBD295BED}"/>
              </a:ext>
            </a:extLst>
          </p:cNvPr>
          <p:cNvSpPr/>
          <p:nvPr/>
        </p:nvSpPr>
        <p:spPr>
          <a:xfrm>
            <a:off x="0" y="9316972"/>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C6458C3C-46C8-A079-C06A-426836402E70}"/>
              </a:ext>
            </a:extLst>
          </p:cNvPr>
          <p:cNvSpPr/>
          <p:nvPr/>
        </p:nvSpPr>
        <p:spPr>
          <a:xfrm>
            <a:off x="0" y="9140540"/>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BF27D887-6796-E691-607E-F2A2C4B98E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4306" y="7966233"/>
            <a:ext cx="1428330" cy="1602613"/>
          </a:xfrm>
          <a:prstGeom prst="rect">
            <a:avLst/>
          </a:prstGeom>
        </p:spPr>
      </p:pic>
      <p:sp>
        <p:nvSpPr>
          <p:cNvPr id="6" name="TextBox 5">
            <a:extLst>
              <a:ext uri="{FF2B5EF4-FFF2-40B4-BE49-F238E27FC236}">
                <a16:creationId xmlns:a16="http://schemas.microsoft.com/office/drawing/2014/main" id="{AB89A09F-CA92-E273-8765-76B23F28D098}"/>
              </a:ext>
            </a:extLst>
          </p:cNvPr>
          <p:cNvSpPr txBox="1"/>
          <p:nvPr/>
        </p:nvSpPr>
        <p:spPr>
          <a:xfrm>
            <a:off x="754080" y="1545936"/>
            <a:ext cx="5694991" cy="44390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 indent="-5715"/>
            <a:r>
              <a:rPr lang="en-GB" sz="1200" b="1" baseline="0">
                <a:latin typeface="Calibri"/>
                <a:ea typeface="Calibri"/>
                <a:cs typeface="Calibri"/>
              </a:rPr>
              <a:t>Creative ICT</a:t>
            </a:r>
            <a:endParaRPr lang="en-GB" sz="1200">
              <a:latin typeface="Calibri"/>
              <a:ea typeface="Calibri"/>
              <a:cs typeface="Calibri"/>
            </a:endParaRPr>
          </a:p>
          <a:p>
            <a:pPr marL="5715" indent="-5715"/>
            <a:endParaRPr lang="en-GB" sz="1200">
              <a:latin typeface="Calibri"/>
              <a:ea typeface="Calibri"/>
              <a:cs typeface="Calibri"/>
            </a:endParaRPr>
          </a:p>
          <a:p>
            <a:pPr marL="5715" indent="-5715"/>
            <a:r>
              <a:rPr lang="en-GB" sz="1200" baseline="0" dirty="0">
                <a:latin typeface="Calibri"/>
                <a:ea typeface="Calibri"/>
                <a:cs typeface="Calibri"/>
              </a:rPr>
              <a:t>The Creative ICT pre-option course will allow students to develop their skills at creating </a:t>
            </a:r>
            <a:r>
              <a:rPr lang="en-GB" sz="1200" dirty="0">
                <a:latin typeface="Calibri"/>
                <a:ea typeface="Calibri"/>
                <a:cs typeface="Calibri"/>
              </a:rPr>
              <a:t>and manipulating</a:t>
            </a:r>
            <a:r>
              <a:rPr lang="en-GB" sz="1200" baseline="0" dirty="0">
                <a:latin typeface="Calibri"/>
                <a:ea typeface="Calibri"/>
                <a:cs typeface="Calibri"/>
              </a:rPr>
              <a:t> digital images for a deliberate purpose. Using an applied, </a:t>
            </a:r>
            <a:r>
              <a:rPr lang="en-GB" sz="1200" dirty="0">
                <a:latin typeface="Calibri"/>
                <a:ea typeface="Calibri"/>
                <a:cs typeface="Calibri"/>
              </a:rPr>
              <a:t>project-based approach</a:t>
            </a:r>
            <a:r>
              <a:rPr lang="en-GB" sz="1200" baseline="0" dirty="0">
                <a:latin typeface="Calibri"/>
                <a:ea typeface="Calibri"/>
                <a:cs typeface="Calibri"/>
              </a:rPr>
              <a:t> students will learn how to synthesise images from a variety of sources to achieve </a:t>
            </a:r>
            <a:r>
              <a:rPr lang="en-GB" sz="1200">
                <a:latin typeface="Calibri"/>
                <a:ea typeface="Calibri"/>
                <a:cs typeface="Calibri"/>
              </a:rPr>
              <a:t>a realistic</a:t>
            </a:r>
            <a:r>
              <a:rPr lang="en-GB" sz="1200" baseline="0" dirty="0">
                <a:latin typeface="Calibri"/>
                <a:ea typeface="Calibri"/>
                <a:cs typeface="Calibri"/>
              </a:rPr>
              <a:t> goal.</a:t>
            </a:r>
            <a:endParaRPr lang="en-US" sz="1200" dirty="0">
              <a:latin typeface="Calibri"/>
              <a:ea typeface="Calibri"/>
              <a:cs typeface="Calibri"/>
            </a:endParaRPr>
          </a:p>
          <a:p>
            <a:pPr marL="5715" indent="-5715"/>
            <a:endParaRPr lang="en-GB" sz="1200" dirty="0">
              <a:latin typeface="Calibri"/>
              <a:ea typeface="Calibri"/>
              <a:cs typeface="Calibri"/>
            </a:endParaRPr>
          </a:p>
          <a:p>
            <a:pPr marL="5715" indent="-5715"/>
            <a:r>
              <a:rPr lang="en-GB" sz="1200" baseline="0" dirty="0">
                <a:latin typeface="Calibri"/>
                <a:ea typeface="Calibri"/>
                <a:cs typeface="Calibri"/>
              </a:rPr>
              <a:t>Students will also learn about </a:t>
            </a:r>
            <a:r>
              <a:rPr lang="en-GB" sz="1200" dirty="0">
                <a:latin typeface="Calibri"/>
                <a:ea typeface="Calibri"/>
                <a:cs typeface="Calibri"/>
              </a:rPr>
              <a:t>diverse</a:t>
            </a:r>
            <a:r>
              <a:rPr lang="en-GB" sz="1200" baseline="0" dirty="0">
                <a:latin typeface="Calibri"/>
                <a:ea typeface="Calibri"/>
                <a:cs typeface="Calibri"/>
              </a:rPr>
              <a:t> types of digital image and how stylised images </a:t>
            </a:r>
            <a:r>
              <a:rPr lang="en-GB" sz="1200" dirty="0">
                <a:latin typeface="Calibri"/>
                <a:ea typeface="Calibri"/>
                <a:cs typeface="Calibri"/>
              </a:rPr>
              <a:t>and logos</a:t>
            </a:r>
            <a:r>
              <a:rPr lang="en-GB" sz="1200" baseline="0" dirty="0">
                <a:latin typeface="Calibri"/>
                <a:ea typeface="Calibri"/>
                <a:cs typeface="Calibri"/>
              </a:rPr>
              <a:t> are made so that they can be deployed to a wide range of uses. When images have </a:t>
            </a:r>
            <a:r>
              <a:rPr lang="en-GB" sz="1200" dirty="0">
                <a:latin typeface="Calibri"/>
                <a:ea typeface="Calibri"/>
                <a:cs typeface="Calibri"/>
              </a:rPr>
              <a:t>been finalised</a:t>
            </a:r>
            <a:r>
              <a:rPr lang="en-GB" sz="1200" baseline="0" dirty="0">
                <a:latin typeface="Calibri"/>
                <a:ea typeface="Calibri"/>
                <a:cs typeface="Calibri"/>
              </a:rPr>
              <a:t> students will consider how to prepare them in a way that is suitable for either </a:t>
            </a:r>
            <a:r>
              <a:rPr lang="en-GB" sz="1200">
                <a:latin typeface="Calibri"/>
                <a:ea typeface="Calibri"/>
                <a:cs typeface="Calibri"/>
              </a:rPr>
              <a:t>online or</a:t>
            </a:r>
            <a:r>
              <a:rPr lang="en-GB" sz="1200" baseline="0" dirty="0">
                <a:latin typeface="Calibri"/>
                <a:ea typeface="Calibri"/>
                <a:cs typeface="Calibri"/>
              </a:rPr>
              <a:t> print use.</a:t>
            </a:r>
            <a:endParaRPr lang="en-US" sz="1200" dirty="0">
              <a:latin typeface="Calibri"/>
              <a:ea typeface="Calibri"/>
              <a:cs typeface="Calibri"/>
            </a:endParaRPr>
          </a:p>
          <a:p>
            <a:pPr marL="5715" indent="-5715"/>
            <a:endParaRPr lang="en-GB" sz="1200" dirty="0">
              <a:latin typeface="Calibri"/>
              <a:ea typeface="Calibri"/>
              <a:cs typeface="Calibri"/>
            </a:endParaRPr>
          </a:p>
          <a:p>
            <a:pPr marL="5715" indent="-5715"/>
            <a:r>
              <a:rPr lang="en-GB" sz="1200" baseline="0" dirty="0">
                <a:latin typeface="Calibri"/>
                <a:ea typeface="Calibri"/>
                <a:cs typeface="Calibri"/>
              </a:rPr>
              <a:t>To achieve the highest possible quality of outcome students will take on the essence of </a:t>
            </a:r>
            <a:r>
              <a:rPr lang="en-GB" sz="1200" dirty="0">
                <a:latin typeface="Calibri"/>
                <a:ea typeface="Calibri"/>
                <a:cs typeface="Calibri"/>
              </a:rPr>
              <a:t>an iterative</a:t>
            </a:r>
            <a:r>
              <a:rPr lang="en-GB" sz="1200" baseline="0" dirty="0">
                <a:latin typeface="Calibri"/>
                <a:ea typeface="Calibri"/>
                <a:cs typeface="Calibri"/>
              </a:rPr>
              <a:t>, agile methodology. Reflecting on their successes and developing planning and self-evaluative skills that will support their progress in all subjects.</a:t>
            </a:r>
            <a:endParaRPr lang="en-US" sz="1200" dirty="0">
              <a:latin typeface="Calibri"/>
              <a:ea typeface="Calibri"/>
              <a:cs typeface="Calibri"/>
            </a:endParaRPr>
          </a:p>
          <a:p>
            <a:pPr marL="5715" indent="-5715"/>
            <a:endParaRPr lang="en-GB" sz="1200" dirty="0">
              <a:latin typeface="Calibri"/>
              <a:ea typeface="Calibri"/>
              <a:cs typeface="Calibri"/>
            </a:endParaRPr>
          </a:p>
          <a:p>
            <a:pPr marL="5715" indent="-5715"/>
            <a:r>
              <a:rPr lang="en-GB" sz="1200" baseline="0" dirty="0">
                <a:latin typeface="Calibri"/>
                <a:ea typeface="Calibri"/>
                <a:cs typeface="Calibri"/>
              </a:rPr>
              <a:t>Although much of the focus will be on refining practical skills students will have </a:t>
            </a:r>
            <a:r>
              <a:rPr lang="en-GB" sz="1200" dirty="0">
                <a:latin typeface="Calibri"/>
                <a:ea typeface="Calibri"/>
                <a:cs typeface="Calibri"/>
              </a:rPr>
              <a:t>the opportunity</a:t>
            </a:r>
            <a:r>
              <a:rPr lang="en-GB" sz="1200" baseline="0" dirty="0">
                <a:latin typeface="Calibri"/>
                <a:ea typeface="Calibri"/>
                <a:cs typeface="Calibri"/>
              </a:rPr>
              <a:t> to explore and analyse the way the images are used by businesses and media </a:t>
            </a:r>
            <a:r>
              <a:rPr lang="en-GB" sz="1200" dirty="0">
                <a:latin typeface="Calibri"/>
                <a:ea typeface="Calibri"/>
                <a:cs typeface="Calibri"/>
              </a:rPr>
              <a:t>in the</a:t>
            </a:r>
            <a:r>
              <a:rPr lang="en-GB" sz="1200" baseline="0" dirty="0">
                <a:latin typeface="Calibri"/>
                <a:ea typeface="Calibri"/>
                <a:cs typeface="Calibri"/>
              </a:rPr>
              <a:t> world around them. Using what they glean from this to sharpen their own ideas and </a:t>
            </a:r>
            <a:r>
              <a:rPr lang="en-GB" sz="1200">
                <a:latin typeface="Calibri"/>
                <a:ea typeface="Calibri"/>
                <a:cs typeface="Calibri"/>
              </a:rPr>
              <a:t>make their</a:t>
            </a:r>
            <a:r>
              <a:rPr lang="en-GB" sz="1200" baseline="0" dirty="0">
                <a:latin typeface="Calibri"/>
                <a:ea typeface="Calibri"/>
                <a:cs typeface="Calibri"/>
              </a:rPr>
              <a:t> work more effective.</a:t>
            </a:r>
            <a:endParaRPr lang="en-US" sz="1200" dirty="0">
              <a:latin typeface="Calibri"/>
              <a:ea typeface="Calibri"/>
              <a:cs typeface="Calibri"/>
            </a:endParaRPr>
          </a:p>
          <a:p>
            <a:pPr marL="5715" indent="-5715"/>
            <a:endParaRPr lang="en-GB" sz="1200" dirty="0">
              <a:latin typeface="Calibri"/>
              <a:ea typeface="Calibri"/>
              <a:cs typeface="Calibri"/>
            </a:endParaRPr>
          </a:p>
          <a:p>
            <a:pPr marL="5715" indent="-5715"/>
            <a:r>
              <a:rPr lang="en-GB" sz="1200" b="1" baseline="0">
                <a:latin typeface="Calibri"/>
                <a:ea typeface="Calibri"/>
                <a:cs typeface="Calibri"/>
              </a:rPr>
              <a:t>For further details, see Mr Houghton</a:t>
            </a:r>
            <a:endParaRPr lang="en-GB">
              <a:ea typeface="Calibri"/>
              <a:cs typeface="Calibri"/>
            </a:endParaRPr>
          </a:p>
          <a:p>
            <a:pPr algn="ctr"/>
            <a:endParaRPr lang="en-US"/>
          </a:p>
        </p:txBody>
      </p:sp>
    </p:spTree>
    <p:extLst>
      <p:ext uri="{BB962C8B-B14F-4D97-AF65-F5344CB8AC3E}">
        <p14:creationId xmlns:p14="http://schemas.microsoft.com/office/powerpoint/2010/main" val="3611597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16" y="1415441"/>
            <a:ext cx="5734495" cy="7181749"/>
          </a:xfrm>
        </p:spPr>
        <p:txBody>
          <a:bodyPr vert="horz" lIns="91440" tIns="45720" rIns="91440" bIns="45720"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just">
              <a:lnSpc>
                <a:spcPct val="107000"/>
              </a:lnSpc>
              <a:spcAft>
                <a:spcPts val="24"/>
              </a:spcAft>
              <a:buNone/>
            </a:pPr>
            <a:endParaRPr lang="en-GB" sz="1200" b="1">
              <a:solidFill>
                <a:srgbClr val="000000"/>
              </a:solidFill>
              <a:ea typeface="Calibri" panose="020F0502020204030204" pitchFamily="34" charset="0"/>
            </a:endParaRPr>
          </a:p>
          <a:p>
            <a:pPr marL="0" indent="0" algn="l">
              <a:lnSpc>
                <a:spcPct val="100000"/>
              </a:lnSpc>
              <a:spcBef>
                <a:spcPts val="0"/>
              </a:spcBef>
              <a:spcAft>
                <a:spcPts val="446"/>
              </a:spcAft>
              <a:buNone/>
            </a:pPr>
            <a:endParaRPr lang="en-GB" sz="1200" b="1">
              <a:solidFill>
                <a:srgbClr val="000000"/>
              </a:solidFill>
              <a:effectLst/>
              <a:highlight>
                <a:srgbClr val="FFFF00"/>
              </a:highlight>
              <a:ea typeface="Calibri" panose="020F0502020204030204" pitchFamily="34" charset="0"/>
              <a:cs typeface="Calibri"/>
            </a:endParaRPr>
          </a:p>
          <a:p>
            <a:pPr marL="0" indent="0" algn="just">
              <a:lnSpc>
                <a:spcPct val="107000"/>
              </a:lnSpc>
              <a:spcAft>
                <a:spcPts val="24"/>
              </a:spcAft>
              <a:buNone/>
            </a:pPr>
            <a:endParaRPr lang="en-GB" sz="1163">
              <a:solidFill>
                <a:srgbClr val="000000"/>
              </a:solidFill>
              <a:effectLst/>
              <a:ea typeface="Calibri" panose="020F0502020204030204" pitchFamily="34" charset="0"/>
            </a:endParaRPr>
          </a:p>
          <a:p>
            <a:pPr marL="0" indent="0" algn="l">
              <a:lnSpc>
                <a:spcPct val="107000"/>
              </a:lnSpc>
              <a:spcAft>
                <a:spcPts val="15"/>
              </a:spcAft>
              <a:buNone/>
            </a:pPr>
            <a:endParaRPr lang="en-GB" sz="1163">
              <a:solidFill>
                <a:srgbClr val="000000"/>
              </a:solidFill>
              <a:effectLst/>
              <a:ea typeface="Calibri" panose="020F0502020204030204" pitchFamily="34" charset="0"/>
            </a:endParaRPr>
          </a:p>
          <a:p>
            <a:pPr marL="0" indent="0" algn="just">
              <a:lnSpc>
                <a:spcPct val="120000"/>
              </a:lnSpc>
              <a:buNone/>
            </a:pPr>
            <a:endParaRPr lang="en-US" sz="1163"/>
          </a:p>
          <a:p>
            <a:pPr marL="0" indent="0" algn="just">
              <a:lnSpc>
                <a:spcPct val="120000"/>
              </a:lnSpc>
              <a:buNone/>
            </a:pPr>
            <a:endParaRPr lang="en-US" sz="1163"/>
          </a:p>
        </p:txBody>
      </p:sp>
      <p:cxnSp>
        <p:nvCxnSpPr>
          <p:cNvPr id="21" name="Straight Connector 20"/>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465174" y="499747"/>
            <a:ext cx="4695636" cy="447575"/>
          </a:xfrm>
          <a:prstGeom prst="rect">
            <a:avLst/>
          </a:prstGeom>
          <a:noFill/>
        </p:spPr>
        <p:txBody>
          <a:bodyPr wrap="square" lIns="88649" tIns="44325" rIns="88649" bIns="44325"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2300" b="1">
                <a:ln w="0"/>
              </a:rPr>
              <a:t>Subject Information – Block B</a:t>
            </a:r>
            <a:endParaRPr lang="en-US" sz="2327" b="1">
              <a:ln w="0"/>
            </a:endParaRPr>
          </a:p>
        </p:txBody>
      </p:sp>
      <p:pic>
        <p:nvPicPr>
          <p:cNvPr id="4" name="Picture 3"/>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9A9E41A0-8AFB-E8E6-EB01-3B1DB7182D02}"/>
              </a:ext>
            </a:extLst>
          </p:cNvPr>
          <p:cNvSpPr/>
          <p:nvPr/>
        </p:nvSpPr>
        <p:spPr>
          <a:xfrm>
            <a:off x="0" y="9316972"/>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0" y="9140540"/>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3929" y="7207388"/>
            <a:ext cx="2454979" cy="2464004"/>
          </a:xfrm>
          <a:prstGeom prst="rect">
            <a:avLst/>
          </a:prstGeom>
        </p:spPr>
      </p:pic>
      <p:sp>
        <p:nvSpPr>
          <p:cNvPr id="6" name="TextBox 5">
            <a:extLst>
              <a:ext uri="{FF2B5EF4-FFF2-40B4-BE49-F238E27FC236}">
                <a16:creationId xmlns:a16="http://schemas.microsoft.com/office/drawing/2014/main" id="{6E8068B2-C9DF-30C8-395C-8716650EBEFD}"/>
              </a:ext>
            </a:extLst>
          </p:cNvPr>
          <p:cNvSpPr txBox="1"/>
          <p:nvPr/>
        </p:nvSpPr>
        <p:spPr>
          <a:xfrm>
            <a:off x="463537" y="1519948"/>
            <a:ext cx="5974794" cy="66763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defTabSz="457057">
              <a:lnSpc>
                <a:spcPct val="107000"/>
              </a:lnSpc>
              <a:spcBef>
                <a:spcPts val="1000"/>
              </a:spcBef>
              <a:spcAft>
                <a:spcPts val="24"/>
              </a:spcAft>
            </a:pPr>
            <a:r>
              <a:rPr lang="en-GB" sz="1200" b="1" u="sng">
                <a:solidFill>
                  <a:srgbClr val="000000"/>
                </a:solidFill>
                <a:ea typeface="Calibri"/>
                <a:cs typeface="Calibri"/>
              </a:rPr>
              <a:t>Music ​</a:t>
            </a:r>
          </a:p>
          <a:p>
            <a:pPr algn="just" defTabSz="457057">
              <a:lnSpc>
                <a:spcPct val="107000"/>
              </a:lnSpc>
              <a:spcBef>
                <a:spcPts val="1000"/>
              </a:spcBef>
              <a:spcAft>
                <a:spcPts val="24"/>
              </a:spcAft>
            </a:pPr>
            <a:r>
              <a:rPr lang="en-GB" sz="1200">
                <a:solidFill>
                  <a:srgbClr val="000000"/>
                </a:solidFill>
                <a:ea typeface="Calibri"/>
                <a:cs typeface="Calibri"/>
              </a:rPr>
              <a:t>The music pre-option course is all about developing your skills as a practical musician. You will continue learning a variety of popular instruments such as the piano, bass guitar, drums and electric guitar and will work as part of an ensemble to perform a variety of pieces and to compose your own piece of popular music. </a:t>
            </a:r>
            <a:r>
              <a:rPr lang="en-US" sz="1200">
                <a:solidFill>
                  <a:srgbClr val="000000"/>
                </a:solidFill>
                <a:ea typeface="Calibri"/>
                <a:cs typeface="Calibri"/>
              </a:rPr>
              <a:t>​</a:t>
            </a:r>
          </a:p>
          <a:p>
            <a:pPr algn="just" defTabSz="457057">
              <a:lnSpc>
                <a:spcPct val="107000"/>
              </a:lnSpc>
              <a:spcBef>
                <a:spcPts val="1000"/>
              </a:spcBef>
              <a:spcAft>
                <a:spcPts val="24"/>
              </a:spcAft>
            </a:pPr>
            <a:r>
              <a:rPr lang="en-GB" sz="1200">
                <a:solidFill>
                  <a:srgbClr val="000000"/>
                </a:solidFill>
                <a:ea typeface="Calibri"/>
                <a:cs typeface="Calibri"/>
              </a:rPr>
              <a:t>Students will also be given the opportunity to use specialist music software to compose and the opportunity to access weekly peripatetic music lessons with a visiting professional musician on the instrument of their choice. </a:t>
            </a:r>
            <a:r>
              <a:rPr lang="en-US" sz="1200">
                <a:solidFill>
                  <a:srgbClr val="000000"/>
                </a:solidFill>
                <a:ea typeface="Calibri"/>
                <a:cs typeface="Calibri"/>
              </a:rPr>
              <a:t>​</a:t>
            </a:r>
          </a:p>
          <a:p>
            <a:pPr algn="just" defTabSz="457057">
              <a:lnSpc>
                <a:spcPct val="107000"/>
              </a:lnSpc>
              <a:spcBef>
                <a:spcPts val="1000"/>
              </a:spcBef>
              <a:spcAft>
                <a:spcPts val="24"/>
              </a:spcAft>
            </a:pPr>
            <a:r>
              <a:rPr lang="en-US" sz="1200">
                <a:solidFill>
                  <a:srgbClr val="000000"/>
                </a:solidFill>
                <a:ea typeface="Calibri"/>
                <a:cs typeface="Calibri"/>
              </a:rPr>
              <a:t>Finally, students will look to develop analytical skills through listening activities which develop a broad understanding of musical genres and key terminology. Musical genres include: </a:t>
            </a:r>
          </a:p>
          <a:p>
            <a:pPr algn="just" defTabSz="457057">
              <a:lnSpc>
                <a:spcPct val="107000"/>
              </a:lnSpc>
              <a:spcBef>
                <a:spcPts val="1000"/>
              </a:spcBef>
              <a:spcAft>
                <a:spcPts val="24"/>
              </a:spcAft>
            </a:pPr>
            <a:endParaRPr lang="en-US" sz="1200">
              <a:ea typeface="Calibri"/>
              <a:cs typeface="Calibri"/>
            </a:endParaRPr>
          </a:p>
          <a:p>
            <a:pPr marL="171450" indent="-171450" algn="just" defTabSz="457057">
              <a:spcAft>
                <a:spcPts val="24"/>
              </a:spcAft>
              <a:buFont typeface="Arial"/>
              <a:buChar char="•"/>
            </a:pPr>
            <a:r>
              <a:rPr lang="en-US" sz="1200">
                <a:ea typeface="Calibri"/>
                <a:cs typeface="Calibri"/>
              </a:rPr>
              <a:t>Western Classical Tradition </a:t>
            </a:r>
            <a:endParaRPr lang="en-GB" sz="1200">
              <a:ea typeface="Calibri"/>
              <a:cs typeface="Calibri"/>
            </a:endParaRPr>
          </a:p>
          <a:p>
            <a:pPr marL="171450" indent="-171450" algn="just" defTabSz="457057">
              <a:spcAft>
                <a:spcPts val="24"/>
              </a:spcAft>
              <a:buFont typeface="Arial"/>
              <a:buChar char="•"/>
            </a:pPr>
            <a:r>
              <a:rPr lang="en-US" sz="1200">
                <a:ea typeface="Calibri"/>
                <a:cs typeface="Calibri"/>
              </a:rPr>
              <a:t>Popular Music ( 60s, Rock, 90s Pop, Musical </a:t>
            </a:r>
            <a:r>
              <a:rPr lang="en-US" sz="1200" err="1">
                <a:ea typeface="Calibri"/>
                <a:cs typeface="Calibri"/>
              </a:rPr>
              <a:t>Threatre</a:t>
            </a:r>
            <a:r>
              <a:rPr lang="en-US" sz="1200">
                <a:ea typeface="Calibri"/>
                <a:cs typeface="Calibri"/>
              </a:rPr>
              <a:t>, Music for Film &amp; TV). </a:t>
            </a:r>
            <a:endParaRPr lang="en-GB" sz="1200">
              <a:ea typeface="Calibri"/>
              <a:cs typeface="Calibri"/>
            </a:endParaRPr>
          </a:p>
          <a:p>
            <a:pPr marL="171450" indent="-171450" algn="just" defTabSz="457057">
              <a:spcAft>
                <a:spcPts val="24"/>
              </a:spcAft>
              <a:buFont typeface="Arial"/>
              <a:buChar char="•"/>
            </a:pPr>
            <a:r>
              <a:rPr lang="en-US" sz="1200">
                <a:ea typeface="Calibri"/>
                <a:cs typeface="Calibri"/>
              </a:rPr>
              <a:t>Traditional Music ( Folk, Blues, Jazz)</a:t>
            </a:r>
            <a:endParaRPr lang="en-GB" sz="1200">
              <a:ea typeface="Calibri"/>
              <a:cs typeface="Calibri"/>
            </a:endParaRPr>
          </a:p>
          <a:p>
            <a:pPr algn="just" defTabSz="457057">
              <a:lnSpc>
                <a:spcPct val="107000"/>
              </a:lnSpc>
              <a:spcBef>
                <a:spcPts val="1000"/>
              </a:spcBef>
              <a:spcAft>
                <a:spcPts val="24"/>
              </a:spcAft>
            </a:pPr>
            <a:r>
              <a:rPr lang="en-US" sz="1200">
                <a:solidFill>
                  <a:srgbClr val="000000"/>
                </a:solidFill>
                <a:ea typeface="Calibri"/>
                <a:cs typeface="Calibri"/>
              </a:rPr>
              <a:t>   </a:t>
            </a:r>
            <a:r>
              <a:rPr lang="en-GB" sz="1200">
                <a:solidFill>
                  <a:srgbClr val="000000"/>
                </a:solidFill>
                <a:ea typeface="Calibri"/>
                <a:cs typeface="Calibri"/>
              </a:rPr>
              <a:t>​</a:t>
            </a:r>
            <a:r>
              <a:rPr lang="en-GB" sz="1200" b="1">
                <a:solidFill>
                  <a:srgbClr val="000000"/>
                </a:solidFill>
                <a:ea typeface="Calibri"/>
                <a:cs typeface="Calibri"/>
              </a:rPr>
              <a:t>For more information, please see Mrs Graham. ​</a:t>
            </a:r>
            <a:endParaRPr lang="en-GB" sz="1800">
              <a:ea typeface="Calibri"/>
              <a:cs typeface="Calibri"/>
            </a:endParaRPr>
          </a:p>
          <a:p>
            <a:pPr algn="just">
              <a:lnSpc>
                <a:spcPct val="107000"/>
              </a:lnSpc>
              <a:spcBef>
                <a:spcPts val="1000"/>
              </a:spcBef>
              <a:spcAft>
                <a:spcPts val="24"/>
              </a:spcAft>
            </a:pPr>
            <a:endParaRPr lang="en-GB" sz="1200" b="1">
              <a:ea typeface="Calibri"/>
              <a:cs typeface="Calibri"/>
            </a:endParaRPr>
          </a:p>
          <a:p>
            <a:pPr marL="5715" indent="-5715"/>
            <a:r>
              <a:rPr lang="en-GB" sz="1200" b="1" u="sng">
                <a:ea typeface="Calibri"/>
                <a:cs typeface="Calibri"/>
              </a:rPr>
              <a:t>Food and Nutrition </a:t>
            </a:r>
            <a:endParaRPr lang="en-US" sz="1200">
              <a:ea typeface="Calibri"/>
              <a:cs typeface="Calibri"/>
            </a:endParaRPr>
          </a:p>
          <a:p>
            <a:pPr marL="5715" indent="-5715"/>
            <a:endParaRPr lang="en-GB" sz="1200">
              <a:ea typeface="Calibri"/>
              <a:cs typeface="Calibri"/>
            </a:endParaRPr>
          </a:p>
          <a:p>
            <a:pPr marL="5715" indent="-5715"/>
            <a:endParaRPr lang="en-GB" sz="1200">
              <a:ea typeface="Calibri"/>
              <a:cs typeface="Calibri"/>
            </a:endParaRPr>
          </a:p>
          <a:p>
            <a:pPr marL="5715" indent="-5715"/>
            <a:r>
              <a:rPr lang="en-GB" sz="1200">
                <a:ea typeface="Calibri"/>
                <a:cs typeface="Calibri"/>
              </a:rPr>
              <a:t>During Y9, students have the opportunity to develop a number of skills surrounding the subjects of food and nutrition. It is a year to explore the world of food production and cooking. </a:t>
            </a:r>
          </a:p>
          <a:p>
            <a:pPr marL="5715" indent="-5715">
              <a:buFont typeface="Arial,Sans-Serif"/>
              <a:buChar char="•"/>
            </a:pPr>
            <a:r>
              <a:rPr lang="en-GB" sz="1200">
                <a:ea typeface="Calibri"/>
                <a:cs typeface="Calibri"/>
              </a:rPr>
              <a:t>They will develop their cooking skills and learn a variety of preparation, cooking and presentation </a:t>
            </a:r>
            <a:r>
              <a:rPr lang="en-US" sz="1200">
                <a:ea typeface="Calibri"/>
                <a:cs typeface="Calibri"/>
              </a:rPr>
              <a:t>techniques. </a:t>
            </a:r>
          </a:p>
          <a:p>
            <a:pPr marL="5715" indent="-5715">
              <a:buFont typeface="Arial,Sans-Serif"/>
              <a:buChar char="•"/>
            </a:pPr>
            <a:r>
              <a:rPr lang="en-US" sz="1200">
                <a:ea typeface="Calibri"/>
                <a:cs typeface="Calibri"/>
              </a:rPr>
              <a:t>They will gain a deeper understanding of macro and micronutrients. </a:t>
            </a:r>
          </a:p>
          <a:p>
            <a:pPr marL="5715" indent="-5715">
              <a:buFont typeface="Arial,Sans-Serif"/>
              <a:buChar char="•"/>
            </a:pPr>
            <a:r>
              <a:rPr lang="en-GB" sz="1200">
                <a:ea typeface="Calibri"/>
                <a:cs typeface="Calibri"/>
              </a:rPr>
              <a:t>Students will understand food provenance learning  where their food comes from, with the benefits of using local, seasonal foods.</a:t>
            </a:r>
            <a:endParaRPr lang="en-US" sz="1200">
              <a:ea typeface="Calibri"/>
              <a:cs typeface="Calibri"/>
            </a:endParaRPr>
          </a:p>
          <a:p>
            <a:pPr marL="5715" indent="-5715">
              <a:buFont typeface="Arial,Sans-Serif"/>
              <a:buChar char="•"/>
            </a:pPr>
            <a:r>
              <a:rPr lang="en-GB" sz="1200">
                <a:ea typeface="Calibri"/>
                <a:cs typeface="Calibri"/>
              </a:rPr>
              <a:t>Students will consider the environment and how to reduce food waste. </a:t>
            </a:r>
            <a:endParaRPr lang="en-US" sz="1200">
              <a:ea typeface="Calibri"/>
              <a:cs typeface="Calibri"/>
            </a:endParaRPr>
          </a:p>
          <a:p>
            <a:pPr marL="5715" indent="-5715"/>
            <a:endParaRPr lang="en-GB" sz="1200">
              <a:ea typeface="Calibri"/>
              <a:cs typeface="Calibri"/>
            </a:endParaRPr>
          </a:p>
          <a:p>
            <a:pPr marL="5715" indent="-5715"/>
            <a:r>
              <a:rPr lang="en-GB" sz="1200" b="1">
                <a:ea typeface="Calibri"/>
                <a:cs typeface="Calibri"/>
              </a:rPr>
              <a:t>For further details, see Miss Grace</a:t>
            </a:r>
            <a:endParaRPr lang="en-GB"/>
          </a:p>
          <a:p>
            <a:pPr algn="just">
              <a:lnSpc>
                <a:spcPts val="675"/>
              </a:lnSpc>
            </a:pPr>
            <a:r>
              <a:rPr lang="en-GB" sz="1150" b="1">
                <a:cs typeface="Segoe UI"/>
              </a:rPr>
              <a:t>​</a:t>
            </a:r>
            <a:endParaRPr lang="en-GB" sz="1150" b="1">
              <a:ea typeface="Calibri"/>
              <a:cs typeface="Segoe UI"/>
            </a:endParaRPr>
          </a:p>
        </p:txBody>
      </p:sp>
    </p:spTree>
    <p:extLst>
      <p:ext uri="{BB962C8B-B14F-4D97-AF65-F5344CB8AC3E}">
        <p14:creationId xmlns:p14="http://schemas.microsoft.com/office/powerpoint/2010/main" val="3869740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16" y="1390000"/>
            <a:ext cx="5734495" cy="7465751"/>
          </a:xfrm>
        </p:spPr>
        <p:txBody>
          <a:bodyPr vert="horz" lIns="91440" tIns="45720" rIns="91440" bIns="45720" rtlCol="0" anchor="t">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l">
              <a:lnSpc>
                <a:spcPct val="107000"/>
              </a:lnSpc>
              <a:spcAft>
                <a:spcPts val="24"/>
              </a:spcAft>
              <a:buNone/>
            </a:pPr>
            <a:endParaRPr lang="en-GB" sz="1163">
              <a:solidFill>
                <a:srgbClr val="000000"/>
              </a:solidFill>
              <a:effectLst/>
              <a:ea typeface="Calibri" panose="020F0502020204030204" pitchFamily="34" charset="0"/>
            </a:endParaRPr>
          </a:p>
          <a:p>
            <a:pPr marL="0" indent="0" algn="l">
              <a:lnSpc>
                <a:spcPct val="107000"/>
              </a:lnSpc>
              <a:spcAft>
                <a:spcPts val="24"/>
              </a:spcAft>
              <a:buNone/>
            </a:pPr>
            <a:endParaRPr lang="en-GB" sz="1163">
              <a:solidFill>
                <a:srgbClr val="000000"/>
              </a:solidFill>
              <a:effectLst/>
              <a:latin typeface="Calibri" panose="020F0502020204030204" pitchFamily="34" charset="0"/>
              <a:ea typeface="Calibri" panose="020F0502020204030204" pitchFamily="34" charset="0"/>
            </a:endParaRPr>
          </a:p>
          <a:p>
            <a:pPr marL="0" indent="0" algn="l">
              <a:lnSpc>
                <a:spcPct val="107000"/>
              </a:lnSpc>
              <a:spcAft>
                <a:spcPts val="24"/>
              </a:spcAft>
              <a:buNone/>
            </a:pPr>
            <a:endParaRPr lang="en-GB" sz="1150">
              <a:solidFill>
                <a:srgbClr val="000000"/>
              </a:solidFill>
              <a:effectLst/>
              <a:latin typeface="Calibri" panose="020F0502020204030204" pitchFamily="34" charset="0"/>
              <a:ea typeface="Calibri" panose="020F0502020204030204" pitchFamily="34" charset="0"/>
              <a:cs typeface="Calibri"/>
            </a:endParaRPr>
          </a:p>
          <a:p>
            <a:pPr marL="0" indent="0">
              <a:lnSpc>
                <a:spcPct val="107000"/>
              </a:lnSpc>
              <a:spcAft>
                <a:spcPts val="24"/>
              </a:spcAft>
              <a:buNone/>
            </a:pPr>
            <a:endParaRPr lang="en-GB" sz="1150">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24"/>
              </a:spcAft>
              <a:buNone/>
            </a:pPr>
            <a:endParaRPr lang="en-GB" sz="1150">
              <a:latin typeface="Calibri" panose="020F0502020204030204" pitchFamily="34" charset="0"/>
              <a:ea typeface="Calibri" panose="020F0502020204030204" pitchFamily="34" charset="0"/>
              <a:cs typeface="Calibri" panose="020F0502020204030204" pitchFamily="34" charset="0"/>
            </a:endParaRPr>
          </a:p>
          <a:p>
            <a:pPr indent="0">
              <a:lnSpc>
                <a:spcPct val="107000"/>
              </a:lnSpc>
              <a:spcAft>
                <a:spcPts val="15"/>
              </a:spcAft>
              <a:buNone/>
            </a:pPr>
            <a:endParaRPr lang="en-GB" sz="1745">
              <a:latin typeface="Calibri" panose="020F0502020204030204" pitchFamily="34" charset="0"/>
              <a:ea typeface="Calibri" panose="020F0502020204030204" pitchFamily="34" charset="0"/>
              <a:cs typeface="Calibri" panose="020F0502020204030204" pitchFamily="34" charset="0"/>
            </a:endParaRPr>
          </a:p>
          <a:p>
            <a:pPr indent="0">
              <a:lnSpc>
                <a:spcPct val="107000"/>
              </a:lnSpc>
              <a:spcAft>
                <a:spcPts val="15"/>
              </a:spcAft>
              <a:buNone/>
            </a:pPr>
            <a:endParaRPr lang="en-GB" sz="1700">
              <a:ea typeface="Calibri" panose="020F0502020204030204"/>
              <a:cs typeface="Calibri" panose="020F0502020204030204"/>
            </a:endParaRPr>
          </a:p>
          <a:p>
            <a:pPr indent="0" algn="just">
              <a:lnSpc>
                <a:spcPct val="120000"/>
              </a:lnSpc>
              <a:buNone/>
            </a:pPr>
            <a:endParaRPr lang="en-US" sz="1163">
              <a:ea typeface="Calibri" panose="020F0502020204030204"/>
              <a:cs typeface="Calibri" panose="020F0502020204030204"/>
            </a:endParaRPr>
          </a:p>
          <a:p>
            <a:pPr indent="0" algn="just">
              <a:lnSpc>
                <a:spcPct val="120000"/>
              </a:lnSpc>
              <a:buNone/>
            </a:pPr>
            <a:endParaRPr lang="en-US" sz="1163">
              <a:ea typeface="Calibri" panose="020F0502020204030204"/>
              <a:cs typeface="Calibri" panose="020F0502020204030204"/>
            </a:endParaRPr>
          </a:p>
        </p:txBody>
      </p:sp>
      <p:cxnSp>
        <p:nvCxnSpPr>
          <p:cNvPr id="21" name="Straight Connector 20"/>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465174" y="499747"/>
            <a:ext cx="4695636" cy="387898"/>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1939" b="1">
                <a:ln w="0"/>
              </a:rPr>
              <a:t>Subject Information – Block B</a:t>
            </a:r>
          </a:p>
        </p:txBody>
      </p:sp>
      <p:pic>
        <p:nvPicPr>
          <p:cNvPr id="4" name="Picture 3"/>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9A9E41A0-8AFB-E8E6-EB01-3B1DB7182D02}"/>
              </a:ext>
            </a:extLst>
          </p:cNvPr>
          <p:cNvSpPr/>
          <p:nvPr/>
        </p:nvSpPr>
        <p:spPr>
          <a:xfrm>
            <a:off x="0" y="9316972"/>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0" y="9140540"/>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3929" y="7207388"/>
            <a:ext cx="2454979" cy="2464004"/>
          </a:xfrm>
          <a:prstGeom prst="rect">
            <a:avLst/>
          </a:prstGeom>
        </p:spPr>
      </p:pic>
      <p:sp>
        <p:nvSpPr>
          <p:cNvPr id="9" name="TextBox 8">
            <a:extLst>
              <a:ext uri="{FF2B5EF4-FFF2-40B4-BE49-F238E27FC236}">
                <a16:creationId xmlns:a16="http://schemas.microsoft.com/office/drawing/2014/main" id="{4472B49F-7833-3A2E-656C-405C2850D18C}"/>
              </a:ext>
            </a:extLst>
          </p:cNvPr>
          <p:cNvSpPr txBox="1"/>
          <p:nvPr/>
        </p:nvSpPr>
        <p:spPr>
          <a:xfrm>
            <a:off x="405046" y="1549212"/>
            <a:ext cx="6033285" cy="93128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 indent="-5715" defTabSz="457057"/>
            <a:endParaRPr lang="en-GB" sz="1200" b="1" u="sng" dirty="0">
              <a:solidFill>
                <a:srgbClr val="000000"/>
              </a:solidFill>
              <a:ea typeface="Calibri"/>
              <a:cs typeface="Calibri"/>
            </a:endParaRPr>
          </a:p>
          <a:p>
            <a:pPr marL="5715" indent="-5715" defTabSz="457057"/>
            <a:r>
              <a:rPr lang="en-GB" sz="1200" b="1" dirty="0">
                <a:solidFill>
                  <a:srgbClr val="000000"/>
                </a:solidFill>
              </a:rPr>
              <a:t>​</a:t>
            </a:r>
            <a:r>
              <a:rPr lang="en-GB" sz="1200" b="1" u="sng" dirty="0">
                <a:solidFill>
                  <a:srgbClr val="000000"/>
                </a:solidFill>
              </a:rPr>
              <a:t>Business Studies ​</a:t>
            </a:r>
            <a:endParaRPr lang="en-GB" sz="1200" b="1" u="sng" dirty="0">
              <a:solidFill>
                <a:srgbClr val="000000"/>
              </a:solidFill>
              <a:ea typeface="Calibri"/>
              <a:cs typeface="Calibri"/>
            </a:endParaRPr>
          </a:p>
          <a:p>
            <a:pPr marL="5715" indent="-5715" defTabSz="457057"/>
            <a:r>
              <a:rPr lang="en-GB" sz="1200" b="1" dirty="0">
                <a:solidFill>
                  <a:srgbClr val="000000"/>
                </a:solidFill>
              </a:rPr>
              <a:t>​</a:t>
            </a:r>
            <a:endParaRPr lang="en-GB" sz="1200" b="1" dirty="0">
              <a:solidFill>
                <a:srgbClr val="000000"/>
              </a:solidFill>
              <a:ea typeface="Calibri"/>
              <a:cs typeface="Calibri"/>
            </a:endParaRPr>
          </a:p>
          <a:p>
            <a:pPr marL="5715" indent="-5715" defTabSz="457057"/>
            <a:r>
              <a:rPr lang="en-GB" sz="1200" dirty="0">
                <a:solidFill>
                  <a:srgbClr val="000000"/>
                </a:solidFill>
              </a:rPr>
              <a:t>The pre-option course allows students to explore and develop their enterprising minds. The course will be structured around project-based learning and will include elements such as: ​</a:t>
            </a:r>
            <a:endParaRPr lang="en-GB" sz="1200" dirty="0">
              <a:solidFill>
                <a:srgbClr val="000000"/>
              </a:solidFill>
              <a:ea typeface="Calibri"/>
              <a:cs typeface="Calibri"/>
            </a:endParaRPr>
          </a:p>
          <a:p>
            <a:pPr marL="5715" indent="-5715" defTabSz="457057"/>
            <a:r>
              <a:rPr lang="en-GB" sz="1200" dirty="0">
                <a:solidFill>
                  <a:srgbClr val="000000"/>
                </a:solidFill>
              </a:rPr>
              <a:t>​</a:t>
            </a:r>
            <a:endParaRPr lang="en-GB" sz="1200" dirty="0">
              <a:solidFill>
                <a:srgbClr val="000000"/>
              </a:solidFill>
              <a:ea typeface="Calibri"/>
              <a:cs typeface="Calibri"/>
            </a:endParaRPr>
          </a:p>
          <a:p>
            <a:pPr marL="5715" indent="-5715" defTabSz="457057">
              <a:buFont typeface="Arial,Sans-Serif"/>
              <a:buChar char="•"/>
            </a:pPr>
            <a:r>
              <a:rPr lang="en-GB" sz="1200" dirty="0">
                <a:solidFill>
                  <a:srgbClr val="000000"/>
                </a:solidFill>
              </a:rPr>
              <a:t>Branding </a:t>
            </a:r>
            <a:r>
              <a:rPr lang="en-US" sz="1200" dirty="0">
                <a:solidFill>
                  <a:srgbClr val="000000"/>
                </a:solidFill>
              </a:rPr>
              <a:t>​</a:t>
            </a:r>
            <a:endParaRPr lang="en-US" sz="1200" dirty="0">
              <a:solidFill>
                <a:srgbClr val="000000"/>
              </a:solidFill>
              <a:ea typeface="Calibri"/>
              <a:cs typeface="Calibri"/>
            </a:endParaRPr>
          </a:p>
          <a:p>
            <a:pPr marL="5715" indent="-5715" defTabSz="457057">
              <a:buFont typeface="Arial,Sans-Serif"/>
              <a:buChar char="•"/>
            </a:pPr>
            <a:r>
              <a:rPr lang="en-GB" sz="1200" dirty="0">
                <a:solidFill>
                  <a:srgbClr val="000000"/>
                </a:solidFill>
              </a:rPr>
              <a:t>Recruitment</a:t>
            </a:r>
            <a:endParaRPr lang="en-US" sz="1200" dirty="0">
              <a:solidFill>
                <a:srgbClr val="000000"/>
              </a:solidFill>
            </a:endParaRPr>
          </a:p>
          <a:p>
            <a:pPr marL="5715" indent="-5715" defTabSz="457057">
              <a:buFont typeface="Arial,Sans-Serif"/>
              <a:buChar char="•"/>
            </a:pPr>
            <a:r>
              <a:rPr lang="en-GB" sz="1200" dirty="0">
                <a:solidFill>
                  <a:srgbClr val="000000"/>
                </a:solidFill>
              </a:rPr>
              <a:t>Basic Finance </a:t>
            </a:r>
            <a:r>
              <a:rPr lang="en-US" sz="1200" dirty="0">
                <a:solidFill>
                  <a:srgbClr val="000000"/>
                </a:solidFill>
              </a:rPr>
              <a:t>​</a:t>
            </a:r>
            <a:endParaRPr lang="en-US" sz="1200" dirty="0">
              <a:solidFill>
                <a:srgbClr val="000000"/>
              </a:solidFill>
              <a:ea typeface="Calibri"/>
              <a:cs typeface="Calibri"/>
            </a:endParaRPr>
          </a:p>
          <a:p>
            <a:pPr marL="5715" indent="-5715" defTabSz="457057"/>
            <a:r>
              <a:rPr lang="en-GB" sz="1200" dirty="0">
                <a:solidFill>
                  <a:srgbClr val="000000"/>
                </a:solidFill>
              </a:rPr>
              <a:t>​</a:t>
            </a:r>
            <a:endParaRPr lang="en-GB" sz="1200" dirty="0">
              <a:solidFill>
                <a:srgbClr val="000000"/>
              </a:solidFill>
              <a:ea typeface="Calibri"/>
              <a:cs typeface="Calibri"/>
            </a:endParaRPr>
          </a:p>
          <a:p>
            <a:pPr marL="5715" indent="-5715" defTabSz="457057"/>
            <a:r>
              <a:rPr lang="en-GB" sz="1200" dirty="0">
                <a:solidFill>
                  <a:srgbClr val="000000"/>
                </a:solidFill>
              </a:rPr>
              <a:t>Students will be given the opportunity to use technology in order to work collaboratively on a variety of projects.</a:t>
            </a:r>
            <a:endParaRPr lang="en-GB" sz="1200" dirty="0">
              <a:solidFill>
                <a:srgbClr val="000000"/>
              </a:solidFill>
              <a:ea typeface="Calibri"/>
              <a:cs typeface="Calibri"/>
            </a:endParaRPr>
          </a:p>
          <a:p>
            <a:pPr marL="5715" indent="-5715" defTabSz="457057"/>
            <a:r>
              <a:rPr lang="en-GB" sz="1200" b="1" dirty="0">
                <a:solidFill>
                  <a:srgbClr val="000000"/>
                </a:solidFill>
              </a:rPr>
              <a:t>​</a:t>
            </a:r>
            <a:endParaRPr lang="en-GB" sz="1200" b="1" dirty="0">
              <a:solidFill>
                <a:srgbClr val="000000"/>
              </a:solidFill>
              <a:ea typeface="Calibri"/>
              <a:cs typeface="Calibri"/>
            </a:endParaRPr>
          </a:p>
          <a:p>
            <a:pPr marL="5715" indent="-5715" defTabSz="457057"/>
            <a:r>
              <a:rPr lang="en-GB" sz="1200" b="1" dirty="0">
                <a:solidFill>
                  <a:srgbClr val="000000"/>
                </a:solidFill>
              </a:rPr>
              <a:t>For further details, please see Ms Thompson </a:t>
            </a:r>
            <a:endParaRPr lang="en-GB" sz="1200" b="1" dirty="0">
              <a:solidFill>
                <a:srgbClr val="000000"/>
              </a:solidFill>
              <a:ea typeface="Calibri"/>
              <a:cs typeface="Calibri"/>
            </a:endParaRPr>
          </a:p>
          <a:p>
            <a:pPr marL="5715" indent="-5715" defTabSz="457057"/>
            <a:endParaRPr lang="en-GB" sz="1200" b="1" dirty="0">
              <a:solidFill>
                <a:srgbClr val="000000"/>
              </a:solidFill>
              <a:ea typeface="Calibri"/>
              <a:cs typeface="Calibri"/>
            </a:endParaRPr>
          </a:p>
          <a:p>
            <a:pPr marL="5715" indent="-5715" algn="just" defTabSz="457057">
              <a:spcAft>
                <a:spcPts val="19"/>
              </a:spcAft>
            </a:pPr>
            <a:r>
              <a:rPr lang="en-GB" sz="1200" b="1" u="sng" dirty="0">
                <a:solidFill>
                  <a:srgbClr val="000000"/>
                </a:solidFill>
                <a:ea typeface="Calibri"/>
                <a:cs typeface="Calibri"/>
              </a:rPr>
              <a:t>Sociology</a:t>
            </a:r>
            <a:endParaRPr lang="en-US" sz="1200" dirty="0">
              <a:solidFill>
                <a:srgbClr val="000000"/>
              </a:solidFill>
              <a:ea typeface="Calibri"/>
              <a:cs typeface="Calibri"/>
            </a:endParaRPr>
          </a:p>
          <a:p>
            <a:pPr marL="5715" indent="-5715" algn="just" defTabSz="457057">
              <a:spcAft>
                <a:spcPts val="24"/>
              </a:spcAft>
            </a:pPr>
            <a:endParaRPr lang="en-GB" sz="1200" dirty="0">
              <a:solidFill>
                <a:srgbClr val="000000"/>
              </a:solidFill>
              <a:ea typeface="Calibri"/>
              <a:cs typeface="Calibri"/>
            </a:endParaRPr>
          </a:p>
          <a:p>
            <a:pPr marL="5715" indent="-5715" algn="just" defTabSz="457057">
              <a:spcAft>
                <a:spcPts val="24"/>
              </a:spcAft>
            </a:pPr>
            <a:r>
              <a:rPr lang="en-GB" sz="1200" dirty="0">
                <a:solidFill>
                  <a:srgbClr val="000000"/>
                </a:solidFill>
                <a:ea typeface="Calibri"/>
                <a:cs typeface="Calibri"/>
              </a:rPr>
              <a:t>During Y9, students have the opportunity to develop an understanding of Sociology including the Family, Education, Crime and Deviance and Stratification. </a:t>
            </a:r>
          </a:p>
          <a:p>
            <a:pPr marL="5715" indent="-5715" algn="just" defTabSz="457057">
              <a:spcAft>
                <a:spcPts val="24"/>
              </a:spcAft>
            </a:pPr>
            <a:endParaRPr lang="en-GB" sz="1200" dirty="0">
              <a:solidFill>
                <a:srgbClr val="000000"/>
              </a:solidFill>
              <a:ea typeface="Calibri"/>
              <a:cs typeface="Calibri"/>
            </a:endParaRPr>
          </a:p>
          <a:p>
            <a:pPr marL="332105" indent="-332105" algn="just" defTabSz="457057">
              <a:spcAft>
                <a:spcPts val="24"/>
              </a:spcAft>
              <a:buFont typeface="Arial,Sans-Serif"/>
              <a:buChar char="•"/>
            </a:pPr>
            <a:r>
              <a:rPr lang="en-GB" sz="1200" dirty="0">
                <a:solidFill>
                  <a:srgbClr val="000000"/>
                </a:solidFill>
                <a:ea typeface="Calibri"/>
                <a:cs typeface="Calibri"/>
              </a:rPr>
              <a:t>Students will learn how to think like a sociologist, the key ideas and theories behind the reasons why our society is structured the way it is including; How do we create our identity? How are social norms formed? Who decides on our laws? How do we define our culture?</a:t>
            </a:r>
          </a:p>
          <a:p>
            <a:pPr marL="332105" indent="-332105" algn="just" defTabSz="457057">
              <a:spcAft>
                <a:spcPts val="24"/>
              </a:spcAft>
              <a:buFont typeface="Arial,Sans-Serif"/>
              <a:buChar char="•"/>
            </a:pPr>
            <a:r>
              <a:rPr lang="en-GB" sz="1200" dirty="0">
                <a:solidFill>
                  <a:srgbClr val="000000"/>
                </a:solidFill>
                <a:ea typeface="Calibri"/>
                <a:cs typeface="Calibri"/>
              </a:rPr>
              <a:t>They will have the opportunity to take part in some debates to widen their understanding of social issues.</a:t>
            </a:r>
          </a:p>
          <a:p>
            <a:pPr marL="332105" indent="-332105" algn="just" defTabSz="457057">
              <a:spcAft>
                <a:spcPts val="24"/>
              </a:spcAft>
              <a:buFont typeface="Arial,Sans-Serif"/>
              <a:buChar char="•"/>
            </a:pPr>
            <a:r>
              <a:rPr lang="en-GB" sz="1200" dirty="0">
                <a:solidFill>
                  <a:srgbClr val="000000"/>
                </a:solidFill>
                <a:ea typeface="Calibri"/>
                <a:cs typeface="Calibri"/>
              </a:rPr>
              <a:t>They will develop their understanding of different family types and how these are changing.</a:t>
            </a:r>
          </a:p>
          <a:p>
            <a:pPr marL="332105" indent="-332105" algn="just" defTabSz="457057">
              <a:spcAft>
                <a:spcPts val="24"/>
              </a:spcAft>
              <a:buFont typeface="Arial,Sans-Serif"/>
              <a:buChar char="•"/>
            </a:pPr>
            <a:r>
              <a:rPr lang="en-GB" sz="1200" dirty="0">
                <a:solidFill>
                  <a:srgbClr val="000000"/>
                </a:solidFill>
                <a:ea typeface="Calibri"/>
                <a:cs typeface="Calibri"/>
              </a:rPr>
              <a:t>Students will learn about the education system including success and failure.</a:t>
            </a:r>
            <a:endParaRPr lang="en-US" sz="1200" dirty="0">
              <a:solidFill>
                <a:srgbClr val="000000"/>
              </a:solidFill>
              <a:ea typeface="Calibri"/>
              <a:cs typeface="Calibri"/>
            </a:endParaRPr>
          </a:p>
          <a:p>
            <a:pPr marL="332105" indent="-332105" algn="just" defTabSz="457057">
              <a:spcAft>
                <a:spcPts val="24"/>
              </a:spcAft>
              <a:buFont typeface="Arial,Sans-Serif"/>
              <a:buChar char="•"/>
            </a:pPr>
            <a:r>
              <a:rPr lang="en-GB" sz="1200" dirty="0">
                <a:solidFill>
                  <a:srgbClr val="000000"/>
                </a:solidFill>
                <a:ea typeface="Calibri"/>
                <a:cs typeface="Calibri"/>
              </a:rPr>
              <a:t>Students will learn about why people commit crimes.</a:t>
            </a:r>
            <a:endParaRPr lang="en-US" sz="1200" dirty="0">
              <a:solidFill>
                <a:srgbClr val="000000"/>
              </a:solidFill>
              <a:ea typeface="Calibri"/>
              <a:cs typeface="Calibri"/>
            </a:endParaRPr>
          </a:p>
          <a:p>
            <a:pPr marL="332105" indent="-332105" algn="just" defTabSz="457057">
              <a:spcAft>
                <a:spcPts val="24"/>
              </a:spcAft>
              <a:buFont typeface="Arial,Sans-Serif"/>
              <a:buChar char="•"/>
            </a:pPr>
            <a:r>
              <a:rPr lang="en-GB" sz="1200" dirty="0">
                <a:solidFill>
                  <a:srgbClr val="000000"/>
                </a:solidFill>
                <a:ea typeface="Calibri"/>
                <a:cs typeface="Calibri"/>
              </a:rPr>
              <a:t>They will also cover why some people find themselves in poverty and how this impacts their lives. </a:t>
            </a:r>
          </a:p>
          <a:p>
            <a:pPr marL="332105" indent="-332105" algn="just" defTabSz="457057">
              <a:spcAft>
                <a:spcPts val="24"/>
              </a:spcAft>
              <a:buFont typeface="Arial,Sans-Serif"/>
              <a:buChar char="•"/>
            </a:pPr>
            <a:endParaRPr lang="en-GB" sz="1200" dirty="0">
              <a:solidFill>
                <a:srgbClr val="000000"/>
              </a:solidFill>
              <a:ea typeface="Calibri"/>
              <a:cs typeface="Calibri"/>
            </a:endParaRPr>
          </a:p>
          <a:p>
            <a:pPr marL="332105" indent="-332105" algn="just" defTabSz="457057">
              <a:spcAft>
                <a:spcPts val="24"/>
              </a:spcAft>
              <a:buFont typeface="Arial,Sans-Serif"/>
              <a:buChar char="•"/>
            </a:pPr>
            <a:endParaRPr lang="en-GB" sz="1200" dirty="0">
              <a:solidFill>
                <a:srgbClr val="000000"/>
              </a:solidFill>
              <a:ea typeface="Calibri"/>
              <a:cs typeface="Calibri"/>
            </a:endParaRPr>
          </a:p>
          <a:p>
            <a:pPr marL="5715" indent="-5715" algn="just" defTabSz="457057">
              <a:spcAft>
                <a:spcPts val="223"/>
              </a:spcAft>
            </a:pPr>
            <a:r>
              <a:rPr lang="en-GB" sz="1200" b="1" dirty="0">
                <a:solidFill>
                  <a:srgbClr val="000000"/>
                </a:solidFill>
                <a:ea typeface="Calibri"/>
                <a:cs typeface="Calibri"/>
              </a:rPr>
              <a:t>For further details, see Mrs Wragg</a:t>
            </a:r>
            <a:endParaRPr lang="en-GB" dirty="0"/>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defTabSz="457057">
              <a:lnSpc>
                <a:spcPts val="675"/>
              </a:lnSpc>
            </a:pPr>
            <a:endParaRPr lang="en-GB" sz="1200" dirty="0">
              <a:solidFill>
                <a:srgbClr val="000000"/>
              </a:solidFill>
              <a:ea typeface="Calibri"/>
            </a:endParaRPr>
          </a:p>
          <a:p>
            <a:pPr marL="5715" indent="-5715">
              <a:lnSpc>
                <a:spcPts val="675"/>
              </a:lnSpc>
            </a:pPr>
            <a:endParaRPr lang="en-GB" sz="1200" dirty="0">
              <a:ea typeface="Calibri"/>
              <a:cs typeface="Calibri"/>
            </a:endParaRPr>
          </a:p>
          <a:p>
            <a:pPr marL="5715" indent="-5715">
              <a:lnSpc>
                <a:spcPts val="675"/>
              </a:lnSpc>
            </a:pPr>
            <a:endParaRPr lang="en-GB" sz="12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a:p>
            <a:pPr>
              <a:lnSpc>
                <a:spcPts val="675"/>
              </a:lnSpc>
            </a:pPr>
            <a:endParaRPr lang="en-GB" sz="1800" dirty="0">
              <a:ea typeface="Calibri"/>
              <a:cs typeface="Calibri"/>
            </a:endParaRPr>
          </a:p>
        </p:txBody>
      </p:sp>
    </p:spTree>
    <p:extLst>
      <p:ext uri="{BB962C8B-B14F-4D97-AF65-F5344CB8AC3E}">
        <p14:creationId xmlns:p14="http://schemas.microsoft.com/office/powerpoint/2010/main" val="1487660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316" y="1390000"/>
            <a:ext cx="5734495" cy="7465751"/>
          </a:xfrm>
        </p:spPr>
        <p:txBody>
          <a:bodyPr>
            <a:no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indent="0" algn="l">
              <a:lnSpc>
                <a:spcPct val="107000"/>
              </a:lnSpc>
              <a:spcAft>
                <a:spcPts val="24"/>
              </a:spcAft>
              <a:buNone/>
            </a:pPr>
            <a:endParaRPr lang="en-GB" sz="1163">
              <a:solidFill>
                <a:srgbClr val="000000"/>
              </a:solidFill>
              <a:effectLst/>
              <a:ea typeface="Calibri" panose="020F0502020204030204" pitchFamily="34" charset="0"/>
            </a:endParaRPr>
          </a:p>
          <a:p>
            <a:pPr marL="0" indent="0" algn="l">
              <a:lnSpc>
                <a:spcPct val="107000"/>
              </a:lnSpc>
              <a:spcAft>
                <a:spcPts val="24"/>
              </a:spcAft>
              <a:buNone/>
            </a:pPr>
            <a:endParaRPr lang="en-GB" sz="1163">
              <a:solidFill>
                <a:srgbClr val="000000"/>
              </a:solidFill>
              <a:effectLst/>
              <a:latin typeface="Calibri" panose="020F0502020204030204" pitchFamily="34" charset="0"/>
              <a:ea typeface="Calibri" panose="020F0502020204030204" pitchFamily="34" charset="0"/>
            </a:endParaRPr>
          </a:p>
          <a:p>
            <a:pPr marL="0" indent="0" algn="l">
              <a:lnSpc>
                <a:spcPct val="107000"/>
              </a:lnSpc>
              <a:spcAft>
                <a:spcPts val="15"/>
              </a:spcAft>
              <a:buNone/>
            </a:pPr>
            <a:endParaRPr lang="en-GB" sz="1745">
              <a:solidFill>
                <a:srgbClr val="000000"/>
              </a:solidFill>
              <a:effectLst/>
              <a:latin typeface="Calibri" panose="020F0502020204030204" pitchFamily="34" charset="0"/>
              <a:ea typeface="Calibri" panose="020F0502020204030204" pitchFamily="34" charset="0"/>
            </a:endParaRPr>
          </a:p>
          <a:p>
            <a:pPr marL="0" indent="0" algn="just">
              <a:lnSpc>
                <a:spcPct val="120000"/>
              </a:lnSpc>
              <a:buNone/>
            </a:pPr>
            <a:endParaRPr lang="en-US" sz="1163"/>
          </a:p>
          <a:p>
            <a:pPr marL="0" indent="0" algn="just">
              <a:lnSpc>
                <a:spcPct val="120000"/>
              </a:lnSpc>
              <a:buNone/>
            </a:pPr>
            <a:endParaRPr lang="en-US" sz="1163"/>
          </a:p>
        </p:txBody>
      </p:sp>
      <p:cxnSp>
        <p:nvCxnSpPr>
          <p:cNvPr id="21" name="Straight Connector 20"/>
          <p:cNvCxnSpPr/>
          <p:nvPr/>
        </p:nvCxnSpPr>
        <p:spPr>
          <a:xfrm>
            <a:off x="1333306" y="973640"/>
            <a:ext cx="5116770" cy="0"/>
          </a:xfrm>
          <a:prstGeom prst="line">
            <a:avLst/>
          </a:prstGeom>
          <a:ln w="381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465174" y="499747"/>
            <a:ext cx="4695636" cy="387898"/>
          </a:xfrm>
          <a:prstGeom prst="rect">
            <a:avLst/>
          </a:prstGeom>
          <a:noFill/>
        </p:spPr>
        <p:txBody>
          <a:bodyPr wrap="square" lIns="88649" tIns="44325" rIns="88649" bIns="44325" anchor="t">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r>
              <a:rPr lang="en-US" sz="1900" b="1">
                <a:ln w="0"/>
              </a:rPr>
              <a:t>Subject Information – Block B</a:t>
            </a:r>
            <a:endParaRPr lang="en-US" sz="1939" b="1">
              <a:ln w="0"/>
            </a:endParaRPr>
          </a:p>
        </p:txBody>
      </p:sp>
      <p:pic>
        <p:nvPicPr>
          <p:cNvPr id="4" name="Picture 3"/>
          <p:cNvPicPr>
            <a:picLocks noChangeAspect="1"/>
          </p:cNvPicPr>
          <p:nvPr/>
        </p:nvPicPr>
        <p:blipFill>
          <a:blip r:embed="rId2"/>
          <a:stretch>
            <a:fillRect/>
          </a:stretch>
        </p:blipFill>
        <p:spPr>
          <a:xfrm>
            <a:off x="180767" y="188637"/>
            <a:ext cx="1152539" cy="1069793"/>
          </a:xfrm>
          <a:prstGeom prst="rect">
            <a:avLst/>
          </a:prstGeom>
        </p:spPr>
      </p:pic>
      <p:sp>
        <p:nvSpPr>
          <p:cNvPr id="2" name="Rectangle 1">
            <a:extLst>
              <a:ext uri="{FF2B5EF4-FFF2-40B4-BE49-F238E27FC236}">
                <a16:creationId xmlns:a16="http://schemas.microsoft.com/office/drawing/2014/main" id="{9A9E41A0-8AFB-E8E6-EB01-3B1DB7182D02}"/>
              </a:ext>
            </a:extLst>
          </p:cNvPr>
          <p:cNvSpPr/>
          <p:nvPr/>
        </p:nvSpPr>
        <p:spPr>
          <a:xfrm>
            <a:off x="-8493" y="9368078"/>
            <a:ext cx="6858000" cy="543272"/>
          </a:xfrm>
          <a:prstGeom prst="rect">
            <a:avLst/>
          </a:prstGeom>
          <a:solidFill>
            <a:srgbClr val="3249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sp>
        <p:nvSpPr>
          <p:cNvPr id="5" name="Rectangle 4">
            <a:extLst>
              <a:ext uri="{FF2B5EF4-FFF2-40B4-BE49-F238E27FC236}">
                <a16:creationId xmlns:a16="http://schemas.microsoft.com/office/drawing/2014/main" id="{A21DE0EC-2B1E-D331-0381-B45BD51DFAC8}"/>
              </a:ext>
            </a:extLst>
          </p:cNvPr>
          <p:cNvSpPr/>
          <p:nvPr/>
        </p:nvSpPr>
        <p:spPr>
          <a:xfrm>
            <a:off x="-8493" y="9211329"/>
            <a:ext cx="6858000" cy="176426"/>
          </a:xfrm>
          <a:prstGeom prst="rect">
            <a:avLst/>
          </a:prstGeom>
          <a:solidFill>
            <a:srgbClr val="FDC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algn="ctr"/>
            <a:endParaRPr lang="en-GB" sz="1744"/>
          </a:p>
        </p:txBody>
      </p:sp>
      <p:pic>
        <p:nvPicPr>
          <p:cNvPr id="7" name="Picture 6">
            <a:extLst>
              <a:ext uri="{FF2B5EF4-FFF2-40B4-BE49-F238E27FC236}">
                <a16:creationId xmlns:a16="http://schemas.microsoft.com/office/drawing/2014/main" id="{7588E631-855E-2D63-D6B4-B83B2E8013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82054" y="7392681"/>
            <a:ext cx="2226854" cy="2250205"/>
          </a:xfrm>
          <a:prstGeom prst="rect">
            <a:avLst/>
          </a:prstGeom>
        </p:spPr>
      </p:pic>
      <p:sp>
        <p:nvSpPr>
          <p:cNvPr id="14" name="Rectangle 13">
            <a:extLst>
              <a:ext uri="{FF2B5EF4-FFF2-40B4-BE49-F238E27FC236}">
                <a16:creationId xmlns:a16="http://schemas.microsoft.com/office/drawing/2014/main" id="{41D3AF18-5D1D-EB3E-761E-1F3E93FC6461}"/>
              </a:ext>
            </a:extLst>
          </p:cNvPr>
          <p:cNvSpPr/>
          <p:nvPr/>
        </p:nvSpPr>
        <p:spPr>
          <a:xfrm>
            <a:off x="248111" y="1549221"/>
            <a:ext cx="4629458" cy="447575"/>
          </a:xfrm>
          <a:prstGeom prst="rect">
            <a:avLst/>
          </a:prstGeom>
          <a:noFill/>
        </p:spPr>
        <p:txBody>
          <a:bodyPr wrap="square" lIns="88649" tIns="44325" rIns="88649" bIns="44325">
            <a:spAutoFit/>
          </a:bodyPr>
          <a:lstStyle>
            <a:defPPr>
              <a:defRPr lang="en-US"/>
            </a:defPPr>
            <a:lvl1pPr marL="0" algn="l" defTabSz="457057" rtl="0" eaLnBrk="1" latinLnBrk="0" hangingPunct="1">
              <a:defRPr sz="1799" kern="1200">
                <a:solidFill>
                  <a:schemeClr val="tx1"/>
                </a:solidFill>
                <a:latin typeface="+mn-lt"/>
                <a:ea typeface="+mn-ea"/>
                <a:cs typeface="+mn-cs"/>
              </a:defRPr>
            </a:lvl1pPr>
            <a:lvl2pPr marL="457057" algn="l" defTabSz="457057" rtl="0" eaLnBrk="1" latinLnBrk="0" hangingPunct="1">
              <a:defRPr sz="1799" kern="1200">
                <a:solidFill>
                  <a:schemeClr val="tx1"/>
                </a:solidFill>
                <a:latin typeface="+mn-lt"/>
                <a:ea typeface="+mn-ea"/>
                <a:cs typeface="+mn-cs"/>
              </a:defRPr>
            </a:lvl2pPr>
            <a:lvl3pPr marL="914114" algn="l" defTabSz="457057" rtl="0" eaLnBrk="1" latinLnBrk="0" hangingPunct="1">
              <a:defRPr sz="1799" kern="1200">
                <a:solidFill>
                  <a:schemeClr val="tx1"/>
                </a:solidFill>
                <a:latin typeface="+mn-lt"/>
                <a:ea typeface="+mn-ea"/>
                <a:cs typeface="+mn-cs"/>
              </a:defRPr>
            </a:lvl3pPr>
            <a:lvl4pPr marL="1371171" algn="l" defTabSz="457057" rtl="0" eaLnBrk="1" latinLnBrk="0" hangingPunct="1">
              <a:defRPr sz="1799" kern="1200">
                <a:solidFill>
                  <a:schemeClr val="tx1"/>
                </a:solidFill>
                <a:latin typeface="+mn-lt"/>
                <a:ea typeface="+mn-ea"/>
                <a:cs typeface="+mn-cs"/>
              </a:defRPr>
            </a:lvl4pPr>
            <a:lvl5pPr marL="1828227" algn="l" defTabSz="457057" rtl="0" eaLnBrk="1" latinLnBrk="0" hangingPunct="1">
              <a:defRPr sz="1799" kern="1200">
                <a:solidFill>
                  <a:schemeClr val="tx1"/>
                </a:solidFill>
                <a:latin typeface="+mn-lt"/>
                <a:ea typeface="+mn-ea"/>
                <a:cs typeface="+mn-cs"/>
              </a:defRPr>
            </a:lvl5pPr>
            <a:lvl6pPr marL="2285284" algn="l" defTabSz="457057" rtl="0" eaLnBrk="1" latinLnBrk="0" hangingPunct="1">
              <a:defRPr sz="1799" kern="1200">
                <a:solidFill>
                  <a:schemeClr val="tx1"/>
                </a:solidFill>
                <a:latin typeface="+mn-lt"/>
                <a:ea typeface="+mn-ea"/>
                <a:cs typeface="+mn-cs"/>
              </a:defRPr>
            </a:lvl6pPr>
            <a:lvl7pPr marL="2742341" algn="l" defTabSz="457057" rtl="0" eaLnBrk="1" latinLnBrk="0" hangingPunct="1">
              <a:defRPr sz="1799" kern="1200">
                <a:solidFill>
                  <a:schemeClr val="tx1"/>
                </a:solidFill>
                <a:latin typeface="+mn-lt"/>
                <a:ea typeface="+mn-ea"/>
                <a:cs typeface="+mn-cs"/>
              </a:defRPr>
            </a:lvl7pPr>
            <a:lvl8pPr marL="3199398" algn="l" defTabSz="457057" rtl="0" eaLnBrk="1" latinLnBrk="0" hangingPunct="1">
              <a:defRPr sz="1799" kern="1200">
                <a:solidFill>
                  <a:schemeClr val="tx1"/>
                </a:solidFill>
                <a:latin typeface="+mn-lt"/>
                <a:ea typeface="+mn-ea"/>
                <a:cs typeface="+mn-cs"/>
              </a:defRPr>
            </a:lvl8pPr>
            <a:lvl9pPr marL="3656454" algn="l" defTabSz="457057" rtl="0" eaLnBrk="1" latinLnBrk="0" hangingPunct="1">
              <a:defRPr sz="1799" kern="1200">
                <a:solidFill>
                  <a:schemeClr val="tx1"/>
                </a:solidFill>
                <a:latin typeface="+mn-lt"/>
                <a:ea typeface="+mn-ea"/>
                <a:cs typeface="+mn-cs"/>
              </a:defRPr>
            </a:lvl9pPr>
          </a:lstStyle>
          <a:p>
            <a:pPr marL="0" marR="0" lvl="0" indent="0" algn="l" defTabSz="454619" rtl="0" eaLnBrk="1" fontAlgn="auto" latinLnBrk="0" hangingPunct="1">
              <a:lnSpc>
                <a:spcPct val="100000"/>
              </a:lnSpc>
              <a:spcBef>
                <a:spcPts val="0"/>
              </a:spcBef>
              <a:spcAft>
                <a:spcPts val="0"/>
              </a:spcAft>
              <a:buClrTx/>
              <a:buSzTx/>
              <a:buFontTx/>
              <a:buNone/>
              <a:tabLst/>
              <a:defRPr/>
            </a:pPr>
            <a:r>
              <a:rPr kumimoji="0" lang="en-US" sz="2327" b="1" i="0" u="none" strike="noStrike" kern="1200" cap="none" spc="0" normalizeH="0" baseline="0" noProof="0">
                <a:ln w="0"/>
                <a:solidFill>
                  <a:prstClr val="black"/>
                </a:solidFill>
                <a:effectLst/>
                <a:uLnTx/>
                <a:uFillTx/>
                <a:latin typeface="Calibri" panose="020F0502020204030204"/>
                <a:ea typeface="+mn-ea"/>
                <a:cs typeface="+mn-cs"/>
              </a:rPr>
              <a:t>Notes</a:t>
            </a:r>
          </a:p>
        </p:txBody>
      </p:sp>
      <p:pic>
        <p:nvPicPr>
          <p:cNvPr id="11" name="Picture 10" descr="A black background with blue text&#10;&#10;AI-generated content may be incorrect.">
            <a:extLst>
              <a:ext uri="{FF2B5EF4-FFF2-40B4-BE49-F238E27FC236}">
                <a16:creationId xmlns:a16="http://schemas.microsoft.com/office/drawing/2014/main" id="{B3BFA7F8-646D-9F24-14FE-E42BA8D49BAF}"/>
              </a:ext>
            </a:extLst>
          </p:cNvPr>
          <p:cNvPicPr>
            <a:picLocks noChangeAspect="1"/>
          </p:cNvPicPr>
          <p:nvPr/>
        </p:nvPicPr>
        <p:blipFill>
          <a:blip r:embed="rId4"/>
          <a:stretch>
            <a:fillRect/>
          </a:stretch>
        </p:blipFill>
        <p:spPr>
          <a:xfrm>
            <a:off x="252551" y="8110721"/>
            <a:ext cx="2452455" cy="900025"/>
          </a:xfrm>
          <a:prstGeom prst="rect">
            <a:avLst/>
          </a:prstGeom>
        </p:spPr>
      </p:pic>
    </p:spTree>
    <p:extLst>
      <p:ext uri="{BB962C8B-B14F-4D97-AF65-F5344CB8AC3E}">
        <p14:creationId xmlns:p14="http://schemas.microsoft.com/office/powerpoint/2010/main" val="20317321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lcf76f155ced4ddcb4097134ff3c332f xmlns="e97efd45-7e84-42d9-9397-cc2bae8528f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1DA06FB9120CD4581CBCDFB878CDA2E" ma:contentTypeVersion="16" ma:contentTypeDescription="Create a new document." ma:contentTypeScope="" ma:versionID="35a8f9e7caf2be1bd86ccd8a3f0facac">
  <xsd:schema xmlns:xsd="http://www.w3.org/2001/XMLSchema" xmlns:xs="http://www.w3.org/2001/XMLSchema" xmlns:p="http://schemas.microsoft.com/office/2006/metadata/properties" xmlns:ns2="e97efd45-7e84-42d9-9397-cc2bae8528f3" xmlns:ns3="16a120c9-c7b0-42f6-9715-5d69fcf07967" targetNamespace="http://schemas.microsoft.com/office/2006/metadata/properties" ma:root="true" ma:fieldsID="a4ab53dceaed2249c07977ea556298d9" ns2:_="" ns3:_="">
    <xsd:import namespace="e97efd45-7e84-42d9-9397-cc2bae8528f3"/>
    <xsd:import namespace="16a120c9-c7b0-42f6-9715-5d69fcf0796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7efd45-7e84-42d9-9397-cc2bae8528f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1e1aebe-9980-4bd8-bca9-3cd8b19c1a2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bed0cbbe-d2bd-4919-826a-cf6146b18e9e}"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209045-982D-4542-87A5-41B38050199D}">
  <ds:schemaRefs>
    <ds:schemaRef ds:uri="http://schemas.microsoft.com/office/2006/metadata/properties"/>
    <ds:schemaRef ds:uri="16a120c9-c7b0-42f6-9715-5d69fcf07967"/>
    <ds:schemaRef ds:uri="http://schemas.microsoft.com/office/infopath/2007/PartnerControls"/>
    <ds:schemaRef ds:uri="http://purl.org/dc/dcmitype/"/>
    <ds:schemaRef ds:uri="http://schemas.microsoft.com/office/2006/documentManagement/types"/>
    <ds:schemaRef ds:uri="http://purl.org/dc/terms/"/>
    <ds:schemaRef ds:uri="e97efd45-7e84-42d9-9397-cc2bae8528f3"/>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7C7FB215-8EF0-4BA5-9391-188FE9BC7877}">
  <ds:schemaRefs>
    <ds:schemaRef ds:uri="http://schemas.microsoft.com/sharepoint/v3/contenttype/forms"/>
  </ds:schemaRefs>
</ds:datastoreItem>
</file>

<file path=customXml/itemProps3.xml><?xml version="1.0" encoding="utf-8"?>
<ds:datastoreItem xmlns:ds="http://schemas.openxmlformats.org/officeDocument/2006/customXml" ds:itemID="{EA36D7F7-EBE2-49C3-81E6-49B8EE7E195A}">
  <ds:schemaRefs>
    <ds:schemaRef ds:uri="16a120c9-c7b0-42f6-9715-5d69fcf07967"/>
    <ds:schemaRef ds:uri="e97efd45-7e84-42d9-9397-cc2bae8528f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1697</Words>
  <Application>Microsoft Office PowerPoint</Application>
  <PresentationFormat>A4 Paper (210x297 mm)</PresentationFormat>
  <Paragraphs>204</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Wilson</dc:creator>
  <cp:lastModifiedBy>Andrew Houghton</cp:lastModifiedBy>
  <cp:revision>29</cp:revision>
  <cp:lastPrinted>2020-01-20T14:18:05Z</cp:lastPrinted>
  <dcterms:modified xsi:type="dcterms:W3CDTF">2026-05-11T19:24:22Z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0x01010071DA06FB9120CD4581CBCDFB878CDA2E</vt:lpwstr>
  </property>
  <property fmtid="{D5CDD505-2E9C-101B-9397-08002B2CF9AE}" pid="3" name="MediaServiceImageTags">
    <vt:lpwstr/>
  </property>
</Properties>
</file>