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256" r:id="rId5"/>
    <p:sldId id="257" r:id="rId6"/>
    <p:sldId id="258" r:id="rId7"/>
    <p:sldId id="259" r:id="rId8"/>
    <p:sldId id="260" r:id="rId9"/>
    <p:sldId id="261" r:id="rId10"/>
    <p:sldId id="262" r:id="rId11"/>
    <p:sldId id="263" r:id="rId12"/>
    <p:sldId id="264" r:id="rId13"/>
    <p:sldId id="265" r:id="rId14"/>
    <p:sldId id="266" r:id="rId15"/>
    <p:sldId id="269" r:id="rId16"/>
    <p:sldId id="267" r:id="rId17"/>
    <p:sldId id="268" r:id="rId18"/>
    <p:sldId id="270" r:id="rId19"/>
    <p:sldId id="271" r:id="rId20"/>
    <p:sldId id="272" r:id="rId21"/>
    <p:sldId id="273" r:id="rId22"/>
    <p:sldId id="274" r:id="rId23"/>
    <p:sldId id="275" r:id="rId24"/>
    <p:sldId id="276" r:id="rId25"/>
    <p:sldId id="277" r:id="rId26"/>
    <p:sldId id="278" r:id="rId27"/>
    <p:sldId id="279" r:id="rId28"/>
    <p:sldId id="284" r:id="rId29"/>
    <p:sldId id="280" r:id="rId30"/>
    <p:sldId id="285" r:id="rId31"/>
    <p:sldId id="286" r:id="rId32"/>
    <p:sldId id="287" r:id="rId33"/>
    <p:sldId id="281" r:id="rId34"/>
    <p:sldId id="282" r:id="rId35"/>
    <p:sldId id="283" r:id="rId36"/>
    <p:sldId id="288" r:id="rId37"/>
    <p:sldId id="289" r:id="rId38"/>
    <p:sldId id="290" r:id="rId39"/>
    <p:sldId id="291" r:id="rId40"/>
    <p:sldId id="292" r:id="rId41"/>
    <p:sldId id="293" r:id="rId42"/>
    <p:sldId id="294" r:id="rId43"/>
    <p:sldId id="295"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1608" y="-27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hn Levick" userId="S::jlevick@braytonacademy.org.uk::60897b6a-25d2-49cc-b59c-a1d4c6b054dd" providerId="AD" clId="Web-{A0A198D7-D7F5-1EB7-3C99-42644DE362D9}"/>
    <pc:docChg chg="modSld">
      <pc:chgData name="John Levick" userId="S::jlevick@braytonacademy.org.uk::60897b6a-25d2-49cc-b59c-a1d4c6b054dd" providerId="AD" clId="Web-{A0A198D7-D7F5-1EB7-3C99-42644DE362D9}" dt="2023-12-04T15:00:28.986" v="2" actId="1076"/>
      <pc:docMkLst>
        <pc:docMk/>
      </pc:docMkLst>
      <pc:sldChg chg="modSp">
        <pc:chgData name="John Levick" userId="S::jlevick@braytonacademy.org.uk::60897b6a-25d2-49cc-b59c-a1d4c6b054dd" providerId="AD" clId="Web-{A0A198D7-D7F5-1EB7-3C99-42644DE362D9}" dt="2023-12-04T15:00:28.986" v="2" actId="1076"/>
        <pc:sldMkLst>
          <pc:docMk/>
          <pc:sldMk cId="2905357626" sldId="280"/>
        </pc:sldMkLst>
        <pc:picChg chg="mod">
          <ac:chgData name="John Levick" userId="S::jlevick@braytonacademy.org.uk::60897b6a-25d2-49cc-b59c-a1d4c6b054dd" providerId="AD" clId="Web-{A0A198D7-D7F5-1EB7-3C99-42644DE362D9}" dt="2023-12-04T15:00:28.986" v="2" actId="1076"/>
          <ac:picMkLst>
            <pc:docMk/>
            <pc:sldMk cId="2905357626" sldId="280"/>
            <ac:picMk id="4" creationId="{00000000-0000-0000-0000-000000000000}"/>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6F442FE-2CB5-4E71-8A35-63137BDC9096}"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GB"/>
        </a:p>
      </dgm:t>
    </dgm:pt>
    <dgm:pt modelId="{E2D38A22-AD6C-4BDA-A577-EDAEAA2FAAEE}">
      <dgm:prSet phldrT="[Text]"/>
      <dgm:spPr>
        <a:solidFill>
          <a:srgbClr val="7030A0"/>
        </a:solidFill>
      </dgm:spPr>
      <dgm:t>
        <a:bodyPr/>
        <a:lstStyle/>
        <a:p>
          <a:r>
            <a:rPr lang="en-GB" dirty="0"/>
            <a:t>Phase 1</a:t>
          </a:r>
        </a:p>
      </dgm:t>
    </dgm:pt>
    <dgm:pt modelId="{7E5A71AB-5938-4047-81E0-0468896E4A4A}" type="parTrans" cxnId="{B89FA687-E8CD-4D0B-8035-073F1456BBA8}">
      <dgm:prSet/>
      <dgm:spPr/>
      <dgm:t>
        <a:bodyPr/>
        <a:lstStyle/>
        <a:p>
          <a:endParaRPr lang="en-GB"/>
        </a:p>
      </dgm:t>
    </dgm:pt>
    <dgm:pt modelId="{0E11A6DA-6A8A-4C54-8652-64A2E02E7CCC}" type="sibTrans" cxnId="{B89FA687-E8CD-4D0B-8035-073F1456BBA8}">
      <dgm:prSet/>
      <dgm:spPr/>
      <dgm:t>
        <a:bodyPr/>
        <a:lstStyle/>
        <a:p>
          <a:endParaRPr lang="en-GB"/>
        </a:p>
      </dgm:t>
    </dgm:pt>
    <dgm:pt modelId="{EB0D7189-3C57-4462-8C30-5FF8C13750DF}">
      <dgm:prSet phldrT="[Text]" custT="1"/>
      <dgm:spPr/>
      <dgm:t>
        <a:bodyPr/>
        <a:lstStyle/>
        <a:p>
          <a:r>
            <a:rPr lang="en-GB" sz="1800" b="0" dirty="0"/>
            <a:t>How many marks is the question worth and how long should I spend answering it? (roughly 1 mark = 1 minute answering)</a:t>
          </a:r>
        </a:p>
      </dgm:t>
    </dgm:pt>
    <dgm:pt modelId="{6DE494F7-0581-4622-8FA2-83C628D7A446}" type="parTrans" cxnId="{B0D7ED99-4C69-47A5-8258-3BA2449DE575}">
      <dgm:prSet/>
      <dgm:spPr/>
      <dgm:t>
        <a:bodyPr/>
        <a:lstStyle/>
        <a:p>
          <a:endParaRPr lang="en-GB"/>
        </a:p>
      </dgm:t>
    </dgm:pt>
    <dgm:pt modelId="{AF543053-0D78-4A68-83AA-76B641E2385E}" type="sibTrans" cxnId="{B0D7ED99-4C69-47A5-8258-3BA2449DE575}">
      <dgm:prSet/>
      <dgm:spPr/>
      <dgm:t>
        <a:bodyPr/>
        <a:lstStyle/>
        <a:p>
          <a:endParaRPr lang="en-GB"/>
        </a:p>
      </dgm:t>
    </dgm:pt>
    <dgm:pt modelId="{5D97C835-DF0B-4330-9AFE-AB18D1661E12}">
      <dgm:prSet phldrT="[Text]"/>
      <dgm:spPr>
        <a:solidFill>
          <a:srgbClr val="7030A0"/>
        </a:solidFill>
      </dgm:spPr>
      <dgm:t>
        <a:bodyPr/>
        <a:lstStyle/>
        <a:p>
          <a:r>
            <a:rPr lang="en-GB" dirty="0"/>
            <a:t>Phase 2</a:t>
          </a:r>
        </a:p>
      </dgm:t>
    </dgm:pt>
    <dgm:pt modelId="{124AA7FB-ABAD-44A1-883A-DA21A19E1DE6}" type="parTrans" cxnId="{9B14855A-F704-423E-92B1-15B40B50E063}">
      <dgm:prSet/>
      <dgm:spPr/>
      <dgm:t>
        <a:bodyPr/>
        <a:lstStyle/>
        <a:p>
          <a:endParaRPr lang="en-GB"/>
        </a:p>
      </dgm:t>
    </dgm:pt>
    <dgm:pt modelId="{D1204B73-42C2-41F9-8C45-0F3511550120}" type="sibTrans" cxnId="{9B14855A-F704-423E-92B1-15B40B50E063}">
      <dgm:prSet/>
      <dgm:spPr/>
      <dgm:t>
        <a:bodyPr/>
        <a:lstStyle/>
        <a:p>
          <a:endParaRPr lang="en-GB"/>
        </a:p>
      </dgm:t>
    </dgm:pt>
    <dgm:pt modelId="{289EB66E-0667-4B5E-824B-45A1F7EFAF38}">
      <dgm:prSet phldrT="[Text]" custT="1"/>
      <dgm:spPr/>
      <dgm:t>
        <a:bodyPr/>
        <a:lstStyle/>
        <a:p>
          <a:r>
            <a:rPr lang="en-GB" sz="1800" b="1" dirty="0">
              <a:solidFill>
                <a:srgbClr val="7030A0"/>
              </a:solidFill>
            </a:rPr>
            <a:t>What is the question asking me? </a:t>
          </a:r>
          <a:r>
            <a:rPr lang="en-GB" sz="1800" b="0" dirty="0"/>
            <a:t>Underline the keywords</a:t>
          </a:r>
        </a:p>
      </dgm:t>
    </dgm:pt>
    <dgm:pt modelId="{360D2C3F-3B28-494A-BF23-C5343FA5AFFE}" type="parTrans" cxnId="{01CA77BD-4848-4853-BD7C-5357ADAC4FB8}">
      <dgm:prSet/>
      <dgm:spPr/>
      <dgm:t>
        <a:bodyPr/>
        <a:lstStyle/>
        <a:p>
          <a:endParaRPr lang="en-GB"/>
        </a:p>
      </dgm:t>
    </dgm:pt>
    <dgm:pt modelId="{814193A6-ADE3-4280-8D61-C6E48B81D9E4}" type="sibTrans" cxnId="{01CA77BD-4848-4853-BD7C-5357ADAC4FB8}">
      <dgm:prSet/>
      <dgm:spPr/>
      <dgm:t>
        <a:bodyPr/>
        <a:lstStyle/>
        <a:p>
          <a:endParaRPr lang="en-GB"/>
        </a:p>
      </dgm:t>
    </dgm:pt>
    <dgm:pt modelId="{21208610-A025-40D5-A5C0-11A02A730CF3}">
      <dgm:prSet phldrT="[Text]" custT="1"/>
      <dgm:spPr/>
      <dgm:t>
        <a:bodyPr/>
        <a:lstStyle/>
        <a:p>
          <a:r>
            <a:rPr lang="en-GB" sz="1800" b="0" dirty="0"/>
            <a:t>E.g. Briefly </a:t>
          </a:r>
          <a:r>
            <a:rPr lang="en-GB" sz="1800" b="0" u="sng" dirty="0"/>
            <a:t>explain</a:t>
          </a:r>
          <a:r>
            <a:rPr lang="en-GB" sz="1800" b="0" dirty="0"/>
            <a:t> the terms </a:t>
          </a:r>
          <a:r>
            <a:rPr lang="en-GB" sz="1800" b="0" u="sng" dirty="0"/>
            <a:t>cardiac output </a:t>
          </a:r>
          <a:r>
            <a:rPr lang="en-GB" sz="1800" b="0" dirty="0"/>
            <a:t>and </a:t>
          </a:r>
          <a:r>
            <a:rPr lang="en-GB" sz="1800" b="0" u="sng" dirty="0"/>
            <a:t>stroke volume </a:t>
          </a:r>
          <a:r>
            <a:rPr lang="en-GB" sz="1800" b="0" dirty="0"/>
            <a:t>and the </a:t>
          </a:r>
          <a:r>
            <a:rPr lang="en-GB" sz="1800" b="0" u="sng" dirty="0"/>
            <a:t>relationship</a:t>
          </a:r>
          <a:r>
            <a:rPr lang="en-GB" sz="1800" b="0" dirty="0"/>
            <a:t> between them.</a:t>
          </a:r>
        </a:p>
      </dgm:t>
    </dgm:pt>
    <dgm:pt modelId="{1AED19A8-F189-44CE-956C-5FC401D733A4}" type="parTrans" cxnId="{7431D01F-8A06-4C77-8E0E-8E45D2BFFD80}">
      <dgm:prSet/>
      <dgm:spPr/>
      <dgm:t>
        <a:bodyPr/>
        <a:lstStyle/>
        <a:p>
          <a:endParaRPr lang="en-GB"/>
        </a:p>
      </dgm:t>
    </dgm:pt>
    <dgm:pt modelId="{99C52531-04E4-4D9D-BB72-BD664206E087}" type="sibTrans" cxnId="{7431D01F-8A06-4C77-8E0E-8E45D2BFFD80}">
      <dgm:prSet/>
      <dgm:spPr/>
      <dgm:t>
        <a:bodyPr/>
        <a:lstStyle/>
        <a:p>
          <a:endParaRPr lang="en-GB"/>
        </a:p>
      </dgm:t>
    </dgm:pt>
    <dgm:pt modelId="{C2AB57DB-84AC-4420-86A9-2993688E08F8}">
      <dgm:prSet phldrT="[Text]"/>
      <dgm:spPr>
        <a:solidFill>
          <a:srgbClr val="7030A0"/>
        </a:solidFill>
      </dgm:spPr>
      <dgm:t>
        <a:bodyPr/>
        <a:lstStyle/>
        <a:p>
          <a:r>
            <a:rPr lang="en-GB" dirty="0"/>
            <a:t>Phase 3</a:t>
          </a:r>
        </a:p>
      </dgm:t>
    </dgm:pt>
    <dgm:pt modelId="{631C1F24-DF21-48F1-8D2C-1A2615BF76FD}" type="parTrans" cxnId="{72EACC1D-746C-45D7-A7FB-57281B608F79}">
      <dgm:prSet/>
      <dgm:spPr/>
      <dgm:t>
        <a:bodyPr/>
        <a:lstStyle/>
        <a:p>
          <a:endParaRPr lang="en-GB"/>
        </a:p>
      </dgm:t>
    </dgm:pt>
    <dgm:pt modelId="{867DBEBC-E664-49BA-BD79-FD524154B519}" type="sibTrans" cxnId="{72EACC1D-746C-45D7-A7FB-57281B608F79}">
      <dgm:prSet/>
      <dgm:spPr/>
      <dgm:t>
        <a:bodyPr/>
        <a:lstStyle/>
        <a:p>
          <a:endParaRPr lang="en-GB"/>
        </a:p>
      </dgm:t>
    </dgm:pt>
    <dgm:pt modelId="{92CD8FBF-E619-4FAF-BED1-CBF95402A831}">
      <dgm:prSet phldrT="[Text]" custT="1"/>
      <dgm:spPr/>
      <dgm:t>
        <a:bodyPr/>
        <a:lstStyle/>
        <a:p>
          <a:r>
            <a:rPr lang="en-GB" sz="1800" b="1" dirty="0">
              <a:solidFill>
                <a:srgbClr val="7030A0"/>
              </a:solidFill>
            </a:rPr>
            <a:t>First Keyword Analysis</a:t>
          </a:r>
        </a:p>
      </dgm:t>
    </dgm:pt>
    <dgm:pt modelId="{98678680-982F-43DB-8445-84DE4386A8C3}" type="parTrans" cxnId="{DB8B5890-5BAD-4834-8CCE-61962A42D56A}">
      <dgm:prSet/>
      <dgm:spPr/>
      <dgm:t>
        <a:bodyPr/>
        <a:lstStyle/>
        <a:p>
          <a:endParaRPr lang="en-GB"/>
        </a:p>
      </dgm:t>
    </dgm:pt>
    <dgm:pt modelId="{5D047312-9974-429C-AD21-0175D7B29CE8}" type="sibTrans" cxnId="{DB8B5890-5BAD-4834-8CCE-61962A42D56A}">
      <dgm:prSet/>
      <dgm:spPr/>
      <dgm:t>
        <a:bodyPr/>
        <a:lstStyle/>
        <a:p>
          <a:endParaRPr lang="en-GB"/>
        </a:p>
      </dgm:t>
    </dgm:pt>
    <dgm:pt modelId="{CF7E5B97-FC78-4C48-A1B1-62F4ADBBD444}">
      <dgm:prSet phldrT="[Text]" custT="1"/>
      <dgm:spPr/>
      <dgm:t>
        <a:bodyPr/>
        <a:lstStyle/>
        <a:p>
          <a:r>
            <a:rPr lang="en-GB" sz="1800" dirty="0"/>
            <a:t>What does the word explain, describe, define, apply, compare or select mean?</a:t>
          </a:r>
        </a:p>
      </dgm:t>
    </dgm:pt>
    <dgm:pt modelId="{8AE45556-CD83-43B6-8F5F-A747CBC68C82}" type="parTrans" cxnId="{8A6765A0-D600-4FCE-9EC5-F0BB92E59469}">
      <dgm:prSet/>
      <dgm:spPr/>
      <dgm:t>
        <a:bodyPr/>
        <a:lstStyle/>
        <a:p>
          <a:endParaRPr lang="en-GB"/>
        </a:p>
      </dgm:t>
    </dgm:pt>
    <dgm:pt modelId="{151523F0-C7E7-41D2-97F6-C34EC6C4445D}" type="sibTrans" cxnId="{8A6765A0-D600-4FCE-9EC5-F0BB92E59469}">
      <dgm:prSet/>
      <dgm:spPr/>
      <dgm:t>
        <a:bodyPr/>
        <a:lstStyle/>
        <a:p>
          <a:endParaRPr lang="en-GB"/>
        </a:p>
      </dgm:t>
    </dgm:pt>
    <dgm:pt modelId="{FBE03A1D-A102-41B1-884D-3A98635E482F}">
      <dgm:prSet phldrT="[Text]"/>
      <dgm:spPr>
        <a:solidFill>
          <a:srgbClr val="7030A0"/>
        </a:solidFill>
      </dgm:spPr>
      <dgm:t>
        <a:bodyPr/>
        <a:lstStyle/>
        <a:p>
          <a:r>
            <a:rPr lang="en-GB" sz="1500" dirty="0"/>
            <a:t>Phase 4</a:t>
          </a:r>
        </a:p>
      </dgm:t>
    </dgm:pt>
    <dgm:pt modelId="{B4E64D72-51C1-4BEE-8508-DCF19CFCD371}" type="parTrans" cxnId="{CD77C98B-D991-4B26-BD3F-4D88F6BC9008}">
      <dgm:prSet/>
      <dgm:spPr/>
      <dgm:t>
        <a:bodyPr/>
        <a:lstStyle/>
        <a:p>
          <a:endParaRPr lang="en-GB"/>
        </a:p>
      </dgm:t>
    </dgm:pt>
    <dgm:pt modelId="{1CC61CA0-8923-498E-9CB3-CE089ECC39B1}" type="sibTrans" cxnId="{CD77C98B-D991-4B26-BD3F-4D88F6BC9008}">
      <dgm:prSet/>
      <dgm:spPr/>
      <dgm:t>
        <a:bodyPr/>
        <a:lstStyle/>
        <a:p>
          <a:endParaRPr lang="en-GB"/>
        </a:p>
      </dgm:t>
    </dgm:pt>
    <dgm:pt modelId="{1C700C36-05DB-4C9A-9D92-27B4984BABDA}">
      <dgm:prSet phldrT="[Text]"/>
      <dgm:spPr>
        <a:solidFill>
          <a:srgbClr val="7030A0"/>
        </a:solidFill>
      </dgm:spPr>
      <dgm:t>
        <a:bodyPr/>
        <a:lstStyle/>
        <a:p>
          <a:r>
            <a:rPr lang="en-GB" sz="1500" dirty="0"/>
            <a:t>Phase 5</a:t>
          </a:r>
        </a:p>
      </dgm:t>
    </dgm:pt>
    <dgm:pt modelId="{8F51A541-071F-497B-B616-7532DC84F2D7}" type="parTrans" cxnId="{E3A4724B-5AC6-49D8-875A-3DFC3EA9820F}">
      <dgm:prSet/>
      <dgm:spPr/>
      <dgm:t>
        <a:bodyPr/>
        <a:lstStyle/>
        <a:p>
          <a:endParaRPr lang="en-GB"/>
        </a:p>
      </dgm:t>
    </dgm:pt>
    <dgm:pt modelId="{CD0E0A2C-A41C-468B-A291-8CFCC1C4449E}" type="sibTrans" cxnId="{E3A4724B-5AC6-49D8-875A-3DFC3EA9820F}">
      <dgm:prSet/>
      <dgm:spPr/>
      <dgm:t>
        <a:bodyPr/>
        <a:lstStyle/>
        <a:p>
          <a:endParaRPr lang="en-GB"/>
        </a:p>
      </dgm:t>
    </dgm:pt>
    <dgm:pt modelId="{2C871506-B8E9-4367-A329-C0D14AFE0DF6}">
      <dgm:prSet custT="1"/>
      <dgm:spPr/>
      <dgm:t>
        <a:bodyPr/>
        <a:lstStyle/>
        <a:p>
          <a:r>
            <a:rPr lang="en-GB" sz="1800" b="1" dirty="0">
              <a:solidFill>
                <a:srgbClr val="7030A0"/>
              </a:solidFill>
            </a:rPr>
            <a:t>Break the Question down into sections </a:t>
          </a:r>
          <a:r>
            <a:rPr lang="en-GB" sz="1800" dirty="0"/>
            <a:t>and use this format to create sentences.</a:t>
          </a:r>
        </a:p>
      </dgm:t>
    </dgm:pt>
    <dgm:pt modelId="{15A46223-F865-403A-8AD4-D4EA8C94ED2C}" type="parTrans" cxnId="{7847D624-EF6A-401C-9D93-DE3ECCC224A0}">
      <dgm:prSet/>
      <dgm:spPr/>
      <dgm:t>
        <a:bodyPr/>
        <a:lstStyle/>
        <a:p>
          <a:endParaRPr lang="en-GB"/>
        </a:p>
      </dgm:t>
    </dgm:pt>
    <dgm:pt modelId="{FF9D2323-AB10-4FA6-B8EE-258772D933E7}" type="sibTrans" cxnId="{7847D624-EF6A-401C-9D93-DE3ECCC224A0}">
      <dgm:prSet/>
      <dgm:spPr/>
      <dgm:t>
        <a:bodyPr/>
        <a:lstStyle/>
        <a:p>
          <a:endParaRPr lang="en-GB"/>
        </a:p>
      </dgm:t>
    </dgm:pt>
    <dgm:pt modelId="{D46BAC05-9B20-4B47-9AF6-E0282B01FC27}">
      <dgm:prSet custT="1"/>
      <dgm:spPr/>
      <dgm:t>
        <a:bodyPr/>
        <a:lstStyle/>
        <a:p>
          <a:r>
            <a:rPr lang="en-GB" sz="1800" b="1" dirty="0">
              <a:solidFill>
                <a:srgbClr val="7030A0"/>
              </a:solidFill>
            </a:rPr>
            <a:t>Topic Analysis </a:t>
          </a:r>
          <a:r>
            <a:rPr lang="en-GB" sz="1800" dirty="0">
              <a:solidFill>
                <a:srgbClr val="7030A0"/>
              </a:solidFill>
            </a:rPr>
            <a:t>– </a:t>
          </a:r>
          <a:r>
            <a:rPr lang="en-GB" sz="1800" dirty="0"/>
            <a:t>bullet point related factors. What are the key points? If it asks for a practical example ensure you include one. </a:t>
          </a:r>
        </a:p>
      </dgm:t>
    </dgm:pt>
    <dgm:pt modelId="{860459D7-BCEF-4C16-9618-38A7A8C2E392}" type="parTrans" cxnId="{AC0F0810-E7AC-401A-BE5A-FD38C17A36FF}">
      <dgm:prSet/>
      <dgm:spPr/>
      <dgm:t>
        <a:bodyPr/>
        <a:lstStyle/>
        <a:p>
          <a:endParaRPr lang="en-GB"/>
        </a:p>
      </dgm:t>
    </dgm:pt>
    <dgm:pt modelId="{5E58DF65-C299-41A8-883D-CEB32E86A4AD}" type="sibTrans" cxnId="{AC0F0810-E7AC-401A-BE5A-FD38C17A36FF}">
      <dgm:prSet/>
      <dgm:spPr/>
      <dgm:t>
        <a:bodyPr/>
        <a:lstStyle/>
        <a:p>
          <a:endParaRPr lang="en-GB"/>
        </a:p>
      </dgm:t>
    </dgm:pt>
    <dgm:pt modelId="{BA821D65-F053-48A1-983F-251EFDD34467}" type="pres">
      <dgm:prSet presAssocID="{16F442FE-2CB5-4E71-8A35-63137BDC9096}" presName="linearFlow" presStyleCnt="0">
        <dgm:presLayoutVars>
          <dgm:dir/>
          <dgm:animLvl val="lvl"/>
          <dgm:resizeHandles val="exact"/>
        </dgm:presLayoutVars>
      </dgm:prSet>
      <dgm:spPr/>
    </dgm:pt>
    <dgm:pt modelId="{3503336E-85F8-44B0-B337-3074776C6C46}" type="pres">
      <dgm:prSet presAssocID="{E2D38A22-AD6C-4BDA-A577-EDAEAA2FAAEE}" presName="composite" presStyleCnt="0"/>
      <dgm:spPr/>
    </dgm:pt>
    <dgm:pt modelId="{7A8B2311-4FFF-4825-8616-BEB028AA9D5E}" type="pres">
      <dgm:prSet presAssocID="{E2D38A22-AD6C-4BDA-A577-EDAEAA2FAAEE}" presName="parentText" presStyleLbl="alignNode1" presStyleIdx="0" presStyleCnt="5">
        <dgm:presLayoutVars>
          <dgm:chMax val="1"/>
          <dgm:bulletEnabled val="1"/>
        </dgm:presLayoutVars>
      </dgm:prSet>
      <dgm:spPr/>
    </dgm:pt>
    <dgm:pt modelId="{2E90E890-8E89-4525-8AA3-2CBC371B268E}" type="pres">
      <dgm:prSet presAssocID="{E2D38A22-AD6C-4BDA-A577-EDAEAA2FAAEE}" presName="descendantText" presStyleLbl="alignAcc1" presStyleIdx="0" presStyleCnt="5" custLinFactNeighborX="87" custLinFactNeighborY="9425">
        <dgm:presLayoutVars>
          <dgm:bulletEnabled val="1"/>
        </dgm:presLayoutVars>
      </dgm:prSet>
      <dgm:spPr/>
    </dgm:pt>
    <dgm:pt modelId="{BBE31A00-5F42-4836-9930-331F21C17C84}" type="pres">
      <dgm:prSet presAssocID="{0E11A6DA-6A8A-4C54-8652-64A2E02E7CCC}" presName="sp" presStyleCnt="0"/>
      <dgm:spPr/>
    </dgm:pt>
    <dgm:pt modelId="{FD069817-0109-42CA-902A-C74D41116979}" type="pres">
      <dgm:prSet presAssocID="{5D97C835-DF0B-4330-9AFE-AB18D1661E12}" presName="composite" presStyleCnt="0"/>
      <dgm:spPr/>
    </dgm:pt>
    <dgm:pt modelId="{38DCF46D-D59B-4459-B38E-DA4A2C3AD6A9}" type="pres">
      <dgm:prSet presAssocID="{5D97C835-DF0B-4330-9AFE-AB18D1661E12}" presName="parentText" presStyleLbl="alignNode1" presStyleIdx="1" presStyleCnt="5">
        <dgm:presLayoutVars>
          <dgm:chMax val="1"/>
          <dgm:bulletEnabled val="1"/>
        </dgm:presLayoutVars>
      </dgm:prSet>
      <dgm:spPr/>
    </dgm:pt>
    <dgm:pt modelId="{05E3699F-ECF1-475B-9CE0-49496DF8BC4C}" type="pres">
      <dgm:prSet presAssocID="{5D97C835-DF0B-4330-9AFE-AB18D1661E12}" presName="descendantText" presStyleLbl="alignAcc1" presStyleIdx="1" presStyleCnt="5" custScaleY="135085" custLinFactNeighborX="1085" custLinFactNeighborY="2629">
        <dgm:presLayoutVars>
          <dgm:bulletEnabled val="1"/>
        </dgm:presLayoutVars>
      </dgm:prSet>
      <dgm:spPr/>
    </dgm:pt>
    <dgm:pt modelId="{B63ECF63-EB6E-40F3-92B7-3E8741C88A0B}" type="pres">
      <dgm:prSet presAssocID="{D1204B73-42C2-41F9-8C45-0F3511550120}" presName="sp" presStyleCnt="0"/>
      <dgm:spPr/>
    </dgm:pt>
    <dgm:pt modelId="{9587AAB5-03A4-4307-AC94-D0C5CE65FB37}" type="pres">
      <dgm:prSet presAssocID="{C2AB57DB-84AC-4420-86A9-2993688E08F8}" presName="composite" presStyleCnt="0"/>
      <dgm:spPr/>
    </dgm:pt>
    <dgm:pt modelId="{04605FA6-2915-4B26-B54C-F16B92238965}" type="pres">
      <dgm:prSet presAssocID="{C2AB57DB-84AC-4420-86A9-2993688E08F8}" presName="parentText" presStyleLbl="alignNode1" presStyleIdx="2" presStyleCnt="5">
        <dgm:presLayoutVars>
          <dgm:chMax val="1"/>
          <dgm:bulletEnabled val="1"/>
        </dgm:presLayoutVars>
      </dgm:prSet>
      <dgm:spPr/>
    </dgm:pt>
    <dgm:pt modelId="{47723CD3-2632-494A-ADD4-3C8D5F562903}" type="pres">
      <dgm:prSet presAssocID="{C2AB57DB-84AC-4420-86A9-2993688E08F8}" presName="descendantText" presStyleLbl="alignAcc1" presStyleIdx="2" presStyleCnt="5" custScaleY="145294" custLinFactNeighborX="87" custLinFactNeighborY="10884">
        <dgm:presLayoutVars>
          <dgm:bulletEnabled val="1"/>
        </dgm:presLayoutVars>
      </dgm:prSet>
      <dgm:spPr/>
    </dgm:pt>
    <dgm:pt modelId="{F9C4ADF4-70D1-4B5D-860F-DA7739284A79}" type="pres">
      <dgm:prSet presAssocID="{867DBEBC-E664-49BA-BD79-FD524154B519}" presName="sp" presStyleCnt="0"/>
      <dgm:spPr/>
    </dgm:pt>
    <dgm:pt modelId="{618EF2BD-8778-4480-ACA4-48781BF9E057}" type="pres">
      <dgm:prSet presAssocID="{FBE03A1D-A102-41B1-884D-3A98635E482F}" presName="composite" presStyleCnt="0"/>
      <dgm:spPr/>
    </dgm:pt>
    <dgm:pt modelId="{0A8F0ECD-DEA7-4AEA-BC6B-E30691249D68}" type="pres">
      <dgm:prSet presAssocID="{FBE03A1D-A102-41B1-884D-3A98635E482F}" presName="parentText" presStyleLbl="alignNode1" presStyleIdx="3" presStyleCnt="5">
        <dgm:presLayoutVars>
          <dgm:chMax val="1"/>
          <dgm:bulletEnabled val="1"/>
        </dgm:presLayoutVars>
      </dgm:prSet>
      <dgm:spPr/>
    </dgm:pt>
    <dgm:pt modelId="{6C7080EA-E9CA-4714-B1AE-72CBAE42DEFF}" type="pres">
      <dgm:prSet presAssocID="{FBE03A1D-A102-41B1-884D-3A98635E482F}" presName="descendantText" presStyleLbl="alignAcc1" presStyleIdx="3" presStyleCnt="5" custLinFactNeighborX="87" custLinFactNeighborY="14034">
        <dgm:presLayoutVars>
          <dgm:bulletEnabled val="1"/>
        </dgm:presLayoutVars>
      </dgm:prSet>
      <dgm:spPr/>
    </dgm:pt>
    <dgm:pt modelId="{A1201B8D-2D57-4663-A735-AF481D52823B}" type="pres">
      <dgm:prSet presAssocID="{1CC61CA0-8923-498E-9CB3-CE089ECC39B1}" presName="sp" presStyleCnt="0"/>
      <dgm:spPr/>
    </dgm:pt>
    <dgm:pt modelId="{400609E5-4F75-4173-B670-DCC40AC67611}" type="pres">
      <dgm:prSet presAssocID="{1C700C36-05DB-4C9A-9D92-27B4984BABDA}" presName="composite" presStyleCnt="0"/>
      <dgm:spPr/>
    </dgm:pt>
    <dgm:pt modelId="{73C5E473-4906-4344-8F3C-730AC2B38388}" type="pres">
      <dgm:prSet presAssocID="{1C700C36-05DB-4C9A-9D92-27B4984BABDA}" presName="parentText" presStyleLbl="alignNode1" presStyleIdx="4" presStyleCnt="5">
        <dgm:presLayoutVars>
          <dgm:chMax val="1"/>
          <dgm:bulletEnabled val="1"/>
        </dgm:presLayoutVars>
      </dgm:prSet>
      <dgm:spPr/>
    </dgm:pt>
    <dgm:pt modelId="{E9105668-92AC-48D5-AD4C-5A0B2A043D55}" type="pres">
      <dgm:prSet presAssocID="{1C700C36-05DB-4C9A-9D92-27B4984BABDA}" presName="descendantText" presStyleLbl="alignAcc1" presStyleIdx="4" presStyleCnt="5" custLinFactNeighborX="87" custLinFactNeighborY="7238">
        <dgm:presLayoutVars>
          <dgm:bulletEnabled val="1"/>
        </dgm:presLayoutVars>
      </dgm:prSet>
      <dgm:spPr/>
    </dgm:pt>
  </dgm:ptLst>
  <dgm:cxnLst>
    <dgm:cxn modelId="{C99B0C0E-32D8-4A03-A2BD-7256D4C81FCE}" type="presOf" srcId="{C2AB57DB-84AC-4420-86A9-2993688E08F8}" destId="{04605FA6-2915-4B26-B54C-F16B92238965}" srcOrd="0" destOrd="0" presId="urn:microsoft.com/office/officeart/2005/8/layout/chevron2"/>
    <dgm:cxn modelId="{AC0F0810-E7AC-401A-BE5A-FD38C17A36FF}" srcId="{1C700C36-05DB-4C9A-9D92-27B4984BABDA}" destId="{D46BAC05-9B20-4B47-9AF6-E0282B01FC27}" srcOrd="0" destOrd="0" parTransId="{860459D7-BCEF-4C16-9618-38A7A8C2E392}" sibTransId="{5E58DF65-C299-41A8-883D-CEB32E86A4AD}"/>
    <dgm:cxn modelId="{72EACC1D-746C-45D7-A7FB-57281B608F79}" srcId="{16F442FE-2CB5-4E71-8A35-63137BDC9096}" destId="{C2AB57DB-84AC-4420-86A9-2993688E08F8}" srcOrd="2" destOrd="0" parTransId="{631C1F24-DF21-48F1-8D2C-1A2615BF76FD}" sibTransId="{867DBEBC-E664-49BA-BD79-FD524154B519}"/>
    <dgm:cxn modelId="{7431D01F-8A06-4C77-8E0E-8E45D2BFFD80}" srcId="{5D97C835-DF0B-4330-9AFE-AB18D1661E12}" destId="{21208610-A025-40D5-A5C0-11A02A730CF3}" srcOrd="1" destOrd="0" parTransId="{1AED19A8-F189-44CE-956C-5FC401D733A4}" sibTransId="{99C52531-04E4-4D9D-BB72-BD664206E087}"/>
    <dgm:cxn modelId="{7847D624-EF6A-401C-9D93-DE3ECCC224A0}" srcId="{FBE03A1D-A102-41B1-884D-3A98635E482F}" destId="{2C871506-B8E9-4367-A329-C0D14AFE0DF6}" srcOrd="0" destOrd="0" parTransId="{15A46223-F865-403A-8AD4-D4EA8C94ED2C}" sibTransId="{FF9D2323-AB10-4FA6-B8EE-258772D933E7}"/>
    <dgm:cxn modelId="{9B4F2C34-F3BB-40A1-958C-81DF0D54D368}" type="presOf" srcId="{FBE03A1D-A102-41B1-884D-3A98635E482F}" destId="{0A8F0ECD-DEA7-4AEA-BC6B-E30691249D68}" srcOrd="0" destOrd="0" presId="urn:microsoft.com/office/officeart/2005/8/layout/chevron2"/>
    <dgm:cxn modelId="{57AACA3E-8415-402B-8F46-A9604791E837}" type="presOf" srcId="{CF7E5B97-FC78-4C48-A1B1-62F4ADBBD444}" destId="{47723CD3-2632-494A-ADD4-3C8D5F562903}" srcOrd="0" destOrd="1" presId="urn:microsoft.com/office/officeart/2005/8/layout/chevron2"/>
    <dgm:cxn modelId="{CE141E60-CA8A-4F35-BBA2-A9F99AB0B550}" type="presOf" srcId="{2C871506-B8E9-4367-A329-C0D14AFE0DF6}" destId="{6C7080EA-E9CA-4714-B1AE-72CBAE42DEFF}" srcOrd="0" destOrd="0" presId="urn:microsoft.com/office/officeart/2005/8/layout/chevron2"/>
    <dgm:cxn modelId="{ABCDAE68-E052-4206-878E-D6752A43A703}" type="presOf" srcId="{E2D38A22-AD6C-4BDA-A577-EDAEAA2FAAEE}" destId="{7A8B2311-4FFF-4825-8616-BEB028AA9D5E}" srcOrd="0" destOrd="0" presId="urn:microsoft.com/office/officeart/2005/8/layout/chevron2"/>
    <dgm:cxn modelId="{E3A4724B-5AC6-49D8-875A-3DFC3EA9820F}" srcId="{16F442FE-2CB5-4E71-8A35-63137BDC9096}" destId="{1C700C36-05DB-4C9A-9D92-27B4984BABDA}" srcOrd="4" destOrd="0" parTransId="{8F51A541-071F-497B-B616-7532DC84F2D7}" sibTransId="{CD0E0A2C-A41C-468B-A291-8CFCC1C4449E}"/>
    <dgm:cxn modelId="{05E36550-9984-48D0-8FF8-F5B2942EA525}" type="presOf" srcId="{D46BAC05-9B20-4B47-9AF6-E0282B01FC27}" destId="{E9105668-92AC-48D5-AD4C-5A0B2A043D55}" srcOrd="0" destOrd="0" presId="urn:microsoft.com/office/officeart/2005/8/layout/chevron2"/>
    <dgm:cxn modelId="{E1621578-FCDF-4615-8A95-BC0FCB415115}" type="presOf" srcId="{92CD8FBF-E619-4FAF-BED1-CBF95402A831}" destId="{47723CD3-2632-494A-ADD4-3C8D5F562903}" srcOrd="0" destOrd="0" presId="urn:microsoft.com/office/officeart/2005/8/layout/chevron2"/>
    <dgm:cxn modelId="{9B14855A-F704-423E-92B1-15B40B50E063}" srcId="{16F442FE-2CB5-4E71-8A35-63137BDC9096}" destId="{5D97C835-DF0B-4330-9AFE-AB18D1661E12}" srcOrd="1" destOrd="0" parTransId="{124AA7FB-ABAD-44A1-883A-DA21A19E1DE6}" sibTransId="{D1204B73-42C2-41F9-8C45-0F3511550120}"/>
    <dgm:cxn modelId="{B89FA687-E8CD-4D0B-8035-073F1456BBA8}" srcId="{16F442FE-2CB5-4E71-8A35-63137BDC9096}" destId="{E2D38A22-AD6C-4BDA-A577-EDAEAA2FAAEE}" srcOrd="0" destOrd="0" parTransId="{7E5A71AB-5938-4047-81E0-0468896E4A4A}" sibTransId="{0E11A6DA-6A8A-4C54-8652-64A2E02E7CCC}"/>
    <dgm:cxn modelId="{CD77C98B-D991-4B26-BD3F-4D88F6BC9008}" srcId="{16F442FE-2CB5-4E71-8A35-63137BDC9096}" destId="{FBE03A1D-A102-41B1-884D-3A98635E482F}" srcOrd="3" destOrd="0" parTransId="{B4E64D72-51C1-4BEE-8508-DCF19CFCD371}" sibTransId="{1CC61CA0-8923-498E-9CB3-CE089ECC39B1}"/>
    <dgm:cxn modelId="{DB8B5890-5BAD-4834-8CCE-61962A42D56A}" srcId="{C2AB57DB-84AC-4420-86A9-2993688E08F8}" destId="{92CD8FBF-E619-4FAF-BED1-CBF95402A831}" srcOrd="0" destOrd="0" parTransId="{98678680-982F-43DB-8445-84DE4386A8C3}" sibTransId="{5D047312-9974-429C-AD21-0175D7B29CE8}"/>
    <dgm:cxn modelId="{B0D7ED99-4C69-47A5-8258-3BA2449DE575}" srcId="{E2D38A22-AD6C-4BDA-A577-EDAEAA2FAAEE}" destId="{EB0D7189-3C57-4462-8C30-5FF8C13750DF}" srcOrd="0" destOrd="0" parTransId="{6DE494F7-0581-4622-8FA2-83C628D7A446}" sibTransId="{AF543053-0D78-4A68-83AA-76B641E2385E}"/>
    <dgm:cxn modelId="{8A6765A0-D600-4FCE-9EC5-F0BB92E59469}" srcId="{C2AB57DB-84AC-4420-86A9-2993688E08F8}" destId="{CF7E5B97-FC78-4C48-A1B1-62F4ADBBD444}" srcOrd="1" destOrd="0" parTransId="{8AE45556-CD83-43B6-8F5F-A747CBC68C82}" sibTransId="{151523F0-C7E7-41D2-97F6-C34EC6C4445D}"/>
    <dgm:cxn modelId="{882240A4-D104-48BE-BFB2-DF8244F57DDD}" type="presOf" srcId="{16F442FE-2CB5-4E71-8A35-63137BDC9096}" destId="{BA821D65-F053-48A1-983F-251EFDD34467}" srcOrd="0" destOrd="0" presId="urn:microsoft.com/office/officeart/2005/8/layout/chevron2"/>
    <dgm:cxn modelId="{53571EB1-E536-4974-8B0A-C238FA9F2BF0}" type="presOf" srcId="{EB0D7189-3C57-4462-8C30-5FF8C13750DF}" destId="{2E90E890-8E89-4525-8AA3-2CBC371B268E}" srcOrd="0" destOrd="0" presId="urn:microsoft.com/office/officeart/2005/8/layout/chevron2"/>
    <dgm:cxn modelId="{01CA77BD-4848-4853-BD7C-5357ADAC4FB8}" srcId="{5D97C835-DF0B-4330-9AFE-AB18D1661E12}" destId="{289EB66E-0667-4B5E-824B-45A1F7EFAF38}" srcOrd="0" destOrd="0" parTransId="{360D2C3F-3B28-494A-BF23-C5343FA5AFFE}" sibTransId="{814193A6-ADE3-4280-8D61-C6E48B81D9E4}"/>
    <dgm:cxn modelId="{4AE163EA-E1AA-4933-B91D-BB94B4EEF7A4}" type="presOf" srcId="{5D97C835-DF0B-4330-9AFE-AB18D1661E12}" destId="{38DCF46D-D59B-4459-B38E-DA4A2C3AD6A9}" srcOrd="0" destOrd="0" presId="urn:microsoft.com/office/officeart/2005/8/layout/chevron2"/>
    <dgm:cxn modelId="{98F067EE-9254-4FE8-9B61-D767B98FA6CB}" type="presOf" srcId="{21208610-A025-40D5-A5C0-11A02A730CF3}" destId="{05E3699F-ECF1-475B-9CE0-49496DF8BC4C}" srcOrd="0" destOrd="1" presId="urn:microsoft.com/office/officeart/2005/8/layout/chevron2"/>
    <dgm:cxn modelId="{241E96F2-C217-4FED-886B-2B8878C65515}" type="presOf" srcId="{289EB66E-0667-4B5E-824B-45A1F7EFAF38}" destId="{05E3699F-ECF1-475B-9CE0-49496DF8BC4C}" srcOrd="0" destOrd="0" presId="urn:microsoft.com/office/officeart/2005/8/layout/chevron2"/>
    <dgm:cxn modelId="{32021EF8-5406-40D9-B7FB-3C2B4D9C98E6}" type="presOf" srcId="{1C700C36-05DB-4C9A-9D92-27B4984BABDA}" destId="{73C5E473-4906-4344-8F3C-730AC2B38388}" srcOrd="0" destOrd="0" presId="urn:microsoft.com/office/officeart/2005/8/layout/chevron2"/>
    <dgm:cxn modelId="{FE74D516-C578-4039-A2E3-78FA882874F9}" type="presParOf" srcId="{BA821D65-F053-48A1-983F-251EFDD34467}" destId="{3503336E-85F8-44B0-B337-3074776C6C46}" srcOrd="0" destOrd="0" presId="urn:microsoft.com/office/officeart/2005/8/layout/chevron2"/>
    <dgm:cxn modelId="{C406FF49-34E8-4BDB-9AD4-7F6D1FF2F195}" type="presParOf" srcId="{3503336E-85F8-44B0-B337-3074776C6C46}" destId="{7A8B2311-4FFF-4825-8616-BEB028AA9D5E}" srcOrd="0" destOrd="0" presId="urn:microsoft.com/office/officeart/2005/8/layout/chevron2"/>
    <dgm:cxn modelId="{416360DD-578C-4AD7-8908-F14632905D8D}" type="presParOf" srcId="{3503336E-85F8-44B0-B337-3074776C6C46}" destId="{2E90E890-8E89-4525-8AA3-2CBC371B268E}" srcOrd="1" destOrd="0" presId="urn:microsoft.com/office/officeart/2005/8/layout/chevron2"/>
    <dgm:cxn modelId="{B9C8DAA4-96BA-4DE6-9C90-E24A84A3D13F}" type="presParOf" srcId="{BA821D65-F053-48A1-983F-251EFDD34467}" destId="{BBE31A00-5F42-4836-9930-331F21C17C84}" srcOrd="1" destOrd="0" presId="urn:microsoft.com/office/officeart/2005/8/layout/chevron2"/>
    <dgm:cxn modelId="{507A4409-631B-4D38-842D-6CC3BD3788FE}" type="presParOf" srcId="{BA821D65-F053-48A1-983F-251EFDD34467}" destId="{FD069817-0109-42CA-902A-C74D41116979}" srcOrd="2" destOrd="0" presId="urn:microsoft.com/office/officeart/2005/8/layout/chevron2"/>
    <dgm:cxn modelId="{7F380157-D526-466A-9257-3B0014BFA02F}" type="presParOf" srcId="{FD069817-0109-42CA-902A-C74D41116979}" destId="{38DCF46D-D59B-4459-B38E-DA4A2C3AD6A9}" srcOrd="0" destOrd="0" presId="urn:microsoft.com/office/officeart/2005/8/layout/chevron2"/>
    <dgm:cxn modelId="{5AB9E1AE-B744-488E-B14D-6C636A5248DB}" type="presParOf" srcId="{FD069817-0109-42CA-902A-C74D41116979}" destId="{05E3699F-ECF1-475B-9CE0-49496DF8BC4C}" srcOrd="1" destOrd="0" presId="urn:microsoft.com/office/officeart/2005/8/layout/chevron2"/>
    <dgm:cxn modelId="{FC0D1028-1A09-41CE-8D24-3166ADDA5706}" type="presParOf" srcId="{BA821D65-F053-48A1-983F-251EFDD34467}" destId="{B63ECF63-EB6E-40F3-92B7-3E8741C88A0B}" srcOrd="3" destOrd="0" presId="urn:microsoft.com/office/officeart/2005/8/layout/chevron2"/>
    <dgm:cxn modelId="{8B83C887-68D5-4DF4-AFE9-D60CE2F42ED2}" type="presParOf" srcId="{BA821D65-F053-48A1-983F-251EFDD34467}" destId="{9587AAB5-03A4-4307-AC94-D0C5CE65FB37}" srcOrd="4" destOrd="0" presId="urn:microsoft.com/office/officeart/2005/8/layout/chevron2"/>
    <dgm:cxn modelId="{F5C24F99-CB0B-463E-A08E-0BD1D7F00016}" type="presParOf" srcId="{9587AAB5-03A4-4307-AC94-D0C5CE65FB37}" destId="{04605FA6-2915-4B26-B54C-F16B92238965}" srcOrd="0" destOrd="0" presId="urn:microsoft.com/office/officeart/2005/8/layout/chevron2"/>
    <dgm:cxn modelId="{CA65C0F5-6E2A-471A-8128-4988FB86E699}" type="presParOf" srcId="{9587AAB5-03A4-4307-AC94-D0C5CE65FB37}" destId="{47723CD3-2632-494A-ADD4-3C8D5F562903}" srcOrd="1" destOrd="0" presId="urn:microsoft.com/office/officeart/2005/8/layout/chevron2"/>
    <dgm:cxn modelId="{0ABCC44C-5104-44D4-A1F0-A51E0ED79E82}" type="presParOf" srcId="{BA821D65-F053-48A1-983F-251EFDD34467}" destId="{F9C4ADF4-70D1-4B5D-860F-DA7739284A79}" srcOrd="5" destOrd="0" presId="urn:microsoft.com/office/officeart/2005/8/layout/chevron2"/>
    <dgm:cxn modelId="{7030130B-A163-4164-BB38-EAD9D033AD4B}" type="presParOf" srcId="{BA821D65-F053-48A1-983F-251EFDD34467}" destId="{618EF2BD-8778-4480-ACA4-48781BF9E057}" srcOrd="6" destOrd="0" presId="urn:microsoft.com/office/officeart/2005/8/layout/chevron2"/>
    <dgm:cxn modelId="{CDB656DD-624A-46B7-A46F-9CD93852CF00}" type="presParOf" srcId="{618EF2BD-8778-4480-ACA4-48781BF9E057}" destId="{0A8F0ECD-DEA7-4AEA-BC6B-E30691249D68}" srcOrd="0" destOrd="0" presId="urn:microsoft.com/office/officeart/2005/8/layout/chevron2"/>
    <dgm:cxn modelId="{10F7956D-9537-4478-98D0-3D4F316D3614}" type="presParOf" srcId="{618EF2BD-8778-4480-ACA4-48781BF9E057}" destId="{6C7080EA-E9CA-4714-B1AE-72CBAE42DEFF}" srcOrd="1" destOrd="0" presId="urn:microsoft.com/office/officeart/2005/8/layout/chevron2"/>
    <dgm:cxn modelId="{1CCA2850-42AD-488B-B727-59D960C6027F}" type="presParOf" srcId="{BA821D65-F053-48A1-983F-251EFDD34467}" destId="{A1201B8D-2D57-4663-A735-AF481D52823B}" srcOrd="7" destOrd="0" presId="urn:microsoft.com/office/officeart/2005/8/layout/chevron2"/>
    <dgm:cxn modelId="{0E69C4A9-BF92-42C7-86F5-12848599DD9A}" type="presParOf" srcId="{BA821D65-F053-48A1-983F-251EFDD34467}" destId="{400609E5-4F75-4173-B670-DCC40AC67611}" srcOrd="8" destOrd="0" presId="urn:microsoft.com/office/officeart/2005/8/layout/chevron2"/>
    <dgm:cxn modelId="{FBDD2FE2-527A-47F5-BFD9-74DD15DB3816}" type="presParOf" srcId="{400609E5-4F75-4173-B670-DCC40AC67611}" destId="{73C5E473-4906-4344-8F3C-730AC2B38388}" srcOrd="0" destOrd="0" presId="urn:microsoft.com/office/officeart/2005/8/layout/chevron2"/>
    <dgm:cxn modelId="{9753139F-BBF7-4462-A615-045B6E4649B7}" type="presParOf" srcId="{400609E5-4F75-4173-B670-DCC40AC67611}" destId="{E9105668-92AC-48D5-AD4C-5A0B2A043D55}"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8B2311-4FFF-4825-8616-BEB028AA9D5E}">
      <dsp:nvSpPr>
        <dsp:cNvPr id="0" name=""/>
        <dsp:cNvSpPr/>
      </dsp:nvSpPr>
      <dsp:spPr>
        <a:xfrm rot="5400000">
          <a:off x="-152950" y="162489"/>
          <a:ext cx="1019672" cy="713770"/>
        </a:xfrm>
        <a:prstGeom prst="chevron">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t>Phase 1</a:t>
          </a:r>
        </a:p>
      </dsp:txBody>
      <dsp:txXfrm rot="-5400000">
        <a:off x="1" y="366423"/>
        <a:ext cx="713770" cy="305902"/>
      </dsp:txXfrm>
    </dsp:sp>
    <dsp:sp modelId="{2E90E890-8E89-4525-8AA3-2CBC371B268E}">
      <dsp:nvSpPr>
        <dsp:cNvPr id="0" name=""/>
        <dsp:cNvSpPr/>
      </dsp:nvSpPr>
      <dsp:spPr>
        <a:xfrm rot="5400000">
          <a:off x="3991103" y="-3205326"/>
          <a:ext cx="662786" cy="721745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GB" sz="1800" b="0" kern="1200" dirty="0"/>
            <a:t>How many marks is the question worth and how long should I spend answering it? (roughly 1 mark = 1 minute answering)</a:t>
          </a:r>
        </a:p>
      </dsp:txBody>
      <dsp:txXfrm rot="-5400000">
        <a:off x="713770" y="104362"/>
        <a:ext cx="7185098" cy="598076"/>
      </dsp:txXfrm>
    </dsp:sp>
    <dsp:sp modelId="{38DCF46D-D59B-4459-B38E-DA4A2C3AD6A9}">
      <dsp:nvSpPr>
        <dsp:cNvPr id="0" name=""/>
        <dsp:cNvSpPr/>
      </dsp:nvSpPr>
      <dsp:spPr>
        <a:xfrm rot="5400000">
          <a:off x="-152950" y="1187898"/>
          <a:ext cx="1019672" cy="713770"/>
        </a:xfrm>
        <a:prstGeom prst="chevron">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t>Phase 2</a:t>
          </a:r>
        </a:p>
      </dsp:txBody>
      <dsp:txXfrm rot="-5400000">
        <a:off x="1" y="1391832"/>
        <a:ext cx="713770" cy="305902"/>
      </dsp:txXfrm>
    </dsp:sp>
    <dsp:sp modelId="{05E3699F-ECF1-475B-9CE0-49496DF8BC4C}">
      <dsp:nvSpPr>
        <dsp:cNvPr id="0" name=""/>
        <dsp:cNvSpPr/>
      </dsp:nvSpPr>
      <dsp:spPr>
        <a:xfrm rot="5400000">
          <a:off x="3874834" y="-2224960"/>
          <a:ext cx="895325" cy="721745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GB" sz="1800" b="1" kern="1200" dirty="0">
              <a:solidFill>
                <a:srgbClr val="7030A0"/>
              </a:solidFill>
            </a:rPr>
            <a:t>What is the question asking me? </a:t>
          </a:r>
          <a:r>
            <a:rPr lang="en-GB" sz="1800" b="0" kern="1200" dirty="0"/>
            <a:t>Underline the keywords</a:t>
          </a:r>
        </a:p>
        <a:p>
          <a:pPr marL="171450" lvl="1" indent="-171450" algn="l" defTabSz="800100">
            <a:lnSpc>
              <a:spcPct val="90000"/>
            </a:lnSpc>
            <a:spcBef>
              <a:spcPct val="0"/>
            </a:spcBef>
            <a:spcAft>
              <a:spcPct val="15000"/>
            </a:spcAft>
            <a:buChar char="•"/>
          </a:pPr>
          <a:r>
            <a:rPr lang="en-GB" sz="1800" b="0" kern="1200" dirty="0"/>
            <a:t>E.g. Briefly </a:t>
          </a:r>
          <a:r>
            <a:rPr lang="en-GB" sz="1800" b="0" u="sng" kern="1200" dirty="0"/>
            <a:t>explain</a:t>
          </a:r>
          <a:r>
            <a:rPr lang="en-GB" sz="1800" b="0" kern="1200" dirty="0"/>
            <a:t> the terms </a:t>
          </a:r>
          <a:r>
            <a:rPr lang="en-GB" sz="1800" b="0" u="sng" kern="1200" dirty="0"/>
            <a:t>cardiac output </a:t>
          </a:r>
          <a:r>
            <a:rPr lang="en-GB" sz="1800" b="0" kern="1200" dirty="0"/>
            <a:t>and </a:t>
          </a:r>
          <a:r>
            <a:rPr lang="en-GB" sz="1800" b="0" u="sng" kern="1200" dirty="0"/>
            <a:t>stroke volume </a:t>
          </a:r>
          <a:r>
            <a:rPr lang="en-GB" sz="1800" b="0" kern="1200" dirty="0"/>
            <a:t>and the </a:t>
          </a:r>
          <a:r>
            <a:rPr lang="en-GB" sz="1800" b="0" u="sng" kern="1200" dirty="0"/>
            <a:t>relationship</a:t>
          </a:r>
          <a:r>
            <a:rPr lang="en-GB" sz="1800" b="0" kern="1200" dirty="0"/>
            <a:t> between them.</a:t>
          </a:r>
        </a:p>
      </dsp:txBody>
      <dsp:txXfrm rot="-5400000">
        <a:off x="713770" y="979810"/>
        <a:ext cx="7173747" cy="807913"/>
      </dsp:txXfrm>
    </dsp:sp>
    <dsp:sp modelId="{04605FA6-2915-4B26-B54C-F16B92238965}">
      <dsp:nvSpPr>
        <dsp:cNvPr id="0" name=""/>
        <dsp:cNvSpPr/>
      </dsp:nvSpPr>
      <dsp:spPr>
        <a:xfrm rot="5400000">
          <a:off x="-152950" y="2247139"/>
          <a:ext cx="1019672" cy="713770"/>
        </a:xfrm>
        <a:prstGeom prst="chevron">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t>Phase 3</a:t>
          </a:r>
        </a:p>
      </dsp:txBody>
      <dsp:txXfrm rot="-5400000">
        <a:off x="1" y="2451073"/>
        <a:ext cx="713770" cy="305902"/>
      </dsp:txXfrm>
    </dsp:sp>
    <dsp:sp modelId="{47723CD3-2632-494A-ADD4-3C8D5F562903}">
      <dsp:nvSpPr>
        <dsp:cNvPr id="0" name=""/>
        <dsp:cNvSpPr/>
      </dsp:nvSpPr>
      <dsp:spPr>
        <a:xfrm rot="5400000">
          <a:off x="3841002" y="-1111007"/>
          <a:ext cx="962989" cy="721745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GB" sz="1800" b="1" kern="1200" dirty="0">
              <a:solidFill>
                <a:srgbClr val="7030A0"/>
              </a:solidFill>
            </a:rPr>
            <a:t>First Keyword Analysis</a:t>
          </a:r>
        </a:p>
        <a:p>
          <a:pPr marL="171450" lvl="1" indent="-171450" algn="l" defTabSz="800100">
            <a:lnSpc>
              <a:spcPct val="90000"/>
            </a:lnSpc>
            <a:spcBef>
              <a:spcPct val="0"/>
            </a:spcBef>
            <a:spcAft>
              <a:spcPct val="15000"/>
            </a:spcAft>
            <a:buChar char="•"/>
          </a:pPr>
          <a:r>
            <a:rPr lang="en-GB" sz="1800" kern="1200" dirty="0"/>
            <a:t>What does the word explain, describe, define, apply, compare or select mean?</a:t>
          </a:r>
        </a:p>
      </dsp:txBody>
      <dsp:txXfrm rot="-5400000">
        <a:off x="713771" y="2063233"/>
        <a:ext cx="7170444" cy="868971"/>
      </dsp:txXfrm>
    </dsp:sp>
    <dsp:sp modelId="{0A8F0ECD-DEA7-4AEA-BC6B-E30691249D68}">
      <dsp:nvSpPr>
        <dsp:cNvPr id="0" name=""/>
        <dsp:cNvSpPr/>
      </dsp:nvSpPr>
      <dsp:spPr>
        <a:xfrm rot="5400000">
          <a:off x="-152950" y="3156278"/>
          <a:ext cx="1019672" cy="713770"/>
        </a:xfrm>
        <a:prstGeom prst="chevron">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t>Phase 4</a:t>
          </a:r>
        </a:p>
      </dsp:txBody>
      <dsp:txXfrm rot="-5400000">
        <a:off x="1" y="3360212"/>
        <a:ext cx="713770" cy="305902"/>
      </dsp:txXfrm>
    </dsp:sp>
    <dsp:sp modelId="{6C7080EA-E9CA-4714-B1AE-72CBAE42DEFF}">
      <dsp:nvSpPr>
        <dsp:cNvPr id="0" name=""/>
        <dsp:cNvSpPr/>
      </dsp:nvSpPr>
      <dsp:spPr>
        <a:xfrm rot="5400000">
          <a:off x="3991103" y="-180990"/>
          <a:ext cx="662786" cy="721745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GB" sz="1800" b="1" kern="1200" dirty="0">
              <a:solidFill>
                <a:srgbClr val="7030A0"/>
              </a:solidFill>
            </a:rPr>
            <a:t>Break the Question down into sections </a:t>
          </a:r>
          <a:r>
            <a:rPr lang="en-GB" sz="1800" kern="1200" dirty="0"/>
            <a:t>and use this format to create sentences.</a:t>
          </a:r>
        </a:p>
      </dsp:txBody>
      <dsp:txXfrm rot="-5400000">
        <a:off x="713770" y="3128698"/>
        <a:ext cx="7185098" cy="598076"/>
      </dsp:txXfrm>
    </dsp:sp>
    <dsp:sp modelId="{73C5E473-4906-4344-8F3C-730AC2B38388}">
      <dsp:nvSpPr>
        <dsp:cNvPr id="0" name=""/>
        <dsp:cNvSpPr/>
      </dsp:nvSpPr>
      <dsp:spPr>
        <a:xfrm rot="5400000">
          <a:off x="-152950" y="4065417"/>
          <a:ext cx="1019672" cy="713770"/>
        </a:xfrm>
        <a:prstGeom prst="chevron">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t>Phase 5</a:t>
          </a:r>
        </a:p>
      </dsp:txBody>
      <dsp:txXfrm rot="-5400000">
        <a:off x="1" y="4269351"/>
        <a:ext cx="713770" cy="305902"/>
      </dsp:txXfrm>
    </dsp:sp>
    <dsp:sp modelId="{E9105668-92AC-48D5-AD4C-5A0B2A043D55}">
      <dsp:nvSpPr>
        <dsp:cNvPr id="0" name=""/>
        <dsp:cNvSpPr/>
      </dsp:nvSpPr>
      <dsp:spPr>
        <a:xfrm rot="5400000">
          <a:off x="3991103" y="683105"/>
          <a:ext cx="662786" cy="721745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GB" sz="1800" b="1" kern="1200" dirty="0">
              <a:solidFill>
                <a:srgbClr val="7030A0"/>
              </a:solidFill>
            </a:rPr>
            <a:t>Topic Analysis </a:t>
          </a:r>
          <a:r>
            <a:rPr lang="en-GB" sz="1800" kern="1200" dirty="0">
              <a:solidFill>
                <a:srgbClr val="7030A0"/>
              </a:solidFill>
            </a:rPr>
            <a:t>– </a:t>
          </a:r>
          <a:r>
            <a:rPr lang="en-GB" sz="1800" kern="1200" dirty="0"/>
            <a:t>bullet point related factors. What are the key points? If it asks for a practical example ensure you include one. </a:t>
          </a:r>
        </a:p>
      </dsp:txBody>
      <dsp:txXfrm rot="-5400000">
        <a:off x="713770" y="3992794"/>
        <a:ext cx="7185098" cy="598076"/>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CA1C6C0-0AD1-4F15-B22C-92967F49B486}" type="datetimeFigureOut">
              <a:rPr lang="en-GB" smtClean="0"/>
              <a:t>01/02/2024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CD994D0-EE74-4B6F-9674-58078C21C785}" type="slidenum">
              <a:rPr lang="en-GB" smtClean="0"/>
              <a:t>‹#›</a:t>
            </a:fld>
            <a:endParaRPr lang="en-GB"/>
          </a:p>
        </p:txBody>
      </p:sp>
    </p:spTree>
    <p:extLst>
      <p:ext uri="{BB962C8B-B14F-4D97-AF65-F5344CB8AC3E}">
        <p14:creationId xmlns:p14="http://schemas.microsoft.com/office/powerpoint/2010/main" val="6279457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CD994D0-EE74-4B6F-9674-58078C21C785}" type="slidenum">
              <a:rPr lang="en-GB" smtClean="0"/>
              <a:t>1</a:t>
            </a:fld>
            <a:endParaRPr lang="en-GB"/>
          </a:p>
        </p:txBody>
      </p:sp>
    </p:spTree>
    <p:extLst>
      <p:ext uri="{BB962C8B-B14F-4D97-AF65-F5344CB8AC3E}">
        <p14:creationId xmlns:p14="http://schemas.microsoft.com/office/powerpoint/2010/main" val="37876904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072DEA0-2866-4A47-95AA-72FF2E673A2D}" type="datetimeFigureOut">
              <a:rPr lang="en-GB" smtClean="0"/>
              <a:t>01/02/2024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C8E09A-E22A-4CB4-9BB9-CF61C20C99B4}" type="slidenum">
              <a:rPr lang="en-GB" smtClean="0"/>
              <a:t>‹#›</a:t>
            </a:fld>
            <a:endParaRPr lang="en-GB"/>
          </a:p>
        </p:txBody>
      </p:sp>
    </p:spTree>
    <p:extLst>
      <p:ext uri="{BB962C8B-B14F-4D97-AF65-F5344CB8AC3E}">
        <p14:creationId xmlns:p14="http://schemas.microsoft.com/office/powerpoint/2010/main" val="1697487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072DEA0-2866-4A47-95AA-72FF2E673A2D}" type="datetimeFigureOut">
              <a:rPr lang="en-GB" smtClean="0"/>
              <a:t>01/02/2024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C8E09A-E22A-4CB4-9BB9-CF61C20C99B4}" type="slidenum">
              <a:rPr lang="en-GB" smtClean="0"/>
              <a:t>‹#›</a:t>
            </a:fld>
            <a:endParaRPr lang="en-GB"/>
          </a:p>
        </p:txBody>
      </p:sp>
    </p:spTree>
    <p:extLst>
      <p:ext uri="{BB962C8B-B14F-4D97-AF65-F5344CB8AC3E}">
        <p14:creationId xmlns:p14="http://schemas.microsoft.com/office/powerpoint/2010/main" val="23194836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72DEA0-2866-4A47-95AA-72FF2E673A2D}" type="datetimeFigureOut">
              <a:rPr lang="en-GB" smtClean="0"/>
              <a:t>01/02/2024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C8E09A-E22A-4CB4-9BB9-CF61C20C99B4}" type="slidenum">
              <a:rPr lang="en-GB" smtClean="0"/>
              <a:t>‹#›</a:t>
            </a:fld>
            <a:endParaRPr lang="en-GB"/>
          </a:p>
        </p:txBody>
      </p:sp>
    </p:spTree>
    <p:extLst>
      <p:ext uri="{BB962C8B-B14F-4D97-AF65-F5344CB8AC3E}">
        <p14:creationId xmlns:p14="http://schemas.microsoft.com/office/powerpoint/2010/main" val="1838091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072DEA0-2866-4A47-95AA-72FF2E673A2D}" type="datetimeFigureOut">
              <a:rPr lang="en-GB" smtClean="0"/>
              <a:t>01/02/2024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C8E09A-E22A-4CB4-9BB9-CF61C20C99B4}" type="slidenum">
              <a:rPr lang="en-GB" smtClean="0"/>
              <a:t>‹#›</a:t>
            </a:fld>
            <a:endParaRPr lang="en-GB"/>
          </a:p>
        </p:txBody>
      </p:sp>
    </p:spTree>
    <p:extLst>
      <p:ext uri="{BB962C8B-B14F-4D97-AF65-F5344CB8AC3E}">
        <p14:creationId xmlns:p14="http://schemas.microsoft.com/office/powerpoint/2010/main" val="144904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072DEA0-2866-4A47-95AA-72FF2E673A2D}" type="datetimeFigureOut">
              <a:rPr lang="en-GB" smtClean="0"/>
              <a:t>01/02/2024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C8E09A-E22A-4CB4-9BB9-CF61C20C99B4}" type="slidenum">
              <a:rPr lang="en-GB" smtClean="0"/>
              <a:t>‹#›</a:t>
            </a:fld>
            <a:endParaRPr lang="en-GB"/>
          </a:p>
        </p:txBody>
      </p:sp>
    </p:spTree>
    <p:extLst>
      <p:ext uri="{BB962C8B-B14F-4D97-AF65-F5344CB8AC3E}">
        <p14:creationId xmlns:p14="http://schemas.microsoft.com/office/powerpoint/2010/main" val="1160711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072DEA0-2866-4A47-95AA-72FF2E673A2D}" type="datetimeFigureOut">
              <a:rPr lang="en-GB" smtClean="0"/>
              <a:t>01/02/2024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8C8E09A-E22A-4CB4-9BB9-CF61C20C99B4}" type="slidenum">
              <a:rPr lang="en-GB" smtClean="0"/>
              <a:t>‹#›</a:t>
            </a:fld>
            <a:endParaRPr lang="en-GB"/>
          </a:p>
        </p:txBody>
      </p:sp>
    </p:spTree>
    <p:extLst>
      <p:ext uri="{BB962C8B-B14F-4D97-AF65-F5344CB8AC3E}">
        <p14:creationId xmlns:p14="http://schemas.microsoft.com/office/powerpoint/2010/main" val="937719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72DEA0-2866-4A47-95AA-72FF2E673A2D}" type="datetimeFigureOut">
              <a:rPr lang="en-GB" smtClean="0"/>
              <a:t>01/02/2024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8C8E09A-E22A-4CB4-9BB9-CF61C20C99B4}" type="slidenum">
              <a:rPr lang="en-GB" smtClean="0"/>
              <a:t>‹#›</a:t>
            </a:fld>
            <a:endParaRPr lang="en-GB"/>
          </a:p>
        </p:txBody>
      </p:sp>
    </p:spTree>
    <p:extLst>
      <p:ext uri="{BB962C8B-B14F-4D97-AF65-F5344CB8AC3E}">
        <p14:creationId xmlns:p14="http://schemas.microsoft.com/office/powerpoint/2010/main" val="23358586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072DEA0-2866-4A47-95AA-72FF2E673A2D}" type="datetimeFigureOut">
              <a:rPr lang="en-GB" smtClean="0"/>
              <a:t>01/02/2024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C8E09A-E22A-4CB4-9BB9-CF61C20C99B4}" type="slidenum">
              <a:rPr lang="en-GB" smtClean="0"/>
              <a:t>‹#›</a:t>
            </a:fld>
            <a:endParaRPr lang="en-GB"/>
          </a:p>
        </p:txBody>
      </p:sp>
    </p:spTree>
    <p:extLst>
      <p:ext uri="{BB962C8B-B14F-4D97-AF65-F5344CB8AC3E}">
        <p14:creationId xmlns:p14="http://schemas.microsoft.com/office/powerpoint/2010/main" val="4576008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072DEA0-2866-4A47-95AA-72FF2E673A2D}" type="datetimeFigureOut">
              <a:rPr lang="en-GB" smtClean="0"/>
              <a:t>01/02/2024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C8E09A-E22A-4CB4-9BB9-CF61C20C99B4}" type="slidenum">
              <a:rPr lang="en-GB" smtClean="0"/>
              <a:t>‹#›</a:t>
            </a:fld>
            <a:endParaRPr lang="en-GB"/>
          </a:p>
        </p:txBody>
      </p:sp>
    </p:spTree>
    <p:extLst>
      <p:ext uri="{BB962C8B-B14F-4D97-AF65-F5344CB8AC3E}">
        <p14:creationId xmlns:p14="http://schemas.microsoft.com/office/powerpoint/2010/main" val="22698356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072DEA0-2866-4A47-95AA-72FF2E673A2D}" type="datetimeFigureOut">
              <a:rPr lang="en-GB" smtClean="0"/>
              <a:t>01/02/2024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C8E09A-E22A-4CB4-9BB9-CF61C20C99B4}" type="slidenum">
              <a:rPr lang="en-GB" smtClean="0"/>
              <a:t>‹#›</a:t>
            </a:fld>
            <a:endParaRPr lang="en-GB"/>
          </a:p>
        </p:txBody>
      </p:sp>
    </p:spTree>
    <p:extLst>
      <p:ext uri="{BB962C8B-B14F-4D97-AF65-F5344CB8AC3E}">
        <p14:creationId xmlns:p14="http://schemas.microsoft.com/office/powerpoint/2010/main" val="767020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072DEA0-2866-4A47-95AA-72FF2E673A2D}" type="datetimeFigureOut">
              <a:rPr lang="en-GB" smtClean="0"/>
              <a:t>01/02/2024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C8E09A-E22A-4CB4-9BB9-CF61C20C99B4}" type="slidenum">
              <a:rPr lang="en-GB" smtClean="0"/>
              <a:t>‹#›</a:t>
            </a:fld>
            <a:endParaRPr lang="en-GB"/>
          </a:p>
        </p:txBody>
      </p:sp>
    </p:spTree>
    <p:extLst>
      <p:ext uri="{BB962C8B-B14F-4D97-AF65-F5344CB8AC3E}">
        <p14:creationId xmlns:p14="http://schemas.microsoft.com/office/powerpoint/2010/main" val="12422160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72DEA0-2866-4A47-95AA-72FF2E673A2D}" type="datetimeFigureOut">
              <a:rPr lang="en-GB" smtClean="0"/>
              <a:t>01/02/2024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C8E09A-E22A-4CB4-9BB9-CF61C20C99B4}" type="slidenum">
              <a:rPr lang="en-GB" smtClean="0"/>
              <a:t>‹#›</a:t>
            </a:fld>
            <a:endParaRPr lang="en-GB"/>
          </a:p>
        </p:txBody>
      </p:sp>
    </p:spTree>
    <p:extLst>
      <p:ext uri="{BB962C8B-B14F-4D97-AF65-F5344CB8AC3E}">
        <p14:creationId xmlns:p14="http://schemas.microsoft.com/office/powerpoint/2010/main" val="42067664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ikpvj84rLQAhVFPRQKHSR1CVsQjRwIBw&amp;url=http://www.clipartkid.com/cartoon-runners-cliparts/&amp;psig=AFQjCNG7EQ7CJZF4qJBpUoFDuyxBq9y6ng&amp;ust=1479574563361190"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2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2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hyperlink" Target="https://www.google.co.uk/url?sa=i&amp;rct=j&amp;q=&amp;esrc=s&amp;source=images&amp;cd=&amp;cad=rja&amp;uact=8&amp;ved=0ahUKEwjP1qaYhaXOAhWGVRQKHeCiCwsQjRwIBw&amp;url=https://en.wikipedia.org/wiki/Circulatory_system&amp;psig=AFQjCNHY-_BIRFA7AUL8cQRhz15l3zQgrQ&amp;ust=1470305396862250" TargetMode="External"/><Relationship Id="rId1" Type="http://schemas.openxmlformats.org/officeDocument/2006/relationships/slideLayout" Target="../slideLayouts/slideLayout2.xml"/><Relationship Id="rId4" Type="http://schemas.openxmlformats.org/officeDocument/2006/relationships/image" Target="../media/image50.gif"/></Relationships>
</file>

<file path=ppt/slides/_rels/slide23.xml.rels><?xml version="1.0" encoding="UTF-8" standalone="yes"?>
<Relationships xmlns="http://schemas.openxmlformats.org/package/2006/relationships"><Relationship Id="rId2" Type="http://schemas.openxmlformats.org/officeDocument/2006/relationships/image" Target="../media/image51.w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hyperlink" Target="https://www.google.co.uk/url?sa=i&amp;rct=j&amp;q=&amp;esrc=s&amp;source=images&amp;cd=&amp;cad=rja&amp;uact=8&amp;ved=0ahUKEwjP1qaYhaXOAhWGVRQKHeCiCwsQjRwIBw&amp;url=https://en.wikipedia.org/wiki/Circulatory_system&amp;psig=AFQjCNHY-_BIRFA7AUL8cQRhz15l3zQgrQ&amp;ust=1470305396862250"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hyperlink" Target="https://www.google.co.uk/url?sa=i&amp;rct=j&amp;q=&amp;esrc=s&amp;source=images&amp;cd=&amp;cad=rja&amp;uact=8&amp;ved=0ahUKEwi7m8PUwqXOAhUQlxQKHSyZBSsQjRwIBw&amp;url=http://www.teachpe.com/anatomy/respiratory_system.php&amp;psig=AFQjCNETTQQbzNv5O3A_dP-CERvD_1L6GQ&amp;ust=1470322456182475" TargetMode="External"/><Relationship Id="rId1" Type="http://schemas.openxmlformats.org/officeDocument/2006/relationships/slideLayout" Target="../slideLayouts/slideLayout2.xml"/><Relationship Id="rId5" Type="http://schemas.openxmlformats.org/officeDocument/2006/relationships/image" Target="../media/image54.jpeg"/><Relationship Id="rId4" Type="http://schemas.openxmlformats.org/officeDocument/2006/relationships/hyperlink" Target="https://www.google.co.uk/url?sa=i&amp;rct=j&amp;q=&amp;esrc=s&amp;source=images&amp;cd=&amp;cad=rja&amp;uact=8&amp;ved=0ahUKEwi1kpbMxaXOAhUK7BQKHbMrATcQjRwIBw&amp;url=https://www.healthtap.com/topics/pharynx-and-larynx&amp;bvm=bv.128617741,d.ZGg&amp;psig=AFQjCNFnxLaw0cA0l3OuukiJKI8PBzpgAw&amp;ust=1470323911292200"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hyperlink" Target="https://www.google.co.uk/url?sa=i&amp;rct=j&amp;q=&amp;esrc=s&amp;source=images&amp;cd=&amp;cad=rja&amp;uact=8&amp;ved=0ahUKEwiL8a_yxqXOAhWGbxQKHf-OAl8QjRwIBw&amp;url=http://www.internetdict.com/answers/what-is-bronchi.html&amp;bvm=bv.128617741,d.ZGg&amp;psig=AFQjCNF0X43tyuIN4Ejfip0qOs88A91mfw&amp;ust=1470324229785488" TargetMode="External"/><Relationship Id="rId1" Type="http://schemas.openxmlformats.org/officeDocument/2006/relationships/slideLayout" Target="../slideLayouts/slideLayout2.xml"/><Relationship Id="rId5" Type="http://schemas.openxmlformats.org/officeDocument/2006/relationships/image" Target="../media/image56.jpeg"/><Relationship Id="rId4" Type="http://schemas.openxmlformats.org/officeDocument/2006/relationships/hyperlink" Target="https://www.google.co.uk/url?sa=i&amp;rct=j&amp;q=&amp;esrc=s&amp;source=images&amp;cd=&amp;cad=rja&amp;uact=8&amp;ved=0ahUKEwiovMXOyKXOAhVEvRQKHSnjA6cQjRwIBw&amp;url=http://www.heritagechristian.ca/science/science9/gas_diffusion_alveoli.html&amp;bvm=bv.128617741,d.ZGg&amp;psig=AFQjCNGzMpVKlP_-2zw1uUTSNg4oYR73XA&amp;ust=1470324708032508"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hyperlink" Target="https://www.google.co.uk/url?sa=i&amp;rct=j&amp;q=&amp;esrc=s&amp;source=images&amp;cd=&amp;cad=rja&amp;uact=8&amp;ved=0ahUKEwiWut-QwKXOAhWCwBQKHUmLAkkQjRwIBw&amp;url=http://www.livescience.com/22616-respiratory-system.html&amp;psig=AFQjCNETTQQbzNv5O3A_dP-CERvD_1L6GQ&amp;ust=1470322456182475"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google.co.uk/url?sa=i&amp;rct=j&amp;q=&amp;esrc=s&amp;source=images&amp;cd=&amp;cad=rja&amp;uact=8&amp;ved=0ahUKEwjI1_3ukrPQAhWCOsAKHbhkDrwQjRwIBw&amp;url=http://www.clipartkid.com/cartoon-runners-cliparts/&amp;bvm=bv.139250283,d.cGw&amp;psig=AFQjCNG2rt9HRcXlICwdPIAZVRYf-T5u7w&amp;ust=1479587435534815"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Image result for cartoon runner">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7664" y="1628800"/>
            <a:ext cx="5184576" cy="454699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395536" y="1412776"/>
            <a:ext cx="8496944" cy="1470025"/>
          </a:xfrm>
        </p:spPr>
        <p:txBody>
          <a:bodyPr/>
          <a:lstStyle/>
          <a:p>
            <a:r>
              <a:rPr lang="en-GB" b="1" dirty="0"/>
              <a:t>GCSE Physical Education</a:t>
            </a:r>
          </a:p>
        </p:txBody>
      </p:sp>
      <p:sp>
        <p:nvSpPr>
          <p:cNvPr id="3" name="Subtitle 2"/>
          <p:cNvSpPr>
            <a:spLocks noGrp="1"/>
          </p:cNvSpPr>
          <p:nvPr>
            <p:ph type="subTitle" idx="1"/>
          </p:nvPr>
        </p:nvSpPr>
        <p:spPr>
          <a:xfrm>
            <a:off x="16233" y="2996952"/>
            <a:ext cx="9144000" cy="3744416"/>
          </a:xfrm>
        </p:spPr>
        <p:txBody>
          <a:bodyPr>
            <a:normAutofit fontScale="92500" lnSpcReduction="10000"/>
          </a:bodyPr>
          <a:lstStyle/>
          <a:p>
            <a:r>
              <a:rPr lang="en-GB" b="1" dirty="0">
                <a:solidFill>
                  <a:schemeClr val="tx1"/>
                </a:solidFill>
              </a:rPr>
              <a:t>Revision Cards</a:t>
            </a:r>
          </a:p>
          <a:p>
            <a:r>
              <a:rPr lang="en-GB" b="1" dirty="0">
                <a:solidFill>
                  <a:schemeClr val="tx1"/>
                </a:solidFill>
              </a:rPr>
              <a:t>Paper 1- Physical Factors Affecting Performance</a:t>
            </a:r>
            <a:r>
              <a:rPr lang="en-GB" dirty="0">
                <a:solidFill>
                  <a:schemeClr val="tx1"/>
                </a:solidFill>
              </a:rPr>
              <a:t> </a:t>
            </a:r>
          </a:p>
          <a:p>
            <a:endParaRPr lang="en-GB" dirty="0">
              <a:solidFill>
                <a:schemeClr val="tx1"/>
              </a:solidFill>
            </a:endParaRPr>
          </a:p>
          <a:p>
            <a:r>
              <a:rPr lang="en-GB" dirty="0"/>
              <a:t> </a:t>
            </a:r>
          </a:p>
          <a:p>
            <a:endParaRPr lang="en-GB" b="1" dirty="0">
              <a:solidFill>
                <a:srgbClr val="FF0000"/>
              </a:solidFill>
            </a:endParaRPr>
          </a:p>
          <a:p>
            <a:r>
              <a:rPr lang="en-GB" b="1" dirty="0">
                <a:solidFill>
                  <a:srgbClr val="FF0000"/>
                </a:solidFill>
              </a:rPr>
              <a:t>RED</a:t>
            </a:r>
            <a:r>
              <a:rPr lang="en-GB" dirty="0"/>
              <a:t>:</a:t>
            </a:r>
            <a:r>
              <a:rPr lang="en-GB" dirty="0">
                <a:solidFill>
                  <a:schemeClr val="tx1"/>
                </a:solidFill>
              </a:rPr>
              <a:t> </a:t>
            </a:r>
            <a:r>
              <a:rPr lang="en-GB" dirty="0">
                <a:solidFill>
                  <a:srgbClr val="FF0000"/>
                </a:solidFill>
              </a:rPr>
              <a:t>Identify</a:t>
            </a:r>
            <a:r>
              <a:rPr lang="en-GB" dirty="0">
                <a:solidFill>
                  <a:schemeClr val="tx1"/>
                </a:solidFill>
              </a:rPr>
              <a:t>  </a:t>
            </a:r>
            <a:r>
              <a:rPr lang="en-GB" b="1" dirty="0">
                <a:solidFill>
                  <a:srgbClr val="00B050"/>
                </a:solidFill>
              </a:rPr>
              <a:t>GREEN: </a:t>
            </a:r>
            <a:r>
              <a:rPr lang="en-GB" dirty="0">
                <a:solidFill>
                  <a:srgbClr val="00B050"/>
                </a:solidFill>
              </a:rPr>
              <a:t>Explain</a:t>
            </a:r>
            <a:r>
              <a:rPr lang="en-GB" dirty="0">
                <a:solidFill>
                  <a:schemeClr val="tx1"/>
                </a:solidFill>
              </a:rPr>
              <a:t> </a:t>
            </a:r>
            <a:r>
              <a:rPr lang="en-GB" dirty="0"/>
              <a:t> </a:t>
            </a:r>
            <a:r>
              <a:rPr lang="en-GB" b="1" dirty="0">
                <a:solidFill>
                  <a:srgbClr val="7030A0"/>
                </a:solidFill>
              </a:rPr>
              <a:t>PURPLE: </a:t>
            </a:r>
            <a:r>
              <a:rPr lang="en-GB" dirty="0">
                <a:solidFill>
                  <a:srgbClr val="7030A0"/>
                </a:solidFill>
              </a:rPr>
              <a:t>Example/Effect</a:t>
            </a:r>
          </a:p>
          <a:p>
            <a:r>
              <a:rPr lang="en-GB" b="1" dirty="0">
                <a:solidFill>
                  <a:schemeClr val="tx1"/>
                </a:solidFill>
              </a:rPr>
              <a:t>BLACK</a:t>
            </a:r>
            <a:r>
              <a:rPr lang="en-GB" dirty="0"/>
              <a:t>: </a:t>
            </a:r>
            <a:r>
              <a:rPr lang="en-GB" dirty="0">
                <a:solidFill>
                  <a:schemeClr val="tx1"/>
                </a:solidFill>
              </a:rPr>
              <a:t>Exam questions</a:t>
            </a:r>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7824" y="0"/>
            <a:ext cx="3312368" cy="17326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971072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490066"/>
          </a:xfrm>
        </p:spPr>
        <p:txBody>
          <a:bodyPr>
            <a:normAutofit fontScale="90000"/>
          </a:bodyPr>
          <a:lstStyle/>
          <a:p>
            <a:r>
              <a:rPr lang="en-GB" dirty="0"/>
              <a:t>Key terms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548679"/>
            <a:ext cx="8500992" cy="52710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5819774"/>
            <a:ext cx="8500992" cy="8284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208325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67544" y="0"/>
            <a:ext cx="8229600" cy="490066"/>
          </a:xfrm>
          <a:prstGeom prst="rect">
            <a:avLst/>
          </a:prstGeom>
        </p:spPr>
        <p:txBody>
          <a:bodyPr vert="horz" lIns="91440" tIns="45720" rIns="91440" bIns="45720" rtlCol="0" anchor="ctr">
            <a:normAutofit fontScale="6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Key terms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7456" y="510848"/>
            <a:ext cx="8259688" cy="12366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456" y="1740541"/>
            <a:ext cx="8259688" cy="6148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090" y="1747468"/>
            <a:ext cx="8277053" cy="6148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8067" y="2355375"/>
            <a:ext cx="8279077" cy="43817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8373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67544" y="0"/>
            <a:ext cx="8229600" cy="490066"/>
          </a:xfrm>
          <a:prstGeom prst="rect">
            <a:avLst/>
          </a:prstGeom>
        </p:spPr>
        <p:txBody>
          <a:bodyPr vert="horz" lIns="91440" tIns="45720" rIns="91440" bIns="45720" rtlCol="0" anchor="ctr">
            <a:normAutofit fontScale="6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Key terms </a:t>
            </a:r>
          </a:p>
        </p:txBody>
      </p:sp>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375" y="483851"/>
            <a:ext cx="7821938" cy="24485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375" y="2932361"/>
            <a:ext cx="7821938" cy="24736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375" y="5343619"/>
            <a:ext cx="7821938" cy="6230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3"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5887" y="5933377"/>
            <a:ext cx="7877426" cy="6480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495746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67544" y="0"/>
            <a:ext cx="8229600" cy="490066"/>
          </a:xfrm>
          <a:prstGeom prst="rect">
            <a:avLst/>
          </a:prstGeom>
        </p:spPr>
        <p:txBody>
          <a:bodyPr vert="horz" lIns="91440" tIns="45720" rIns="91440" bIns="45720" rtlCol="0" anchor="ctr">
            <a:normAutofit fontScale="6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Key terms </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90066"/>
            <a:ext cx="8060142" cy="10160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548" y="1506145"/>
            <a:ext cx="8054137" cy="40384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982" y="5544622"/>
            <a:ext cx="8068704" cy="10142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293632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67544" y="0"/>
            <a:ext cx="8229600" cy="490066"/>
          </a:xfrm>
          <a:prstGeom prst="rect">
            <a:avLst/>
          </a:prstGeom>
        </p:spPr>
        <p:txBody>
          <a:bodyPr vert="horz" lIns="91440" tIns="45720" rIns="91440" bIns="45720" rtlCol="0" anchor="ctr">
            <a:normAutofit fontScale="6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Key terms </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317" y="490065"/>
            <a:ext cx="7898107" cy="15416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5062" y="2031704"/>
            <a:ext cx="7883362" cy="17555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4" y="3717032"/>
            <a:ext cx="7930154" cy="1936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0495" y="5653807"/>
            <a:ext cx="7897929" cy="7841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083556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67544" y="0"/>
            <a:ext cx="8229600" cy="490066"/>
          </a:xfrm>
          <a:prstGeom prst="rect">
            <a:avLst/>
          </a:prstGeom>
        </p:spPr>
        <p:txBody>
          <a:bodyPr vert="horz" lIns="91440" tIns="45720" rIns="91440" bIns="45720" rtlCol="0" anchor="ctr">
            <a:normAutofit fontScale="6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Key terms </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566266"/>
            <a:ext cx="7776864" cy="11267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1644537"/>
            <a:ext cx="7776864" cy="17294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596" y="3284984"/>
            <a:ext cx="7768836" cy="35754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130829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67544" y="0"/>
            <a:ext cx="8229600" cy="490066"/>
          </a:xfrm>
          <a:prstGeom prst="rect">
            <a:avLst/>
          </a:prstGeom>
        </p:spPr>
        <p:txBody>
          <a:bodyPr vert="horz" lIns="91440" tIns="45720" rIns="91440" bIns="45720" rtlCol="0" anchor="ctr">
            <a:normAutofit fontScale="6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Key terms </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3868" y="490066"/>
            <a:ext cx="7934556" cy="52198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1576" y="5709878"/>
            <a:ext cx="7906847" cy="781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695481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67544" y="0"/>
            <a:ext cx="8229600" cy="490066"/>
          </a:xfrm>
          <a:prstGeom prst="rect">
            <a:avLst/>
          </a:prstGeom>
        </p:spPr>
        <p:txBody>
          <a:bodyPr vert="horz" lIns="91440" tIns="45720" rIns="91440" bIns="45720" rtlCol="0" anchor="ctr">
            <a:normAutofit fontScale="6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Key terms </a:t>
            </a:r>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8167" y="490066"/>
            <a:ext cx="7818249" cy="15265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167" y="1915371"/>
            <a:ext cx="7818249" cy="11634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3459" y="3009899"/>
            <a:ext cx="7818249" cy="9568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2"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3459" y="3861047"/>
            <a:ext cx="7818249" cy="26314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629225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67544" y="0"/>
            <a:ext cx="8229600" cy="490066"/>
          </a:xfrm>
          <a:prstGeom prst="rect">
            <a:avLst/>
          </a:prstGeom>
        </p:spPr>
        <p:txBody>
          <a:bodyPr vert="horz" lIns="91440" tIns="45720" rIns="91440" bIns="45720" rtlCol="0" anchor="ctr">
            <a:normAutofit fontScale="6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Key terms </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496993"/>
            <a:ext cx="7632848" cy="5520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1049021"/>
            <a:ext cx="7632848" cy="5092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568" y="6033206"/>
            <a:ext cx="7632848" cy="393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333881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67544" y="0"/>
            <a:ext cx="8229600" cy="490066"/>
          </a:xfrm>
          <a:prstGeom prst="rect">
            <a:avLst/>
          </a:prstGeom>
        </p:spPr>
        <p:txBody>
          <a:bodyPr vert="horz" lIns="91440" tIns="45720" rIns="91440" bIns="45720" rtlCol="0" anchor="ctr">
            <a:normAutofit fontScale="6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Key terms </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490066"/>
            <a:ext cx="7776864" cy="11589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776" y="1572813"/>
            <a:ext cx="7756648" cy="34568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328" y="5029696"/>
            <a:ext cx="7760096" cy="7770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1776" y="5733256"/>
            <a:ext cx="7756648" cy="5852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941934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71400"/>
            <a:ext cx="8229600" cy="1143000"/>
          </a:xfrm>
        </p:spPr>
        <p:txBody>
          <a:bodyPr>
            <a:normAutofit fontScale="90000"/>
          </a:bodyPr>
          <a:lstStyle/>
          <a:p>
            <a:r>
              <a:rPr lang="en-GB" dirty="0"/>
              <a:t>How to structure an exam question?</a:t>
            </a:r>
          </a:p>
        </p:txBody>
      </p:sp>
      <p:sp>
        <p:nvSpPr>
          <p:cNvPr id="4" name="Rectangle 3"/>
          <p:cNvSpPr/>
          <p:nvPr/>
        </p:nvSpPr>
        <p:spPr>
          <a:xfrm>
            <a:off x="134500" y="875779"/>
            <a:ext cx="9036496" cy="707886"/>
          </a:xfrm>
          <a:prstGeom prst="rect">
            <a:avLst/>
          </a:prstGeom>
          <a:noFill/>
        </p:spPr>
        <p:txBody>
          <a:bodyPr wrap="square" lIns="91440" tIns="45720" rIns="91440" bIns="45720">
            <a:spAutoFit/>
          </a:bodyPr>
          <a:lstStyle/>
          <a:p>
            <a:r>
              <a:rPr lang="en-US" sz="4000" b="1" u="sng"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I</a:t>
            </a:r>
            <a:r>
              <a:rPr lang="en-US" sz="4000" b="1" cap="all" dirty="0">
                <a:ln w="9000" cmpd="sng">
                  <a:solidFill>
                    <a:schemeClr val="accent4">
                      <a:shade val="50000"/>
                      <a:satMod val="120000"/>
                    </a:schemeClr>
                  </a:solidFill>
                  <a:prstDash val="solid"/>
                </a:ln>
                <a:effectLst>
                  <a:reflection blurRad="12700" stA="28000" endPos="45000" dist="1000" dir="5400000" sy="-100000" algn="bl" rotWithShape="0"/>
                </a:effectLst>
              </a:rPr>
              <a:t>dentify</a:t>
            </a:r>
            <a:r>
              <a:rPr lang="en-US" sz="4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en-US" sz="4000" b="1" cap="all" dirty="0">
                <a:ln w="9000" cmpd="sng">
                  <a:solidFill>
                    <a:schemeClr val="accent4">
                      <a:shade val="50000"/>
                      <a:satMod val="120000"/>
                    </a:schemeClr>
                  </a:solidFill>
                  <a:prstDash val="solid"/>
                </a:ln>
                <a:effectLst>
                  <a:reflection blurRad="12700" stA="28000" endPos="45000" dist="1000" dir="5400000" sy="-100000" algn="bl" rotWithShape="0"/>
                </a:effectLst>
              </a:rPr>
              <a:t>–</a:t>
            </a:r>
            <a:r>
              <a:rPr lang="en-US" sz="4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en-US" sz="4000" b="1" u="sng" cap="all" dirty="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rPr>
              <a:t>E</a:t>
            </a:r>
            <a:r>
              <a:rPr lang="en-US" sz="4000" b="1" cap="all" dirty="0">
                <a:ln w="9000" cmpd="sng">
                  <a:solidFill>
                    <a:schemeClr val="accent4">
                      <a:shade val="50000"/>
                      <a:satMod val="120000"/>
                    </a:schemeClr>
                  </a:solidFill>
                  <a:prstDash val="solid"/>
                </a:ln>
                <a:effectLst>
                  <a:reflection blurRad="12700" stA="28000" endPos="45000" dist="1000" dir="5400000" sy="-100000" algn="bl" rotWithShape="0"/>
                </a:effectLst>
              </a:rPr>
              <a:t>xplain- </a:t>
            </a:r>
            <a:r>
              <a:rPr lang="en-US" sz="4000" b="1" u="sng"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E</a:t>
            </a:r>
            <a:r>
              <a:rPr lang="en-US" sz="4000" b="1" cap="all" dirty="0">
                <a:ln w="9000" cmpd="sng">
                  <a:solidFill>
                    <a:schemeClr val="accent4">
                      <a:shade val="50000"/>
                      <a:satMod val="120000"/>
                    </a:schemeClr>
                  </a:solidFill>
                  <a:prstDash val="solid"/>
                </a:ln>
                <a:effectLst>
                  <a:reflection blurRad="12700" stA="28000" endPos="45000" dist="1000" dir="5400000" sy="-100000" algn="bl" rotWithShape="0"/>
                </a:effectLst>
              </a:rPr>
              <a:t>xample</a:t>
            </a:r>
            <a:r>
              <a:rPr lang="en-US" sz="4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t>
            </a:r>
            <a:r>
              <a:rPr lang="en-US" sz="4000" b="1" u="sng"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e</a:t>
            </a:r>
            <a:r>
              <a:rPr lang="en-US" sz="4000" b="1" cap="all" dirty="0">
                <a:ln w="9000" cmpd="sng">
                  <a:solidFill>
                    <a:schemeClr val="accent4">
                      <a:shade val="50000"/>
                      <a:satMod val="120000"/>
                    </a:schemeClr>
                  </a:solidFill>
                  <a:prstDash val="solid"/>
                </a:ln>
                <a:effectLst>
                  <a:reflection blurRad="12700" stA="28000" endPos="45000" dist="1000" dir="5400000" sy="-100000" algn="bl" rotWithShape="0"/>
                </a:effectLst>
              </a:rPr>
              <a:t>ffect</a:t>
            </a:r>
            <a:endParaRPr lang="en-US" sz="4000" b="1" cap="all" spc="0" dirty="0">
              <a:ln w="9000" cmpd="sng">
                <a:solidFill>
                  <a:schemeClr val="accent4">
                    <a:shade val="50000"/>
                    <a:satMod val="120000"/>
                  </a:schemeClr>
                </a:solidFill>
                <a:prstDash val="solid"/>
              </a:ln>
              <a:effectLst>
                <a:reflection blurRad="12700" stA="28000" endPos="45000" dist="1000" dir="5400000" sy="-100000" algn="bl" rotWithShape="0"/>
              </a:effectLst>
            </a:endParaRPr>
          </a:p>
        </p:txBody>
      </p:sp>
      <p:graphicFrame>
        <p:nvGraphicFramePr>
          <p:cNvPr id="5" name="Content Placeholder 3"/>
          <p:cNvGraphicFramePr>
            <a:graphicFrameLocks noGrp="1"/>
          </p:cNvGraphicFramePr>
          <p:nvPr>
            <p:ph idx="1"/>
            <p:extLst>
              <p:ext uri="{D42A27DB-BD31-4B8C-83A1-F6EECF244321}">
                <p14:modId xmlns:p14="http://schemas.microsoft.com/office/powerpoint/2010/main" val="1237778097"/>
              </p:ext>
            </p:extLst>
          </p:nvPr>
        </p:nvGraphicFramePr>
        <p:xfrm>
          <a:off x="467544" y="1700808"/>
          <a:ext cx="7931224" cy="49416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126997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8229600" cy="576064"/>
          </a:xfrm>
        </p:spPr>
        <p:txBody>
          <a:bodyPr>
            <a:normAutofit fontScale="90000"/>
          </a:bodyPr>
          <a:lstStyle/>
          <a:p>
            <a:r>
              <a:rPr lang="en-GB" dirty="0"/>
              <a:t>The Skeleton</a:t>
            </a:r>
          </a:p>
        </p:txBody>
      </p:sp>
      <p:pic>
        <p:nvPicPr>
          <p:cNvPr id="41" name="Picture 4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5736" y="836712"/>
            <a:ext cx="4658464" cy="5866348"/>
          </a:xfrm>
          <a:prstGeom prst="rect">
            <a:avLst/>
          </a:prstGeom>
        </p:spPr>
      </p:pic>
      <p:cxnSp>
        <p:nvCxnSpPr>
          <p:cNvPr id="43" name="Straight Arrow Connector 42"/>
          <p:cNvCxnSpPr/>
          <p:nvPr/>
        </p:nvCxnSpPr>
        <p:spPr>
          <a:xfrm flipH="1">
            <a:off x="5724128" y="692696"/>
            <a:ext cx="1058064" cy="288032"/>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flipH="1">
            <a:off x="5876528" y="1556792"/>
            <a:ext cx="1058064" cy="288032"/>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flipH="1">
            <a:off x="5595455" y="1999393"/>
            <a:ext cx="1731112" cy="144016"/>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p:nvPr/>
        </p:nvCxnSpPr>
        <p:spPr>
          <a:xfrm>
            <a:off x="4524968" y="2008457"/>
            <a:ext cx="847504" cy="441857"/>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flipH="1">
            <a:off x="6343607" y="2522322"/>
            <a:ext cx="1540761" cy="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p:nvCxnSpPr>
        <p:spPr>
          <a:xfrm>
            <a:off x="4592219" y="2910004"/>
            <a:ext cx="325431" cy="461927"/>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p:nvPr/>
        </p:nvCxnSpPr>
        <p:spPr>
          <a:xfrm>
            <a:off x="4524968" y="3371931"/>
            <a:ext cx="440609" cy="172996"/>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p:nvPr/>
        </p:nvCxnSpPr>
        <p:spPr>
          <a:xfrm flipH="1">
            <a:off x="6466664" y="3544927"/>
            <a:ext cx="1273688" cy="144016"/>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3" name="Straight Arrow Connector 62"/>
          <p:cNvCxnSpPr>
            <a:stCxn id="91" idx="1"/>
          </p:cNvCxnSpPr>
          <p:nvPr/>
        </p:nvCxnSpPr>
        <p:spPr>
          <a:xfrm flipH="1">
            <a:off x="6477144" y="3873609"/>
            <a:ext cx="1047184" cy="39742"/>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4" name="Straight Arrow Connector 63"/>
          <p:cNvCxnSpPr/>
          <p:nvPr/>
        </p:nvCxnSpPr>
        <p:spPr>
          <a:xfrm flipH="1" flipV="1">
            <a:off x="6514368" y="4137759"/>
            <a:ext cx="1370000" cy="299353"/>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7" name="Straight Arrow Connector 66"/>
          <p:cNvCxnSpPr/>
          <p:nvPr/>
        </p:nvCxnSpPr>
        <p:spPr>
          <a:xfrm flipH="1" flipV="1">
            <a:off x="5885388" y="4869160"/>
            <a:ext cx="1370000" cy="299353"/>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8" name="Straight Arrow Connector 67"/>
          <p:cNvCxnSpPr/>
          <p:nvPr/>
        </p:nvCxnSpPr>
        <p:spPr>
          <a:xfrm flipH="1">
            <a:off x="5888721" y="5949280"/>
            <a:ext cx="1437846" cy="2160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a:off x="4703823" y="6058868"/>
            <a:ext cx="668649" cy="3684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p:nvPr/>
        </p:nvCxnSpPr>
        <p:spPr>
          <a:xfrm>
            <a:off x="2260637" y="6090681"/>
            <a:ext cx="514329" cy="30480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p:nvPr/>
        </p:nvCxnSpPr>
        <p:spPr>
          <a:xfrm>
            <a:off x="2051720" y="4456545"/>
            <a:ext cx="946377" cy="15240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5" name="Straight Arrow Connector 74"/>
          <p:cNvCxnSpPr/>
          <p:nvPr/>
        </p:nvCxnSpPr>
        <p:spPr>
          <a:xfrm>
            <a:off x="1678894" y="1768624"/>
            <a:ext cx="1164914" cy="239833"/>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p:nvPr/>
        </p:nvCxnSpPr>
        <p:spPr>
          <a:xfrm>
            <a:off x="1265752" y="2330397"/>
            <a:ext cx="2010104" cy="239833"/>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a:xfrm>
            <a:off x="987993" y="3066145"/>
            <a:ext cx="2010104" cy="239833"/>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1" name="TextBox 80"/>
          <p:cNvSpPr txBox="1"/>
          <p:nvPr/>
        </p:nvSpPr>
        <p:spPr>
          <a:xfrm>
            <a:off x="847991" y="1556792"/>
            <a:ext cx="1080120" cy="369332"/>
          </a:xfrm>
          <a:prstGeom prst="rect">
            <a:avLst/>
          </a:prstGeom>
          <a:noFill/>
        </p:spPr>
        <p:txBody>
          <a:bodyPr wrap="square" rtlCol="0">
            <a:spAutoFit/>
          </a:bodyPr>
          <a:lstStyle/>
          <a:p>
            <a:r>
              <a:rPr lang="en-GB" dirty="0">
                <a:solidFill>
                  <a:srgbClr val="FF0000"/>
                </a:solidFill>
              </a:rPr>
              <a:t>Scapula</a:t>
            </a:r>
          </a:p>
        </p:txBody>
      </p:sp>
      <p:sp>
        <p:nvSpPr>
          <p:cNvPr id="82" name="TextBox 81"/>
          <p:cNvSpPr txBox="1"/>
          <p:nvPr/>
        </p:nvSpPr>
        <p:spPr>
          <a:xfrm>
            <a:off x="185632" y="2145731"/>
            <a:ext cx="1218016" cy="369332"/>
          </a:xfrm>
          <a:prstGeom prst="rect">
            <a:avLst/>
          </a:prstGeom>
          <a:noFill/>
        </p:spPr>
        <p:txBody>
          <a:bodyPr wrap="square" rtlCol="0">
            <a:spAutoFit/>
          </a:bodyPr>
          <a:lstStyle/>
          <a:p>
            <a:r>
              <a:rPr lang="en-GB" dirty="0">
                <a:solidFill>
                  <a:srgbClr val="FF0000"/>
                </a:solidFill>
              </a:rPr>
              <a:t>Vertebrae</a:t>
            </a:r>
          </a:p>
        </p:txBody>
      </p:sp>
      <p:sp>
        <p:nvSpPr>
          <p:cNvPr id="83" name="TextBox 82"/>
          <p:cNvSpPr txBox="1"/>
          <p:nvPr/>
        </p:nvSpPr>
        <p:spPr>
          <a:xfrm>
            <a:off x="238983" y="2816729"/>
            <a:ext cx="1218016" cy="369332"/>
          </a:xfrm>
          <a:prstGeom prst="rect">
            <a:avLst/>
          </a:prstGeom>
          <a:noFill/>
        </p:spPr>
        <p:txBody>
          <a:bodyPr wrap="square" rtlCol="0">
            <a:spAutoFit/>
          </a:bodyPr>
          <a:lstStyle/>
          <a:p>
            <a:r>
              <a:rPr lang="en-GB" dirty="0">
                <a:solidFill>
                  <a:srgbClr val="FF0000"/>
                </a:solidFill>
              </a:rPr>
              <a:t>Pelvis</a:t>
            </a:r>
          </a:p>
        </p:txBody>
      </p:sp>
      <p:sp>
        <p:nvSpPr>
          <p:cNvPr id="84" name="TextBox 83"/>
          <p:cNvSpPr txBox="1"/>
          <p:nvPr/>
        </p:nvSpPr>
        <p:spPr>
          <a:xfrm>
            <a:off x="1263742" y="4271879"/>
            <a:ext cx="1218016" cy="369332"/>
          </a:xfrm>
          <a:prstGeom prst="rect">
            <a:avLst/>
          </a:prstGeom>
          <a:noFill/>
        </p:spPr>
        <p:txBody>
          <a:bodyPr wrap="square" rtlCol="0">
            <a:spAutoFit/>
          </a:bodyPr>
          <a:lstStyle/>
          <a:p>
            <a:r>
              <a:rPr lang="en-GB" dirty="0">
                <a:solidFill>
                  <a:srgbClr val="FF0000"/>
                </a:solidFill>
              </a:rPr>
              <a:t>Femur</a:t>
            </a:r>
          </a:p>
        </p:txBody>
      </p:sp>
      <p:sp>
        <p:nvSpPr>
          <p:cNvPr id="85" name="TextBox 84"/>
          <p:cNvSpPr txBox="1"/>
          <p:nvPr/>
        </p:nvSpPr>
        <p:spPr>
          <a:xfrm>
            <a:off x="1195717" y="5872626"/>
            <a:ext cx="1218016" cy="369332"/>
          </a:xfrm>
          <a:prstGeom prst="rect">
            <a:avLst/>
          </a:prstGeom>
          <a:noFill/>
        </p:spPr>
        <p:txBody>
          <a:bodyPr wrap="square" rtlCol="0">
            <a:spAutoFit/>
          </a:bodyPr>
          <a:lstStyle/>
          <a:p>
            <a:r>
              <a:rPr lang="en-GB" dirty="0">
                <a:solidFill>
                  <a:srgbClr val="FF0000"/>
                </a:solidFill>
              </a:rPr>
              <a:t>Phalanges</a:t>
            </a:r>
            <a:r>
              <a:rPr lang="en-GB" dirty="0"/>
              <a:t> </a:t>
            </a:r>
          </a:p>
        </p:txBody>
      </p:sp>
      <p:sp>
        <p:nvSpPr>
          <p:cNvPr id="86" name="TextBox 85"/>
          <p:cNvSpPr txBox="1"/>
          <p:nvPr/>
        </p:nvSpPr>
        <p:spPr>
          <a:xfrm>
            <a:off x="6786507" y="508030"/>
            <a:ext cx="1080120" cy="369332"/>
          </a:xfrm>
          <a:prstGeom prst="rect">
            <a:avLst/>
          </a:prstGeom>
          <a:noFill/>
        </p:spPr>
        <p:txBody>
          <a:bodyPr wrap="square" rtlCol="0">
            <a:spAutoFit/>
          </a:bodyPr>
          <a:lstStyle/>
          <a:p>
            <a:r>
              <a:rPr lang="en-GB" dirty="0">
                <a:solidFill>
                  <a:srgbClr val="FF0000"/>
                </a:solidFill>
              </a:rPr>
              <a:t>Cranium</a:t>
            </a:r>
          </a:p>
        </p:txBody>
      </p:sp>
      <p:sp>
        <p:nvSpPr>
          <p:cNvPr id="87" name="TextBox 86"/>
          <p:cNvSpPr txBox="1"/>
          <p:nvPr/>
        </p:nvSpPr>
        <p:spPr>
          <a:xfrm>
            <a:off x="6893004" y="1355327"/>
            <a:ext cx="1080120" cy="369332"/>
          </a:xfrm>
          <a:prstGeom prst="rect">
            <a:avLst/>
          </a:prstGeom>
          <a:noFill/>
        </p:spPr>
        <p:txBody>
          <a:bodyPr wrap="square" rtlCol="0">
            <a:spAutoFit/>
          </a:bodyPr>
          <a:lstStyle/>
          <a:p>
            <a:r>
              <a:rPr lang="en-GB" dirty="0">
                <a:solidFill>
                  <a:srgbClr val="FF0000"/>
                </a:solidFill>
              </a:rPr>
              <a:t>Clavicle</a:t>
            </a:r>
          </a:p>
        </p:txBody>
      </p:sp>
      <p:sp>
        <p:nvSpPr>
          <p:cNvPr id="88" name="TextBox 87"/>
          <p:cNvSpPr txBox="1"/>
          <p:nvPr/>
        </p:nvSpPr>
        <p:spPr>
          <a:xfrm>
            <a:off x="7255388" y="1814727"/>
            <a:ext cx="1080120" cy="369332"/>
          </a:xfrm>
          <a:prstGeom prst="rect">
            <a:avLst/>
          </a:prstGeom>
          <a:noFill/>
        </p:spPr>
        <p:txBody>
          <a:bodyPr wrap="square" rtlCol="0">
            <a:spAutoFit/>
          </a:bodyPr>
          <a:lstStyle/>
          <a:p>
            <a:r>
              <a:rPr lang="en-GB" dirty="0">
                <a:solidFill>
                  <a:srgbClr val="FF0000"/>
                </a:solidFill>
              </a:rPr>
              <a:t>Sternum</a:t>
            </a:r>
          </a:p>
        </p:txBody>
      </p:sp>
      <p:sp>
        <p:nvSpPr>
          <p:cNvPr id="89" name="TextBox 88"/>
          <p:cNvSpPr txBox="1"/>
          <p:nvPr/>
        </p:nvSpPr>
        <p:spPr>
          <a:xfrm>
            <a:off x="7804696" y="2330397"/>
            <a:ext cx="1080120" cy="369332"/>
          </a:xfrm>
          <a:prstGeom prst="rect">
            <a:avLst/>
          </a:prstGeom>
          <a:noFill/>
        </p:spPr>
        <p:txBody>
          <a:bodyPr wrap="square" rtlCol="0">
            <a:spAutoFit/>
          </a:bodyPr>
          <a:lstStyle/>
          <a:p>
            <a:r>
              <a:rPr lang="en-GB" dirty="0" err="1">
                <a:solidFill>
                  <a:srgbClr val="FF0000"/>
                </a:solidFill>
              </a:rPr>
              <a:t>Humerus</a:t>
            </a:r>
            <a:endParaRPr lang="en-GB" dirty="0">
              <a:solidFill>
                <a:srgbClr val="FF0000"/>
              </a:solidFill>
            </a:endParaRPr>
          </a:p>
        </p:txBody>
      </p:sp>
      <p:sp>
        <p:nvSpPr>
          <p:cNvPr id="90" name="TextBox 89"/>
          <p:cNvSpPr txBox="1"/>
          <p:nvPr/>
        </p:nvSpPr>
        <p:spPr>
          <a:xfrm>
            <a:off x="7740352" y="3331558"/>
            <a:ext cx="1080120" cy="369332"/>
          </a:xfrm>
          <a:prstGeom prst="rect">
            <a:avLst/>
          </a:prstGeom>
          <a:noFill/>
        </p:spPr>
        <p:txBody>
          <a:bodyPr wrap="square" rtlCol="0">
            <a:spAutoFit/>
          </a:bodyPr>
          <a:lstStyle/>
          <a:p>
            <a:r>
              <a:rPr lang="en-GB" dirty="0">
                <a:solidFill>
                  <a:srgbClr val="FF0000"/>
                </a:solidFill>
              </a:rPr>
              <a:t>Carpals</a:t>
            </a:r>
          </a:p>
        </p:txBody>
      </p:sp>
      <p:sp>
        <p:nvSpPr>
          <p:cNvPr id="91" name="TextBox 90"/>
          <p:cNvSpPr txBox="1"/>
          <p:nvPr/>
        </p:nvSpPr>
        <p:spPr>
          <a:xfrm>
            <a:off x="7524328" y="3688943"/>
            <a:ext cx="1448544" cy="369332"/>
          </a:xfrm>
          <a:prstGeom prst="rect">
            <a:avLst/>
          </a:prstGeom>
          <a:noFill/>
        </p:spPr>
        <p:txBody>
          <a:bodyPr wrap="square" rtlCol="0">
            <a:spAutoFit/>
          </a:bodyPr>
          <a:lstStyle/>
          <a:p>
            <a:r>
              <a:rPr lang="en-GB" dirty="0">
                <a:solidFill>
                  <a:srgbClr val="FF0000"/>
                </a:solidFill>
              </a:rPr>
              <a:t>Metacarpals</a:t>
            </a:r>
          </a:p>
        </p:txBody>
      </p:sp>
      <p:sp>
        <p:nvSpPr>
          <p:cNvPr id="93" name="TextBox 92"/>
          <p:cNvSpPr txBox="1"/>
          <p:nvPr/>
        </p:nvSpPr>
        <p:spPr>
          <a:xfrm>
            <a:off x="7835447" y="4271879"/>
            <a:ext cx="1218016" cy="369332"/>
          </a:xfrm>
          <a:prstGeom prst="rect">
            <a:avLst/>
          </a:prstGeom>
          <a:noFill/>
        </p:spPr>
        <p:txBody>
          <a:bodyPr wrap="square" rtlCol="0">
            <a:spAutoFit/>
          </a:bodyPr>
          <a:lstStyle/>
          <a:p>
            <a:r>
              <a:rPr lang="en-GB" dirty="0">
                <a:solidFill>
                  <a:srgbClr val="FF0000"/>
                </a:solidFill>
              </a:rPr>
              <a:t>Phalanges</a:t>
            </a:r>
            <a:r>
              <a:rPr lang="en-GB" dirty="0"/>
              <a:t> </a:t>
            </a:r>
          </a:p>
        </p:txBody>
      </p:sp>
      <p:sp>
        <p:nvSpPr>
          <p:cNvPr id="94" name="TextBox 93"/>
          <p:cNvSpPr txBox="1"/>
          <p:nvPr/>
        </p:nvSpPr>
        <p:spPr>
          <a:xfrm>
            <a:off x="4052159" y="1724659"/>
            <a:ext cx="1080120" cy="369332"/>
          </a:xfrm>
          <a:prstGeom prst="rect">
            <a:avLst/>
          </a:prstGeom>
          <a:noFill/>
        </p:spPr>
        <p:txBody>
          <a:bodyPr wrap="square" rtlCol="0">
            <a:spAutoFit/>
          </a:bodyPr>
          <a:lstStyle/>
          <a:p>
            <a:r>
              <a:rPr lang="en-GB" dirty="0">
                <a:solidFill>
                  <a:srgbClr val="FF0000"/>
                </a:solidFill>
              </a:rPr>
              <a:t>Ribs</a:t>
            </a:r>
          </a:p>
        </p:txBody>
      </p:sp>
      <p:sp>
        <p:nvSpPr>
          <p:cNvPr id="95" name="TextBox 94"/>
          <p:cNvSpPr txBox="1"/>
          <p:nvPr/>
        </p:nvSpPr>
        <p:spPr>
          <a:xfrm>
            <a:off x="4163763" y="2632063"/>
            <a:ext cx="1080120" cy="369332"/>
          </a:xfrm>
          <a:prstGeom prst="rect">
            <a:avLst/>
          </a:prstGeom>
          <a:noFill/>
        </p:spPr>
        <p:txBody>
          <a:bodyPr wrap="square" rtlCol="0">
            <a:spAutoFit/>
          </a:bodyPr>
          <a:lstStyle/>
          <a:p>
            <a:r>
              <a:rPr lang="en-GB" dirty="0">
                <a:solidFill>
                  <a:srgbClr val="FF0000"/>
                </a:solidFill>
              </a:rPr>
              <a:t>Radius</a:t>
            </a:r>
          </a:p>
        </p:txBody>
      </p:sp>
      <p:sp>
        <p:nvSpPr>
          <p:cNvPr id="96" name="TextBox 95"/>
          <p:cNvSpPr txBox="1"/>
          <p:nvPr/>
        </p:nvSpPr>
        <p:spPr>
          <a:xfrm>
            <a:off x="4120718" y="3079298"/>
            <a:ext cx="1080120" cy="369332"/>
          </a:xfrm>
          <a:prstGeom prst="rect">
            <a:avLst/>
          </a:prstGeom>
          <a:noFill/>
        </p:spPr>
        <p:txBody>
          <a:bodyPr wrap="square" rtlCol="0">
            <a:spAutoFit/>
          </a:bodyPr>
          <a:lstStyle/>
          <a:p>
            <a:r>
              <a:rPr lang="en-GB" dirty="0">
                <a:solidFill>
                  <a:srgbClr val="FF0000"/>
                </a:solidFill>
              </a:rPr>
              <a:t>Ulna</a:t>
            </a:r>
          </a:p>
        </p:txBody>
      </p:sp>
      <p:sp>
        <p:nvSpPr>
          <p:cNvPr id="97" name="TextBox 96"/>
          <p:cNvSpPr txBox="1"/>
          <p:nvPr/>
        </p:nvSpPr>
        <p:spPr>
          <a:xfrm>
            <a:off x="7275360" y="5018836"/>
            <a:ext cx="1218016" cy="369332"/>
          </a:xfrm>
          <a:prstGeom prst="rect">
            <a:avLst/>
          </a:prstGeom>
          <a:noFill/>
        </p:spPr>
        <p:txBody>
          <a:bodyPr wrap="square" rtlCol="0">
            <a:spAutoFit/>
          </a:bodyPr>
          <a:lstStyle/>
          <a:p>
            <a:r>
              <a:rPr lang="en-GB" dirty="0">
                <a:solidFill>
                  <a:srgbClr val="FF0000"/>
                </a:solidFill>
              </a:rPr>
              <a:t>Patella</a:t>
            </a:r>
          </a:p>
        </p:txBody>
      </p:sp>
      <p:sp>
        <p:nvSpPr>
          <p:cNvPr id="98" name="TextBox 97"/>
          <p:cNvSpPr txBox="1"/>
          <p:nvPr/>
        </p:nvSpPr>
        <p:spPr>
          <a:xfrm>
            <a:off x="7326567" y="5794723"/>
            <a:ext cx="1218016" cy="369332"/>
          </a:xfrm>
          <a:prstGeom prst="rect">
            <a:avLst/>
          </a:prstGeom>
          <a:noFill/>
        </p:spPr>
        <p:txBody>
          <a:bodyPr wrap="square" rtlCol="0">
            <a:spAutoFit/>
          </a:bodyPr>
          <a:lstStyle/>
          <a:p>
            <a:r>
              <a:rPr lang="en-GB" dirty="0">
                <a:solidFill>
                  <a:srgbClr val="FF0000"/>
                </a:solidFill>
              </a:rPr>
              <a:t>Tarsals</a:t>
            </a:r>
          </a:p>
        </p:txBody>
      </p:sp>
      <p:sp>
        <p:nvSpPr>
          <p:cNvPr id="99" name="TextBox 98"/>
          <p:cNvSpPr txBox="1"/>
          <p:nvPr/>
        </p:nvSpPr>
        <p:spPr>
          <a:xfrm>
            <a:off x="3820131" y="5701720"/>
            <a:ext cx="1312148" cy="369332"/>
          </a:xfrm>
          <a:prstGeom prst="rect">
            <a:avLst/>
          </a:prstGeom>
          <a:noFill/>
        </p:spPr>
        <p:txBody>
          <a:bodyPr wrap="square" rtlCol="0">
            <a:spAutoFit/>
          </a:bodyPr>
          <a:lstStyle/>
          <a:p>
            <a:r>
              <a:rPr lang="en-GB" dirty="0">
                <a:solidFill>
                  <a:srgbClr val="FF0000"/>
                </a:solidFill>
              </a:rPr>
              <a:t>Metatarsals</a:t>
            </a:r>
          </a:p>
        </p:txBody>
      </p:sp>
      <p:cxnSp>
        <p:nvCxnSpPr>
          <p:cNvPr id="100" name="Straight Arrow Connector 99"/>
          <p:cNvCxnSpPr/>
          <p:nvPr/>
        </p:nvCxnSpPr>
        <p:spPr>
          <a:xfrm>
            <a:off x="2195736" y="5311968"/>
            <a:ext cx="946377" cy="15240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1" name="TextBox 100"/>
          <p:cNvSpPr txBox="1"/>
          <p:nvPr/>
        </p:nvSpPr>
        <p:spPr>
          <a:xfrm>
            <a:off x="1586728" y="5095036"/>
            <a:ext cx="1218016" cy="369332"/>
          </a:xfrm>
          <a:prstGeom prst="rect">
            <a:avLst/>
          </a:prstGeom>
          <a:noFill/>
        </p:spPr>
        <p:txBody>
          <a:bodyPr wrap="square" rtlCol="0">
            <a:spAutoFit/>
          </a:bodyPr>
          <a:lstStyle/>
          <a:p>
            <a:r>
              <a:rPr lang="en-GB" dirty="0">
                <a:solidFill>
                  <a:srgbClr val="FF0000"/>
                </a:solidFill>
              </a:rPr>
              <a:t>Tibia</a:t>
            </a:r>
          </a:p>
        </p:txBody>
      </p:sp>
      <p:cxnSp>
        <p:nvCxnSpPr>
          <p:cNvPr id="102" name="Straight Arrow Connector 101"/>
          <p:cNvCxnSpPr/>
          <p:nvPr/>
        </p:nvCxnSpPr>
        <p:spPr>
          <a:xfrm>
            <a:off x="4911974" y="5279702"/>
            <a:ext cx="440609" cy="172996"/>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3" name="TextBox 102"/>
          <p:cNvSpPr txBox="1"/>
          <p:nvPr/>
        </p:nvSpPr>
        <p:spPr>
          <a:xfrm>
            <a:off x="4185082" y="5043108"/>
            <a:ext cx="1218016" cy="369332"/>
          </a:xfrm>
          <a:prstGeom prst="rect">
            <a:avLst/>
          </a:prstGeom>
          <a:noFill/>
        </p:spPr>
        <p:txBody>
          <a:bodyPr wrap="square" rtlCol="0">
            <a:spAutoFit/>
          </a:bodyPr>
          <a:lstStyle/>
          <a:p>
            <a:r>
              <a:rPr lang="en-GB" dirty="0">
                <a:solidFill>
                  <a:srgbClr val="FF0000"/>
                </a:solidFill>
              </a:rPr>
              <a:t>Fibula</a:t>
            </a:r>
          </a:p>
        </p:txBody>
      </p:sp>
      <p:sp>
        <p:nvSpPr>
          <p:cNvPr id="104" name="TextBox 103"/>
          <p:cNvSpPr txBox="1"/>
          <p:nvPr/>
        </p:nvSpPr>
        <p:spPr>
          <a:xfrm>
            <a:off x="185632" y="116632"/>
            <a:ext cx="2228101" cy="830997"/>
          </a:xfrm>
          <a:prstGeom prst="rect">
            <a:avLst/>
          </a:prstGeom>
          <a:noFill/>
        </p:spPr>
        <p:txBody>
          <a:bodyPr wrap="square" rtlCol="0">
            <a:spAutoFit/>
          </a:bodyPr>
          <a:lstStyle/>
          <a:p>
            <a:r>
              <a:rPr lang="en-GB" sz="1600" b="1" dirty="0"/>
              <a:t>LO- Know the name &amp; location of ALL bones in the body. </a:t>
            </a:r>
          </a:p>
        </p:txBody>
      </p:sp>
      <p:sp>
        <p:nvSpPr>
          <p:cNvPr id="105" name="Rectangle 104"/>
          <p:cNvSpPr/>
          <p:nvPr/>
        </p:nvSpPr>
        <p:spPr>
          <a:xfrm>
            <a:off x="185632" y="116632"/>
            <a:ext cx="2228101" cy="830997"/>
          </a:xfrm>
          <a:prstGeom prst="rect">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39533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0608" y="25602"/>
            <a:ext cx="8229600" cy="562074"/>
          </a:xfrm>
        </p:spPr>
        <p:txBody>
          <a:bodyPr>
            <a:normAutofit fontScale="90000"/>
          </a:bodyPr>
          <a:lstStyle/>
          <a:p>
            <a:r>
              <a:rPr lang="en-GB" dirty="0"/>
              <a:t>Functions of the skeleton</a:t>
            </a:r>
          </a:p>
        </p:txBody>
      </p:sp>
      <p:sp>
        <p:nvSpPr>
          <p:cNvPr id="4" name="Content Placeholder 2"/>
          <p:cNvSpPr>
            <a:spLocks noGrp="1"/>
          </p:cNvSpPr>
          <p:nvPr>
            <p:ph idx="1"/>
          </p:nvPr>
        </p:nvSpPr>
        <p:spPr>
          <a:xfrm>
            <a:off x="23529" y="908720"/>
            <a:ext cx="9144000" cy="6143480"/>
          </a:xfrm>
        </p:spPr>
        <p:txBody>
          <a:bodyPr>
            <a:normAutofit fontScale="77500" lnSpcReduction="20000"/>
          </a:bodyPr>
          <a:lstStyle/>
          <a:p>
            <a:pPr marL="0" indent="0">
              <a:buNone/>
            </a:pPr>
            <a:r>
              <a:rPr lang="en-GB" b="1" u="sng" dirty="0"/>
              <a:t>Functions of the skeleton</a:t>
            </a:r>
          </a:p>
          <a:p>
            <a:pPr marL="514350" indent="-514350">
              <a:buFont typeface="+mj-lt"/>
              <a:buAutoNum type="arabicPeriod"/>
            </a:pPr>
            <a:r>
              <a:rPr lang="en-GB" b="1" dirty="0"/>
              <a:t> </a:t>
            </a:r>
            <a:r>
              <a:rPr lang="en-GB" b="1" dirty="0">
                <a:solidFill>
                  <a:srgbClr val="FF0000"/>
                </a:solidFill>
              </a:rPr>
              <a:t>Movement- </a:t>
            </a:r>
            <a:r>
              <a:rPr lang="en-GB" b="1" dirty="0">
                <a:solidFill>
                  <a:srgbClr val="00B050"/>
                </a:solidFill>
              </a:rPr>
              <a:t>To help us to move and be able to take part in everyday tasks and activities</a:t>
            </a:r>
            <a:r>
              <a:rPr lang="en-GB" b="1" dirty="0"/>
              <a:t>. </a:t>
            </a:r>
            <a:r>
              <a:rPr lang="en-GB" b="1" dirty="0">
                <a:solidFill>
                  <a:srgbClr val="7030A0"/>
                </a:solidFill>
              </a:rPr>
              <a:t>E.g. Throwing a ball in Netball. </a:t>
            </a:r>
          </a:p>
          <a:p>
            <a:pPr marL="514350" indent="-514350">
              <a:buFont typeface="+mj-lt"/>
              <a:buAutoNum type="arabicPeriod"/>
            </a:pPr>
            <a:r>
              <a:rPr lang="en-GB" b="1" dirty="0"/>
              <a:t> </a:t>
            </a:r>
            <a:r>
              <a:rPr lang="en-GB" b="1" dirty="0">
                <a:solidFill>
                  <a:srgbClr val="FF0000"/>
                </a:solidFill>
              </a:rPr>
              <a:t>Shape/support- </a:t>
            </a:r>
            <a:r>
              <a:rPr lang="en-GB" b="1" dirty="0">
                <a:solidFill>
                  <a:srgbClr val="00B050"/>
                </a:solidFill>
              </a:rPr>
              <a:t>Important for a healthy posture and supports the muscular system. </a:t>
            </a:r>
            <a:r>
              <a:rPr lang="en-GB" b="1" dirty="0">
                <a:solidFill>
                  <a:srgbClr val="7030A0"/>
                </a:solidFill>
              </a:rPr>
              <a:t>E.g. To keep us upright in gymnastics. </a:t>
            </a:r>
          </a:p>
          <a:p>
            <a:pPr marL="514350" indent="-514350">
              <a:buFont typeface="+mj-lt"/>
              <a:buAutoNum type="arabicPeriod"/>
            </a:pPr>
            <a:r>
              <a:rPr lang="en-GB" b="1" dirty="0"/>
              <a:t> </a:t>
            </a:r>
            <a:r>
              <a:rPr lang="en-GB" b="1" dirty="0">
                <a:solidFill>
                  <a:srgbClr val="FF0000"/>
                </a:solidFill>
              </a:rPr>
              <a:t>Blood cell production- </a:t>
            </a:r>
            <a:r>
              <a:rPr lang="en-GB" b="1" dirty="0">
                <a:solidFill>
                  <a:srgbClr val="00B050"/>
                </a:solidFill>
              </a:rPr>
              <a:t>Important for red blood cells, giving oxygen and energy to the muscles. </a:t>
            </a:r>
            <a:r>
              <a:rPr lang="en-GB" b="1" dirty="0">
                <a:solidFill>
                  <a:srgbClr val="7030A0"/>
                </a:solidFill>
              </a:rPr>
              <a:t>E.g. Giving a runner oxygen and nutrients in the muscles. </a:t>
            </a:r>
          </a:p>
          <a:p>
            <a:pPr marL="514350" indent="-514350">
              <a:buFont typeface="+mj-lt"/>
              <a:buAutoNum type="arabicPeriod"/>
            </a:pPr>
            <a:r>
              <a:rPr lang="en-GB" b="1" dirty="0"/>
              <a:t> </a:t>
            </a:r>
            <a:r>
              <a:rPr lang="en-GB" b="1" dirty="0">
                <a:solidFill>
                  <a:srgbClr val="FF0000"/>
                </a:solidFill>
              </a:rPr>
              <a:t>Protection-</a:t>
            </a:r>
            <a:r>
              <a:rPr lang="en-GB" b="1" dirty="0"/>
              <a:t> </a:t>
            </a:r>
            <a:r>
              <a:rPr lang="en-GB" b="1" dirty="0">
                <a:solidFill>
                  <a:srgbClr val="00B050"/>
                </a:solidFill>
              </a:rPr>
              <a:t>Protects the vital organs and avoids injury.  </a:t>
            </a:r>
            <a:r>
              <a:rPr lang="en-GB" b="1" dirty="0">
                <a:solidFill>
                  <a:srgbClr val="7030A0"/>
                </a:solidFill>
              </a:rPr>
              <a:t>E.g. The cranium protects the brain and the ribs protect the lungs.  </a:t>
            </a:r>
          </a:p>
          <a:p>
            <a:pPr marL="514350" indent="-514350">
              <a:buFont typeface="+mj-lt"/>
              <a:buAutoNum type="arabicPeriod"/>
            </a:pPr>
            <a:r>
              <a:rPr lang="en-GB" b="1" dirty="0"/>
              <a:t> </a:t>
            </a:r>
            <a:r>
              <a:rPr lang="en-GB" b="1" dirty="0">
                <a:solidFill>
                  <a:srgbClr val="FF0000"/>
                </a:solidFill>
              </a:rPr>
              <a:t>Mineral storage- </a:t>
            </a:r>
            <a:r>
              <a:rPr lang="en-GB" b="1" dirty="0">
                <a:solidFill>
                  <a:srgbClr val="00B050"/>
                </a:solidFill>
              </a:rPr>
              <a:t>stores minerals for health such as calcium &amp; iron</a:t>
            </a:r>
            <a:r>
              <a:rPr lang="en-GB" b="1" dirty="0"/>
              <a:t>, </a:t>
            </a:r>
            <a:r>
              <a:rPr lang="en-GB" b="1" dirty="0">
                <a:solidFill>
                  <a:srgbClr val="00B050"/>
                </a:solidFill>
              </a:rPr>
              <a:t>which keeps us fit and healthy.  </a:t>
            </a:r>
            <a:r>
              <a:rPr lang="en-GB" b="1" dirty="0">
                <a:solidFill>
                  <a:srgbClr val="7030A0"/>
                </a:solidFill>
              </a:rPr>
              <a:t>E.g. Healthy bones to avoid injury. </a:t>
            </a:r>
          </a:p>
          <a:p>
            <a:pPr marL="0" indent="0">
              <a:buNone/>
            </a:pPr>
            <a:endParaRPr lang="en-GB" b="1" dirty="0">
              <a:solidFill>
                <a:srgbClr val="7030A0"/>
              </a:solidFill>
            </a:endParaRPr>
          </a:p>
          <a:p>
            <a:pPr marL="0" indent="0">
              <a:buNone/>
            </a:pPr>
            <a:r>
              <a:rPr lang="en-GB" b="1" u="sng" dirty="0"/>
              <a:t>Describe the main functions of the skeleton that keeps the body healthy. Identify &amp; describe the functions of the skeleton. (3-5 marks) </a:t>
            </a:r>
          </a:p>
        </p:txBody>
      </p:sp>
      <p:sp>
        <p:nvSpPr>
          <p:cNvPr id="5" name="TextBox 4"/>
          <p:cNvSpPr txBox="1"/>
          <p:nvPr/>
        </p:nvSpPr>
        <p:spPr>
          <a:xfrm>
            <a:off x="6156951" y="14634"/>
            <a:ext cx="2808312" cy="1200329"/>
          </a:xfrm>
          <a:prstGeom prst="rect">
            <a:avLst/>
          </a:prstGeom>
          <a:noFill/>
        </p:spPr>
        <p:txBody>
          <a:bodyPr wrap="square" rtlCol="0">
            <a:spAutoFit/>
          </a:bodyPr>
          <a:lstStyle/>
          <a:p>
            <a:r>
              <a:rPr lang="en-GB" b="1" dirty="0"/>
              <a:t>LO- Explain the functions of the skeleton &amp; apply examples of how a skeleton performs its functions. </a:t>
            </a:r>
          </a:p>
        </p:txBody>
      </p:sp>
      <p:sp>
        <p:nvSpPr>
          <p:cNvPr id="6" name="Rectangle 5"/>
          <p:cNvSpPr/>
          <p:nvPr/>
        </p:nvSpPr>
        <p:spPr>
          <a:xfrm>
            <a:off x="6156951" y="14634"/>
            <a:ext cx="2808312" cy="1200329"/>
          </a:xfrm>
          <a:prstGeom prst="rect">
            <a:avLst/>
          </a:prstGeom>
          <a:noFill/>
          <a:ln w="3492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577906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84784" y="-13395"/>
            <a:ext cx="8229600" cy="634082"/>
          </a:xfrm>
        </p:spPr>
        <p:txBody>
          <a:bodyPr>
            <a:normAutofit fontScale="90000"/>
          </a:bodyPr>
          <a:lstStyle/>
          <a:p>
            <a:r>
              <a:rPr lang="en-GB" dirty="0"/>
              <a:t>Joints</a:t>
            </a:r>
          </a:p>
        </p:txBody>
      </p:sp>
      <p:sp>
        <p:nvSpPr>
          <p:cNvPr id="4" name="Rectangle 3"/>
          <p:cNvSpPr/>
          <p:nvPr/>
        </p:nvSpPr>
        <p:spPr>
          <a:xfrm>
            <a:off x="107504" y="620688"/>
            <a:ext cx="9036496" cy="6124754"/>
          </a:xfrm>
          <a:prstGeom prst="rect">
            <a:avLst/>
          </a:prstGeom>
        </p:spPr>
        <p:txBody>
          <a:bodyPr wrap="square">
            <a:spAutoFit/>
          </a:bodyPr>
          <a:lstStyle/>
          <a:p>
            <a:r>
              <a:rPr lang="en-GB" b="1" u="sng" dirty="0"/>
              <a:t>Types of joints &amp; movements at joints. </a:t>
            </a:r>
          </a:p>
          <a:p>
            <a:r>
              <a:rPr lang="en-GB" b="1" dirty="0"/>
              <a:t>What is a joint? </a:t>
            </a:r>
            <a:r>
              <a:rPr lang="en-GB" b="1" dirty="0">
                <a:solidFill>
                  <a:srgbClr val="00B050"/>
                </a:solidFill>
              </a:rPr>
              <a:t>A joint is where two or more bones meet.</a:t>
            </a:r>
          </a:p>
          <a:p>
            <a:r>
              <a:rPr lang="en-GB" b="1" dirty="0"/>
              <a:t>What are articulating bones? </a:t>
            </a:r>
            <a:r>
              <a:rPr lang="en-GB" b="1" dirty="0">
                <a:solidFill>
                  <a:srgbClr val="00B050"/>
                </a:solidFill>
              </a:rPr>
              <a:t>The bones that move within a joint to create movement. </a:t>
            </a:r>
          </a:p>
          <a:p>
            <a:endParaRPr lang="en-GB" b="1" dirty="0">
              <a:solidFill>
                <a:srgbClr val="00B050"/>
              </a:solidFill>
            </a:endParaRPr>
          </a:p>
          <a:p>
            <a:r>
              <a:rPr lang="en-GB" b="1" dirty="0"/>
              <a:t>The 2 types of joints in the body are:  </a:t>
            </a:r>
          </a:p>
          <a:p>
            <a:r>
              <a:rPr lang="en-GB" b="1" dirty="0"/>
              <a:t>1. </a:t>
            </a:r>
            <a:r>
              <a:rPr lang="en-GB" b="1" dirty="0">
                <a:solidFill>
                  <a:srgbClr val="FF0000"/>
                </a:solidFill>
              </a:rPr>
              <a:t>Hinge joint- </a:t>
            </a:r>
            <a:r>
              <a:rPr lang="en-GB" b="1" dirty="0">
                <a:solidFill>
                  <a:srgbClr val="7030A0"/>
                </a:solidFill>
              </a:rPr>
              <a:t>knee or elbow. </a:t>
            </a:r>
            <a:r>
              <a:rPr lang="en-GB" b="1" dirty="0"/>
              <a:t>Movements-</a:t>
            </a:r>
            <a:r>
              <a:rPr lang="en-GB" b="1" dirty="0">
                <a:solidFill>
                  <a:srgbClr val="7030A0"/>
                </a:solidFill>
              </a:rPr>
              <a:t> </a:t>
            </a:r>
            <a:r>
              <a:rPr lang="en-GB" b="1" dirty="0"/>
              <a:t>Flexion &amp; extension.  </a:t>
            </a:r>
          </a:p>
          <a:p>
            <a:r>
              <a:rPr lang="en-GB" b="1" dirty="0"/>
              <a:t>Articulating bones (</a:t>
            </a:r>
            <a:r>
              <a:rPr lang="en-GB" b="1" dirty="0">
                <a:solidFill>
                  <a:srgbClr val="7030A0"/>
                </a:solidFill>
              </a:rPr>
              <a:t>elbow – </a:t>
            </a:r>
            <a:r>
              <a:rPr lang="en-GB" b="1" dirty="0" err="1">
                <a:solidFill>
                  <a:srgbClr val="7030A0"/>
                </a:solidFill>
              </a:rPr>
              <a:t>humerus</a:t>
            </a:r>
            <a:r>
              <a:rPr lang="en-GB" b="1" dirty="0">
                <a:solidFill>
                  <a:srgbClr val="7030A0"/>
                </a:solidFill>
              </a:rPr>
              <a:t>/radius/ulna-    Knee – Femur/tibia</a:t>
            </a:r>
            <a:r>
              <a:rPr lang="en-GB" b="1" dirty="0"/>
              <a:t>). </a:t>
            </a:r>
          </a:p>
          <a:p>
            <a:r>
              <a:rPr lang="en-GB" b="1" dirty="0"/>
              <a:t>2. </a:t>
            </a:r>
            <a:r>
              <a:rPr lang="en-GB" b="1" dirty="0">
                <a:solidFill>
                  <a:srgbClr val="FF0000"/>
                </a:solidFill>
              </a:rPr>
              <a:t>Ball &amp; socket – </a:t>
            </a:r>
            <a:r>
              <a:rPr lang="en-GB" b="1" dirty="0">
                <a:solidFill>
                  <a:srgbClr val="7030A0"/>
                </a:solidFill>
              </a:rPr>
              <a:t>Shoulder or hip.  </a:t>
            </a:r>
            <a:r>
              <a:rPr lang="en-GB" b="1" dirty="0"/>
              <a:t>Movements-</a:t>
            </a:r>
            <a:r>
              <a:rPr lang="en-GB" b="1" dirty="0">
                <a:solidFill>
                  <a:srgbClr val="7030A0"/>
                </a:solidFill>
              </a:rPr>
              <a:t> </a:t>
            </a:r>
            <a:r>
              <a:rPr lang="en-GB" b="1" dirty="0"/>
              <a:t>Flexion, extension, adduction, abduction, rotation, circumduction.</a:t>
            </a:r>
          </a:p>
          <a:p>
            <a:r>
              <a:rPr lang="en-GB" b="1" dirty="0"/>
              <a:t>Articulating bones (</a:t>
            </a:r>
            <a:r>
              <a:rPr lang="en-GB" b="1" dirty="0">
                <a:solidFill>
                  <a:srgbClr val="7030A0"/>
                </a:solidFill>
              </a:rPr>
              <a:t>Hip- Pelvis/femur-    Shoulder- </a:t>
            </a:r>
            <a:r>
              <a:rPr lang="en-GB" b="1" dirty="0" err="1">
                <a:solidFill>
                  <a:srgbClr val="7030A0"/>
                </a:solidFill>
              </a:rPr>
              <a:t>humerus</a:t>
            </a:r>
            <a:r>
              <a:rPr lang="en-GB" b="1" dirty="0">
                <a:solidFill>
                  <a:srgbClr val="7030A0"/>
                </a:solidFill>
              </a:rPr>
              <a:t>/scapula</a:t>
            </a:r>
            <a:r>
              <a:rPr lang="en-GB" b="1" dirty="0"/>
              <a:t>)  </a:t>
            </a:r>
          </a:p>
          <a:p>
            <a:endParaRPr lang="en-GB" b="1" dirty="0"/>
          </a:p>
          <a:p>
            <a:pPr>
              <a:defRPr/>
            </a:pPr>
            <a:r>
              <a:rPr lang="en-GB" b="1" dirty="0">
                <a:solidFill>
                  <a:srgbClr val="FF0000"/>
                </a:solidFill>
              </a:rPr>
              <a:t> Flexion- </a:t>
            </a:r>
            <a:r>
              <a:rPr lang="en-GB" b="1" dirty="0">
                <a:solidFill>
                  <a:srgbClr val="00B050"/>
                </a:solidFill>
              </a:rPr>
              <a:t>(bending at a joint) </a:t>
            </a:r>
            <a:r>
              <a:rPr lang="en-GB" b="1" dirty="0">
                <a:solidFill>
                  <a:srgbClr val="7030A0"/>
                </a:solidFill>
              </a:rPr>
              <a:t>at the elbow joint- a bicep curl in weight training. </a:t>
            </a:r>
            <a:endParaRPr lang="en-GB" b="1" dirty="0"/>
          </a:p>
          <a:p>
            <a:pPr>
              <a:defRPr/>
            </a:pPr>
            <a:r>
              <a:rPr lang="en-GB" b="1" dirty="0">
                <a:solidFill>
                  <a:srgbClr val="FF0000"/>
                </a:solidFill>
              </a:rPr>
              <a:t> Extension- </a:t>
            </a:r>
            <a:r>
              <a:rPr lang="en-GB" b="1" dirty="0">
                <a:solidFill>
                  <a:srgbClr val="00B050"/>
                </a:solidFill>
              </a:rPr>
              <a:t>(straightening at a joint) </a:t>
            </a:r>
            <a:r>
              <a:rPr lang="en-GB" b="1" dirty="0">
                <a:solidFill>
                  <a:srgbClr val="7030A0"/>
                </a:solidFill>
              </a:rPr>
              <a:t>at the elbow- drawing the arm to prepare for a javelin throw. </a:t>
            </a:r>
            <a:endParaRPr lang="en-GB" b="1" dirty="0"/>
          </a:p>
          <a:p>
            <a:pPr>
              <a:defRPr/>
            </a:pPr>
            <a:r>
              <a:rPr lang="en-GB" b="1" dirty="0">
                <a:solidFill>
                  <a:srgbClr val="FF0000"/>
                </a:solidFill>
              </a:rPr>
              <a:t> Rotation- </a:t>
            </a:r>
            <a:r>
              <a:rPr lang="en-GB" b="1" dirty="0">
                <a:solidFill>
                  <a:srgbClr val="00B050"/>
                </a:solidFill>
              </a:rPr>
              <a:t>(turning / rotating a limb) </a:t>
            </a:r>
            <a:r>
              <a:rPr lang="en-GB" b="1" dirty="0">
                <a:solidFill>
                  <a:srgbClr val="7030A0"/>
                </a:solidFill>
              </a:rPr>
              <a:t>at the shoulder- releasing the discus in athletics. </a:t>
            </a:r>
            <a:endParaRPr lang="en-GB" b="1" dirty="0"/>
          </a:p>
          <a:p>
            <a:pPr>
              <a:defRPr/>
            </a:pPr>
            <a:r>
              <a:rPr lang="en-GB" b="1" dirty="0"/>
              <a:t> </a:t>
            </a:r>
            <a:r>
              <a:rPr lang="en-GB" b="1" dirty="0">
                <a:solidFill>
                  <a:srgbClr val="FF0000"/>
                </a:solidFill>
              </a:rPr>
              <a:t>Abduction- </a:t>
            </a:r>
            <a:r>
              <a:rPr lang="en-GB" b="1" dirty="0">
                <a:solidFill>
                  <a:srgbClr val="00B050"/>
                </a:solidFill>
              </a:rPr>
              <a:t>(moving away from centre line of the body) </a:t>
            </a:r>
            <a:r>
              <a:rPr lang="en-GB" b="1" dirty="0">
                <a:solidFill>
                  <a:srgbClr val="7030A0"/>
                </a:solidFill>
              </a:rPr>
              <a:t>at the shoulder – lifting your arms at the side during an aerobic exercise class. </a:t>
            </a:r>
            <a:endParaRPr lang="en-GB" b="1" dirty="0"/>
          </a:p>
          <a:p>
            <a:pPr>
              <a:defRPr/>
            </a:pPr>
            <a:r>
              <a:rPr lang="en-GB" b="1" dirty="0">
                <a:solidFill>
                  <a:srgbClr val="FF0000"/>
                </a:solidFill>
              </a:rPr>
              <a:t> Adduction – </a:t>
            </a:r>
            <a:r>
              <a:rPr lang="en-GB" b="1" dirty="0">
                <a:solidFill>
                  <a:srgbClr val="00B050"/>
                </a:solidFill>
              </a:rPr>
              <a:t>(moving towards the centre line of the body) </a:t>
            </a:r>
            <a:r>
              <a:rPr lang="en-GB" b="1" dirty="0">
                <a:solidFill>
                  <a:srgbClr val="7030A0"/>
                </a:solidFill>
              </a:rPr>
              <a:t>at the shoulder- holding on to your opponent in a rugby tackle. </a:t>
            </a:r>
          </a:p>
          <a:p>
            <a:pPr>
              <a:defRPr/>
            </a:pPr>
            <a:r>
              <a:rPr lang="en-GB" b="1" dirty="0">
                <a:solidFill>
                  <a:srgbClr val="FF0000"/>
                </a:solidFill>
              </a:rPr>
              <a:t>Circumduction-</a:t>
            </a:r>
            <a:r>
              <a:rPr lang="en-GB" b="1" dirty="0">
                <a:solidFill>
                  <a:srgbClr val="7030A0"/>
                </a:solidFill>
              </a:rPr>
              <a:t> </a:t>
            </a:r>
            <a:r>
              <a:rPr lang="en-GB" b="1" dirty="0">
                <a:solidFill>
                  <a:srgbClr val="00B050"/>
                </a:solidFill>
              </a:rPr>
              <a:t>(moving in circles – 360 degrees) </a:t>
            </a:r>
            <a:r>
              <a:rPr lang="en-GB" b="1" dirty="0">
                <a:solidFill>
                  <a:srgbClr val="7030A0"/>
                </a:solidFill>
              </a:rPr>
              <a:t>At the shoulder- bowling in cricket. </a:t>
            </a:r>
            <a:endParaRPr lang="en-GB" sz="2000" b="1" dirty="0">
              <a:solidFill>
                <a:srgbClr val="7030A0"/>
              </a:solidFill>
            </a:endParaRPr>
          </a:p>
          <a:p>
            <a:pPr>
              <a:defRPr/>
            </a:pPr>
            <a:r>
              <a:rPr lang="en-GB" sz="1600" u="sng" dirty="0"/>
              <a:t>Name the type of joint involved in the movement and the movement that is taking place. (look at arrows on the picture) Explain a movement and give a practical example. (4 marks) </a:t>
            </a:r>
          </a:p>
        </p:txBody>
      </p:sp>
      <p:sp>
        <p:nvSpPr>
          <p:cNvPr id="5" name="TextBox 4"/>
          <p:cNvSpPr txBox="1"/>
          <p:nvPr/>
        </p:nvSpPr>
        <p:spPr>
          <a:xfrm>
            <a:off x="6190487" y="20523"/>
            <a:ext cx="2808312" cy="1200329"/>
          </a:xfrm>
          <a:prstGeom prst="rect">
            <a:avLst/>
          </a:prstGeom>
          <a:noFill/>
        </p:spPr>
        <p:txBody>
          <a:bodyPr wrap="square" rtlCol="0">
            <a:spAutoFit/>
          </a:bodyPr>
          <a:lstStyle/>
          <a:p>
            <a:r>
              <a:rPr lang="en-GB" b="1" dirty="0"/>
              <a:t>LO- Know the definitions &amp; types of joints. Types of movements at joints with practical examples. </a:t>
            </a:r>
          </a:p>
        </p:txBody>
      </p:sp>
      <p:sp>
        <p:nvSpPr>
          <p:cNvPr id="6" name="Rectangle 5"/>
          <p:cNvSpPr/>
          <p:nvPr/>
        </p:nvSpPr>
        <p:spPr>
          <a:xfrm>
            <a:off x="6190487" y="56051"/>
            <a:ext cx="2808312" cy="1164802"/>
          </a:xfrm>
          <a:prstGeom prst="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821253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6632" y="35884"/>
            <a:ext cx="8229600" cy="778098"/>
          </a:xfrm>
        </p:spPr>
        <p:txBody>
          <a:bodyPr/>
          <a:lstStyle/>
          <a:p>
            <a:r>
              <a:rPr lang="en-GB" dirty="0"/>
              <a:t>Structure of a joint</a:t>
            </a:r>
          </a:p>
        </p:txBody>
      </p:sp>
      <p:pic>
        <p:nvPicPr>
          <p:cNvPr id="4" name="Picture 27" descr="C:\Documents and Settings\Becky Wing\My Documents\Gifs\Joint.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8899" y="836709"/>
            <a:ext cx="3823262" cy="5400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 name="Straight Connector 4"/>
          <p:cNvCxnSpPr/>
          <p:nvPr/>
        </p:nvCxnSpPr>
        <p:spPr>
          <a:xfrm flipH="1">
            <a:off x="3948990" y="2470391"/>
            <a:ext cx="72008" cy="2133237"/>
          </a:xfrm>
          <a:prstGeom prst="line">
            <a:avLst/>
          </a:prstGeom>
          <a:ln w="38100"/>
        </p:spPr>
        <p:style>
          <a:lnRef idx="1">
            <a:schemeClr val="dk1"/>
          </a:lnRef>
          <a:fillRef idx="0">
            <a:schemeClr val="dk1"/>
          </a:fillRef>
          <a:effectRef idx="0">
            <a:schemeClr val="dk1"/>
          </a:effectRef>
          <a:fontRef idx="minor">
            <a:schemeClr val="tx1"/>
          </a:fontRef>
        </p:style>
      </p:cxnSp>
      <p:cxnSp>
        <p:nvCxnSpPr>
          <p:cNvPr id="6" name="Straight Connector 5"/>
          <p:cNvCxnSpPr/>
          <p:nvPr/>
        </p:nvCxnSpPr>
        <p:spPr>
          <a:xfrm flipH="1">
            <a:off x="4126719" y="2470390"/>
            <a:ext cx="72008" cy="2133237"/>
          </a:xfrm>
          <a:prstGeom prst="line">
            <a:avLst/>
          </a:prstGeom>
          <a:ln w="38100"/>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flipH="1">
            <a:off x="4279919" y="2455982"/>
            <a:ext cx="72008" cy="2133237"/>
          </a:xfrm>
          <a:prstGeom prst="line">
            <a:avLst/>
          </a:prstGeom>
          <a:ln w="38100"/>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flipH="1">
            <a:off x="4454468" y="2470391"/>
            <a:ext cx="72008" cy="2133237"/>
          </a:xfrm>
          <a:prstGeom prst="line">
            <a:avLst/>
          </a:prstGeom>
          <a:ln w="38100"/>
        </p:spPr>
        <p:style>
          <a:lnRef idx="1">
            <a:schemeClr val="dk1"/>
          </a:lnRef>
          <a:fillRef idx="0">
            <a:schemeClr val="dk1"/>
          </a:fillRef>
          <a:effectRef idx="0">
            <a:schemeClr val="dk1"/>
          </a:effectRef>
          <a:fontRef idx="minor">
            <a:schemeClr val="tx1"/>
          </a:fontRef>
        </p:style>
      </p:cxnSp>
      <p:sp>
        <p:nvSpPr>
          <p:cNvPr id="9" name="Text Box 19"/>
          <p:cNvSpPr txBox="1">
            <a:spLocks noChangeArrowheads="1"/>
          </p:cNvSpPr>
          <p:nvPr/>
        </p:nvSpPr>
        <p:spPr bwMode="auto">
          <a:xfrm>
            <a:off x="174455" y="1307715"/>
            <a:ext cx="3456384"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85763" indent="-385763"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buAutoNum type="arabicPeriod"/>
            </a:pPr>
            <a:r>
              <a:rPr lang="en-GB" altLang="en-US" sz="2000" b="1" u="sng" dirty="0">
                <a:solidFill>
                  <a:srgbClr val="FF0000"/>
                </a:solidFill>
                <a:latin typeface="Comic Sans MS" panose="030F0702030302020204" pitchFamily="66" charset="0"/>
              </a:rPr>
              <a:t>Cartilage</a:t>
            </a:r>
            <a:r>
              <a:rPr lang="en-GB" altLang="en-US" sz="2000" b="1" dirty="0">
                <a:solidFill>
                  <a:srgbClr val="990033"/>
                </a:solidFill>
                <a:latin typeface="Comic Sans MS" panose="030F0702030302020204" pitchFamily="66" charset="0"/>
              </a:rPr>
              <a:t> </a:t>
            </a:r>
          </a:p>
          <a:p>
            <a:pPr marL="285750" indent="-285750" algn="l" eaLnBrk="1" hangingPunct="1">
              <a:buFont typeface="Arial" panose="020B0604020202020204" pitchFamily="34" charset="0"/>
              <a:buChar char="•"/>
            </a:pPr>
            <a:r>
              <a:rPr lang="en-GB" altLang="en-US" sz="2000" b="1" dirty="0">
                <a:solidFill>
                  <a:srgbClr val="00B050"/>
                </a:solidFill>
                <a:latin typeface="Comic Sans MS" panose="030F0702030302020204" pitchFamily="66" charset="0"/>
              </a:rPr>
              <a:t>Prevents friction.</a:t>
            </a:r>
          </a:p>
          <a:p>
            <a:pPr marL="285750" indent="-285750" algn="l" eaLnBrk="1" hangingPunct="1">
              <a:buFont typeface="Arial" panose="020B0604020202020204" pitchFamily="34" charset="0"/>
              <a:buChar char="•"/>
            </a:pPr>
            <a:r>
              <a:rPr lang="en-GB" altLang="en-US" sz="2000" b="1" dirty="0">
                <a:solidFill>
                  <a:srgbClr val="00B050"/>
                </a:solidFill>
                <a:latin typeface="Comic Sans MS" panose="030F0702030302020204" pitchFamily="66" charset="0"/>
              </a:rPr>
              <a:t>Shock absorber</a:t>
            </a:r>
          </a:p>
          <a:p>
            <a:pPr marL="285750" indent="-285750" algn="l" eaLnBrk="1" hangingPunct="1">
              <a:buFont typeface="Arial" panose="020B0604020202020204" pitchFamily="34" charset="0"/>
              <a:buChar char="•"/>
            </a:pPr>
            <a:r>
              <a:rPr lang="en-GB" altLang="en-US" sz="2000" b="1" dirty="0">
                <a:solidFill>
                  <a:srgbClr val="00B050"/>
                </a:solidFill>
                <a:latin typeface="Comic Sans MS" panose="030F0702030302020204" pitchFamily="66" charset="0"/>
              </a:rPr>
              <a:t>Spongy covering</a:t>
            </a:r>
          </a:p>
          <a:p>
            <a:pPr marL="285750" indent="-285750" algn="l" eaLnBrk="1" hangingPunct="1">
              <a:buFont typeface="Arial" panose="020B0604020202020204" pitchFamily="34" charset="0"/>
              <a:buChar char="•"/>
            </a:pPr>
            <a:r>
              <a:rPr lang="en-GB" altLang="en-US" sz="2000" b="1" dirty="0">
                <a:solidFill>
                  <a:srgbClr val="00B050"/>
                </a:solidFill>
                <a:latin typeface="Comic Sans MS" panose="030F0702030302020204" pitchFamily="66" charset="0"/>
              </a:rPr>
              <a:t>Provides support</a:t>
            </a:r>
            <a:endParaRPr lang="en-GB" altLang="en-US" sz="1600" b="1" dirty="0">
              <a:solidFill>
                <a:srgbClr val="00B050"/>
              </a:solidFill>
              <a:latin typeface="Comic Sans MS" panose="030F0702030302020204" pitchFamily="66" charset="0"/>
            </a:endParaRPr>
          </a:p>
        </p:txBody>
      </p:sp>
      <p:cxnSp>
        <p:nvCxnSpPr>
          <p:cNvPr id="11" name="Straight Arrow Connector 10"/>
          <p:cNvCxnSpPr/>
          <p:nvPr/>
        </p:nvCxnSpPr>
        <p:spPr>
          <a:xfrm>
            <a:off x="2298899" y="2925914"/>
            <a:ext cx="1481013" cy="35907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179512" y="4167664"/>
            <a:ext cx="4572000" cy="1477328"/>
          </a:xfrm>
          <a:prstGeom prst="rect">
            <a:avLst/>
          </a:prstGeom>
        </p:spPr>
        <p:txBody>
          <a:bodyPr>
            <a:spAutoFit/>
          </a:bodyPr>
          <a:lstStyle/>
          <a:p>
            <a:r>
              <a:rPr lang="en-GB" altLang="en-US" b="1" u="sng" dirty="0">
                <a:solidFill>
                  <a:srgbClr val="FF0000"/>
                </a:solidFill>
                <a:latin typeface="Comic Sans MS" panose="030F0702030302020204" pitchFamily="66" charset="0"/>
              </a:rPr>
              <a:t>2. Synovial Fluid </a:t>
            </a:r>
          </a:p>
          <a:p>
            <a:pPr marL="285750" indent="-285750">
              <a:buFont typeface="Arial" panose="020B0604020202020204" pitchFamily="34" charset="0"/>
              <a:buChar char="•"/>
            </a:pPr>
            <a:r>
              <a:rPr lang="en-GB" altLang="en-US" b="1" dirty="0">
                <a:solidFill>
                  <a:srgbClr val="990033"/>
                </a:solidFill>
                <a:latin typeface="Comic Sans MS" panose="030F0702030302020204" pitchFamily="66" charset="0"/>
              </a:rPr>
              <a:t> </a:t>
            </a:r>
            <a:r>
              <a:rPr lang="en-GB" altLang="en-US" b="1" dirty="0">
                <a:solidFill>
                  <a:srgbClr val="00B050"/>
                </a:solidFill>
                <a:latin typeface="Comic Sans MS" panose="030F0702030302020204" pitchFamily="66" charset="0"/>
              </a:rPr>
              <a:t>Prevents friction</a:t>
            </a:r>
          </a:p>
          <a:p>
            <a:pPr marL="285750" indent="-285750">
              <a:buFont typeface="Arial" panose="020B0604020202020204" pitchFamily="34" charset="0"/>
              <a:buChar char="•"/>
            </a:pPr>
            <a:r>
              <a:rPr lang="en-GB" altLang="en-US" b="1" dirty="0">
                <a:solidFill>
                  <a:srgbClr val="00B050"/>
                </a:solidFill>
                <a:latin typeface="Comic Sans MS" panose="030F0702030302020204" pitchFamily="66" charset="0"/>
              </a:rPr>
              <a:t> Allows easy movement</a:t>
            </a:r>
          </a:p>
          <a:p>
            <a:pPr marL="285750" indent="-285750">
              <a:buFont typeface="Arial" panose="020B0604020202020204" pitchFamily="34" charset="0"/>
              <a:buChar char="•"/>
            </a:pPr>
            <a:r>
              <a:rPr lang="en-GB" altLang="en-US" b="1" dirty="0">
                <a:solidFill>
                  <a:srgbClr val="00B050"/>
                </a:solidFill>
                <a:latin typeface="Comic Sans MS" panose="030F0702030302020204" pitchFamily="66" charset="0"/>
              </a:rPr>
              <a:t>Lubricates the joint</a:t>
            </a:r>
          </a:p>
          <a:p>
            <a:pPr marL="285750" indent="-285750">
              <a:buFont typeface="Arial" panose="020B0604020202020204" pitchFamily="34" charset="0"/>
              <a:buChar char="•"/>
            </a:pPr>
            <a:r>
              <a:rPr lang="en-GB" altLang="en-US" b="1" dirty="0">
                <a:solidFill>
                  <a:srgbClr val="00B050"/>
                </a:solidFill>
                <a:latin typeface="Comic Sans MS" panose="030F0702030302020204" pitchFamily="66" charset="0"/>
              </a:rPr>
              <a:t> Stabilises the joint</a:t>
            </a:r>
          </a:p>
        </p:txBody>
      </p:sp>
      <p:cxnSp>
        <p:nvCxnSpPr>
          <p:cNvPr id="14" name="Straight Arrow Connector 13"/>
          <p:cNvCxnSpPr/>
          <p:nvPr/>
        </p:nvCxnSpPr>
        <p:spPr>
          <a:xfrm flipV="1">
            <a:off x="2465512" y="3618407"/>
            <a:ext cx="949511" cy="746697"/>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6" name="Text Box 17"/>
          <p:cNvSpPr txBox="1">
            <a:spLocks noChangeArrowheads="1"/>
          </p:cNvSpPr>
          <p:nvPr/>
        </p:nvSpPr>
        <p:spPr bwMode="auto">
          <a:xfrm>
            <a:off x="5584221" y="4182441"/>
            <a:ext cx="3905702"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85763" indent="-385763" defTabSz="954088" eaLnBrk="0" hangingPunct="0">
              <a:defRPr sz="2400">
                <a:solidFill>
                  <a:schemeClr val="tx1"/>
                </a:solidFill>
                <a:latin typeface="Times New Roman" panose="02020603050405020304" pitchFamily="18" charset="0"/>
              </a:defRPr>
            </a:lvl1pPr>
            <a:lvl2pPr marL="742950" indent="-285750" defTabSz="954088" eaLnBrk="0" hangingPunct="0">
              <a:defRPr sz="2400">
                <a:solidFill>
                  <a:schemeClr val="tx1"/>
                </a:solidFill>
                <a:latin typeface="Times New Roman" panose="02020603050405020304" pitchFamily="18" charset="0"/>
              </a:defRPr>
            </a:lvl2pPr>
            <a:lvl3pPr marL="1143000" indent="-228600" defTabSz="954088" eaLnBrk="0" hangingPunct="0">
              <a:defRPr sz="2400">
                <a:solidFill>
                  <a:schemeClr val="tx1"/>
                </a:solidFill>
                <a:latin typeface="Times New Roman" panose="02020603050405020304" pitchFamily="18" charset="0"/>
              </a:defRPr>
            </a:lvl3pPr>
            <a:lvl4pPr marL="1600200" indent="-228600" defTabSz="954088" eaLnBrk="0" hangingPunct="0">
              <a:defRPr sz="2400">
                <a:solidFill>
                  <a:schemeClr val="tx1"/>
                </a:solidFill>
                <a:latin typeface="Times New Roman" panose="02020603050405020304" pitchFamily="18" charset="0"/>
              </a:defRPr>
            </a:lvl4pPr>
            <a:lvl5pPr marL="2057400" indent="-228600" defTabSz="954088" eaLnBrk="0" hangingPunct="0">
              <a:defRPr sz="2400">
                <a:solidFill>
                  <a:schemeClr val="tx1"/>
                </a:solidFill>
                <a:latin typeface="Times New Roman" panose="02020603050405020304" pitchFamily="18" charset="0"/>
              </a:defRPr>
            </a:lvl5pPr>
            <a:lvl6pPr marL="2514600" indent="-228600" algn="ctr" defTabSz="954088"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defTabSz="954088"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defTabSz="954088"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defTabSz="954088"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GB" altLang="en-US" sz="2000" b="1" u="sng" dirty="0">
                <a:solidFill>
                  <a:srgbClr val="FF0000"/>
                </a:solidFill>
                <a:latin typeface="Comic Sans MS" panose="030F0702030302020204" pitchFamily="66" charset="0"/>
              </a:rPr>
              <a:t>3. Ligaments </a:t>
            </a:r>
          </a:p>
          <a:p>
            <a:pPr algn="l" eaLnBrk="1" hangingPunct="1">
              <a:buFont typeface="Arial" panose="020B0604020202020204" pitchFamily="34" charset="0"/>
              <a:buChar char="•"/>
            </a:pPr>
            <a:r>
              <a:rPr lang="en-GB" altLang="en-US" sz="2000" b="1" dirty="0">
                <a:solidFill>
                  <a:srgbClr val="00B050"/>
                </a:solidFill>
                <a:latin typeface="Comic Sans MS" panose="030F0702030302020204" pitchFamily="66" charset="0"/>
              </a:rPr>
              <a:t>These are elastic straps.</a:t>
            </a:r>
          </a:p>
          <a:p>
            <a:pPr algn="l" eaLnBrk="1" hangingPunct="1">
              <a:buFont typeface="Arial" panose="020B0604020202020204" pitchFamily="34" charset="0"/>
              <a:buChar char="•"/>
            </a:pPr>
            <a:r>
              <a:rPr lang="en-GB" altLang="en-US" sz="2000" b="1" dirty="0">
                <a:solidFill>
                  <a:srgbClr val="00B050"/>
                </a:solidFill>
                <a:latin typeface="Comic Sans MS" panose="030F0702030302020204" pitchFamily="66" charset="0"/>
              </a:rPr>
              <a:t> Connect bone to bone</a:t>
            </a:r>
          </a:p>
          <a:p>
            <a:pPr algn="l" eaLnBrk="1" hangingPunct="1">
              <a:buFont typeface="Arial" panose="020B0604020202020204" pitchFamily="34" charset="0"/>
              <a:buChar char="•"/>
            </a:pPr>
            <a:r>
              <a:rPr lang="en-GB" altLang="en-US" sz="2000" b="1" dirty="0">
                <a:solidFill>
                  <a:srgbClr val="00B050"/>
                </a:solidFill>
                <a:latin typeface="Comic Sans MS" panose="030F0702030302020204" pitchFamily="66" charset="0"/>
              </a:rPr>
              <a:t>Provide joint stability – prevents movement</a:t>
            </a:r>
            <a:r>
              <a:rPr lang="en-GB" altLang="en-US" sz="1400" b="1" dirty="0">
                <a:solidFill>
                  <a:srgbClr val="00B050"/>
                </a:solidFill>
                <a:latin typeface="Comic Sans MS" panose="030F0702030302020204" pitchFamily="66" charset="0"/>
              </a:rPr>
              <a:t>. </a:t>
            </a:r>
          </a:p>
        </p:txBody>
      </p:sp>
      <p:cxnSp>
        <p:nvCxnSpPr>
          <p:cNvPr id="17" name="Straight Arrow Connector 16"/>
          <p:cNvCxnSpPr/>
          <p:nvPr/>
        </p:nvCxnSpPr>
        <p:spPr>
          <a:xfrm flipH="1" flipV="1">
            <a:off x="5364088" y="3618408"/>
            <a:ext cx="576064" cy="564033"/>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5680783" y="1772611"/>
            <a:ext cx="4572000" cy="1200329"/>
          </a:xfrm>
          <a:prstGeom prst="rect">
            <a:avLst/>
          </a:prstGeom>
        </p:spPr>
        <p:txBody>
          <a:bodyPr>
            <a:spAutoFit/>
          </a:bodyPr>
          <a:lstStyle/>
          <a:p>
            <a:r>
              <a:rPr lang="en-GB" altLang="en-US" b="1" u="sng" dirty="0">
                <a:solidFill>
                  <a:srgbClr val="FF0000"/>
                </a:solidFill>
                <a:latin typeface="Comic Sans MS" panose="030F0702030302020204" pitchFamily="66" charset="0"/>
              </a:rPr>
              <a:t>4. Tendons – </a:t>
            </a:r>
          </a:p>
          <a:p>
            <a:pPr>
              <a:buFont typeface="Arial" panose="020B0604020202020204" pitchFamily="34" charset="0"/>
              <a:buChar char="•"/>
            </a:pPr>
            <a:r>
              <a:rPr lang="en-GB" altLang="en-US" b="1" dirty="0">
                <a:solidFill>
                  <a:srgbClr val="990033"/>
                </a:solidFill>
                <a:latin typeface="Comic Sans MS" panose="030F0702030302020204" pitchFamily="66" charset="0"/>
              </a:rPr>
              <a:t> </a:t>
            </a:r>
            <a:r>
              <a:rPr lang="en-GB" altLang="en-US" b="1" dirty="0">
                <a:solidFill>
                  <a:srgbClr val="00B050"/>
                </a:solidFill>
                <a:latin typeface="Comic Sans MS" panose="030F0702030302020204" pitchFamily="66" charset="0"/>
              </a:rPr>
              <a:t>attach muscle to bone</a:t>
            </a:r>
          </a:p>
          <a:p>
            <a:pPr>
              <a:buFont typeface="Arial" panose="020B0604020202020204" pitchFamily="34" charset="0"/>
              <a:buChar char="•"/>
            </a:pPr>
            <a:r>
              <a:rPr lang="en-GB" altLang="en-US" b="1" dirty="0">
                <a:solidFill>
                  <a:srgbClr val="00B050"/>
                </a:solidFill>
                <a:latin typeface="Comic Sans MS" panose="030F0702030302020204" pitchFamily="66" charset="0"/>
              </a:rPr>
              <a:t> Strong &amp; slightly flexible</a:t>
            </a:r>
          </a:p>
          <a:p>
            <a:pPr>
              <a:buFont typeface="Arial" panose="020B0604020202020204" pitchFamily="34" charset="0"/>
              <a:buChar char="•"/>
            </a:pPr>
            <a:r>
              <a:rPr lang="en-GB" altLang="en-US" b="1" dirty="0">
                <a:solidFill>
                  <a:srgbClr val="00B050"/>
                </a:solidFill>
                <a:latin typeface="Comic Sans MS" panose="030F0702030302020204" pitchFamily="66" charset="0"/>
              </a:rPr>
              <a:t> Power to help move bones. </a:t>
            </a:r>
            <a:endParaRPr lang="en-GB" b="1" dirty="0">
              <a:solidFill>
                <a:srgbClr val="00B050"/>
              </a:solidFill>
            </a:endParaRPr>
          </a:p>
        </p:txBody>
      </p:sp>
      <p:cxnSp>
        <p:nvCxnSpPr>
          <p:cNvPr id="21" name="Straight Arrow Connector 20"/>
          <p:cNvCxnSpPr/>
          <p:nvPr/>
        </p:nvCxnSpPr>
        <p:spPr>
          <a:xfrm flipH="1">
            <a:off x="4351927" y="2463957"/>
            <a:ext cx="1328856" cy="1058643"/>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5940152" y="116632"/>
            <a:ext cx="3024336" cy="923330"/>
          </a:xfrm>
          <a:prstGeom prst="rect">
            <a:avLst/>
          </a:prstGeom>
          <a:noFill/>
        </p:spPr>
        <p:txBody>
          <a:bodyPr wrap="square" rtlCol="0">
            <a:spAutoFit/>
          </a:bodyPr>
          <a:lstStyle/>
          <a:p>
            <a:r>
              <a:rPr lang="en-GB" b="1" dirty="0"/>
              <a:t>LO- Know the structure of a synovial joint and their different functions. </a:t>
            </a:r>
          </a:p>
        </p:txBody>
      </p:sp>
      <p:sp>
        <p:nvSpPr>
          <p:cNvPr id="26" name="Rectangle 25"/>
          <p:cNvSpPr/>
          <p:nvPr/>
        </p:nvSpPr>
        <p:spPr>
          <a:xfrm>
            <a:off x="5940152" y="116632"/>
            <a:ext cx="3024336" cy="923330"/>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12898" y="6234608"/>
            <a:ext cx="9131102" cy="369332"/>
          </a:xfrm>
          <a:prstGeom prst="rect">
            <a:avLst/>
          </a:prstGeom>
        </p:spPr>
        <p:txBody>
          <a:bodyPr wrap="square">
            <a:spAutoFit/>
          </a:bodyPr>
          <a:lstStyle/>
          <a:p>
            <a:r>
              <a:rPr lang="en-GB" u="sng" dirty="0"/>
              <a:t> </a:t>
            </a:r>
            <a:r>
              <a:rPr lang="en-GB" b="1" u="sng" dirty="0"/>
              <a:t>Explain the function of cartilage in a joint? (4 marks) Explain the structure of a joint. (4 marks) </a:t>
            </a:r>
            <a:endParaRPr lang="en-GB" b="1" dirty="0"/>
          </a:p>
        </p:txBody>
      </p:sp>
    </p:spTree>
    <p:extLst>
      <p:ext uri="{BB962C8B-B14F-4D97-AF65-F5344CB8AC3E}">
        <p14:creationId xmlns:p14="http://schemas.microsoft.com/office/powerpoint/2010/main" val="1276609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up)">
                                      <p:cBhvr>
                                        <p:cTn id="1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P spid="16"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8864" y="96319"/>
            <a:ext cx="8229600" cy="778098"/>
          </a:xfrm>
        </p:spPr>
        <p:txBody>
          <a:bodyPr/>
          <a:lstStyle/>
          <a:p>
            <a:r>
              <a:rPr lang="en-GB" dirty="0"/>
              <a:t>Muscles</a:t>
            </a:r>
          </a:p>
        </p:txBody>
      </p:sp>
      <p:pic>
        <p:nvPicPr>
          <p:cNvPr id="6" name="Picture 2" descr="C:\Documents and Settings\Becky Wing\My Documents\My Pictures\Gifs\Muscular-front.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908720"/>
            <a:ext cx="3763210" cy="5321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C:\Documents and Settings\Becky Wing\My Documents\My Pictures\Gifs\Muscular-back.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960" y="908720"/>
            <a:ext cx="3744416" cy="529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Arrow Connector 8"/>
          <p:cNvCxnSpPr/>
          <p:nvPr/>
        </p:nvCxnSpPr>
        <p:spPr>
          <a:xfrm>
            <a:off x="1475656" y="1412776"/>
            <a:ext cx="1368152" cy="72008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947784" y="1855199"/>
            <a:ext cx="1368152" cy="72008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a:off x="3419872" y="1114798"/>
            <a:ext cx="268080" cy="70566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816313" y="2532227"/>
            <a:ext cx="2315527" cy="4647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474096" y="3789040"/>
            <a:ext cx="2315527" cy="4647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4716016" y="1632814"/>
            <a:ext cx="1157763" cy="280004"/>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H="1">
            <a:off x="6084168" y="2018110"/>
            <a:ext cx="1199018" cy="746479"/>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a:off x="6229850" y="3290228"/>
            <a:ext cx="1199018" cy="37324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H="1">
            <a:off x="6084168" y="4869160"/>
            <a:ext cx="1199018" cy="37324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4865584" y="4265362"/>
            <a:ext cx="810804" cy="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3553912" y="836712"/>
            <a:ext cx="1018088" cy="369332"/>
          </a:xfrm>
          <a:prstGeom prst="rect">
            <a:avLst/>
          </a:prstGeom>
          <a:noFill/>
        </p:spPr>
        <p:txBody>
          <a:bodyPr wrap="square" rtlCol="0">
            <a:spAutoFit/>
          </a:bodyPr>
          <a:lstStyle/>
          <a:p>
            <a:r>
              <a:rPr lang="en-GB" dirty="0">
                <a:solidFill>
                  <a:srgbClr val="FF0000"/>
                </a:solidFill>
              </a:rPr>
              <a:t>Deltoids</a:t>
            </a:r>
          </a:p>
        </p:txBody>
      </p:sp>
      <p:sp>
        <p:nvSpPr>
          <p:cNvPr id="26" name="TextBox 25"/>
          <p:cNvSpPr txBox="1"/>
          <p:nvPr/>
        </p:nvSpPr>
        <p:spPr>
          <a:xfrm>
            <a:off x="613772" y="1085140"/>
            <a:ext cx="1221924" cy="369332"/>
          </a:xfrm>
          <a:prstGeom prst="rect">
            <a:avLst/>
          </a:prstGeom>
          <a:noFill/>
        </p:spPr>
        <p:txBody>
          <a:bodyPr wrap="square" rtlCol="0">
            <a:spAutoFit/>
          </a:bodyPr>
          <a:lstStyle/>
          <a:p>
            <a:r>
              <a:rPr lang="en-GB" dirty="0">
                <a:solidFill>
                  <a:srgbClr val="FF0000"/>
                </a:solidFill>
              </a:rPr>
              <a:t>Pectorals</a:t>
            </a:r>
          </a:p>
        </p:txBody>
      </p:sp>
      <p:sp>
        <p:nvSpPr>
          <p:cNvPr id="27" name="TextBox 26"/>
          <p:cNvSpPr txBox="1"/>
          <p:nvPr/>
        </p:nvSpPr>
        <p:spPr>
          <a:xfrm>
            <a:off x="330257" y="1606872"/>
            <a:ext cx="1221924" cy="369332"/>
          </a:xfrm>
          <a:prstGeom prst="rect">
            <a:avLst/>
          </a:prstGeom>
          <a:noFill/>
        </p:spPr>
        <p:txBody>
          <a:bodyPr wrap="square" rtlCol="0">
            <a:spAutoFit/>
          </a:bodyPr>
          <a:lstStyle/>
          <a:p>
            <a:r>
              <a:rPr lang="en-GB" dirty="0">
                <a:solidFill>
                  <a:srgbClr val="FF0000"/>
                </a:solidFill>
              </a:rPr>
              <a:t>Bicep</a:t>
            </a:r>
          </a:p>
        </p:txBody>
      </p:sp>
      <p:sp>
        <p:nvSpPr>
          <p:cNvPr id="28" name="TextBox 27"/>
          <p:cNvSpPr txBox="1"/>
          <p:nvPr/>
        </p:nvSpPr>
        <p:spPr>
          <a:xfrm>
            <a:off x="9884" y="2215239"/>
            <a:ext cx="1321756" cy="369332"/>
          </a:xfrm>
          <a:prstGeom prst="rect">
            <a:avLst/>
          </a:prstGeom>
          <a:noFill/>
        </p:spPr>
        <p:txBody>
          <a:bodyPr wrap="square" rtlCol="0">
            <a:spAutoFit/>
          </a:bodyPr>
          <a:lstStyle/>
          <a:p>
            <a:r>
              <a:rPr lang="en-GB" dirty="0">
                <a:solidFill>
                  <a:srgbClr val="FF0000"/>
                </a:solidFill>
              </a:rPr>
              <a:t>Abdominals</a:t>
            </a:r>
          </a:p>
        </p:txBody>
      </p:sp>
      <p:sp>
        <p:nvSpPr>
          <p:cNvPr id="29" name="TextBox 28"/>
          <p:cNvSpPr txBox="1"/>
          <p:nvPr/>
        </p:nvSpPr>
        <p:spPr>
          <a:xfrm>
            <a:off x="17136" y="3476848"/>
            <a:ext cx="1321756" cy="369332"/>
          </a:xfrm>
          <a:prstGeom prst="rect">
            <a:avLst/>
          </a:prstGeom>
          <a:noFill/>
        </p:spPr>
        <p:txBody>
          <a:bodyPr wrap="square" rtlCol="0">
            <a:spAutoFit/>
          </a:bodyPr>
          <a:lstStyle/>
          <a:p>
            <a:r>
              <a:rPr lang="en-GB" dirty="0">
                <a:solidFill>
                  <a:srgbClr val="FF0000"/>
                </a:solidFill>
              </a:rPr>
              <a:t>Quadriceps</a:t>
            </a:r>
          </a:p>
        </p:txBody>
      </p:sp>
      <p:sp>
        <p:nvSpPr>
          <p:cNvPr id="30" name="TextBox 29"/>
          <p:cNvSpPr txBox="1"/>
          <p:nvPr/>
        </p:nvSpPr>
        <p:spPr>
          <a:xfrm>
            <a:off x="3860738" y="1282962"/>
            <a:ext cx="1143310" cy="369332"/>
          </a:xfrm>
          <a:prstGeom prst="rect">
            <a:avLst/>
          </a:prstGeom>
          <a:noFill/>
        </p:spPr>
        <p:txBody>
          <a:bodyPr wrap="square" rtlCol="0">
            <a:spAutoFit/>
          </a:bodyPr>
          <a:lstStyle/>
          <a:p>
            <a:r>
              <a:rPr lang="en-GB" dirty="0">
                <a:solidFill>
                  <a:srgbClr val="FF0000"/>
                </a:solidFill>
              </a:rPr>
              <a:t>Trapezius</a:t>
            </a:r>
          </a:p>
        </p:txBody>
      </p:sp>
      <p:sp>
        <p:nvSpPr>
          <p:cNvPr id="31" name="TextBox 30"/>
          <p:cNvSpPr txBox="1"/>
          <p:nvPr/>
        </p:nvSpPr>
        <p:spPr>
          <a:xfrm>
            <a:off x="7283186" y="1820458"/>
            <a:ext cx="1681302" cy="369332"/>
          </a:xfrm>
          <a:prstGeom prst="rect">
            <a:avLst/>
          </a:prstGeom>
          <a:noFill/>
        </p:spPr>
        <p:txBody>
          <a:bodyPr wrap="square" rtlCol="0">
            <a:spAutoFit/>
          </a:bodyPr>
          <a:lstStyle/>
          <a:p>
            <a:r>
              <a:rPr lang="en-GB" dirty="0">
                <a:solidFill>
                  <a:srgbClr val="FF0000"/>
                </a:solidFill>
              </a:rPr>
              <a:t>Latissimus</a:t>
            </a:r>
            <a:r>
              <a:rPr lang="en-GB" dirty="0"/>
              <a:t> </a:t>
            </a:r>
            <a:r>
              <a:rPr lang="en-GB" dirty="0" err="1">
                <a:solidFill>
                  <a:srgbClr val="FF0000"/>
                </a:solidFill>
              </a:rPr>
              <a:t>dorsi</a:t>
            </a:r>
            <a:endParaRPr lang="en-GB" dirty="0">
              <a:solidFill>
                <a:srgbClr val="FF0000"/>
              </a:solidFill>
            </a:endParaRPr>
          </a:p>
        </p:txBody>
      </p:sp>
      <p:cxnSp>
        <p:nvCxnSpPr>
          <p:cNvPr id="32" name="Straight Arrow Connector 31"/>
          <p:cNvCxnSpPr/>
          <p:nvPr/>
        </p:nvCxnSpPr>
        <p:spPr>
          <a:xfrm>
            <a:off x="4716016" y="2444569"/>
            <a:ext cx="675589" cy="140002"/>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4103321" y="2145238"/>
            <a:ext cx="1221924" cy="369332"/>
          </a:xfrm>
          <a:prstGeom prst="rect">
            <a:avLst/>
          </a:prstGeom>
          <a:noFill/>
        </p:spPr>
        <p:txBody>
          <a:bodyPr wrap="square" rtlCol="0">
            <a:spAutoFit/>
          </a:bodyPr>
          <a:lstStyle/>
          <a:p>
            <a:r>
              <a:rPr lang="en-GB" dirty="0" err="1">
                <a:solidFill>
                  <a:srgbClr val="FF0000"/>
                </a:solidFill>
              </a:rPr>
              <a:t>Tricep</a:t>
            </a:r>
            <a:endParaRPr lang="en-GB" dirty="0">
              <a:solidFill>
                <a:srgbClr val="FF0000"/>
              </a:solidFill>
            </a:endParaRPr>
          </a:p>
        </p:txBody>
      </p:sp>
      <p:sp>
        <p:nvSpPr>
          <p:cNvPr id="35" name="TextBox 34"/>
          <p:cNvSpPr txBox="1"/>
          <p:nvPr/>
        </p:nvSpPr>
        <p:spPr>
          <a:xfrm>
            <a:off x="7115725" y="4499828"/>
            <a:ext cx="1681302" cy="369332"/>
          </a:xfrm>
          <a:prstGeom prst="rect">
            <a:avLst/>
          </a:prstGeom>
          <a:noFill/>
        </p:spPr>
        <p:txBody>
          <a:bodyPr wrap="square" rtlCol="0">
            <a:spAutoFit/>
          </a:bodyPr>
          <a:lstStyle/>
          <a:p>
            <a:r>
              <a:rPr lang="en-GB" dirty="0">
                <a:solidFill>
                  <a:srgbClr val="FF0000"/>
                </a:solidFill>
              </a:rPr>
              <a:t>Gastrocnemius</a:t>
            </a:r>
          </a:p>
        </p:txBody>
      </p:sp>
      <p:sp>
        <p:nvSpPr>
          <p:cNvPr id="36" name="TextBox 35"/>
          <p:cNvSpPr txBox="1"/>
          <p:nvPr/>
        </p:nvSpPr>
        <p:spPr>
          <a:xfrm>
            <a:off x="3661417" y="4080696"/>
            <a:ext cx="1681302" cy="369332"/>
          </a:xfrm>
          <a:prstGeom prst="rect">
            <a:avLst/>
          </a:prstGeom>
          <a:noFill/>
        </p:spPr>
        <p:txBody>
          <a:bodyPr wrap="square" rtlCol="0">
            <a:spAutoFit/>
          </a:bodyPr>
          <a:lstStyle/>
          <a:p>
            <a:r>
              <a:rPr lang="en-GB" dirty="0">
                <a:solidFill>
                  <a:srgbClr val="FF0000"/>
                </a:solidFill>
              </a:rPr>
              <a:t>Hamstrings</a:t>
            </a:r>
          </a:p>
        </p:txBody>
      </p:sp>
      <p:sp>
        <p:nvSpPr>
          <p:cNvPr id="37" name="TextBox 36"/>
          <p:cNvSpPr txBox="1"/>
          <p:nvPr/>
        </p:nvSpPr>
        <p:spPr>
          <a:xfrm>
            <a:off x="7435586" y="3073296"/>
            <a:ext cx="1681302" cy="369332"/>
          </a:xfrm>
          <a:prstGeom prst="rect">
            <a:avLst/>
          </a:prstGeom>
          <a:noFill/>
        </p:spPr>
        <p:txBody>
          <a:bodyPr wrap="square" rtlCol="0">
            <a:spAutoFit/>
          </a:bodyPr>
          <a:lstStyle/>
          <a:p>
            <a:r>
              <a:rPr lang="en-GB" dirty="0" err="1">
                <a:solidFill>
                  <a:srgbClr val="FF0000"/>
                </a:solidFill>
              </a:rPr>
              <a:t>Gluteals</a:t>
            </a:r>
            <a:endParaRPr lang="en-GB" dirty="0">
              <a:solidFill>
                <a:srgbClr val="FF0000"/>
              </a:solidFill>
            </a:endParaRPr>
          </a:p>
        </p:txBody>
      </p:sp>
      <p:sp>
        <p:nvSpPr>
          <p:cNvPr id="38" name="TextBox 37"/>
          <p:cNvSpPr txBox="1"/>
          <p:nvPr/>
        </p:nvSpPr>
        <p:spPr>
          <a:xfrm>
            <a:off x="6506050" y="114555"/>
            <a:ext cx="2592288" cy="1200329"/>
          </a:xfrm>
          <a:prstGeom prst="rect">
            <a:avLst/>
          </a:prstGeom>
          <a:noFill/>
        </p:spPr>
        <p:txBody>
          <a:bodyPr wrap="square" rtlCol="0">
            <a:spAutoFit/>
          </a:bodyPr>
          <a:lstStyle/>
          <a:p>
            <a:r>
              <a:rPr lang="en-GB" b="1" dirty="0"/>
              <a:t>LO- Name &amp; locate ALL the muscles within the body and apply their use to examples in sport. </a:t>
            </a:r>
          </a:p>
        </p:txBody>
      </p:sp>
      <p:sp>
        <p:nvSpPr>
          <p:cNvPr id="39" name="Rectangle 38"/>
          <p:cNvSpPr/>
          <p:nvPr/>
        </p:nvSpPr>
        <p:spPr>
          <a:xfrm>
            <a:off x="6506050" y="114555"/>
            <a:ext cx="2592288" cy="1155251"/>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122602" y="6204170"/>
            <a:ext cx="8994286" cy="646331"/>
          </a:xfrm>
          <a:prstGeom prst="rect">
            <a:avLst/>
          </a:prstGeom>
        </p:spPr>
        <p:txBody>
          <a:bodyPr wrap="square">
            <a:spAutoFit/>
          </a:bodyPr>
          <a:lstStyle/>
          <a:p>
            <a:r>
              <a:rPr lang="en-GB" u="sng" dirty="0"/>
              <a:t> </a:t>
            </a:r>
            <a:r>
              <a:rPr lang="en-GB" b="1" u="sng" dirty="0"/>
              <a:t>Name the muscles in the arm. (1-2 marks) What muscles are involved with kicking a football? (1-2 marks)</a:t>
            </a:r>
            <a:endParaRPr lang="en-GB" b="1" dirty="0"/>
          </a:p>
        </p:txBody>
      </p:sp>
    </p:spTree>
    <p:extLst>
      <p:ext uri="{BB962C8B-B14F-4D97-AF65-F5344CB8AC3E}">
        <p14:creationId xmlns:p14="http://schemas.microsoft.com/office/powerpoint/2010/main" val="598522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ssolv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Becky Wing\My Documents\My Pictures\Gifs\Arm-flexed.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8184" y="4149080"/>
            <a:ext cx="3055742" cy="216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332656" y="188640"/>
            <a:ext cx="8229600" cy="634082"/>
          </a:xfrm>
        </p:spPr>
        <p:txBody>
          <a:bodyPr>
            <a:normAutofit fontScale="90000"/>
          </a:bodyPr>
          <a:lstStyle/>
          <a:p>
            <a:r>
              <a:rPr lang="en-GB" dirty="0"/>
              <a:t>Muscle movement</a:t>
            </a:r>
          </a:p>
        </p:txBody>
      </p:sp>
      <p:sp>
        <p:nvSpPr>
          <p:cNvPr id="4" name="Rectangle 3"/>
          <p:cNvSpPr/>
          <p:nvPr/>
        </p:nvSpPr>
        <p:spPr>
          <a:xfrm>
            <a:off x="0" y="1268759"/>
            <a:ext cx="9145016" cy="5324535"/>
          </a:xfrm>
          <a:prstGeom prst="rect">
            <a:avLst/>
          </a:prstGeom>
        </p:spPr>
        <p:txBody>
          <a:bodyPr wrap="square">
            <a:spAutoFit/>
          </a:bodyPr>
          <a:lstStyle/>
          <a:p>
            <a:r>
              <a:rPr lang="en-GB" sz="2400" b="1" dirty="0">
                <a:solidFill>
                  <a:srgbClr val="FF0000"/>
                </a:solidFill>
              </a:rPr>
              <a:t> Antagonistic pairs- </a:t>
            </a:r>
            <a:r>
              <a:rPr lang="en-GB" sz="2400" b="1" dirty="0">
                <a:solidFill>
                  <a:srgbClr val="00B050"/>
                </a:solidFill>
              </a:rPr>
              <a:t>Two muscles working together to create movement. One contracts whilst the other relaxes. </a:t>
            </a:r>
            <a:r>
              <a:rPr lang="en-GB" sz="2400" b="1" dirty="0">
                <a:solidFill>
                  <a:srgbClr val="7030A0"/>
                </a:solidFill>
              </a:rPr>
              <a:t>E.g. Throwing a ball involves the bicep and triceps acting as an antagonistic pair. </a:t>
            </a:r>
          </a:p>
          <a:p>
            <a:r>
              <a:rPr lang="en-GB" sz="2400" b="1" dirty="0">
                <a:solidFill>
                  <a:srgbClr val="7030A0"/>
                </a:solidFill>
              </a:rPr>
              <a:t> </a:t>
            </a:r>
            <a:r>
              <a:rPr lang="en-GB" sz="2400" b="1" dirty="0">
                <a:solidFill>
                  <a:srgbClr val="FF0000"/>
                </a:solidFill>
              </a:rPr>
              <a:t>Agonist/prime mover- </a:t>
            </a:r>
            <a:r>
              <a:rPr lang="en-GB" sz="2400" b="1" dirty="0">
                <a:solidFill>
                  <a:srgbClr val="00B050"/>
                </a:solidFill>
              </a:rPr>
              <a:t>the muscle that creates the movement- muscle is contracting. </a:t>
            </a:r>
            <a:r>
              <a:rPr lang="en-GB" sz="2400" b="1" dirty="0">
                <a:solidFill>
                  <a:srgbClr val="7030A0"/>
                </a:solidFill>
              </a:rPr>
              <a:t>E.g. The bicep in a bicep curl (upwards phase).</a:t>
            </a:r>
          </a:p>
          <a:p>
            <a:r>
              <a:rPr lang="en-GB" sz="2400" b="1" dirty="0">
                <a:solidFill>
                  <a:srgbClr val="FF0000"/>
                </a:solidFill>
              </a:rPr>
              <a:t> Antagonist- </a:t>
            </a:r>
            <a:r>
              <a:rPr lang="en-GB" sz="2400" b="1" dirty="0">
                <a:solidFill>
                  <a:srgbClr val="00B050"/>
                </a:solidFill>
              </a:rPr>
              <a:t>The muscle that controls the movement. </a:t>
            </a:r>
            <a:r>
              <a:rPr lang="en-GB" sz="2400" b="1" dirty="0">
                <a:solidFill>
                  <a:srgbClr val="7030A0"/>
                </a:solidFill>
              </a:rPr>
              <a:t>E.g. The </a:t>
            </a:r>
            <a:r>
              <a:rPr lang="en-GB" sz="2400" b="1" dirty="0" err="1">
                <a:solidFill>
                  <a:srgbClr val="7030A0"/>
                </a:solidFill>
              </a:rPr>
              <a:t>tricep</a:t>
            </a:r>
            <a:r>
              <a:rPr lang="en-GB" sz="2400" b="1" dirty="0">
                <a:solidFill>
                  <a:srgbClr val="7030A0"/>
                </a:solidFill>
              </a:rPr>
              <a:t> in a bicep curl (upwards phase). </a:t>
            </a:r>
          </a:p>
          <a:p>
            <a:r>
              <a:rPr lang="en-GB" sz="2400" b="1" dirty="0">
                <a:solidFill>
                  <a:srgbClr val="7030A0"/>
                </a:solidFill>
              </a:rPr>
              <a:t> </a:t>
            </a:r>
            <a:r>
              <a:rPr lang="en-GB" sz="2400" b="1" dirty="0">
                <a:solidFill>
                  <a:srgbClr val="FF0000"/>
                </a:solidFill>
              </a:rPr>
              <a:t>Fixator-  </a:t>
            </a:r>
            <a:r>
              <a:rPr lang="en-GB" sz="2400" b="1" dirty="0">
                <a:solidFill>
                  <a:srgbClr val="00B050"/>
                </a:solidFill>
              </a:rPr>
              <a:t>Works with the muscles to stabilise the joint and assists the agonist. </a:t>
            </a:r>
            <a:r>
              <a:rPr lang="en-GB" sz="2400" b="1" dirty="0">
                <a:solidFill>
                  <a:srgbClr val="7030A0"/>
                </a:solidFill>
              </a:rPr>
              <a:t>E.g. Deltoid/pectorals in a bicep curl. (upwards phase)</a:t>
            </a:r>
          </a:p>
          <a:p>
            <a:endParaRPr lang="en-GB" sz="2400" b="1" dirty="0">
              <a:solidFill>
                <a:srgbClr val="7030A0"/>
              </a:solidFill>
            </a:endParaRPr>
          </a:p>
          <a:p>
            <a:r>
              <a:rPr lang="en-GB" sz="2000" b="1" u="sng" dirty="0">
                <a:solidFill>
                  <a:srgbClr val="7030A0"/>
                </a:solidFill>
              </a:rPr>
              <a:t>Flexion at the elbow: </a:t>
            </a:r>
            <a:r>
              <a:rPr lang="en-GB" sz="2000" b="1" dirty="0">
                <a:solidFill>
                  <a:srgbClr val="7030A0"/>
                </a:solidFill>
              </a:rPr>
              <a:t>Agonist- bicep, Antagonist- Triceps, Fixator- Deltoid</a:t>
            </a:r>
          </a:p>
          <a:p>
            <a:r>
              <a:rPr lang="en-GB" sz="2000" b="1" u="sng" dirty="0">
                <a:solidFill>
                  <a:srgbClr val="7030A0"/>
                </a:solidFill>
              </a:rPr>
              <a:t>Extension at the elbow: </a:t>
            </a:r>
            <a:r>
              <a:rPr lang="en-GB" sz="2000" b="1" dirty="0">
                <a:solidFill>
                  <a:srgbClr val="7030A0"/>
                </a:solidFill>
              </a:rPr>
              <a:t>Agonist- Triceps, Antagonist- Bicep, Fixator- Deltoid</a:t>
            </a:r>
          </a:p>
          <a:p>
            <a:r>
              <a:rPr lang="en-GB" sz="2000" b="1" u="sng" dirty="0">
                <a:solidFill>
                  <a:srgbClr val="7030A0"/>
                </a:solidFill>
              </a:rPr>
              <a:t>Flexion at the knee: </a:t>
            </a:r>
            <a:r>
              <a:rPr lang="en-GB" sz="2000" b="1" dirty="0">
                <a:solidFill>
                  <a:srgbClr val="7030A0"/>
                </a:solidFill>
              </a:rPr>
              <a:t>Agonist- Hamstrings, Antagonist- Quadriceps, Fixator- </a:t>
            </a:r>
            <a:r>
              <a:rPr lang="en-GB" sz="2000" b="1" dirty="0" err="1">
                <a:solidFill>
                  <a:srgbClr val="7030A0"/>
                </a:solidFill>
              </a:rPr>
              <a:t>Gluteals</a:t>
            </a:r>
            <a:endParaRPr lang="en-GB" sz="2000" b="1" dirty="0">
              <a:solidFill>
                <a:srgbClr val="7030A0"/>
              </a:solidFill>
            </a:endParaRPr>
          </a:p>
          <a:p>
            <a:r>
              <a:rPr lang="en-GB" sz="2000" b="1" u="sng" dirty="0">
                <a:solidFill>
                  <a:srgbClr val="7030A0"/>
                </a:solidFill>
              </a:rPr>
              <a:t>Extension at the knee: </a:t>
            </a:r>
            <a:r>
              <a:rPr lang="en-GB" sz="2000" b="1" dirty="0">
                <a:solidFill>
                  <a:srgbClr val="7030A0"/>
                </a:solidFill>
              </a:rPr>
              <a:t>Agonist- Quadriceps, Antagonist- Hamstring, Fixator- </a:t>
            </a:r>
            <a:r>
              <a:rPr lang="en-GB" sz="2000" b="1" dirty="0" err="1">
                <a:solidFill>
                  <a:srgbClr val="7030A0"/>
                </a:solidFill>
              </a:rPr>
              <a:t>Gluteals</a:t>
            </a:r>
            <a:endParaRPr lang="en-GB" sz="2000" b="1" dirty="0">
              <a:solidFill>
                <a:srgbClr val="7030A0"/>
              </a:solidFill>
            </a:endParaRPr>
          </a:p>
          <a:p>
            <a:endParaRPr lang="en-GB" sz="2000" b="1" dirty="0">
              <a:solidFill>
                <a:srgbClr val="7030A0"/>
              </a:solidFill>
            </a:endParaRPr>
          </a:p>
        </p:txBody>
      </p:sp>
      <p:sp>
        <p:nvSpPr>
          <p:cNvPr id="6" name="TextBox 5"/>
          <p:cNvSpPr txBox="1"/>
          <p:nvPr/>
        </p:nvSpPr>
        <p:spPr>
          <a:xfrm>
            <a:off x="5580112" y="116632"/>
            <a:ext cx="3312368" cy="1200329"/>
          </a:xfrm>
          <a:prstGeom prst="rect">
            <a:avLst/>
          </a:prstGeom>
          <a:noFill/>
        </p:spPr>
        <p:txBody>
          <a:bodyPr wrap="square" rtlCol="0">
            <a:spAutoFit/>
          </a:bodyPr>
          <a:lstStyle/>
          <a:p>
            <a:r>
              <a:rPr lang="en-GB" b="1" dirty="0"/>
              <a:t>LO- Know the definitions &amp; roles of muscle movement and apply these to various practical examples. </a:t>
            </a:r>
          </a:p>
        </p:txBody>
      </p:sp>
      <p:sp>
        <p:nvSpPr>
          <p:cNvPr id="7" name="Rectangle 6"/>
          <p:cNvSpPr/>
          <p:nvPr/>
        </p:nvSpPr>
        <p:spPr>
          <a:xfrm>
            <a:off x="5580112" y="116632"/>
            <a:ext cx="3312368" cy="1152127"/>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107504" y="6257835"/>
            <a:ext cx="9036496" cy="646331"/>
          </a:xfrm>
          <a:prstGeom prst="rect">
            <a:avLst/>
          </a:prstGeom>
        </p:spPr>
        <p:txBody>
          <a:bodyPr wrap="square">
            <a:spAutoFit/>
          </a:bodyPr>
          <a:lstStyle/>
          <a:p>
            <a:r>
              <a:rPr lang="en-GB" b="1" u="sng" dirty="0"/>
              <a:t>Identify the groups of muscles involved in a movement. Identify the agonist/antagonist in a given movement e.g. flexion at the knee joint. (3-5 marks) </a:t>
            </a:r>
          </a:p>
        </p:txBody>
      </p:sp>
    </p:spTree>
    <p:extLst>
      <p:ext uri="{BB962C8B-B14F-4D97-AF65-F5344CB8AC3E}">
        <p14:creationId xmlns:p14="http://schemas.microsoft.com/office/powerpoint/2010/main" val="3919182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4664" y="116632"/>
            <a:ext cx="8229600" cy="634082"/>
          </a:xfrm>
        </p:spPr>
        <p:txBody>
          <a:bodyPr>
            <a:normAutofit fontScale="90000"/>
          </a:bodyPr>
          <a:lstStyle/>
          <a:p>
            <a:r>
              <a:rPr lang="en-GB" dirty="0"/>
              <a:t>Lever systems</a:t>
            </a:r>
          </a:p>
        </p:txBody>
      </p:sp>
      <p:sp>
        <p:nvSpPr>
          <p:cNvPr id="4" name="Rectangle 3"/>
          <p:cNvSpPr/>
          <p:nvPr/>
        </p:nvSpPr>
        <p:spPr>
          <a:xfrm>
            <a:off x="0" y="764704"/>
            <a:ext cx="9144000" cy="3785652"/>
          </a:xfrm>
          <a:prstGeom prst="rect">
            <a:avLst/>
          </a:prstGeom>
        </p:spPr>
        <p:txBody>
          <a:bodyPr wrap="square">
            <a:spAutoFit/>
          </a:bodyPr>
          <a:lstStyle/>
          <a:p>
            <a:r>
              <a:rPr lang="en-GB" b="1" dirty="0">
                <a:solidFill>
                  <a:srgbClr val="00B050"/>
                </a:solidFill>
              </a:rPr>
              <a:t>Levers are important in movement because they allow </a:t>
            </a:r>
          </a:p>
          <a:p>
            <a:r>
              <a:rPr lang="en-GB" b="1" u="sng" dirty="0">
                <a:solidFill>
                  <a:srgbClr val="00B050"/>
                </a:solidFill>
              </a:rPr>
              <a:t>efficiency and force </a:t>
            </a:r>
            <a:r>
              <a:rPr lang="en-GB" b="1" dirty="0">
                <a:solidFill>
                  <a:srgbClr val="00B050"/>
                </a:solidFill>
              </a:rPr>
              <a:t>to be applied to the body.</a:t>
            </a:r>
          </a:p>
          <a:p>
            <a:r>
              <a:rPr lang="en-GB" b="1" dirty="0">
                <a:solidFill>
                  <a:srgbClr val="FF0000"/>
                </a:solidFill>
              </a:rPr>
              <a:t>Mechanical advantage- (load ÷ effort) </a:t>
            </a:r>
            <a:r>
              <a:rPr lang="en-GB" b="1" dirty="0">
                <a:solidFill>
                  <a:srgbClr val="00B050"/>
                </a:solidFill>
              </a:rPr>
              <a:t>Levers are used to make a small amount of force into a bigger force. This means a large load with smaller effort. </a:t>
            </a:r>
          </a:p>
          <a:p>
            <a:endParaRPr lang="en-GB" u="sng" dirty="0"/>
          </a:p>
          <a:p>
            <a:r>
              <a:rPr lang="en-GB" b="1" u="sng" dirty="0">
                <a:solidFill>
                  <a:srgbClr val="00B050"/>
                </a:solidFill>
              </a:rPr>
              <a:t>Bones &amp; Joints </a:t>
            </a:r>
            <a:r>
              <a:rPr lang="en-GB" b="1" dirty="0">
                <a:solidFill>
                  <a:srgbClr val="00B050"/>
                </a:solidFill>
              </a:rPr>
              <a:t>act as lever arms/pivots. </a:t>
            </a:r>
            <a:r>
              <a:rPr lang="en-GB" b="1" dirty="0">
                <a:solidFill>
                  <a:srgbClr val="FF0000"/>
                </a:solidFill>
              </a:rPr>
              <a:t>(</a:t>
            </a:r>
            <a:r>
              <a:rPr lang="en-GB" b="1" u="sng" dirty="0">
                <a:solidFill>
                  <a:srgbClr val="FF0000"/>
                </a:solidFill>
              </a:rPr>
              <a:t>Fulcrum) </a:t>
            </a:r>
          </a:p>
          <a:p>
            <a:r>
              <a:rPr lang="en-GB" b="1" u="sng" dirty="0">
                <a:solidFill>
                  <a:srgbClr val="00B050"/>
                </a:solidFill>
              </a:rPr>
              <a:t>Muscles </a:t>
            </a:r>
            <a:r>
              <a:rPr lang="en-GB" b="1" dirty="0">
                <a:solidFill>
                  <a:srgbClr val="00B050"/>
                </a:solidFill>
              </a:rPr>
              <a:t>provide the </a:t>
            </a:r>
            <a:r>
              <a:rPr lang="en-GB" b="1" dirty="0">
                <a:solidFill>
                  <a:srgbClr val="FF0000"/>
                </a:solidFill>
              </a:rPr>
              <a:t>(</a:t>
            </a:r>
            <a:r>
              <a:rPr lang="en-GB" b="1" u="sng" dirty="0">
                <a:solidFill>
                  <a:srgbClr val="FF0000"/>
                </a:solidFill>
              </a:rPr>
              <a:t>Effort</a:t>
            </a:r>
            <a:r>
              <a:rPr lang="en-GB" b="1" dirty="0">
                <a:solidFill>
                  <a:srgbClr val="FF0000"/>
                </a:solidFill>
              </a:rPr>
              <a:t>) </a:t>
            </a:r>
            <a:r>
              <a:rPr lang="en-GB" b="1" dirty="0">
                <a:solidFill>
                  <a:srgbClr val="00B050"/>
                </a:solidFill>
              </a:rPr>
              <a:t>to move loads.</a:t>
            </a:r>
          </a:p>
          <a:p>
            <a:r>
              <a:rPr lang="en-GB" b="1" dirty="0">
                <a:solidFill>
                  <a:srgbClr val="FF0000"/>
                </a:solidFill>
              </a:rPr>
              <a:t>(</a:t>
            </a:r>
            <a:r>
              <a:rPr lang="en-GB" b="1" u="sng" dirty="0">
                <a:solidFill>
                  <a:srgbClr val="FF0000"/>
                </a:solidFill>
              </a:rPr>
              <a:t>Load</a:t>
            </a:r>
            <a:r>
              <a:rPr lang="en-GB" b="1" dirty="0">
                <a:solidFill>
                  <a:srgbClr val="FF0000"/>
                </a:solidFill>
              </a:rPr>
              <a:t>) </a:t>
            </a:r>
            <a:r>
              <a:rPr lang="en-GB" b="1" dirty="0">
                <a:solidFill>
                  <a:srgbClr val="00B050"/>
                </a:solidFill>
              </a:rPr>
              <a:t>forces are the </a:t>
            </a:r>
            <a:r>
              <a:rPr lang="en-GB" b="1" u="sng" dirty="0">
                <a:solidFill>
                  <a:srgbClr val="00B050"/>
                </a:solidFill>
              </a:rPr>
              <a:t>weight of the body </a:t>
            </a:r>
            <a:r>
              <a:rPr lang="en-GB" b="1" dirty="0">
                <a:solidFill>
                  <a:srgbClr val="00B050"/>
                </a:solidFill>
              </a:rPr>
              <a:t>parts that are moved or forces needed to lift/push/pull. </a:t>
            </a:r>
          </a:p>
          <a:p>
            <a:pPr algn="ctr"/>
            <a:r>
              <a:rPr lang="en-GB" sz="2400" b="1" dirty="0">
                <a:solidFill>
                  <a:srgbClr val="7030A0"/>
                </a:solidFill>
              </a:rPr>
              <a:t>REMEMBER- FLEX! And DUU!</a:t>
            </a:r>
          </a:p>
          <a:p>
            <a:endParaRPr lang="en-GB" b="1" dirty="0">
              <a:solidFill>
                <a:srgbClr val="00B050"/>
              </a:solidFill>
            </a:endParaRPr>
          </a:p>
          <a:p>
            <a:endParaRPr lang="en-GB" b="1" dirty="0">
              <a:solidFill>
                <a:srgbClr val="00B050"/>
              </a:solidFill>
            </a:endParaRPr>
          </a:p>
          <a:p>
            <a:endParaRPr lang="en-GB" b="1" dirty="0">
              <a:solidFill>
                <a:srgbClr val="7030A0"/>
              </a:solidFill>
            </a:endParaRPr>
          </a:p>
        </p:txBody>
      </p:sp>
      <p:graphicFrame>
        <p:nvGraphicFramePr>
          <p:cNvPr id="8" name="Table 7"/>
          <p:cNvGraphicFramePr>
            <a:graphicFrameLocks noGrp="1"/>
          </p:cNvGraphicFramePr>
          <p:nvPr>
            <p:extLst>
              <p:ext uri="{D42A27DB-BD31-4B8C-83A1-F6EECF244321}">
                <p14:modId xmlns:p14="http://schemas.microsoft.com/office/powerpoint/2010/main" val="3994898443"/>
              </p:ext>
            </p:extLst>
          </p:nvPr>
        </p:nvGraphicFramePr>
        <p:xfrm>
          <a:off x="215516" y="3717032"/>
          <a:ext cx="8712968" cy="2990938"/>
        </p:xfrm>
        <a:graphic>
          <a:graphicData uri="http://schemas.openxmlformats.org/drawingml/2006/table">
            <a:tbl>
              <a:tblPr>
                <a:tableStyleId>{5C22544A-7EE6-4342-B048-85BDC9FD1C3A}</a:tableStyleId>
              </a:tblPr>
              <a:tblGrid>
                <a:gridCol w="2178242">
                  <a:extLst>
                    <a:ext uri="{9D8B030D-6E8A-4147-A177-3AD203B41FA5}">
                      <a16:colId xmlns:a16="http://schemas.microsoft.com/office/drawing/2014/main" val="20000"/>
                    </a:ext>
                  </a:extLst>
                </a:gridCol>
                <a:gridCol w="2178242">
                  <a:extLst>
                    <a:ext uri="{9D8B030D-6E8A-4147-A177-3AD203B41FA5}">
                      <a16:colId xmlns:a16="http://schemas.microsoft.com/office/drawing/2014/main" val="20001"/>
                    </a:ext>
                  </a:extLst>
                </a:gridCol>
                <a:gridCol w="2178242">
                  <a:extLst>
                    <a:ext uri="{9D8B030D-6E8A-4147-A177-3AD203B41FA5}">
                      <a16:colId xmlns:a16="http://schemas.microsoft.com/office/drawing/2014/main" val="20002"/>
                    </a:ext>
                  </a:extLst>
                </a:gridCol>
                <a:gridCol w="2178242">
                  <a:extLst>
                    <a:ext uri="{9D8B030D-6E8A-4147-A177-3AD203B41FA5}">
                      <a16:colId xmlns:a16="http://schemas.microsoft.com/office/drawing/2014/main" val="20003"/>
                    </a:ext>
                  </a:extLst>
                </a:gridCol>
              </a:tblGrid>
              <a:tr h="522058">
                <a:tc>
                  <a:txBody>
                    <a:bodyPr/>
                    <a:lstStyle/>
                    <a:p>
                      <a:pPr algn="ctr"/>
                      <a:r>
                        <a:rPr lang="en-GB" sz="1200" b="1" dirty="0"/>
                        <a:t>Description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200" b="1" dirty="0"/>
                        <a:t>1</a:t>
                      </a:r>
                      <a:r>
                        <a:rPr lang="en-GB" sz="1200" b="1" baseline="30000" dirty="0"/>
                        <a:t>st</a:t>
                      </a:r>
                      <a:r>
                        <a:rPr lang="en-GB" sz="1200" b="1" dirty="0"/>
                        <a:t>/2</a:t>
                      </a:r>
                      <a:r>
                        <a:rPr lang="en-GB" sz="1200" b="1" baseline="30000" dirty="0"/>
                        <a:t>nd</a:t>
                      </a:r>
                      <a:r>
                        <a:rPr lang="en-GB" sz="1200" b="1" dirty="0"/>
                        <a:t>/3</a:t>
                      </a:r>
                      <a:r>
                        <a:rPr lang="en-GB" sz="1200" b="1" baseline="30000" dirty="0"/>
                        <a:t>rd</a:t>
                      </a:r>
                      <a:r>
                        <a:rPr lang="en-GB" sz="1200" b="1" dirty="0"/>
                        <a:t> class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200" b="1" dirty="0"/>
                        <a:t>Diagra</a:t>
                      </a:r>
                      <a:r>
                        <a:rPr lang="en-GB" sz="1200" b="1" baseline="0" dirty="0"/>
                        <a:t>m</a:t>
                      </a:r>
                      <a:endParaRPr lang="en-GB"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200" b="1" dirty="0"/>
                        <a:t>Practical example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522058">
                <a:tc>
                  <a:txBody>
                    <a:bodyPr/>
                    <a:lstStyle/>
                    <a:p>
                      <a:pPr algn="ctr"/>
                      <a:r>
                        <a:rPr lang="en-GB" sz="1200" b="1" dirty="0">
                          <a:solidFill>
                            <a:srgbClr val="00B050"/>
                          </a:solidFill>
                        </a:rPr>
                        <a:t>The fulcrum</a:t>
                      </a:r>
                      <a:r>
                        <a:rPr lang="en-GB" sz="1200" b="1" baseline="0" dirty="0">
                          <a:solidFill>
                            <a:srgbClr val="00B050"/>
                          </a:solidFill>
                        </a:rPr>
                        <a:t> is located between the load and effort. </a:t>
                      </a:r>
                      <a:endParaRPr lang="en-GB" sz="12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200" b="1" dirty="0">
                          <a:solidFill>
                            <a:srgbClr val="FF0000"/>
                          </a:solidFill>
                        </a:rPr>
                        <a:t>1</a:t>
                      </a:r>
                      <a:r>
                        <a:rPr lang="en-GB" sz="1200" b="1" baseline="30000" dirty="0">
                          <a:solidFill>
                            <a:srgbClr val="FF0000"/>
                          </a:solidFill>
                        </a:rPr>
                        <a:t>st</a:t>
                      </a:r>
                      <a:endParaRPr lang="en-GB" sz="1200" b="1"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200" b="1" dirty="0"/>
                    </a:p>
                    <a:p>
                      <a:pPr algn="ctr"/>
                      <a:endParaRPr lang="en-GB" sz="1200" b="1" dirty="0"/>
                    </a:p>
                    <a:p>
                      <a:pPr algn="ctr"/>
                      <a:endParaRPr lang="en-GB" sz="1200" b="1" dirty="0"/>
                    </a:p>
                    <a:p>
                      <a:pPr algn="ctr"/>
                      <a:endParaRPr lang="en-GB"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200" b="1" dirty="0">
                          <a:solidFill>
                            <a:srgbClr val="7030A0"/>
                          </a:solidFill>
                        </a:rPr>
                        <a:t>Header in football or agreeing with a referees decision in Rugby.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522058">
                <a:tc>
                  <a:txBody>
                    <a:bodyPr/>
                    <a:lstStyle/>
                    <a:p>
                      <a:pPr algn="ctr"/>
                      <a:r>
                        <a:rPr lang="en-GB" sz="1200" b="1" dirty="0">
                          <a:solidFill>
                            <a:srgbClr val="00B050"/>
                          </a:solidFill>
                        </a:rPr>
                        <a:t>The load</a:t>
                      </a:r>
                      <a:r>
                        <a:rPr lang="en-GB" sz="1200" b="1" baseline="0" dirty="0">
                          <a:solidFill>
                            <a:srgbClr val="00B050"/>
                          </a:solidFill>
                        </a:rPr>
                        <a:t> is located between the effort and the fulcrum. </a:t>
                      </a:r>
                      <a:endParaRPr lang="en-GB" sz="1200" b="1" dirty="0">
                        <a:solidFill>
                          <a:srgbClr val="00B050"/>
                        </a:solidFill>
                      </a:endParaRPr>
                    </a:p>
                    <a:p>
                      <a:pPr algn="ctr"/>
                      <a:endParaRPr lang="en-GB" sz="1200" b="1" dirty="0">
                        <a:solidFill>
                          <a:srgbClr val="00B050"/>
                        </a:solidFill>
                      </a:endParaRPr>
                    </a:p>
                    <a:p>
                      <a:pPr algn="ctr"/>
                      <a:endParaRPr lang="en-GB" sz="12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200" b="1" dirty="0">
                          <a:solidFill>
                            <a:srgbClr val="FF0000"/>
                          </a:solidFill>
                        </a:rPr>
                        <a:t>2</a:t>
                      </a:r>
                      <a:r>
                        <a:rPr lang="en-GB" sz="1200" b="1" baseline="30000" dirty="0">
                          <a:solidFill>
                            <a:srgbClr val="FF0000"/>
                          </a:solidFill>
                        </a:rPr>
                        <a:t>nd</a:t>
                      </a:r>
                      <a:r>
                        <a:rPr lang="en-GB" sz="1200" b="1" dirty="0">
                          <a:solidFill>
                            <a:srgbClr val="FF0000"/>
                          </a:solidFil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200" b="1" dirty="0">
                          <a:solidFill>
                            <a:srgbClr val="7030A0"/>
                          </a:solidFill>
                        </a:rPr>
                        <a:t>A diver at the top of a diving board. A basketball jump shot.</a:t>
                      </a:r>
                      <a:r>
                        <a:rPr lang="en-GB" sz="1200" b="1" baseline="0" dirty="0">
                          <a:solidFill>
                            <a:srgbClr val="7030A0"/>
                          </a:solidFill>
                        </a:rPr>
                        <a:t> A gymnast pointing toes. </a:t>
                      </a:r>
                      <a:endParaRPr lang="en-GB" sz="1200" b="1" dirty="0">
                        <a:solidFill>
                          <a:srgbClr val="7030A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522058">
                <a:tc>
                  <a:txBody>
                    <a:bodyPr/>
                    <a:lstStyle/>
                    <a:p>
                      <a:pPr algn="ctr"/>
                      <a:r>
                        <a:rPr lang="en-GB" sz="1200" b="1" dirty="0">
                          <a:solidFill>
                            <a:srgbClr val="00B050"/>
                          </a:solidFill>
                        </a:rPr>
                        <a:t>The effort is located between the load</a:t>
                      </a:r>
                      <a:r>
                        <a:rPr lang="en-GB" sz="1200" b="1" baseline="0" dirty="0">
                          <a:solidFill>
                            <a:srgbClr val="00B050"/>
                          </a:solidFill>
                        </a:rPr>
                        <a:t> and the fulcrum. </a:t>
                      </a:r>
                      <a:endParaRPr lang="en-GB" sz="1200" b="1" dirty="0">
                        <a:solidFill>
                          <a:srgbClr val="00B050"/>
                        </a:solidFill>
                      </a:endParaRPr>
                    </a:p>
                    <a:p>
                      <a:pPr algn="ctr"/>
                      <a:endParaRPr lang="en-GB" sz="1200" b="1" dirty="0">
                        <a:solidFill>
                          <a:srgbClr val="00B050"/>
                        </a:solidFill>
                      </a:endParaRPr>
                    </a:p>
                    <a:p>
                      <a:pPr algn="ctr"/>
                      <a:endParaRPr lang="en-GB" sz="12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200" b="1" dirty="0">
                          <a:solidFill>
                            <a:srgbClr val="FF0000"/>
                          </a:solidFill>
                        </a:rPr>
                        <a:t>3</a:t>
                      </a:r>
                      <a:r>
                        <a:rPr lang="en-GB" sz="1200" b="1" baseline="30000" dirty="0">
                          <a:solidFill>
                            <a:srgbClr val="FF0000"/>
                          </a:solidFill>
                        </a:rPr>
                        <a:t>rd</a:t>
                      </a:r>
                      <a:r>
                        <a:rPr lang="en-GB" sz="1200" b="1" dirty="0">
                          <a:solidFill>
                            <a:srgbClr val="FF0000"/>
                          </a:solidFil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200" b="1" dirty="0">
                          <a:solidFill>
                            <a:srgbClr val="7030A0"/>
                          </a:solidFill>
                        </a:rPr>
                        <a:t>A bicep curl</a:t>
                      </a:r>
                      <a:r>
                        <a:rPr lang="en-GB" sz="1200" b="1" baseline="0" dirty="0">
                          <a:solidFill>
                            <a:srgbClr val="7030A0"/>
                          </a:solidFill>
                        </a:rPr>
                        <a:t>. </a:t>
                      </a:r>
                      <a:endParaRPr lang="en-GB" sz="1200" b="1" dirty="0">
                        <a:solidFill>
                          <a:srgbClr val="7030A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bl>
          </a:graphicData>
        </a:graphic>
      </p:graphicFrame>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19388" y="4306246"/>
            <a:ext cx="1266825" cy="685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p:cNvSpPr txBox="1"/>
          <p:nvPr/>
        </p:nvSpPr>
        <p:spPr>
          <a:xfrm>
            <a:off x="5711777" y="4693380"/>
            <a:ext cx="86669" cy="369332"/>
          </a:xfrm>
          <a:prstGeom prst="rect">
            <a:avLst/>
          </a:prstGeom>
          <a:noFill/>
        </p:spPr>
        <p:txBody>
          <a:bodyPr wrap="square" rtlCol="0">
            <a:spAutoFit/>
          </a:bodyPr>
          <a:lstStyle/>
          <a:p>
            <a:r>
              <a:rPr lang="en-GB" dirty="0"/>
              <a:t>F</a:t>
            </a:r>
          </a:p>
        </p:txBody>
      </p:sp>
      <p:sp>
        <p:nvSpPr>
          <p:cNvPr id="11" name="TextBox 10"/>
          <p:cNvSpPr txBox="1"/>
          <p:nvPr/>
        </p:nvSpPr>
        <p:spPr>
          <a:xfrm>
            <a:off x="4923588" y="4674915"/>
            <a:ext cx="288031" cy="369332"/>
          </a:xfrm>
          <a:prstGeom prst="rect">
            <a:avLst/>
          </a:prstGeom>
          <a:noFill/>
        </p:spPr>
        <p:txBody>
          <a:bodyPr wrap="square" rtlCol="0">
            <a:spAutoFit/>
          </a:bodyPr>
          <a:lstStyle/>
          <a:p>
            <a:r>
              <a:rPr lang="en-GB" dirty="0"/>
              <a:t>L</a:t>
            </a:r>
          </a:p>
        </p:txBody>
      </p:sp>
      <p:sp>
        <p:nvSpPr>
          <p:cNvPr id="13" name="TextBox 12"/>
          <p:cNvSpPr txBox="1"/>
          <p:nvPr/>
        </p:nvSpPr>
        <p:spPr>
          <a:xfrm>
            <a:off x="6369684" y="4702287"/>
            <a:ext cx="288031" cy="369332"/>
          </a:xfrm>
          <a:prstGeom prst="rect">
            <a:avLst/>
          </a:prstGeom>
          <a:noFill/>
        </p:spPr>
        <p:txBody>
          <a:bodyPr wrap="square" rtlCol="0">
            <a:spAutoFit/>
          </a:bodyPr>
          <a:lstStyle/>
          <a:p>
            <a:r>
              <a:rPr lang="en-GB" dirty="0"/>
              <a:t>E</a:t>
            </a:r>
          </a:p>
        </p:txBody>
      </p:sp>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7603" y="5089510"/>
            <a:ext cx="1302081" cy="6674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 name="TextBox 16"/>
          <p:cNvSpPr txBox="1"/>
          <p:nvPr/>
        </p:nvSpPr>
        <p:spPr>
          <a:xfrm>
            <a:off x="6326349" y="5428311"/>
            <a:ext cx="86669" cy="369332"/>
          </a:xfrm>
          <a:prstGeom prst="rect">
            <a:avLst/>
          </a:prstGeom>
          <a:noFill/>
        </p:spPr>
        <p:txBody>
          <a:bodyPr wrap="square" rtlCol="0">
            <a:spAutoFit/>
          </a:bodyPr>
          <a:lstStyle/>
          <a:p>
            <a:r>
              <a:rPr lang="en-GB" dirty="0"/>
              <a:t>F</a:t>
            </a:r>
          </a:p>
        </p:txBody>
      </p:sp>
      <p:sp>
        <p:nvSpPr>
          <p:cNvPr id="18" name="TextBox 17"/>
          <p:cNvSpPr txBox="1"/>
          <p:nvPr/>
        </p:nvSpPr>
        <p:spPr>
          <a:xfrm>
            <a:off x="4888636" y="5387631"/>
            <a:ext cx="288031" cy="369332"/>
          </a:xfrm>
          <a:prstGeom prst="rect">
            <a:avLst/>
          </a:prstGeom>
          <a:noFill/>
        </p:spPr>
        <p:txBody>
          <a:bodyPr wrap="square" rtlCol="0">
            <a:spAutoFit/>
          </a:bodyPr>
          <a:lstStyle/>
          <a:p>
            <a:r>
              <a:rPr lang="en-GB" dirty="0"/>
              <a:t>E</a:t>
            </a:r>
          </a:p>
        </p:txBody>
      </p:sp>
      <p:sp>
        <p:nvSpPr>
          <p:cNvPr id="19" name="TextBox 18"/>
          <p:cNvSpPr txBox="1"/>
          <p:nvPr/>
        </p:nvSpPr>
        <p:spPr>
          <a:xfrm>
            <a:off x="5772924" y="5465262"/>
            <a:ext cx="288031" cy="369332"/>
          </a:xfrm>
          <a:prstGeom prst="rect">
            <a:avLst/>
          </a:prstGeom>
          <a:noFill/>
        </p:spPr>
        <p:txBody>
          <a:bodyPr wrap="square" rtlCol="0">
            <a:spAutoFit/>
          </a:bodyPr>
          <a:lstStyle/>
          <a:p>
            <a:r>
              <a:rPr lang="en-GB" dirty="0"/>
              <a:t>L</a:t>
            </a:r>
          </a:p>
        </p:txBody>
      </p:sp>
      <p:pic>
        <p:nvPicPr>
          <p:cNvPr id="1229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35724" y="5949280"/>
            <a:ext cx="1280942" cy="6353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TextBox 20"/>
          <p:cNvSpPr txBox="1"/>
          <p:nvPr/>
        </p:nvSpPr>
        <p:spPr>
          <a:xfrm>
            <a:off x="4871074" y="6215010"/>
            <a:ext cx="288031" cy="369332"/>
          </a:xfrm>
          <a:prstGeom prst="rect">
            <a:avLst/>
          </a:prstGeom>
          <a:noFill/>
        </p:spPr>
        <p:txBody>
          <a:bodyPr wrap="square" rtlCol="0">
            <a:spAutoFit/>
          </a:bodyPr>
          <a:lstStyle/>
          <a:p>
            <a:r>
              <a:rPr lang="en-GB" dirty="0"/>
              <a:t>L</a:t>
            </a:r>
          </a:p>
        </p:txBody>
      </p:sp>
      <p:sp>
        <p:nvSpPr>
          <p:cNvPr id="22" name="TextBox 21"/>
          <p:cNvSpPr txBox="1"/>
          <p:nvPr/>
        </p:nvSpPr>
        <p:spPr>
          <a:xfrm>
            <a:off x="5628908" y="6252325"/>
            <a:ext cx="288031" cy="369332"/>
          </a:xfrm>
          <a:prstGeom prst="rect">
            <a:avLst/>
          </a:prstGeom>
          <a:noFill/>
        </p:spPr>
        <p:txBody>
          <a:bodyPr wrap="square" rtlCol="0">
            <a:spAutoFit/>
          </a:bodyPr>
          <a:lstStyle/>
          <a:p>
            <a:r>
              <a:rPr lang="en-GB" dirty="0"/>
              <a:t>E</a:t>
            </a:r>
          </a:p>
        </p:txBody>
      </p:sp>
      <p:sp>
        <p:nvSpPr>
          <p:cNvPr id="23" name="TextBox 22"/>
          <p:cNvSpPr txBox="1"/>
          <p:nvPr/>
        </p:nvSpPr>
        <p:spPr>
          <a:xfrm>
            <a:off x="6353071" y="6215010"/>
            <a:ext cx="119893" cy="369332"/>
          </a:xfrm>
          <a:prstGeom prst="rect">
            <a:avLst/>
          </a:prstGeom>
          <a:noFill/>
        </p:spPr>
        <p:txBody>
          <a:bodyPr wrap="square" rtlCol="0">
            <a:spAutoFit/>
          </a:bodyPr>
          <a:lstStyle/>
          <a:p>
            <a:r>
              <a:rPr lang="en-GB" dirty="0"/>
              <a:t>F</a:t>
            </a:r>
          </a:p>
        </p:txBody>
      </p:sp>
      <p:sp>
        <p:nvSpPr>
          <p:cNvPr id="12" name="TextBox 11"/>
          <p:cNvSpPr txBox="1"/>
          <p:nvPr/>
        </p:nvSpPr>
        <p:spPr>
          <a:xfrm>
            <a:off x="5920439" y="158213"/>
            <a:ext cx="3116057" cy="1200329"/>
          </a:xfrm>
          <a:prstGeom prst="rect">
            <a:avLst/>
          </a:prstGeom>
          <a:noFill/>
        </p:spPr>
        <p:txBody>
          <a:bodyPr wrap="square" rtlCol="0">
            <a:spAutoFit/>
          </a:bodyPr>
          <a:lstStyle/>
          <a:p>
            <a:r>
              <a:rPr lang="en-GB" b="1" dirty="0"/>
              <a:t>LO- Know the 3 lever systems and apply to practical examples. Explain mechanical advantage.   </a:t>
            </a:r>
          </a:p>
        </p:txBody>
      </p:sp>
      <p:sp>
        <p:nvSpPr>
          <p:cNvPr id="14" name="Rectangle 13"/>
          <p:cNvSpPr/>
          <p:nvPr/>
        </p:nvSpPr>
        <p:spPr>
          <a:xfrm>
            <a:off x="5920439" y="158213"/>
            <a:ext cx="2972041" cy="1200329"/>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5755111" y="1736585"/>
            <a:ext cx="3388889" cy="923330"/>
          </a:xfrm>
          <a:prstGeom prst="rect">
            <a:avLst/>
          </a:prstGeom>
          <a:noFill/>
        </p:spPr>
        <p:txBody>
          <a:bodyPr wrap="square" rtlCol="0">
            <a:spAutoFit/>
          </a:bodyPr>
          <a:lstStyle/>
          <a:p>
            <a:r>
              <a:rPr lang="en-GB" b="1" u="sng" dirty="0"/>
              <a:t>Label the lever system. (3 marks) What lever system is the performer using? (1 mark)</a:t>
            </a:r>
          </a:p>
        </p:txBody>
      </p:sp>
    </p:spTree>
    <p:extLst>
      <p:ext uri="{BB962C8B-B14F-4D97-AF65-F5344CB8AC3E}">
        <p14:creationId xmlns:p14="http://schemas.microsoft.com/office/powerpoint/2010/main" val="27701268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6672" y="95875"/>
            <a:ext cx="8229600" cy="634082"/>
          </a:xfrm>
        </p:spPr>
        <p:txBody>
          <a:bodyPr>
            <a:normAutofit fontScale="90000"/>
          </a:bodyPr>
          <a:lstStyle/>
          <a:p>
            <a:r>
              <a:rPr lang="en-GB" dirty="0"/>
              <a:t>Planes of movement </a:t>
            </a:r>
          </a:p>
        </p:txBody>
      </p:sp>
      <p:sp>
        <p:nvSpPr>
          <p:cNvPr id="3" name="Content Placeholder 2"/>
          <p:cNvSpPr>
            <a:spLocks noGrp="1"/>
          </p:cNvSpPr>
          <p:nvPr>
            <p:ph idx="1"/>
          </p:nvPr>
        </p:nvSpPr>
        <p:spPr>
          <a:xfrm>
            <a:off x="0" y="1071261"/>
            <a:ext cx="8028384" cy="5760640"/>
          </a:xfrm>
        </p:spPr>
        <p:txBody>
          <a:bodyPr>
            <a:normAutofit fontScale="92500" lnSpcReduction="10000"/>
          </a:bodyPr>
          <a:lstStyle/>
          <a:p>
            <a:pPr marL="0" indent="0">
              <a:buNone/>
            </a:pPr>
            <a:r>
              <a:rPr lang="en-GB" sz="1800" b="1" u="sng" dirty="0"/>
              <a:t>What is a plane of movement? </a:t>
            </a:r>
            <a:r>
              <a:rPr lang="en-GB" sz="1800" b="1" dirty="0">
                <a:solidFill>
                  <a:srgbClr val="00B050"/>
                </a:solidFill>
              </a:rPr>
              <a:t>All movements performed by the body are carried out across three dimensions. These dimensions are the planes of movement and divide the body using imaginary lines (flat planes). </a:t>
            </a:r>
            <a:endParaRPr lang="en-GB" sz="1800" b="1" u="sng" dirty="0">
              <a:solidFill>
                <a:srgbClr val="00B050"/>
              </a:solidFill>
            </a:endParaRPr>
          </a:p>
          <a:p>
            <a:pPr marL="0" indent="0">
              <a:buNone/>
            </a:pPr>
            <a:endParaRPr lang="en-GB" sz="1800" b="1" u="sng" dirty="0">
              <a:solidFill>
                <a:srgbClr val="FF0000"/>
              </a:solidFill>
            </a:endParaRPr>
          </a:p>
          <a:p>
            <a:pPr marL="0" indent="0">
              <a:buNone/>
            </a:pPr>
            <a:r>
              <a:rPr lang="en-GB" sz="1800" b="1" u="sng" dirty="0">
                <a:solidFill>
                  <a:srgbClr val="FF0000"/>
                </a:solidFill>
              </a:rPr>
              <a:t>Frontal Plane</a:t>
            </a:r>
          </a:p>
          <a:p>
            <a:r>
              <a:rPr lang="en-GB" sz="1800" b="1" dirty="0">
                <a:solidFill>
                  <a:srgbClr val="00B050"/>
                </a:solidFill>
              </a:rPr>
              <a:t>Runs vertically</a:t>
            </a:r>
          </a:p>
          <a:p>
            <a:r>
              <a:rPr lang="en-GB" sz="1800" b="1" dirty="0">
                <a:solidFill>
                  <a:srgbClr val="00B050"/>
                </a:solidFill>
              </a:rPr>
              <a:t>Divides the body in sections, between front and back. </a:t>
            </a:r>
          </a:p>
          <a:p>
            <a:r>
              <a:rPr lang="en-GB" sz="1800" b="1" dirty="0">
                <a:solidFill>
                  <a:srgbClr val="00B050"/>
                </a:solidFill>
              </a:rPr>
              <a:t>Movements in this plane are sideways movements of adduction and abduction.</a:t>
            </a:r>
          </a:p>
          <a:p>
            <a:pPr marL="0" indent="0">
              <a:buNone/>
            </a:pPr>
            <a:r>
              <a:rPr lang="en-GB" sz="1800" b="1" dirty="0">
                <a:solidFill>
                  <a:srgbClr val="7030A0"/>
                </a:solidFill>
              </a:rPr>
              <a:t>E.g. The hip during the breast stroke leg action in swimming.  Splits in gymnastics. </a:t>
            </a:r>
          </a:p>
          <a:p>
            <a:pPr marL="0" indent="0">
              <a:buNone/>
            </a:pPr>
            <a:endParaRPr lang="en-GB" sz="1800" b="1" dirty="0">
              <a:solidFill>
                <a:srgbClr val="7030A0"/>
              </a:solidFill>
            </a:endParaRPr>
          </a:p>
          <a:p>
            <a:pPr marL="0" indent="0">
              <a:buNone/>
            </a:pPr>
            <a:r>
              <a:rPr lang="en-GB" sz="1800" b="1" u="sng" dirty="0">
                <a:solidFill>
                  <a:srgbClr val="FF0000"/>
                </a:solidFill>
              </a:rPr>
              <a:t>Transverse Plane</a:t>
            </a:r>
          </a:p>
          <a:p>
            <a:r>
              <a:rPr lang="en-GB" sz="1800" b="1" dirty="0">
                <a:solidFill>
                  <a:srgbClr val="00B050"/>
                </a:solidFill>
              </a:rPr>
              <a:t>Divides the body into upper and lower. </a:t>
            </a:r>
          </a:p>
          <a:p>
            <a:r>
              <a:rPr lang="en-GB" sz="1800" b="1" dirty="0">
                <a:solidFill>
                  <a:srgbClr val="00B050"/>
                </a:solidFill>
              </a:rPr>
              <a:t>Movements are rotational. </a:t>
            </a:r>
          </a:p>
          <a:p>
            <a:pPr marL="0" indent="0">
              <a:buNone/>
            </a:pPr>
            <a:r>
              <a:rPr lang="en-GB" sz="1800" b="1" dirty="0">
                <a:solidFill>
                  <a:srgbClr val="7030A0"/>
                </a:solidFill>
              </a:rPr>
              <a:t>E.g. Arm action (circumduction) when bowling in cricket with rotation at the shoulder joint. Golf swing, tennis underarm shot. </a:t>
            </a:r>
          </a:p>
          <a:p>
            <a:pPr marL="0" indent="0">
              <a:buNone/>
            </a:pPr>
            <a:endParaRPr lang="en-GB" sz="1800" b="1" dirty="0">
              <a:solidFill>
                <a:srgbClr val="7030A0"/>
              </a:solidFill>
            </a:endParaRPr>
          </a:p>
          <a:p>
            <a:pPr marL="0" indent="0">
              <a:buNone/>
            </a:pPr>
            <a:r>
              <a:rPr lang="en-GB" sz="1800" b="1" u="sng" dirty="0">
                <a:solidFill>
                  <a:srgbClr val="FF0000"/>
                </a:solidFill>
              </a:rPr>
              <a:t>Sagittal Plane</a:t>
            </a:r>
          </a:p>
          <a:p>
            <a:r>
              <a:rPr lang="en-GB" sz="1800" b="1" dirty="0">
                <a:solidFill>
                  <a:srgbClr val="00B050"/>
                </a:solidFill>
              </a:rPr>
              <a:t> Splits the body vertically into left and right sides.</a:t>
            </a:r>
          </a:p>
          <a:p>
            <a:r>
              <a:rPr lang="en-GB" sz="1800" b="1" dirty="0">
                <a:solidFill>
                  <a:srgbClr val="00B050"/>
                </a:solidFill>
              </a:rPr>
              <a:t>Movements are up and down. (Flexion &amp; Extension)</a:t>
            </a:r>
          </a:p>
          <a:p>
            <a:pPr marL="0" indent="0">
              <a:buNone/>
            </a:pPr>
            <a:r>
              <a:rPr lang="en-GB" sz="1800" b="1" dirty="0">
                <a:solidFill>
                  <a:srgbClr val="7030A0"/>
                </a:solidFill>
              </a:rPr>
              <a:t> E.g. Leg action in running. </a:t>
            </a:r>
          </a:p>
          <a:p>
            <a:pPr marL="0" indent="0">
              <a:buNone/>
            </a:pPr>
            <a:endParaRPr lang="en-GB" sz="1800" b="1" dirty="0">
              <a:solidFill>
                <a:srgbClr val="7030A0"/>
              </a:solidFill>
            </a:endParaRPr>
          </a:p>
          <a:p>
            <a:pPr marL="0" indent="0">
              <a:buNone/>
            </a:pPr>
            <a:endParaRPr lang="en-GB" sz="1800" b="1" dirty="0">
              <a:solidFill>
                <a:srgbClr val="7030A0"/>
              </a:solidFill>
            </a:endParaRPr>
          </a:p>
          <a:p>
            <a:pPr marL="0" indent="0">
              <a:buNone/>
            </a:pPr>
            <a:endParaRPr lang="en-GB" sz="1800" b="1" dirty="0">
              <a:solidFill>
                <a:srgbClr val="7030A0"/>
              </a:solidFill>
            </a:endParaRPr>
          </a:p>
        </p:txBody>
      </p:sp>
      <p:pic>
        <p:nvPicPr>
          <p:cNvPr id="4" name="Picture 3"/>
          <p:cNvPicPr>
            <a:picLocks noChangeAspect="1"/>
          </p:cNvPicPr>
          <p:nvPr/>
        </p:nvPicPr>
        <p:blipFill>
          <a:blip r:embed="rId2"/>
          <a:stretch>
            <a:fillRect/>
          </a:stretch>
        </p:blipFill>
        <p:spPr>
          <a:xfrm>
            <a:off x="7939641" y="1772816"/>
            <a:ext cx="756563" cy="1822002"/>
          </a:xfrm>
          <a:prstGeom prst="rect">
            <a:avLst/>
          </a:prstGeom>
        </p:spPr>
      </p:pic>
      <p:pic>
        <p:nvPicPr>
          <p:cNvPr id="5" name="Picture 4"/>
          <p:cNvPicPr>
            <a:picLocks noChangeAspect="1"/>
          </p:cNvPicPr>
          <p:nvPr/>
        </p:nvPicPr>
        <p:blipFill>
          <a:blip r:embed="rId3"/>
          <a:stretch>
            <a:fillRect/>
          </a:stretch>
        </p:blipFill>
        <p:spPr>
          <a:xfrm>
            <a:off x="7842124" y="3537886"/>
            <a:ext cx="951599" cy="1728192"/>
          </a:xfrm>
          <a:prstGeom prst="rect">
            <a:avLst/>
          </a:prstGeom>
        </p:spPr>
      </p:pic>
      <p:pic>
        <p:nvPicPr>
          <p:cNvPr id="6" name="Picture 5"/>
          <p:cNvPicPr>
            <a:picLocks noChangeAspect="1"/>
          </p:cNvPicPr>
          <p:nvPr/>
        </p:nvPicPr>
        <p:blipFill>
          <a:blip r:embed="rId4"/>
          <a:stretch>
            <a:fillRect/>
          </a:stretch>
        </p:blipFill>
        <p:spPr>
          <a:xfrm>
            <a:off x="7957607" y="5266078"/>
            <a:ext cx="738597" cy="1565823"/>
          </a:xfrm>
          <a:prstGeom prst="rect">
            <a:avLst/>
          </a:prstGeom>
        </p:spPr>
      </p:pic>
      <p:sp>
        <p:nvSpPr>
          <p:cNvPr id="7" name="TextBox 6"/>
          <p:cNvSpPr txBox="1"/>
          <p:nvPr/>
        </p:nvSpPr>
        <p:spPr>
          <a:xfrm>
            <a:off x="5048636" y="116632"/>
            <a:ext cx="4104456" cy="861774"/>
          </a:xfrm>
          <a:prstGeom prst="rect">
            <a:avLst/>
          </a:prstGeom>
          <a:noFill/>
        </p:spPr>
        <p:txBody>
          <a:bodyPr wrap="square" rtlCol="0">
            <a:spAutoFit/>
          </a:bodyPr>
          <a:lstStyle/>
          <a:p>
            <a:r>
              <a:rPr lang="en-GB" sz="1600" b="1" dirty="0"/>
              <a:t>LO- know the location of the planes of movement in the body and their application to physical activity and sport</a:t>
            </a:r>
            <a:r>
              <a:rPr lang="en-GB" dirty="0"/>
              <a:t>. </a:t>
            </a:r>
          </a:p>
        </p:txBody>
      </p:sp>
      <p:sp>
        <p:nvSpPr>
          <p:cNvPr id="8" name="Rectangle 7"/>
          <p:cNvSpPr/>
          <p:nvPr/>
        </p:nvSpPr>
        <p:spPr>
          <a:xfrm>
            <a:off x="5048636" y="116632"/>
            <a:ext cx="3860028" cy="861774"/>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455354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2656" y="116632"/>
            <a:ext cx="8229600" cy="634082"/>
          </a:xfrm>
        </p:spPr>
        <p:txBody>
          <a:bodyPr>
            <a:normAutofit fontScale="90000"/>
          </a:bodyPr>
          <a:lstStyle/>
          <a:p>
            <a:r>
              <a:rPr lang="en-GB" dirty="0"/>
              <a:t>Axes of rotation </a:t>
            </a:r>
          </a:p>
        </p:txBody>
      </p:sp>
      <p:sp>
        <p:nvSpPr>
          <p:cNvPr id="3" name="Content Placeholder 2"/>
          <p:cNvSpPr>
            <a:spLocks noGrp="1"/>
          </p:cNvSpPr>
          <p:nvPr>
            <p:ph idx="1"/>
          </p:nvPr>
        </p:nvSpPr>
        <p:spPr>
          <a:xfrm>
            <a:off x="179512" y="908720"/>
            <a:ext cx="8856984" cy="5949280"/>
          </a:xfrm>
        </p:spPr>
        <p:txBody>
          <a:bodyPr>
            <a:normAutofit/>
          </a:bodyPr>
          <a:lstStyle/>
          <a:p>
            <a:pPr marL="0" indent="0">
              <a:buNone/>
            </a:pPr>
            <a:r>
              <a:rPr lang="en-GB" sz="1800" b="1" u="sng" dirty="0"/>
              <a:t>What is an axes of rotation? </a:t>
            </a:r>
            <a:r>
              <a:rPr lang="en-GB" sz="1800" b="1" dirty="0">
                <a:solidFill>
                  <a:srgbClr val="00B050"/>
                </a:solidFill>
              </a:rPr>
              <a:t>Movements of the body can occur around three axes. Every joint movement is carried out in a plane about an axis which is imaginary straight lines that rotate the body. </a:t>
            </a:r>
          </a:p>
          <a:p>
            <a:pPr marL="0" indent="0">
              <a:buNone/>
            </a:pPr>
            <a:r>
              <a:rPr lang="en-GB" sz="1800" b="1" u="sng" dirty="0">
                <a:solidFill>
                  <a:srgbClr val="FF0000"/>
                </a:solidFill>
              </a:rPr>
              <a:t>Longitudinal axis- </a:t>
            </a:r>
          </a:p>
          <a:p>
            <a:r>
              <a:rPr lang="en-GB" sz="1800" b="1" dirty="0">
                <a:solidFill>
                  <a:srgbClr val="00B050"/>
                </a:solidFill>
              </a:rPr>
              <a:t>Runs from the top of your body to the body of your body</a:t>
            </a:r>
          </a:p>
          <a:p>
            <a:r>
              <a:rPr lang="en-GB" sz="1800" b="1" dirty="0">
                <a:solidFill>
                  <a:srgbClr val="7030A0"/>
                </a:solidFill>
              </a:rPr>
              <a:t> E.g. Pirouette in dance</a:t>
            </a:r>
            <a:endParaRPr lang="en-GB" sz="1800" b="1" dirty="0">
              <a:solidFill>
                <a:srgbClr val="00B050"/>
              </a:solidFill>
            </a:endParaRPr>
          </a:p>
          <a:p>
            <a:pPr marL="0" indent="0">
              <a:buNone/>
            </a:pPr>
            <a:r>
              <a:rPr lang="en-GB" sz="1800" b="1" u="sng" dirty="0">
                <a:solidFill>
                  <a:srgbClr val="FF0000"/>
                </a:solidFill>
              </a:rPr>
              <a:t>Transverse axis-</a:t>
            </a:r>
          </a:p>
          <a:p>
            <a:r>
              <a:rPr lang="en-GB" sz="1800" b="1" dirty="0"/>
              <a:t> </a:t>
            </a:r>
            <a:r>
              <a:rPr lang="en-GB" sz="1800" b="1" dirty="0">
                <a:solidFill>
                  <a:srgbClr val="00B050"/>
                </a:solidFill>
              </a:rPr>
              <a:t>Runs from side to side of your body </a:t>
            </a:r>
          </a:p>
          <a:p>
            <a:r>
              <a:rPr lang="en-GB" sz="1800" b="1" dirty="0"/>
              <a:t> </a:t>
            </a:r>
            <a:r>
              <a:rPr lang="en-GB" sz="1800" b="1" dirty="0">
                <a:solidFill>
                  <a:srgbClr val="7030A0"/>
                </a:solidFill>
              </a:rPr>
              <a:t>E.g. Somersault in gymnastic</a:t>
            </a:r>
          </a:p>
          <a:p>
            <a:pPr marL="0" indent="0">
              <a:buNone/>
            </a:pPr>
            <a:r>
              <a:rPr lang="en-GB" sz="1800" b="1" u="sng" dirty="0">
                <a:solidFill>
                  <a:srgbClr val="FF0000"/>
                </a:solidFill>
              </a:rPr>
              <a:t>Frontal axis-</a:t>
            </a:r>
          </a:p>
          <a:p>
            <a:r>
              <a:rPr lang="en-GB" sz="1800" b="1" dirty="0"/>
              <a:t> </a:t>
            </a:r>
            <a:r>
              <a:rPr lang="en-GB" sz="1800" b="1" dirty="0">
                <a:solidFill>
                  <a:srgbClr val="00B050"/>
                </a:solidFill>
              </a:rPr>
              <a:t>Runs from front to back of the body. </a:t>
            </a:r>
          </a:p>
          <a:p>
            <a:r>
              <a:rPr lang="en-GB" sz="1800" b="1" dirty="0"/>
              <a:t> </a:t>
            </a:r>
            <a:r>
              <a:rPr lang="en-GB" sz="1800" b="1" dirty="0">
                <a:solidFill>
                  <a:srgbClr val="7030A0"/>
                </a:solidFill>
              </a:rPr>
              <a:t>E.g. Cartwheel </a:t>
            </a:r>
          </a:p>
          <a:p>
            <a:pPr marL="0" indent="0">
              <a:buNone/>
            </a:pPr>
            <a:endParaRPr lang="en-GB" sz="1800" b="1" dirty="0">
              <a:solidFill>
                <a:srgbClr val="7030A0"/>
              </a:solidFill>
            </a:endParaRPr>
          </a:p>
          <a:p>
            <a:pPr marL="0" indent="0">
              <a:buNone/>
            </a:pPr>
            <a:endParaRPr lang="en-GB" sz="1800" b="1" dirty="0">
              <a:solidFill>
                <a:srgbClr val="00B050"/>
              </a:solidFill>
            </a:endParaRPr>
          </a:p>
        </p:txBody>
      </p:sp>
      <p:pic>
        <p:nvPicPr>
          <p:cNvPr id="4" name="Picture 3"/>
          <p:cNvPicPr>
            <a:picLocks noChangeAspect="1"/>
          </p:cNvPicPr>
          <p:nvPr/>
        </p:nvPicPr>
        <p:blipFill>
          <a:blip r:embed="rId2"/>
          <a:stretch>
            <a:fillRect/>
          </a:stretch>
        </p:blipFill>
        <p:spPr>
          <a:xfrm>
            <a:off x="6030619" y="1628800"/>
            <a:ext cx="981318" cy="1233500"/>
          </a:xfrm>
          <a:prstGeom prst="rect">
            <a:avLst/>
          </a:prstGeom>
        </p:spPr>
      </p:pic>
      <p:pic>
        <p:nvPicPr>
          <p:cNvPr id="5" name="Picture 4"/>
          <p:cNvPicPr>
            <a:picLocks noChangeAspect="1"/>
          </p:cNvPicPr>
          <p:nvPr/>
        </p:nvPicPr>
        <p:blipFill>
          <a:blip r:embed="rId3"/>
          <a:stretch>
            <a:fillRect/>
          </a:stretch>
        </p:blipFill>
        <p:spPr>
          <a:xfrm>
            <a:off x="5907409" y="2863427"/>
            <a:ext cx="1104528" cy="1235759"/>
          </a:xfrm>
          <a:prstGeom prst="rect">
            <a:avLst/>
          </a:prstGeom>
        </p:spPr>
      </p:pic>
      <p:pic>
        <p:nvPicPr>
          <p:cNvPr id="6" name="Picture 5"/>
          <p:cNvPicPr>
            <a:picLocks noChangeAspect="1"/>
          </p:cNvPicPr>
          <p:nvPr/>
        </p:nvPicPr>
        <p:blipFill>
          <a:blip r:embed="rId4"/>
          <a:stretch>
            <a:fillRect/>
          </a:stretch>
        </p:blipFill>
        <p:spPr>
          <a:xfrm>
            <a:off x="5907409" y="3934487"/>
            <a:ext cx="1078929" cy="1294713"/>
          </a:xfrm>
          <a:prstGeom prst="rect">
            <a:avLst/>
          </a:prstGeom>
        </p:spPr>
      </p:pic>
      <p:sp>
        <p:nvSpPr>
          <p:cNvPr id="7" name="TextBox 6"/>
          <p:cNvSpPr txBox="1"/>
          <p:nvPr/>
        </p:nvSpPr>
        <p:spPr>
          <a:xfrm>
            <a:off x="5078127" y="38514"/>
            <a:ext cx="3816424" cy="830997"/>
          </a:xfrm>
          <a:prstGeom prst="rect">
            <a:avLst/>
          </a:prstGeom>
          <a:noFill/>
        </p:spPr>
        <p:txBody>
          <a:bodyPr wrap="square" rtlCol="0">
            <a:spAutoFit/>
          </a:bodyPr>
          <a:lstStyle/>
          <a:p>
            <a:r>
              <a:rPr lang="en-GB" sz="1600" b="1" dirty="0"/>
              <a:t>LO- know the location of the axes of rotation in the body and their application to physical activity and sport. </a:t>
            </a:r>
          </a:p>
        </p:txBody>
      </p:sp>
      <p:sp>
        <p:nvSpPr>
          <p:cNvPr id="8" name="Rectangle 7"/>
          <p:cNvSpPr/>
          <p:nvPr/>
        </p:nvSpPr>
        <p:spPr>
          <a:xfrm>
            <a:off x="5103725" y="48216"/>
            <a:ext cx="3816424" cy="830997"/>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9" name="Table 8"/>
          <p:cNvGraphicFramePr>
            <a:graphicFrameLocks noGrp="1"/>
          </p:cNvGraphicFramePr>
          <p:nvPr>
            <p:extLst>
              <p:ext uri="{D42A27DB-BD31-4B8C-83A1-F6EECF244321}">
                <p14:modId xmlns:p14="http://schemas.microsoft.com/office/powerpoint/2010/main" val="3661089946"/>
              </p:ext>
            </p:extLst>
          </p:nvPr>
        </p:nvGraphicFramePr>
        <p:xfrm>
          <a:off x="256843" y="5301208"/>
          <a:ext cx="8640960" cy="1463040"/>
        </p:xfrm>
        <a:graphic>
          <a:graphicData uri="http://schemas.openxmlformats.org/drawingml/2006/table">
            <a:tbl>
              <a:tblPr firstRow="1" bandRow="1">
                <a:tableStyleId>{5C22544A-7EE6-4342-B048-85BDC9FD1C3A}</a:tableStyleId>
              </a:tblPr>
              <a:tblGrid>
                <a:gridCol w="1920213">
                  <a:extLst>
                    <a:ext uri="{9D8B030D-6E8A-4147-A177-3AD203B41FA5}">
                      <a16:colId xmlns:a16="http://schemas.microsoft.com/office/drawing/2014/main" val="20000"/>
                    </a:ext>
                  </a:extLst>
                </a:gridCol>
                <a:gridCol w="2400267">
                  <a:extLst>
                    <a:ext uri="{9D8B030D-6E8A-4147-A177-3AD203B41FA5}">
                      <a16:colId xmlns:a16="http://schemas.microsoft.com/office/drawing/2014/main" val="20001"/>
                    </a:ext>
                  </a:extLst>
                </a:gridCol>
                <a:gridCol w="2160240">
                  <a:extLst>
                    <a:ext uri="{9D8B030D-6E8A-4147-A177-3AD203B41FA5}">
                      <a16:colId xmlns:a16="http://schemas.microsoft.com/office/drawing/2014/main" val="20002"/>
                    </a:ext>
                  </a:extLst>
                </a:gridCol>
                <a:gridCol w="2160240">
                  <a:extLst>
                    <a:ext uri="{9D8B030D-6E8A-4147-A177-3AD203B41FA5}">
                      <a16:colId xmlns:a16="http://schemas.microsoft.com/office/drawing/2014/main" val="20003"/>
                    </a:ext>
                  </a:extLst>
                </a:gridCol>
              </a:tblGrid>
              <a:tr h="141489">
                <a:tc>
                  <a:txBody>
                    <a:bodyPr/>
                    <a:lstStyle/>
                    <a:p>
                      <a:pPr algn="ctr"/>
                      <a:r>
                        <a:rPr lang="en-GB" b="1" dirty="0">
                          <a:solidFill>
                            <a:schemeClr val="tx1"/>
                          </a:solidFill>
                        </a:rPr>
                        <a:t>Plane</a:t>
                      </a:r>
                    </a:p>
                  </a:txBody>
                  <a:tcPr>
                    <a:solidFill>
                      <a:schemeClr val="bg1">
                        <a:lumMod val="75000"/>
                      </a:schemeClr>
                    </a:solidFill>
                  </a:tcPr>
                </a:tc>
                <a:tc>
                  <a:txBody>
                    <a:bodyPr/>
                    <a:lstStyle/>
                    <a:p>
                      <a:pPr algn="ctr"/>
                      <a:r>
                        <a:rPr lang="en-GB" b="1" dirty="0">
                          <a:solidFill>
                            <a:schemeClr val="tx1"/>
                          </a:solidFill>
                        </a:rPr>
                        <a:t>Movement</a:t>
                      </a:r>
                    </a:p>
                  </a:txBody>
                  <a:tcPr>
                    <a:solidFill>
                      <a:schemeClr val="bg1">
                        <a:lumMod val="75000"/>
                      </a:schemeClr>
                    </a:solidFill>
                  </a:tcPr>
                </a:tc>
                <a:tc>
                  <a:txBody>
                    <a:bodyPr/>
                    <a:lstStyle/>
                    <a:p>
                      <a:pPr algn="ctr"/>
                      <a:r>
                        <a:rPr lang="en-GB" b="1" dirty="0">
                          <a:solidFill>
                            <a:schemeClr val="tx1"/>
                          </a:solidFill>
                        </a:rPr>
                        <a:t>Axis</a:t>
                      </a:r>
                    </a:p>
                  </a:txBody>
                  <a:tcPr>
                    <a:solidFill>
                      <a:schemeClr val="bg1">
                        <a:lumMod val="75000"/>
                      </a:schemeClr>
                    </a:solidFill>
                  </a:tcPr>
                </a:tc>
                <a:tc>
                  <a:txBody>
                    <a:bodyPr/>
                    <a:lstStyle/>
                    <a:p>
                      <a:pPr algn="ctr"/>
                      <a:r>
                        <a:rPr lang="en-GB" b="1" dirty="0">
                          <a:solidFill>
                            <a:schemeClr val="tx1"/>
                          </a:solidFill>
                        </a:rPr>
                        <a:t>Example </a:t>
                      </a:r>
                    </a:p>
                  </a:txBody>
                  <a:tcPr>
                    <a:solidFill>
                      <a:schemeClr val="bg1">
                        <a:lumMod val="75000"/>
                      </a:schemeClr>
                    </a:solidFill>
                  </a:tcPr>
                </a:tc>
                <a:extLst>
                  <a:ext uri="{0D108BD9-81ED-4DB2-BD59-A6C34878D82A}">
                    <a16:rowId xmlns:a16="http://schemas.microsoft.com/office/drawing/2014/main" val="10000"/>
                  </a:ext>
                </a:extLst>
              </a:tr>
              <a:tr h="288874">
                <a:tc>
                  <a:txBody>
                    <a:bodyPr/>
                    <a:lstStyle/>
                    <a:p>
                      <a:pPr algn="ctr"/>
                      <a:r>
                        <a:rPr lang="en-GB" b="1" dirty="0">
                          <a:solidFill>
                            <a:srgbClr val="FF0000"/>
                          </a:solidFill>
                        </a:rPr>
                        <a:t>Frontal</a:t>
                      </a:r>
                    </a:p>
                  </a:txBody>
                  <a:tcPr>
                    <a:solidFill>
                      <a:schemeClr val="bg1">
                        <a:lumMod val="75000"/>
                      </a:schemeClr>
                    </a:solidFill>
                  </a:tcPr>
                </a:tc>
                <a:tc>
                  <a:txBody>
                    <a:bodyPr/>
                    <a:lstStyle/>
                    <a:p>
                      <a:pPr algn="ctr"/>
                      <a:r>
                        <a:rPr lang="en-GB" b="1" dirty="0">
                          <a:solidFill>
                            <a:srgbClr val="FF0000"/>
                          </a:solidFill>
                        </a:rPr>
                        <a:t>Abduction/adduction</a:t>
                      </a:r>
                    </a:p>
                  </a:txBody>
                  <a:tcPr>
                    <a:solidFill>
                      <a:schemeClr val="bg1">
                        <a:lumMod val="75000"/>
                      </a:schemeClr>
                    </a:solidFill>
                  </a:tcPr>
                </a:tc>
                <a:tc>
                  <a:txBody>
                    <a:bodyPr/>
                    <a:lstStyle/>
                    <a:p>
                      <a:pPr algn="ctr"/>
                      <a:r>
                        <a:rPr lang="en-GB" b="1" dirty="0">
                          <a:solidFill>
                            <a:srgbClr val="FF0000"/>
                          </a:solidFill>
                        </a:rPr>
                        <a:t>Frontal</a:t>
                      </a:r>
                      <a:r>
                        <a:rPr lang="en-GB" b="1" baseline="0" dirty="0">
                          <a:solidFill>
                            <a:srgbClr val="FF0000"/>
                          </a:solidFill>
                        </a:rPr>
                        <a:t> Axis</a:t>
                      </a:r>
                      <a:endParaRPr lang="en-GB" b="1" dirty="0">
                        <a:solidFill>
                          <a:srgbClr val="FF0000"/>
                        </a:solidFill>
                      </a:endParaRPr>
                    </a:p>
                  </a:txBody>
                  <a:tcPr>
                    <a:solidFill>
                      <a:schemeClr val="bg1">
                        <a:lumMod val="75000"/>
                      </a:schemeClr>
                    </a:solidFill>
                  </a:tcPr>
                </a:tc>
                <a:tc>
                  <a:txBody>
                    <a:bodyPr/>
                    <a:lstStyle/>
                    <a:p>
                      <a:pPr algn="ctr"/>
                      <a:r>
                        <a:rPr lang="en-GB" b="1" dirty="0">
                          <a:solidFill>
                            <a:srgbClr val="7030A0"/>
                          </a:solidFill>
                        </a:rPr>
                        <a:t>Cartwheel</a:t>
                      </a:r>
                    </a:p>
                  </a:txBody>
                  <a:tcPr>
                    <a:solidFill>
                      <a:schemeClr val="bg1">
                        <a:lumMod val="75000"/>
                      </a:schemeClr>
                    </a:solidFill>
                  </a:tcPr>
                </a:tc>
                <a:extLst>
                  <a:ext uri="{0D108BD9-81ED-4DB2-BD59-A6C34878D82A}">
                    <a16:rowId xmlns:a16="http://schemas.microsoft.com/office/drawing/2014/main" val="10001"/>
                  </a:ext>
                </a:extLst>
              </a:tr>
              <a:tr h="288874">
                <a:tc>
                  <a:txBody>
                    <a:bodyPr/>
                    <a:lstStyle/>
                    <a:p>
                      <a:pPr algn="ctr"/>
                      <a:r>
                        <a:rPr lang="en-GB" b="1" dirty="0">
                          <a:solidFill>
                            <a:srgbClr val="FF0000"/>
                          </a:solidFill>
                        </a:rPr>
                        <a:t>Transverse</a:t>
                      </a:r>
                    </a:p>
                  </a:txBody>
                  <a:tcPr>
                    <a:solidFill>
                      <a:schemeClr val="bg1">
                        <a:lumMod val="75000"/>
                      </a:schemeClr>
                    </a:solidFill>
                  </a:tcPr>
                </a:tc>
                <a:tc>
                  <a:txBody>
                    <a:bodyPr/>
                    <a:lstStyle/>
                    <a:p>
                      <a:pPr algn="ctr"/>
                      <a:r>
                        <a:rPr lang="en-GB" b="1" dirty="0">
                          <a:solidFill>
                            <a:srgbClr val="FF0000"/>
                          </a:solidFill>
                        </a:rPr>
                        <a:t>Rotation</a:t>
                      </a:r>
                    </a:p>
                  </a:txBody>
                  <a:tcPr>
                    <a:solidFill>
                      <a:schemeClr val="bg1">
                        <a:lumMod val="75000"/>
                      </a:schemeClr>
                    </a:solidFill>
                  </a:tcPr>
                </a:tc>
                <a:tc>
                  <a:txBody>
                    <a:bodyPr/>
                    <a:lstStyle/>
                    <a:p>
                      <a:pPr algn="ctr"/>
                      <a:r>
                        <a:rPr lang="en-GB" b="1" dirty="0">
                          <a:solidFill>
                            <a:srgbClr val="FF0000"/>
                          </a:solidFill>
                        </a:rPr>
                        <a:t>Longitudinal</a:t>
                      </a:r>
                    </a:p>
                  </a:txBody>
                  <a:tcPr>
                    <a:solidFill>
                      <a:schemeClr val="bg1">
                        <a:lumMod val="75000"/>
                      </a:schemeClr>
                    </a:solidFill>
                  </a:tcPr>
                </a:tc>
                <a:tc>
                  <a:txBody>
                    <a:bodyPr/>
                    <a:lstStyle/>
                    <a:p>
                      <a:pPr algn="ctr"/>
                      <a:r>
                        <a:rPr lang="en-GB" b="1" dirty="0">
                          <a:solidFill>
                            <a:srgbClr val="7030A0"/>
                          </a:solidFill>
                        </a:rPr>
                        <a:t>Pirouette</a:t>
                      </a:r>
                      <a:r>
                        <a:rPr lang="en-GB" b="1" baseline="0" dirty="0">
                          <a:solidFill>
                            <a:srgbClr val="7030A0"/>
                          </a:solidFill>
                        </a:rPr>
                        <a:t> in dance</a:t>
                      </a:r>
                      <a:endParaRPr lang="en-GB" b="1" dirty="0">
                        <a:solidFill>
                          <a:srgbClr val="7030A0"/>
                        </a:solidFill>
                      </a:endParaRPr>
                    </a:p>
                  </a:txBody>
                  <a:tcPr>
                    <a:solidFill>
                      <a:schemeClr val="bg1">
                        <a:lumMod val="75000"/>
                      </a:schemeClr>
                    </a:solidFill>
                  </a:tcPr>
                </a:tc>
                <a:extLst>
                  <a:ext uri="{0D108BD9-81ED-4DB2-BD59-A6C34878D82A}">
                    <a16:rowId xmlns:a16="http://schemas.microsoft.com/office/drawing/2014/main" val="10002"/>
                  </a:ext>
                </a:extLst>
              </a:tr>
              <a:tr h="288874">
                <a:tc>
                  <a:txBody>
                    <a:bodyPr/>
                    <a:lstStyle/>
                    <a:p>
                      <a:pPr algn="ctr"/>
                      <a:r>
                        <a:rPr lang="en-GB" b="1" dirty="0">
                          <a:solidFill>
                            <a:srgbClr val="FF0000"/>
                          </a:solidFill>
                        </a:rPr>
                        <a:t>Sagittal</a:t>
                      </a:r>
                    </a:p>
                  </a:txBody>
                  <a:tcPr>
                    <a:solidFill>
                      <a:schemeClr val="bg1">
                        <a:lumMod val="75000"/>
                      </a:schemeClr>
                    </a:solidFill>
                  </a:tcPr>
                </a:tc>
                <a:tc>
                  <a:txBody>
                    <a:bodyPr/>
                    <a:lstStyle/>
                    <a:p>
                      <a:pPr algn="ctr"/>
                      <a:r>
                        <a:rPr lang="en-GB" b="1" dirty="0">
                          <a:solidFill>
                            <a:srgbClr val="FF0000"/>
                          </a:solidFill>
                        </a:rPr>
                        <a:t>Flexion/extension</a:t>
                      </a:r>
                    </a:p>
                  </a:txBody>
                  <a:tcPr>
                    <a:solidFill>
                      <a:schemeClr val="bg1">
                        <a:lumMod val="75000"/>
                      </a:schemeClr>
                    </a:solidFill>
                  </a:tcPr>
                </a:tc>
                <a:tc>
                  <a:txBody>
                    <a:bodyPr/>
                    <a:lstStyle/>
                    <a:p>
                      <a:pPr algn="ctr"/>
                      <a:r>
                        <a:rPr lang="en-GB" b="1" dirty="0">
                          <a:solidFill>
                            <a:srgbClr val="FF0000"/>
                          </a:solidFill>
                        </a:rPr>
                        <a:t>Transverse </a:t>
                      </a:r>
                    </a:p>
                  </a:txBody>
                  <a:tcPr>
                    <a:solidFill>
                      <a:schemeClr val="bg1">
                        <a:lumMod val="75000"/>
                      </a:schemeClr>
                    </a:solidFill>
                  </a:tcPr>
                </a:tc>
                <a:tc>
                  <a:txBody>
                    <a:bodyPr/>
                    <a:lstStyle/>
                    <a:p>
                      <a:pPr algn="ctr"/>
                      <a:r>
                        <a:rPr lang="en-GB" b="1" dirty="0">
                          <a:solidFill>
                            <a:srgbClr val="7030A0"/>
                          </a:solidFill>
                        </a:rPr>
                        <a:t>Somersault </a:t>
                      </a:r>
                    </a:p>
                  </a:txBody>
                  <a:tcPr>
                    <a:solidFill>
                      <a:schemeClr val="bg1">
                        <a:lumMod val="75000"/>
                      </a:schemeClr>
                    </a:solidFill>
                  </a:tcPr>
                </a:tc>
                <a:extLst>
                  <a:ext uri="{0D108BD9-81ED-4DB2-BD59-A6C34878D82A}">
                    <a16:rowId xmlns:a16="http://schemas.microsoft.com/office/drawing/2014/main" val="10003"/>
                  </a:ext>
                </a:extLst>
              </a:tr>
            </a:tbl>
          </a:graphicData>
        </a:graphic>
      </p:graphicFrame>
      <p:sp>
        <p:nvSpPr>
          <p:cNvPr id="10" name="TextBox 9"/>
          <p:cNvSpPr txBox="1"/>
          <p:nvPr/>
        </p:nvSpPr>
        <p:spPr>
          <a:xfrm>
            <a:off x="7164288" y="2245550"/>
            <a:ext cx="1872208" cy="2031325"/>
          </a:xfrm>
          <a:prstGeom prst="rect">
            <a:avLst/>
          </a:prstGeom>
          <a:noFill/>
        </p:spPr>
        <p:txBody>
          <a:bodyPr wrap="square" rtlCol="0">
            <a:spAutoFit/>
          </a:bodyPr>
          <a:lstStyle/>
          <a:p>
            <a:r>
              <a:rPr lang="en-GB" b="1" u="sng" dirty="0"/>
              <a:t>What axes of rotation is the gymnast moving around? (1 mark) Using the picture state the axes of rotation. (1 mark)</a:t>
            </a:r>
          </a:p>
        </p:txBody>
      </p:sp>
    </p:spTree>
    <p:extLst>
      <p:ext uri="{BB962C8B-B14F-4D97-AF65-F5344CB8AC3E}">
        <p14:creationId xmlns:p14="http://schemas.microsoft.com/office/powerpoint/2010/main" val="2739442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2616" y="116632"/>
            <a:ext cx="8229600" cy="634082"/>
          </a:xfrm>
        </p:spPr>
        <p:txBody>
          <a:bodyPr>
            <a:normAutofit fontScale="90000"/>
          </a:bodyPr>
          <a:lstStyle/>
          <a:p>
            <a:r>
              <a:rPr lang="en-GB" dirty="0"/>
              <a:t>Cardiovascular System</a:t>
            </a:r>
          </a:p>
        </p:txBody>
      </p:sp>
      <p:pic>
        <p:nvPicPr>
          <p:cNvPr id="4" name="Picture 2" descr="https://upload.wikimedia.org/wikipedia/commons/thumb/e/e5/Diagram_of_the_human_heart_(cropped).svg/2000px-Diagram_of_the_human_heart_(cropped).svg.png">
            <a:hlinkClick r:id="rId2"/>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7663" y="648557"/>
            <a:ext cx="2880320" cy="288032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3491880" y="908720"/>
            <a:ext cx="5544616" cy="594928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endParaRPr lang="en-GB" sz="1800" b="1" dirty="0">
              <a:solidFill>
                <a:srgbClr val="7030A0"/>
              </a:solidFill>
            </a:endParaRPr>
          </a:p>
          <a:p>
            <a:pPr marL="0" indent="0">
              <a:buFont typeface="Arial" panose="020B0604020202020204" pitchFamily="34" charset="0"/>
              <a:buNone/>
            </a:pPr>
            <a:endParaRPr lang="en-GB" sz="1800" b="1" dirty="0">
              <a:solidFill>
                <a:srgbClr val="00B050"/>
              </a:solidFill>
            </a:endParaRPr>
          </a:p>
        </p:txBody>
      </p:sp>
      <p:sp>
        <p:nvSpPr>
          <p:cNvPr id="6" name="TextBox 5"/>
          <p:cNvSpPr txBox="1"/>
          <p:nvPr/>
        </p:nvSpPr>
        <p:spPr>
          <a:xfrm>
            <a:off x="2865201" y="1240702"/>
            <a:ext cx="6278799" cy="6124754"/>
          </a:xfrm>
          <a:prstGeom prst="rect">
            <a:avLst/>
          </a:prstGeom>
          <a:noFill/>
        </p:spPr>
        <p:txBody>
          <a:bodyPr wrap="square" rtlCol="0">
            <a:spAutoFit/>
          </a:bodyPr>
          <a:lstStyle/>
          <a:p>
            <a:r>
              <a:rPr lang="en-GB" sz="1600" b="1" dirty="0"/>
              <a:t>Cardio means heart, vascular means circulatory networks of the blood vessels. </a:t>
            </a:r>
          </a:p>
          <a:p>
            <a:r>
              <a:rPr lang="en-GB" sz="1600" b="1" u="sng" dirty="0">
                <a:solidFill>
                  <a:srgbClr val="FF0000"/>
                </a:solidFill>
              </a:rPr>
              <a:t>The double circulatory system- </a:t>
            </a:r>
          </a:p>
          <a:p>
            <a:pPr marL="285750" indent="-285750">
              <a:buFont typeface="Arial" panose="020B0604020202020204" pitchFamily="34" charset="0"/>
              <a:buChar char="•"/>
            </a:pPr>
            <a:r>
              <a:rPr lang="en-GB" sz="1600" b="1" dirty="0">
                <a:solidFill>
                  <a:srgbClr val="00B050"/>
                </a:solidFill>
              </a:rPr>
              <a:t>Blood flows through a network of blood vessels that forms a double circuit.</a:t>
            </a:r>
          </a:p>
          <a:p>
            <a:pPr marL="285750" indent="-285750">
              <a:buFont typeface="Arial" panose="020B0604020202020204" pitchFamily="34" charset="0"/>
              <a:buChar char="•"/>
            </a:pPr>
            <a:r>
              <a:rPr lang="en-GB" sz="1600" b="1" dirty="0">
                <a:solidFill>
                  <a:srgbClr val="00B050"/>
                </a:solidFill>
              </a:rPr>
              <a:t> This circuit connects the heart and lungs and then the heart to other organs in the body. </a:t>
            </a:r>
          </a:p>
          <a:p>
            <a:pPr marL="285750" indent="-285750">
              <a:buFont typeface="Arial" panose="020B0604020202020204" pitchFamily="34" charset="0"/>
              <a:buChar char="•"/>
            </a:pPr>
            <a:r>
              <a:rPr lang="en-GB" sz="1600" b="1" dirty="0">
                <a:solidFill>
                  <a:srgbClr val="00B050"/>
                </a:solidFill>
              </a:rPr>
              <a:t> Pulmonary &amp; systemic system. </a:t>
            </a:r>
          </a:p>
          <a:p>
            <a:r>
              <a:rPr lang="en-GB" sz="1600" b="1" u="sng" dirty="0">
                <a:solidFill>
                  <a:srgbClr val="FF0000"/>
                </a:solidFill>
              </a:rPr>
              <a:t>The pulmonary system-</a:t>
            </a:r>
          </a:p>
          <a:p>
            <a:pPr marL="285750" indent="-285750">
              <a:buFont typeface="Arial" panose="020B0604020202020204" pitchFamily="34" charset="0"/>
              <a:buChar char="•"/>
            </a:pPr>
            <a:r>
              <a:rPr lang="en-GB" sz="1600" b="1" dirty="0">
                <a:solidFill>
                  <a:srgbClr val="00B050"/>
                </a:solidFill>
              </a:rPr>
              <a:t> Involves transportation of blood between the lungs and the heart. </a:t>
            </a:r>
          </a:p>
          <a:p>
            <a:pPr marL="285750" indent="-285750">
              <a:buFont typeface="Arial" panose="020B0604020202020204" pitchFamily="34" charset="0"/>
              <a:buChar char="•"/>
            </a:pPr>
            <a:r>
              <a:rPr lang="en-GB" sz="1600" b="1" dirty="0">
                <a:solidFill>
                  <a:srgbClr val="00B050"/>
                </a:solidFill>
              </a:rPr>
              <a:t> The pulmonary artery takes deoxygenated blood from the Right ventricle to the lungs. </a:t>
            </a:r>
          </a:p>
          <a:p>
            <a:pPr marL="285750" indent="-285750">
              <a:buFont typeface="Arial" panose="020B0604020202020204" pitchFamily="34" charset="0"/>
              <a:buChar char="•"/>
            </a:pPr>
            <a:r>
              <a:rPr lang="en-GB" sz="1600" b="1" dirty="0">
                <a:solidFill>
                  <a:srgbClr val="00B050"/>
                </a:solidFill>
              </a:rPr>
              <a:t> In the lungs the blood becomes oxygenated and off loads CO2. </a:t>
            </a:r>
          </a:p>
          <a:p>
            <a:pPr marL="285750" indent="-285750">
              <a:buFont typeface="Arial" panose="020B0604020202020204" pitchFamily="34" charset="0"/>
              <a:buChar char="•"/>
            </a:pPr>
            <a:r>
              <a:rPr lang="en-GB" sz="1600" b="1" dirty="0">
                <a:solidFill>
                  <a:srgbClr val="00B050"/>
                </a:solidFill>
              </a:rPr>
              <a:t> The pulmonary vein then takes oxygenated blood back to the left atria of the heart. </a:t>
            </a:r>
          </a:p>
          <a:p>
            <a:r>
              <a:rPr lang="en-GB" sz="1600" b="1" u="sng" dirty="0">
                <a:solidFill>
                  <a:srgbClr val="FF0000"/>
                </a:solidFill>
              </a:rPr>
              <a:t>The systemic system-</a:t>
            </a:r>
          </a:p>
          <a:p>
            <a:pPr marL="285750" indent="-285750">
              <a:buFont typeface="Arial" panose="020B0604020202020204" pitchFamily="34" charset="0"/>
              <a:buChar char="•"/>
            </a:pPr>
            <a:r>
              <a:rPr lang="en-GB" sz="1600" b="1" dirty="0">
                <a:solidFill>
                  <a:srgbClr val="00B050"/>
                </a:solidFill>
              </a:rPr>
              <a:t>Blood is pumped from the Left Ventricle of the heart to the aorta. </a:t>
            </a:r>
          </a:p>
          <a:p>
            <a:pPr marL="285750" indent="-285750">
              <a:buFont typeface="Arial" panose="020B0604020202020204" pitchFamily="34" charset="0"/>
              <a:buChar char="•"/>
            </a:pPr>
            <a:r>
              <a:rPr lang="en-GB" sz="1600" b="1" dirty="0">
                <a:solidFill>
                  <a:srgbClr val="00B050"/>
                </a:solidFill>
              </a:rPr>
              <a:t> The blood is then transported to the rest of the body via the arteries. </a:t>
            </a:r>
          </a:p>
          <a:p>
            <a:pPr marL="285750" indent="-285750">
              <a:buFont typeface="Arial" panose="020B0604020202020204" pitchFamily="34" charset="0"/>
              <a:buChar char="•"/>
            </a:pPr>
            <a:r>
              <a:rPr lang="en-GB" sz="1600" b="1" dirty="0">
                <a:solidFill>
                  <a:srgbClr val="00B050"/>
                </a:solidFill>
              </a:rPr>
              <a:t> Veins return the blood, low in O2 and high in CO2 to the heart.</a:t>
            </a:r>
          </a:p>
          <a:p>
            <a:pPr marL="285750" indent="-285750">
              <a:buFont typeface="Arial" panose="020B0604020202020204" pitchFamily="34" charset="0"/>
              <a:buChar char="•"/>
            </a:pPr>
            <a:r>
              <a:rPr lang="en-GB" sz="1600" b="1" dirty="0">
                <a:solidFill>
                  <a:srgbClr val="00B050"/>
                </a:solidFill>
              </a:rPr>
              <a:t> The blood then enters the Right Atria via the vena cava</a:t>
            </a:r>
            <a:r>
              <a:rPr lang="en-GB" b="1" dirty="0">
                <a:solidFill>
                  <a:srgbClr val="00B050"/>
                </a:solidFill>
              </a:rPr>
              <a:t>.</a:t>
            </a:r>
          </a:p>
          <a:p>
            <a:pPr marL="285750" indent="-285750">
              <a:buFont typeface="Arial" panose="020B0604020202020204" pitchFamily="34" charset="0"/>
              <a:buChar char="•"/>
            </a:pPr>
            <a:endParaRPr lang="en-GB" b="1" dirty="0">
              <a:solidFill>
                <a:srgbClr val="00B050"/>
              </a:solidFill>
            </a:endParaRPr>
          </a:p>
          <a:p>
            <a:endParaRPr lang="en-GB" dirty="0">
              <a:solidFill>
                <a:srgbClr val="00B050"/>
              </a:solidFill>
            </a:endParaRPr>
          </a:p>
          <a:p>
            <a:endParaRPr lang="en-GB" dirty="0"/>
          </a:p>
        </p:txBody>
      </p:sp>
      <p:pic>
        <p:nvPicPr>
          <p:cNvPr id="8" name="Picture 7" descr="Circulatory_Pump.gif"/>
          <p:cNvPicPr>
            <a:picLocks noChangeAspect="1"/>
          </p:cNvPicPr>
          <p:nvPr/>
        </p:nvPicPr>
        <p:blipFill>
          <a:blip r:embed="rId4" cstate="print"/>
          <a:stretch>
            <a:fillRect/>
          </a:stretch>
        </p:blipFill>
        <p:spPr>
          <a:xfrm>
            <a:off x="971599" y="3502598"/>
            <a:ext cx="1316002" cy="3355402"/>
          </a:xfrm>
          <a:prstGeom prst="rect">
            <a:avLst/>
          </a:prstGeom>
        </p:spPr>
      </p:pic>
      <p:sp>
        <p:nvSpPr>
          <p:cNvPr id="9" name="TextBox 8"/>
          <p:cNvSpPr txBox="1"/>
          <p:nvPr/>
        </p:nvSpPr>
        <p:spPr>
          <a:xfrm>
            <a:off x="5580112" y="48393"/>
            <a:ext cx="3474443" cy="1200329"/>
          </a:xfrm>
          <a:prstGeom prst="rect">
            <a:avLst/>
          </a:prstGeom>
          <a:noFill/>
        </p:spPr>
        <p:txBody>
          <a:bodyPr wrap="square" rtlCol="0">
            <a:spAutoFit/>
          </a:bodyPr>
          <a:lstStyle/>
          <a:p>
            <a:r>
              <a:rPr lang="en-GB" b="1" dirty="0"/>
              <a:t>LO- Explain the double circulatory system and the pathway of blood through the heart. Explain the types of blood vessels. </a:t>
            </a:r>
          </a:p>
        </p:txBody>
      </p:sp>
      <p:sp>
        <p:nvSpPr>
          <p:cNvPr id="10" name="Rectangle 9"/>
          <p:cNvSpPr/>
          <p:nvPr/>
        </p:nvSpPr>
        <p:spPr>
          <a:xfrm>
            <a:off x="5580112" y="48393"/>
            <a:ext cx="3470487" cy="1192309"/>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82291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0648" y="116632"/>
            <a:ext cx="8229600" cy="634082"/>
          </a:xfrm>
        </p:spPr>
        <p:txBody>
          <a:bodyPr>
            <a:normAutofit fontScale="90000"/>
          </a:bodyPr>
          <a:lstStyle/>
          <a:p>
            <a:r>
              <a:rPr lang="en-GB" dirty="0"/>
              <a:t>Cardiovascular System</a:t>
            </a:r>
          </a:p>
        </p:txBody>
      </p:sp>
      <p:sp>
        <p:nvSpPr>
          <p:cNvPr id="4" name="TextBox 3"/>
          <p:cNvSpPr txBox="1"/>
          <p:nvPr/>
        </p:nvSpPr>
        <p:spPr>
          <a:xfrm>
            <a:off x="179512" y="692696"/>
            <a:ext cx="8871087" cy="7217360"/>
          </a:xfrm>
          <a:prstGeom prst="rect">
            <a:avLst/>
          </a:prstGeom>
          <a:noFill/>
        </p:spPr>
        <p:txBody>
          <a:bodyPr wrap="square" rtlCol="0">
            <a:spAutoFit/>
          </a:bodyPr>
          <a:lstStyle/>
          <a:p>
            <a:r>
              <a:rPr lang="en-GB" sz="1700" b="1" u="sng" dirty="0">
                <a:solidFill>
                  <a:srgbClr val="FF0000"/>
                </a:solidFill>
              </a:rPr>
              <a:t>Red blood cells- </a:t>
            </a:r>
          </a:p>
          <a:p>
            <a:pPr marL="285750" indent="-285750">
              <a:buFont typeface="Arial" panose="020B0604020202020204" pitchFamily="34" charset="0"/>
              <a:buChar char="•"/>
            </a:pPr>
            <a:r>
              <a:rPr lang="en-GB" sz="1700" b="1" dirty="0">
                <a:solidFill>
                  <a:srgbClr val="00B050"/>
                </a:solidFill>
              </a:rPr>
              <a:t>Transportation of material around the body. </a:t>
            </a:r>
          </a:p>
          <a:p>
            <a:pPr marL="285750" indent="-285750">
              <a:buFont typeface="Arial" panose="020B0604020202020204" pitchFamily="34" charset="0"/>
              <a:buChar char="•"/>
            </a:pPr>
            <a:r>
              <a:rPr lang="en-GB" sz="1700" b="1" dirty="0">
                <a:solidFill>
                  <a:srgbClr val="00B050"/>
                </a:solidFill>
              </a:rPr>
              <a:t>O2 can be delivered and CO2 taken away efficiently. </a:t>
            </a:r>
          </a:p>
          <a:p>
            <a:r>
              <a:rPr lang="en-GB" sz="1700" b="1" u="sng" dirty="0">
                <a:solidFill>
                  <a:srgbClr val="FF0000"/>
                </a:solidFill>
              </a:rPr>
              <a:t>Arteries- </a:t>
            </a:r>
          </a:p>
          <a:p>
            <a:pPr marL="285750" indent="-285750">
              <a:buFont typeface="Arial" panose="020B0604020202020204" pitchFamily="34" charset="0"/>
              <a:buChar char="•"/>
            </a:pPr>
            <a:r>
              <a:rPr lang="en-GB" sz="1700" b="1" dirty="0">
                <a:solidFill>
                  <a:srgbClr val="00B050"/>
                </a:solidFill>
              </a:rPr>
              <a:t>Carry blood from the heart to the body</a:t>
            </a:r>
          </a:p>
          <a:p>
            <a:pPr marL="285750" indent="-285750">
              <a:buFont typeface="Arial" panose="020B0604020202020204" pitchFamily="34" charset="0"/>
              <a:buChar char="•"/>
            </a:pPr>
            <a:r>
              <a:rPr lang="en-GB" sz="1700" b="1" dirty="0">
                <a:solidFill>
                  <a:srgbClr val="00B050"/>
                </a:solidFill>
              </a:rPr>
              <a:t> High pressure</a:t>
            </a:r>
          </a:p>
          <a:p>
            <a:pPr marL="285750" indent="-285750">
              <a:buFont typeface="Arial" panose="020B0604020202020204" pitchFamily="34" charset="0"/>
              <a:buChar char="•"/>
            </a:pPr>
            <a:r>
              <a:rPr lang="en-GB" sz="1700" b="1" dirty="0">
                <a:solidFill>
                  <a:srgbClr val="00B050"/>
                </a:solidFill>
              </a:rPr>
              <a:t> Largest artery is the aorta</a:t>
            </a:r>
          </a:p>
          <a:p>
            <a:pPr marL="285750" indent="-285750">
              <a:buFont typeface="Arial" panose="020B0604020202020204" pitchFamily="34" charset="0"/>
              <a:buChar char="•"/>
            </a:pPr>
            <a:r>
              <a:rPr lang="en-GB" sz="1700" b="1" dirty="0">
                <a:solidFill>
                  <a:srgbClr val="00B050"/>
                </a:solidFill>
              </a:rPr>
              <a:t> Smaller arteries are called arterioles</a:t>
            </a:r>
          </a:p>
          <a:p>
            <a:pPr marL="285750" indent="-285750">
              <a:buFont typeface="Arial" panose="020B0604020202020204" pitchFamily="34" charset="0"/>
              <a:buChar char="•"/>
            </a:pPr>
            <a:r>
              <a:rPr lang="en-GB" sz="1700" b="1" dirty="0">
                <a:solidFill>
                  <a:srgbClr val="00B050"/>
                </a:solidFill>
              </a:rPr>
              <a:t> Very small diameter</a:t>
            </a:r>
          </a:p>
          <a:p>
            <a:pPr marL="285750" indent="-285750">
              <a:buFont typeface="Arial" panose="020B0604020202020204" pitchFamily="34" charset="0"/>
              <a:buChar char="•"/>
            </a:pPr>
            <a:r>
              <a:rPr lang="en-GB" sz="1700" b="1" dirty="0">
                <a:solidFill>
                  <a:srgbClr val="00B050"/>
                </a:solidFill>
              </a:rPr>
              <a:t> Walls contain smooth muscle tissue- vasodilation (increase diameter) and vasoconstriction (decrease diameter) controls blood flow and blood pressure </a:t>
            </a:r>
          </a:p>
          <a:p>
            <a:r>
              <a:rPr lang="en-GB" sz="1700" b="1" u="sng" dirty="0">
                <a:solidFill>
                  <a:srgbClr val="FF0000"/>
                </a:solidFill>
              </a:rPr>
              <a:t>Veins-</a:t>
            </a:r>
          </a:p>
          <a:p>
            <a:pPr marL="285750" indent="-285750">
              <a:buFont typeface="Arial" panose="020B0604020202020204" pitchFamily="34" charset="0"/>
              <a:buChar char="•"/>
            </a:pPr>
            <a:r>
              <a:rPr lang="en-GB" sz="1700" b="1" dirty="0">
                <a:solidFill>
                  <a:srgbClr val="00B050"/>
                </a:solidFill>
              </a:rPr>
              <a:t>Low pressure</a:t>
            </a:r>
          </a:p>
          <a:p>
            <a:pPr marL="285750" indent="-285750">
              <a:buFont typeface="Arial" panose="020B0604020202020204" pitchFamily="34" charset="0"/>
              <a:buChar char="•"/>
            </a:pPr>
            <a:r>
              <a:rPr lang="en-GB" sz="1700" b="1" dirty="0">
                <a:solidFill>
                  <a:srgbClr val="00B050"/>
                </a:solidFill>
              </a:rPr>
              <a:t>Return blood back to the heart</a:t>
            </a:r>
          </a:p>
          <a:p>
            <a:pPr marL="285750" indent="-285750">
              <a:buFont typeface="Arial" panose="020B0604020202020204" pitchFamily="34" charset="0"/>
              <a:buChar char="•"/>
            </a:pPr>
            <a:r>
              <a:rPr lang="en-GB" sz="1700" b="1" dirty="0">
                <a:solidFill>
                  <a:srgbClr val="00B050"/>
                </a:solidFill>
              </a:rPr>
              <a:t>Less muscular walls but increase in thickness towards the heart. </a:t>
            </a:r>
          </a:p>
          <a:p>
            <a:pPr marL="285750" indent="-285750">
              <a:buFont typeface="Arial" panose="020B0604020202020204" pitchFamily="34" charset="0"/>
              <a:buChar char="•"/>
            </a:pPr>
            <a:r>
              <a:rPr lang="en-GB" sz="1700" b="1" dirty="0">
                <a:solidFill>
                  <a:srgbClr val="00B050"/>
                </a:solidFill>
              </a:rPr>
              <a:t>Vena cava is the largest vein</a:t>
            </a:r>
          </a:p>
          <a:p>
            <a:pPr marL="285750" indent="-285750">
              <a:buFont typeface="Arial" panose="020B0604020202020204" pitchFamily="34" charset="0"/>
              <a:buChar char="•"/>
            </a:pPr>
            <a:r>
              <a:rPr lang="en-GB" sz="1700" b="1" dirty="0">
                <a:solidFill>
                  <a:srgbClr val="00B050"/>
                </a:solidFill>
              </a:rPr>
              <a:t>Smaller veins are called </a:t>
            </a:r>
            <a:r>
              <a:rPr lang="en-GB" sz="1700" b="1" dirty="0" err="1">
                <a:solidFill>
                  <a:srgbClr val="00B050"/>
                </a:solidFill>
              </a:rPr>
              <a:t>venules</a:t>
            </a:r>
            <a:endParaRPr lang="en-GB" sz="1700" b="1" dirty="0">
              <a:solidFill>
                <a:srgbClr val="00B050"/>
              </a:solidFill>
            </a:endParaRPr>
          </a:p>
          <a:p>
            <a:pPr marL="285750" indent="-285750">
              <a:buFont typeface="Arial" panose="020B0604020202020204" pitchFamily="34" charset="0"/>
              <a:buChar char="•"/>
            </a:pPr>
            <a:r>
              <a:rPr lang="en-GB" sz="1700" b="1" dirty="0">
                <a:solidFill>
                  <a:srgbClr val="00B050"/>
                </a:solidFill>
              </a:rPr>
              <a:t>Veins contain pocket valves to prevent back flow of blood. </a:t>
            </a:r>
          </a:p>
          <a:p>
            <a:r>
              <a:rPr lang="en-GB" sz="1700" b="1" u="sng" dirty="0">
                <a:solidFill>
                  <a:srgbClr val="FF0000"/>
                </a:solidFill>
              </a:rPr>
              <a:t>Capillaries- </a:t>
            </a:r>
          </a:p>
          <a:p>
            <a:pPr marL="285750" indent="-285750">
              <a:buFont typeface="Arial" panose="020B0604020202020204" pitchFamily="34" charset="0"/>
              <a:buChar char="•"/>
            </a:pPr>
            <a:r>
              <a:rPr lang="en-GB" sz="1700" b="1" dirty="0">
                <a:solidFill>
                  <a:srgbClr val="00B050"/>
                </a:solidFill>
              </a:rPr>
              <a:t>Single layer of cells in their walls</a:t>
            </a:r>
          </a:p>
          <a:p>
            <a:pPr marL="285750" indent="-285750">
              <a:buFont typeface="Arial" panose="020B0604020202020204" pitchFamily="34" charset="0"/>
              <a:buChar char="•"/>
            </a:pPr>
            <a:r>
              <a:rPr lang="en-GB" sz="1700" b="1" dirty="0">
                <a:solidFill>
                  <a:srgbClr val="00B050"/>
                </a:solidFill>
              </a:rPr>
              <a:t>Thin- so waste products and nutrients can pass through. </a:t>
            </a:r>
          </a:p>
          <a:p>
            <a:pPr marL="285750" indent="-285750">
              <a:buFont typeface="Arial" panose="020B0604020202020204" pitchFamily="34" charset="0"/>
              <a:buChar char="•"/>
            </a:pPr>
            <a:r>
              <a:rPr lang="en-GB" sz="1700" b="1" dirty="0">
                <a:solidFill>
                  <a:srgbClr val="00B050"/>
                </a:solidFill>
              </a:rPr>
              <a:t>Large quantities</a:t>
            </a:r>
          </a:p>
          <a:p>
            <a:pPr marL="285750" indent="-285750">
              <a:buFont typeface="Arial" panose="020B0604020202020204" pitchFamily="34" charset="0"/>
              <a:buChar char="•"/>
            </a:pPr>
            <a:r>
              <a:rPr lang="en-GB" sz="1700" b="1" dirty="0">
                <a:solidFill>
                  <a:srgbClr val="00B050"/>
                </a:solidFill>
              </a:rPr>
              <a:t>Gas exchange occurs.  </a:t>
            </a:r>
          </a:p>
          <a:p>
            <a:endParaRPr lang="en-GB" b="1" dirty="0">
              <a:solidFill>
                <a:srgbClr val="00B050"/>
              </a:solidFill>
            </a:endParaRPr>
          </a:p>
          <a:p>
            <a:endParaRPr lang="en-GB" b="1" dirty="0">
              <a:solidFill>
                <a:srgbClr val="00B050"/>
              </a:solidFill>
            </a:endParaRPr>
          </a:p>
          <a:p>
            <a:endParaRPr lang="en-GB" b="1" dirty="0">
              <a:solidFill>
                <a:srgbClr val="00B050"/>
              </a:solidFill>
            </a:endParaRPr>
          </a:p>
          <a:p>
            <a:endParaRPr lang="en-GB" b="1" dirty="0"/>
          </a:p>
        </p:txBody>
      </p:sp>
      <p:sp>
        <p:nvSpPr>
          <p:cNvPr id="5" name="Rectangle 4"/>
          <p:cNvSpPr/>
          <p:nvPr/>
        </p:nvSpPr>
        <p:spPr>
          <a:xfrm>
            <a:off x="5508104" y="231031"/>
            <a:ext cx="3542495" cy="1200329"/>
          </a:xfrm>
          <a:prstGeom prst="rect">
            <a:avLst/>
          </a:prstGeom>
        </p:spPr>
        <p:txBody>
          <a:bodyPr wrap="square">
            <a:spAutoFit/>
          </a:bodyPr>
          <a:lstStyle/>
          <a:p>
            <a:r>
              <a:rPr lang="en-GB" b="1" dirty="0"/>
              <a:t>LO- Explain the double circulatory system and the pathway of blood through the heart. Explain the types of blood vessels. </a:t>
            </a:r>
          </a:p>
        </p:txBody>
      </p:sp>
      <p:sp>
        <p:nvSpPr>
          <p:cNvPr id="6" name="Rectangle 5"/>
          <p:cNvSpPr/>
          <p:nvPr/>
        </p:nvSpPr>
        <p:spPr>
          <a:xfrm>
            <a:off x="5508104" y="231031"/>
            <a:ext cx="3384376" cy="1200329"/>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4" descr="SB p218"/>
          <p:cNvPicPr>
            <a:picLocks noChangeAspect="1" noChangeArrowheads="1"/>
          </p:cNvPicPr>
          <p:nvPr/>
        </p:nvPicPr>
        <p:blipFill>
          <a:blip r:embed="rId2" cstate="print"/>
          <a:srcRect/>
          <a:stretch>
            <a:fillRect/>
          </a:stretch>
        </p:blipFill>
        <p:spPr>
          <a:xfrm>
            <a:off x="5573061" y="1431360"/>
            <a:ext cx="3477538" cy="1687462"/>
          </a:xfrm>
          <a:prstGeom prst="rect">
            <a:avLst/>
          </a:prstGeom>
          <a:noFill/>
          <a:ln/>
        </p:spPr>
      </p:pic>
      <p:sp>
        <p:nvSpPr>
          <p:cNvPr id="8" name="TextBox 7"/>
          <p:cNvSpPr txBox="1"/>
          <p:nvPr/>
        </p:nvSpPr>
        <p:spPr>
          <a:xfrm>
            <a:off x="6197368" y="5157192"/>
            <a:ext cx="2822415" cy="1477328"/>
          </a:xfrm>
          <a:prstGeom prst="rect">
            <a:avLst/>
          </a:prstGeom>
          <a:noFill/>
        </p:spPr>
        <p:txBody>
          <a:bodyPr wrap="square" rtlCol="0">
            <a:spAutoFit/>
          </a:bodyPr>
          <a:lstStyle/>
          <a:p>
            <a:r>
              <a:rPr lang="en-GB" b="1" u="sng" dirty="0"/>
              <a:t>Explain the function of veins in the body? (2-3 marks) State the functions of arteries in the transport of blood. (2-3 marks)</a:t>
            </a:r>
          </a:p>
        </p:txBody>
      </p:sp>
    </p:spTree>
    <p:extLst>
      <p:ext uri="{BB962C8B-B14F-4D97-AF65-F5344CB8AC3E}">
        <p14:creationId xmlns:p14="http://schemas.microsoft.com/office/powerpoint/2010/main" val="293265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8680" y="116632"/>
            <a:ext cx="8229600" cy="634082"/>
          </a:xfrm>
        </p:spPr>
        <p:txBody>
          <a:bodyPr>
            <a:normAutofit fontScale="90000"/>
          </a:bodyPr>
          <a:lstStyle/>
          <a:p>
            <a:r>
              <a:rPr lang="en-GB" dirty="0"/>
              <a:t>Cardiovascular System</a:t>
            </a:r>
          </a:p>
        </p:txBody>
      </p:sp>
      <p:sp>
        <p:nvSpPr>
          <p:cNvPr id="3" name="Content Placeholder 2"/>
          <p:cNvSpPr>
            <a:spLocks noGrp="1"/>
          </p:cNvSpPr>
          <p:nvPr>
            <p:ph idx="1"/>
          </p:nvPr>
        </p:nvSpPr>
        <p:spPr>
          <a:xfrm>
            <a:off x="179512" y="764704"/>
            <a:ext cx="8784976" cy="5904656"/>
          </a:xfrm>
        </p:spPr>
        <p:txBody>
          <a:bodyPr>
            <a:normAutofit fontScale="92500" lnSpcReduction="10000"/>
          </a:bodyPr>
          <a:lstStyle/>
          <a:p>
            <a:pPr marL="0" indent="0">
              <a:buNone/>
            </a:pPr>
            <a:r>
              <a:rPr lang="en-GB" sz="2000" b="1" u="sng" dirty="0"/>
              <a:t>The pathway of blood- </a:t>
            </a:r>
          </a:p>
          <a:p>
            <a:pPr marL="0" indent="0">
              <a:buNone/>
            </a:pPr>
            <a:r>
              <a:rPr lang="en-GB" sz="2000" b="1" u="sng" dirty="0">
                <a:solidFill>
                  <a:srgbClr val="FF0000"/>
                </a:solidFill>
              </a:rPr>
              <a:t>The heart</a:t>
            </a:r>
          </a:p>
          <a:p>
            <a:r>
              <a:rPr lang="en-GB" sz="2000" b="1" dirty="0"/>
              <a:t>Right side pumps </a:t>
            </a:r>
            <a:r>
              <a:rPr lang="en-GB" sz="2000" b="1" dirty="0">
                <a:solidFill>
                  <a:schemeClr val="accent1">
                    <a:lumMod val="75000"/>
                  </a:schemeClr>
                </a:solidFill>
              </a:rPr>
              <a:t>deoxygenated</a:t>
            </a:r>
            <a:r>
              <a:rPr lang="en-GB" sz="2000" b="1" dirty="0"/>
              <a:t> blood to the lungs. </a:t>
            </a:r>
          </a:p>
          <a:p>
            <a:r>
              <a:rPr lang="en-GB" sz="2000" b="1" dirty="0"/>
              <a:t> Left side pumps </a:t>
            </a:r>
            <a:r>
              <a:rPr lang="en-GB" sz="2000" b="1" dirty="0">
                <a:solidFill>
                  <a:srgbClr val="FF0000"/>
                </a:solidFill>
              </a:rPr>
              <a:t>oxygenated</a:t>
            </a:r>
            <a:r>
              <a:rPr lang="en-GB" sz="2000" b="1" dirty="0"/>
              <a:t> blood to the muscles.</a:t>
            </a:r>
          </a:p>
          <a:p>
            <a:r>
              <a:rPr lang="en-GB" sz="2000" b="1" dirty="0"/>
              <a:t>A muscular wall called a </a:t>
            </a:r>
            <a:r>
              <a:rPr lang="en-GB" sz="2000" b="1" dirty="0">
                <a:solidFill>
                  <a:srgbClr val="C00000"/>
                </a:solidFill>
              </a:rPr>
              <a:t>septum </a:t>
            </a:r>
            <a:r>
              <a:rPr lang="en-GB" sz="2000" b="1" dirty="0"/>
              <a:t>separates these two systems.</a:t>
            </a:r>
          </a:p>
          <a:p>
            <a:pPr marL="0" indent="0">
              <a:buNone/>
            </a:pPr>
            <a:r>
              <a:rPr lang="en-GB" sz="2000" b="1" u="sng" dirty="0">
                <a:solidFill>
                  <a:srgbClr val="FF0000"/>
                </a:solidFill>
              </a:rPr>
              <a:t>Valves</a:t>
            </a:r>
          </a:p>
          <a:p>
            <a:r>
              <a:rPr lang="en-GB" sz="2000" b="1" dirty="0"/>
              <a:t> </a:t>
            </a:r>
            <a:r>
              <a:rPr lang="en-GB" sz="2000" b="1" dirty="0">
                <a:solidFill>
                  <a:srgbClr val="00B050"/>
                </a:solidFill>
              </a:rPr>
              <a:t>Heart consists of valves</a:t>
            </a:r>
          </a:p>
          <a:p>
            <a:r>
              <a:rPr lang="en-GB" sz="2000" b="1" dirty="0">
                <a:solidFill>
                  <a:srgbClr val="00B050"/>
                </a:solidFill>
              </a:rPr>
              <a:t> Ensure blood can flow in one direction only</a:t>
            </a:r>
          </a:p>
          <a:p>
            <a:r>
              <a:rPr lang="en-GB" sz="2000" b="1" dirty="0">
                <a:solidFill>
                  <a:srgbClr val="00B050"/>
                </a:solidFill>
              </a:rPr>
              <a:t> 4 valves – two separate the atria and two in the arteries carrying blood from the ventricles. </a:t>
            </a:r>
          </a:p>
          <a:p>
            <a:r>
              <a:rPr lang="en-GB" sz="2000" b="1" dirty="0">
                <a:solidFill>
                  <a:srgbClr val="00B050"/>
                </a:solidFill>
              </a:rPr>
              <a:t> To prevent back flow the valves only work one way. </a:t>
            </a:r>
          </a:p>
          <a:p>
            <a:r>
              <a:rPr lang="en-GB" sz="2000" b="1" dirty="0">
                <a:solidFill>
                  <a:srgbClr val="00B050"/>
                </a:solidFill>
              </a:rPr>
              <a:t> Valves open/ close due to blood pressure. </a:t>
            </a:r>
          </a:p>
          <a:p>
            <a:pPr marL="0" indent="0">
              <a:buNone/>
            </a:pPr>
            <a:endParaRPr lang="en-GB" sz="2000" b="1" dirty="0">
              <a:solidFill>
                <a:srgbClr val="00B050"/>
              </a:solidFill>
            </a:endParaRPr>
          </a:p>
          <a:p>
            <a:r>
              <a:rPr lang="en-GB" sz="1900" b="1" dirty="0">
                <a:solidFill>
                  <a:srgbClr val="FF0000"/>
                </a:solidFill>
              </a:rPr>
              <a:t>Tricuspid valve- </a:t>
            </a:r>
            <a:r>
              <a:rPr lang="en-GB" sz="1900" b="1" dirty="0">
                <a:solidFill>
                  <a:srgbClr val="00B050"/>
                </a:solidFill>
              </a:rPr>
              <a:t>between the Right Atria and the Right Ventricle. </a:t>
            </a:r>
          </a:p>
          <a:p>
            <a:r>
              <a:rPr lang="en-GB" sz="1900" b="1" dirty="0">
                <a:solidFill>
                  <a:srgbClr val="FF0000"/>
                </a:solidFill>
              </a:rPr>
              <a:t> Bicuspid valve </a:t>
            </a:r>
            <a:r>
              <a:rPr lang="en-GB" sz="1900" b="1" dirty="0"/>
              <a:t>– </a:t>
            </a:r>
            <a:r>
              <a:rPr lang="en-GB" sz="1900" b="1" dirty="0">
                <a:solidFill>
                  <a:srgbClr val="00B050"/>
                </a:solidFill>
              </a:rPr>
              <a:t>between the Left Atria and Left Ventricle. </a:t>
            </a:r>
          </a:p>
          <a:p>
            <a:r>
              <a:rPr lang="en-GB" sz="1900" b="1" dirty="0">
                <a:solidFill>
                  <a:srgbClr val="FF0000"/>
                </a:solidFill>
              </a:rPr>
              <a:t>Aortic valve- </a:t>
            </a:r>
            <a:r>
              <a:rPr lang="en-GB" sz="1900" b="1" dirty="0">
                <a:solidFill>
                  <a:srgbClr val="00B050"/>
                </a:solidFill>
              </a:rPr>
              <a:t>between Left Ventricle and aorta</a:t>
            </a:r>
          </a:p>
          <a:p>
            <a:r>
              <a:rPr lang="en-GB" sz="1900" b="1" dirty="0">
                <a:solidFill>
                  <a:srgbClr val="FF0000"/>
                </a:solidFill>
              </a:rPr>
              <a:t>Pulmonary valve- </a:t>
            </a:r>
            <a:r>
              <a:rPr lang="en-GB" sz="1900" b="1" dirty="0">
                <a:solidFill>
                  <a:srgbClr val="00B050"/>
                </a:solidFill>
              </a:rPr>
              <a:t>Right Ventricle and pulmonary artery</a:t>
            </a:r>
            <a:r>
              <a:rPr lang="en-GB" sz="1900" b="1" dirty="0"/>
              <a:t>. </a:t>
            </a:r>
          </a:p>
          <a:p>
            <a:r>
              <a:rPr lang="en-GB" sz="1900" b="1" dirty="0"/>
              <a:t> </a:t>
            </a:r>
            <a:r>
              <a:rPr lang="en-GB" sz="1900" b="1" dirty="0">
                <a:solidFill>
                  <a:srgbClr val="FF0000"/>
                </a:solidFill>
              </a:rPr>
              <a:t>Semilunar valve- </a:t>
            </a:r>
            <a:r>
              <a:rPr lang="en-GB" sz="1900" b="1" dirty="0">
                <a:solidFill>
                  <a:srgbClr val="00B050"/>
                </a:solidFill>
              </a:rPr>
              <a:t>collect term for aortic and pulmonary valve. </a:t>
            </a:r>
          </a:p>
          <a:p>
            <a:pPr marL="0" indent="0">
              <a:buNone/>
            </a:pPr>
            <a:endParaRPr lang="en-GB" b="1" dirty="0"/>
          </a:p>
        </p:txBody>
      </p:sp>
      <p:sp>
        <p:nvSpPr>
          <p:cNvPr id="5" name="Rectangle 4"/>
          <p:cNvSpPr/>
          <p:nvPr/>
        </p:nvSpPr>
        <p:spPr>
          <a:xfrm>
            <a:off x="5436096" y="188640"/>
            <a:ext cx="3456384" cy="1200329"/>
          </a:xfrm>
          <a:prstGeom prst="rect">
            <a:avLst/>
          </a:prstGeom>
        </p:spPr>
        <p:txBody>
          <a:bodyPr wrap="square">
            <a:spAutoFit/>
          </a:bodyPr>
          <a:lstStyle/>
          <a:p>
            <a:r>
              <a:rPr lang="en-GB" b="1" dirty="0"/>
              <a:t>LO- Explain the double circulatory system and the pathway of blood through the heart. Explain the types of blood vessels. </a:t>
            </a:r>
          </a:p>
        </p:txBody>
      </p:sp>
      <p:sp>
        <p:nvSpPr>
          <p:cNvPr id="6" name="Rectangle 5"/>
          <p:cNvSpPr/>
          <p:nvPr/>
        </p:nvSpPr>
        <p:spPr>
          <a:xfrm>
            <a:off x="5436096" y="188640"/>
            <a:ext cx="3456384" cy="1200329"/>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6012160" y="3645024"/>
            <a:ext cx="3131840" cy="1200329"/>
          </a:xfrm>
          <a:prstGeom prst="rect">
            <a:avLst/>
          </a:prstGeom>
          <a:noFill/>
        </p:spPr>
        <p:txBody>
          <a:bodyPr wrap="square" rtlCol="0">
            <a:spAutoFit/>
          </a:bodyPr>
          <a:lstStyle/>
          <a:p>
            <a:r>
              <a:rPr lang="en-GB" b="1" u="sng" dirty="0"/>
              <a:t>Explain the importance of valves. (3 marks) Explain the pathway of blood to the heart. (4 marks)</a:t>
            </a:r>
          </a:p>
        </p:txBody>
      </p:sp>
    </p:spTree>
    <p:extLst>
      <p:ext uri="{BB962C8B-B14F-4D97-AF65-F5344CB8AC3E}">
        <p14:creationId xmlns:p14="http://schemas.microsoft.com/office/powerpoint/2010/main" val="3064074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1336" y="260648"/>
            <a:ext cx="8229600" cy="634082"/>
          </a:xfrm>
        </p:spPr>
        <p:txBody>
          <a:bodyPr>
            <a:normAutofit fontScale="90000"/>
          </a:bodyPr>
          <a:lstStyle/>
          <a:p>
            <a:r>
              <a:rPr lang="en-GB" dirty="0"/>
              <a:t>Cardiovascular System</a:t>
            </a:r>
          </a:p>
        </p:txBody>
      </p:sp>
      <p:sp>
        <p:nvSpPr>
          <p:cNvPr id="3" name="Content Placeholder 2"/>
          <p:cNvSpPr>
            <a:spLocks noGrp="1"/>
          </p:cNvSpPr>
          <p:nvPr>
            <p:ph idx="1"/>
          </p:nvPr>
        </p:nvSpPr>
        <p:spPr>
          <a:xfrm>
            <a:off x="0" y="1091680"/>
            <a:ext cx="8784976" cy="5760640"/>
          </a:xfrm>
        </p:spPr>
        <p:txBody>
          <a:bodyPr>
            <a:normAutofit lnSpcReduction="10000"/>
          </a:bodyPr>
          <a:lstStyle/>
          <a:p>
            <a:pPr marL="0" indent="0">
              <a:buNone/>
            </a:pPr>
            <a:r>
              <a:rPr lang="en-GB" sz="2000" b="1" u="sng" dirty="0">
                <a:solidFill>
                  <a:srgbClr val="FF0000"/>
                </a:solidFill>
              </a:rPr>
              <a:t>Heart rate</a:t>
            </a:r>
          </a:p>
          <a:p>
            <a:r>
              <a:rPr lang="en-GB" sz="2000" b="1" dirty="0">
                <a:solidFill>
                  <a:srgbClr val="00B050"/>
                </a:solidFill>
              </a:rPr>
              <a:t>The heart contracts and relaxes which produces a heart beat. </a:t>
            </a:r>
          </a:p>
          <a:p>
            <a:r>
              <a:rPr lang="en-GB" sz="2000" b="1" dirty="0">
                <a:solidFill>
                  <a:srgbClr val="00B050"/>
                </a:solidFill>
              </a:rPr>
              <a:t> Started by an electrical impulse from the </a:t>
            </a:r>
            <a:r>
              <a:rPr lang="en-GB" sz="2000" b="1" dirty="0" err="1">
                <a:solidFill>
                  <a:srgbClr val="00B050"/>
                </a:solidFill>
              </a:rPr>
              <a:t>sino</a:t>
            </a:r>
            <a:r>
              <a:rPr lang="en-GB" sz="2000" b="1" dirty="0">
                <a:solidFill>
                  <a:srgbClr val="00B050"/>
                </a:solidFill>
              </a:rPr>
              <a:t>-atrial node (SA) </a:t>
            </a:r>
          </a:p>
          <a:p>
            <a:r>
              <a:rPr lang="en-GB" sz="2000" b="1" dirty="0">
                <a:solidFill>
                  <a:srgbClr val="00B050"/>
                </a:solidFill>
              </a:rPr>
              <a:t> Measured in beats per minute. </a:t>
            </a:r>
          </a:p>
          <a:p>
            <a:r>
              <a:rPr lang="en-GB" sz="2000" b="1" dirty="0">
                <a:solidFill>
                  <a:srgbClr val="00B050"/>
                </a:solidFill>
              </a:rPr>
              <a:t> Average resting HR is 75bpm. </a:t>
            </a:r>
          </a:p>
          <a:p>
            <a:r>
              <a:rPr lang="en-GB" sz="2000" b="1" dirty="0">
                <a:solidFill>
                  <a:srgbClr val="00B050"/>
                </a:solidFill>
              </a:rPr>
              <a:t>Maximum heart rate = 220- age. </a:t>
            </a:r>
          </a:p>
          <a:p>
            <a:pPr marL="0" indent="0">
              <a:buNone/>
            </a:pPr>
            <a:endParaRPr lang="en-GB" sz="2000" b="1" u="sng" dirty="0">
              <a:solidFill>
                <a:srgbClr val="FF0000"/>
              </a:solidFill>
            </a:endParaRPr>
          </a:p>
          <a:p>
            <a:pPr marL="0" indent="0">
              <a:buNone/>
            </a:pPr>
            <a:r>
              <a:rPr lang="en-GB" sz="2000" b="1" u="sng" dirty="0">
                <a:solidFill>
                  <a:srgbClr val="FF0000"/>
                </a:solidFill>
              </a:rPr>
              <a:t>Stroke volume</a:t>
            </a:r>
          </a:p>
          <a:p>
            <a:r>
              <a:rPr lang="en-GB" sz="2000" b="1" dirty="0">
                <a:solidFill>
                  <a:srgbClr val="00B050"/>
                </a:solidFill>
              </a:rPr>
              <a:t>Volume of blood that is pumped out of the heart by each ventricle during one contraction. </a:t>
            </a:r>
          </a:p>
          <a:p>
            <a:r>
              <a:rPr lang="en-GB" sz="2000" b="1" dirty="0">
                <a:solidFill>
                  <a:srgbClr val="00B050"/>
                </a:solidFill>
              </a:rPr>
              <a:t> Measured in ml per beat. </a:t>
            </a:r>
            <a:endParaRPr lang="en-GB" b="1" dirty="0"/>
          </a:p>
          <a:p>
            <a:pPr marL="0" indent="0">
              <a:buNone/>
            </a:pPr>
            <a:endParaRPr lang="en-GB" sz="2000" b="1" u="sng" dirty="0">
              <a:solidFill>
                <a:srgbClr val="FF0000"/>
              </a:solidFill>
            </a:endParaRPr>
          </a:p>
          <a:p>
            <a:pPr marL="0" indent="0">
              <a:buNone/>
            </a:pPr>
            <a:r>
              <a:rPr lang="en-GB" sz="2000" b="1" u="sng" dirty="0">
                <a:solidFill>
                  <a:srgbClr val="FF0000"/>
                </a:solidFill>
              </a:rPr>
              <a:t>Cardiac Output</a:t>
            </a:r>
          </a:p>
          <a:p>
            <a:r>
              <a:rPr lang="en-GB" sz="2000" b="1" dirty="0">
                <a:solidFill>
                  <a:srgbClr val="00B050"/>
                </a:solidFill>
              </a:rPr>
              <a:t>The volume of blood ejected from the LV in one minute. </a:t>
            </a:r>
          </a:p>
          <a:p>
            <a:r>
              <a:rPr lang="en-GB" sz="2000" b="1" dirty="0">
                <a:solidFill>
                  <a:srgbClr val="00B050"/>
                </a:solidFill>
              </a:rPr>
              <a:t>Cardiac output = SV x HR</a:t>
            </a:r>
          </a:p>
          <a:p>
            <a:r>
              <a:rPr lang="en-GB" sz="2000" b="1" dirty="0">
                <a:solidFill>
                  <a:srgbClr val="00B050"/>
                </a:solidFill>
              </a:rPr>
              <a:t>Measurements in litres per minute</a:t>
            </a:r>
          </a:p>
        </p:txBody>
      </p:sp>
      <p:sp>
        <p:nvSpPr>
          <p:cNvPr id="4" name="TextBox 3"/>
          <p:cNvSpPr txBox="1"/>
          <p:nvPr/>
        </p:nvSpPr>
        <p:spPr>
          <a:xfrm>
            <a:off x="6479704" y="116632"/>
            <a:ext cx="2664296" cy="1200329"/>
          </a:xfrm>
          <a:prstGeom prst="rect">
            <a:avLst/>
          </a:prstGeom>
          <a:noFill/>
        </p:spPr>
        <p:txBody>
          <a:bodyPr wrap="square" rtlCol="0">
            <a:spAutoFit/>
          </a:bodyPr>
          <a:lstStyle/>
          <a:p>
            <a:r>
              <a:rPr lang="en-GB" b="1" dirty="0"/>
              <a:t>LO- Know the definitions of heart rate, stroke volume and cardiac output. </a:t>
            </a:r>
          </a:p>
        </p:txBody>
      </p:sp>
      <p:sp>
        <p:nvSpPr>
          <p:cNvPr id="5" name="Rectangle 4"/>
          <p:cNvSpPr/>
          <p:nvPr/>
        </p:nvSpPr>
        <p:spPr>
          <a:xfrm>
            <a:off x="6479704" y="116632"/>
            <a:ext cx="2556792" cy="1200329"/>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5554443" y="5737656"/>
            <a:ext cx="3456384" cy="923330"/>
          </a:xfrm>
          <a:prstGeom prst="rect">
            <a:avLst/>
          </a:prstGeom>
          <a:noFill/>
        </p:spPr>
        <p:txBody>
          <a:bodyPr wrap="square" rtlCol="0">
            <a:spAutoFit/>
          </a:bodyPr>
          <a:lstStyle/>
          <a:p>
            <a:r>
              <a:rPr lang="en-GB" u="sng" dirty="0"/>
              <a:t>Define stroke volume (2 marks) What happens to cardiac output during exercise. (2 marks) </a:t>
            </a:r>
          </a:p>
        </p:txBody>
      </p:sp>
      <p:pic>
        <p:nvPicPr>
          <p:cNvPr id="7" name="Picture 2" descr="https://upload.wikimedia.org/wikipedia/commons/thumb/e/e5/Diagram_of_the_human_heart_(cropped).svg/2000px-Diagram_of_the_human_heart_(cropped).svg.pn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48264" y="1556792"/>
            <a:ext cx="1939894" cy="19398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29369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7320" y="122756"/>
            <a:ext cx="8229600" cy="634082"/>
          </a:xfrm>
        </p:spPr>
        <p:txBody>
          <a:bodyPr>
            <a:normAutofit fontScale="90000"/>
          </a:bodyPr>
          <a:lstStyle/>
          <a:p>
            <a:r>
              <a:rPr lang="en-GB" dirty="0"/>
              <a:t>Respiratory System</a:t>
            </a:r>
          </a:p>
        </p:txBody>
      </p:sp>
      <p:sp>
        <p:nvSpPr>
          <p:cNvPr id="3" name="Content Placeholder 2"/>
          <p:cNvSpPr>
            <a:spLocks noGrp="1"/>
          </p:cNvSpPr>
          <p:nvPr>
            <p:ph idx="1"/>
          </p:nvPr>
        </p:nvSpPr>
        <p:spPr>
          <a:xfrm>
            <a:off x="107504" y="809328"/>
            <a:ext cx="5688632" cy="6048672"/>
          </a:xfrm>
        </p:spPr>
        <p:txBody>
          <a:bodyPr>
            <a:normAutofit fontScale="92500" lnSpcReduction="10000"/>
          </a:bodyPr>
          <a:lstStyle/>
          <a:p>
            <a:pPr marL="0" indent="0">
              <a:buNone/>
            </a:pPr>
            <a:r>
              <a:rPr lang="en-GB" sz="2000" b="1" dirty="0"/>
              <a:t>Cardiovascular &amp; respiratory system work closely together to maintain a supply of oxygen to the muscles. </a:t>
            </a:r>
          </a:p>
          <a:p>
            <a:r>
              <a:rPr lang="en-GB" sz="2000" b="1" dirty="0"/>
              <a:t> </a:t>
            </a:r>
            <a:r>
              <a:rPr lang="en-GB" sz="2000" b="1" dirty="0">
                <a:solidFill>
                  <a:srgbClr val="00B050"/>
                </a:solidFill>
              </a:rPr>
              <a:t>The external system- exchange of gases between the lungs &amp; blood. </a:t>
            </a:r>
          </a:p>
          <a:p>
            <a:r>
              <a:rPr lang="en-GB" sz="2000" b="1" dirty="0">
                <a:solidFill>
                  <a:srgbClr val="00B050"/>
                </a:solidFill>
              </a:rPr>
              <a:t> The internal system- exchange of gases between the blood and the cells. </a:t>
            </a:r>
            <a:endParaRPr lang="en-GB" sz="2000" b="1" dirty="0"/>
          </a:p>
          <a:p>
            <a:pPr marL="0" indent="0">
              <a:buNone/>
            </a:pPr>
            <a:r>
              <a:rPr lang="en-GB" sz="2000" b="1" u="sng" dirty="0">
                <a:solidFill>
                  <a:srgbClr val="FF0000"/>
                </a:solidFill>
              </a:rPr>
              <a:t>Nasal passages-</a:t>
            </a:r>
          </a:p>
          <a:p>
            <a:r>
              <a:rPr lang="en-GB" sz="2000" b="1" dirty="0"/>
              <a:t> </a:t>
            </a:r>
            <a:r>
              <a:rPr lang="en-GB" sz="2000" b="1" dirty="0">
                <a:solidFill>
                  <a:srgbClr val="00B050"/>
                </a:solidFill>
              </a:rPr>
              <a:t>Air enters the body by being drawn through the nose. </a:t>
            </a:r>
          </a:p>
          <a:p>
            <a:r>
              <a:rPr lang="en-GB" sz="2000" b="1" dirty="0">
                <a:solidFill>
                  <a:srgbClr val="00B050"/>
                </a:solidFill>
              </a:rPr>
              <a:t> Nasal cavity is divided by a cartilaginous septum that forms the nasal passages. </a:t>
            </a:r>
          </a:p>
          <a:p>
            <a:r>
              <a:rPr lang="en-GB" sz="2000" b="1" dirty="0">
                <a:solidFill>
                  <a:srgbClr val="00B050"/>
                </a:solidFill>
              </a:rPr>
              <a:t> Mucus membranes &amp; hair trap dust</a:t>
            </a:r>
            <a:r>
              <a:rPr lang="en-GB" sz="2000" b="1" dirty="0"/>
              <a:t>. </a:t>
            </a:r>
          </a:p>
          <a:p>
            <a:pPr marL="0" indent="0">
              <a:buNone/>
            </a:pPr>
            <a:r>
              <a:rPr lang="en-GB" sz="2000" b="1" u="sng" dirty="0">
                <a:solidFill>
                  <a:srgbClr val="FF0000"/>
                </a:solidFill>
              </a:rPr>
              <a:t>The pharynx &amp; The larynx</a:t>
            </a:r>
          </a:p>
          <a:p>
            <a:r>
              <a:rPr lang="en-GB" sz="2000" dirty="0"/>
              <a:t> </a:t>
            </a:r>
            <a:r>
              <a:rPr lang="en-GB" sz="2000" b="1" dirty="0">
                <a:solidFill>
                  <a:srgbClr val="00B050"/>
                </a:solidFill>
              </a:rPr>
              <a:t>The pharynx is the passage to the digestive system and to the larynx. </a:t>
            </a:r>
          </a:p>
          <a:p>
            <a:r>
              <a:rPr lang="en-GB" sz="2000" b="1" dirty="0">
                <a:solidFill>
                  <a:srgbClr val="00B050"/>
                </a:solidFill>
              </a:rPr>
              <a:t> Air passes over the vocal cords of the larynx and into the trachea. </a:t>
            </a:r>
          </a:p>
          <a:p>
            <a:r>
              <a:rPr lang="en-GB" sz="2000" b="1" dirty="0">
                <a:solidFill>
                  <a:srgbClr val="00B050"/>
                </a:solidFill>
              </a:rPr>
              <a:t> Swallowing draws the larynx upwards against the epiglottis and prevents the entry of the food. </a:t>
            </a:r>
          </a:p>
          <a:p>
            <a:pPr marL="0" indent="0">
              <a:buNone/>
            </a:pPr>
            <a:endParaRPr lang="en-GB" sz="2000" b="1" dirty="0"/>
          </a:p>
          <a:p>
            <a:pPr marL="0" indent="0">
              <a:buNone/>
            </a:pPr>
            <a:endParaRPr lang="en-GB" sz="2000" b="1" dirty="0"/>
          </a:p>
          <a:p>
            <a:endParaRPr lang="en-GB" dirty="0"/>
          </a:p>
        </p:txBody>
      </p:sp>
      <p:pic>
        <p:nvPicPr>
          <p:cNvPr id="4" name="Picture 2" descr="http://www.teachpe.com/images/respiratory_system.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02462" y="437990"/>
            <a:ext cx="3096344" cy="360018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edc2.healthtap.com/ht-staging/user_answer/avatars/375951/large/open-uri20120827-20258-1pepxja.jpeg?1386593779">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2160" y="4436899"/>
            <a:ext cx="2880320" cy="232483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5292080" y="116632"/>
            <a:ext cx="3600400" cy="646331"/>
          </a:xfrm>
          <a:prstGeom prst="rect">
            <a:avLst/>
          </a:prstGeom>
          <a:noFill/>
        </p:spPr>
        <p:txBody>
          <a:bodyPr wrap="square" rtlCol="0">
            <a:spAutoFit/>
          </a:bodyPr>
          <a:lstStyle/>
          <a:p>
            <a:r>
              <a:rPr lang="en-GB" b="1" dirty="0"/>
              <a:t>LO- Explain the pathway of air through the respiratory system. </a:t>
            </a:r>
          </a:p>
        </p:txBody>
      </p:sp>
      <p:sp>
        <p:nvSpPr>
          <p:cNvPr id="7" name="Rectangle 6"/>
          <p:cNvSpPr/>
          <p:nvPr/>
        </p:nvSpPr>
        <p:spPr>
          <a:xfrm>
            <a:off x="5292080" y="116632"/>
            <a:ext cx="3456384" cy="646331"/>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053576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www.internetdict.com/wp-content/uploads/related_images/2016/01/14/what-is-bronchi_1.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61" y="2060848"/>
            <a:ext cx="3131840" cy="1656183"/>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323528" y="908720"/>
            <a:ext cx="6840760" cy="5760640"/>
          </a:xfrm>
        </p:spPr>
        <p:txBody>
          <a:bodyPr>
            <a:normAutofit/>
          </a:bodyPr>
          <a:lstStyle/>
          <a:p>
            <a:pPr marL="0" indent="0">
              <a:buNone/>
            </a:pPr>
            <a:r>
              <a:rPr lang="en-GB" sz="2000" b="1" u="sng" dirty="0">
                <a:solidFill>
                  <a:srgbClr val="FF0000"/>
                </a:solidFill>
              </a:rPr>
              <a:t>Bronchi &amp; bronchioles</a:t>
            </a:r>
          </a:p>
          <a:p>
            <a:r>
              <a:rPr lang="en-GB" sz="2000" b="1" dirty="0">
                <a:solidFill>
                  <a:srgbClr val="00B050"/>
                </a:solidFill>
              </a:rPr>
              <a:t>The trachea divides into two bronchi. </a:t>
            </a:r>
          </a:p>
          <a:p>
            <a:r>
              <a:rPr lang="en-GB" sz="2000" b="1" dirty="0">
                <a:solidFill>
                  <a:srgbClr val="00B050"/>
                </a:solidFill>
              </a:rPr>
              <a:t>The right bronchus goes into the right lung and the left bronchus goes into the left lung. </a:t>
            </a:r>
          </a:p>
          <a:p>
            <a:r>
              <a:rPr lang="en-GB" sz="2000" b="1" dirty="0">
                <a:solidFill>
                  <a:srgbClr val="00B050"/>
                </a:solidFill>
              </a:rPr>
              <a:t>The bronchi divides into smaller bronchioles. </a:t>
            </a:r>
          </a:p>
          <a:p>
            <a:r>
              <a:rPr lang="en-GB" sz="2000" b="1" dirty="0">
                <a:solidFill>
                  <a:srgbClr val="00B050"/>
                </a:solidFill>
              </a:rPr>
              <a:t>The bronchioles enable the air to pass into the alveoli, where gas exchange takes place. </a:t>
            </a:r>
          </a:p>
          <a:p>
            <a:pPr marL="0" indent="0">
              <a:buNone/>
            </a:pPr>
            <a:r>
              <a:rPr lang="en-GB" sz="2000" b="1" u="sng" dirty="0">
                <a:solidFill>
                  <a:srgbClr val="FF0000"/>
                </a:solidFill>
              </a:rPr>
              <a:t>Alveoli</a:t>
            </a:r>
          </a:p>
          <a:p>
            <a:r>
              <a:rPr lang="en-GB" sz="2000" b="1" dirty="0">
                <a:solidFill>
                  <a:srgbClr val="00B050"/>
                </a:solidFill>
              </a:rPr>
              <a:t> Gas exchange between the lungs &amp; blood. </a:t>
            </a:r>
          </a:p>
          <a:p>
            <a:r>
              <a:rPr lang="en-GB" sz="2000" b="1" dirty="0">
                <a:solidFill>
                  <a:srgbClr val="00B050"/>
                </a:solidFill>
              </a:rPr>
              <a:t> tiny air-filled sacs</a:t>
            </a:r>
          </a:p>
          <a:p>
            <a:r>
              <a:rPr lang="en-GB" sz="2000" b="1" dirty="0">
                <a:solidFill>
                  <a:srgbClr val="00B050"/>
                </a:solidFill>
              </a:rPr>
              <a:t> Millions of them in the lungs- large surface area. </a:t>
            </a:r>
          </a:p>
          <a:p>
            <a:r>
              <a:rPr lang="en-GB" sz="2000" b="1" dirty="0">
                <a:solidFill>
                  <a:srgbClr val="00B050"/>
                </a:solidFill>
              </a:rPr>
              <a:t> Thin walls</a:t>
            </a:r>
          </a:p>
          <a:p>
            <a:r>
              <a:rPr lang="en-GB" sz="2000" b="1" dirty="0">
                <a:solidFill>
                  <a:srgbClr val="00B050"/>
                </a:solidFill>
              </a:rPr>
              <a:t> lined with a thin film of water- which allows the dissolving of O2. </a:t>
            </a:r>
          </a:p>
          <a:p>
            <a:r>
              <a:rPr lang="en-GB" sz="2000" b="1" dirty="0">
                <a:solidFill>
                  <a:srgbClr val="00B050"/>
                </a:solidFill>
              </a:rPr>
              <a:t> Blood arriving in the alveoli has a high CO2.</a:t>
            </a:r>
          </a:p>
          <a:p>
            <a:r>
              <a:rPr lang="en-GB" sz="2000" b="1" dirty="0">
                <a:solidFill>
                  <a:srgbClr val="00B050"/>
                </a:solidFill>
              </a:rPr>
              <a:t> O2 moves into the blood by diffusion</a:t>
            </a:r>
          </a:p>
        </p:txBody>
      </p:sp>
      <p:sp>
        <p:nvSpPr>
          <p:cNvPr id="4" name="Title 1"/>
          <p:cNvSpPr txBox="1">
            <a:spLocks/>
          </p:cNvSpPr>
          <p:nvPr/>
        </p:nvSpPr>
        <p:spPr>
          <a:xfrm>
            <a:off x="-1332656" y="122756"/>
            <a:ext cx="8229600" cy="634082"/>
          </a:xfrm>
          <a:prstGeom prst="rect">
            <a:avLst/>
          </a:prstGeom>
        </p:spPr>
        <p:txBody>
          <a:bodyPr vert="horz" lIns="91440" tIns="45720" rIns="91440" bIns="45720" rtlCol="0" anchor="ct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t>Respiratory System</a:t>
            </a:r>
            <a:endParaRPr lang="en-GB" dirty="0"/>
          </a:p>
        </p:txBody>
      </p:sp>
      <p:sp>
        <p:nvSpPr>
          <p:cNvPr id="5" name="TextBox 4"/>
          <p:cNvSpPr txBox="1"/>
          <p:nvPr/>
        </p:nvSpPr>
        <p:spPr>
          <a:xfrm>
            <a:off x="5292080" y="260648"/>
            <a:ext cx="3600400" cy="646331"/>
          </a:xfrm>
          <a:prstGeom prst="rect">
            <a:avLst/>
          </a:prstGeom>
          <a:noFill/>
        </p:spPr>
        <p:txBody>
          <a:bodyPr wrap="square" rtlCol="0">
            <a:spAutoFit/>
          </a:bodyPr>
          <a:lstStyle/>
          <a:p>
            <a:r>
              <a:rPr lang="en-GB" b="1" dirty="0"/>
              <a:t>LO- Explain the pathway of air through the respiratory system. </a:t>
            </a:r>
          </a:p>
        </p:txBody>
      </p:sp>
      <p:sp>
        <p:nvSpPr>
          <p:cNvPr id="6" name="Rectangle 5"/>
          <p:cNvSpPr/>
          <p:nvPr/>
        </p:nvSpPr>
        <p:spPr>
          <a:xfrm>
            <a:off x="5292080" y="260648"/>
            <a:ext cx="3600400" cy="646331"/>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2" descr="http://www.heritagechristian.ca/science/images/alveoli.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57093" y="4508669"/>
            <a:ext cx="1626756" cy="1800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88907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534" y="0"/>
            <a:ext cx="8229600" cy="706090"/>
          </a:xfrm>
        </p:spPr>
        <p:txBody>
          <a:bodyPr>
            <a:normAutofit fontScale="90000"/>
          </a:bodyPr>
          <a:lstStyle/>
          <a:p>
            <a:r>
              <a:rPr lang="en-GB" dirty="0"/>
              <a:t>Respiratory System</a:t>
            </a:r>
          </a:p>
        </p:txBody>
      </p:sp>
      <p:sp>
        <p:nvSpPr>
          <p:cNvPr id="3" name="Content Placeholder 2"/>
          <p:cNvSpPr>
            <a:spLocks noGrp="1"/>
          </p:cNvSpPr>
          <p:nvPr>
            <p:ph idx="1"/>
          </p:nvPr>
        </p:nvSpPr>
        <p:spPr>
          <a:xfrm>
            <a:off x="179512" y="764704"/>
            <a:ext cx="6480720" cy="5976664"/>
          </a:xfrm>
        </p:spPr>
        <p:txBody>
          <a:bodyPr>
            <a:normAutofit fontScale="77500" lnSpcReduction="20000"/>
          </a:bodyPr>
          <a:lstStyle/>
          <a:p>
            <a:pPr marL="0" indent="0">
              <a:buNone/>
            </a:pPr>
            <a:r>
              <a:rPr lang="en-GB" sz="2400" b="1" u="sng" dirty="0"/>
              <a:t>Breathing</a:t>
            </a:r>
          </a:p>
          <a:p>
            <a:pPr marL="0" indent="0">
              <a:buNone/>
            </a:pPr>
            <a:r>
              <a:rPr lang="en-GB" sz="2400" b="1" u="sng" dirty="0">
                <a:solidFill>
                  <a:srgbClr val="FF0000"/>
                </a:solidFill>
              </a:rPr>
              <a:t>Inspiration (breathing in)</a:t>
            </a:r>
          </a:p>
          <a:p>
            <a:r>
              <a:rPr lang="en-GB" sz="2400" b="1" dirty="0"/>
              <a:t> </a:t>
            </a:r>
            <a:r>
              <a:rPr lang="en-GB" sz="2600" b="1" dirty="0">
                <a:solidFill>
                  <a:srgbClr val="00B050"/>
                </a:solidFill>
              </a:rPr>
              <a:t>Respiratory muscles contract (external intercostal muscles &amp; diaphragm)</a:t>
            </a:r>
          </a:p>
          <a:p>
            <a:r>
              <a:rPr lang="en-GB" sz="2600" b="1" dirty="0">
                <a:solidFill>
                  <a:srgbClr val="00B050"/>
                </a:solidFill>
              </a:rPr>
              <a:t> The external intercostal muscles are attached to the ribs. </a:t>
            </a:r>
          </a:p>
          <a:p>
            <a:r>
              <a:rPr lang="en-GB" sz="2600" b="1" dirty="0">
                <a:solidFill>
                  <a:srgbClr val="00B050"/>
                </a:solidFill>
              </a:rPr>
              <a:t> when they contract the ribs move upwards and outwards</a:t>
            </a:r>
          </a:p>
          <a:p>
            <a:r>
              <a:rPr lang="en-GB" sz="2600" b="1" dirty="0">
                <a:solidFill>
                  <a:srgbClr val="00B050"/>
                </a:solidFill>
              </a:rPr>
              <a:t> The diaphragm contracts downwards and the lung capacity is increased. </a:t>
            </a:r>
          </a:p>
          <a:p>
            <a:r>
              <a:rPr lang="en-GB" sz="2600" b="1" dirty="0">
                <a:solidFill>
                  <a:srgbClr val="00B050"/>
                </a:solidFill>
              </a:rPr>
              <a:t> Gas moves from high to low pressure. </a:t>
            </a:r>
          </a:p>
          <a:p>
            <a:pPr marL="0" indent="0">
              <a:buNone/>
            </a:pPr>
            <a:endParaRPr lang="en-GB" sz="2200" b="1" u="sng" dirty="0">
              <a:solidFill>
                <a:srgbClr val="FF0000"/>
              </a:solidFill>
            </a:endParaRPr>
          </a:p>
          <a:p>
            <a:pPr marL="0" indent="0">
              <a:buNone/>
            </a:pPr>
            <a:r>
              <a:rPr lang="en-GB" sz="2600" b="1" u="sng" dirty="0">
                <a:solidFill>
                  <a:srgbClr val="FF0000"/>
                </a:solidFill>
              </a:rPr>
              <a:t>Expiration (breathing out)</a:t>
            </a:r>
          </a:p>
          <a:p>
            <a:r>
              <a:rPr lang="en-GB" sz="2600" b="1" dirty="0"/>
              <a:t> </a:t>
            </a:r>
            <a:r>
              <a:rPr lang="en-GB" sz="2600" b="1" dirty="0">
                <a:solidFill>
                  <a:srgbClr val="00B050"/>
                </a:solidFill>
              </a:rPr>
              <a:t>Relaxation of respiratory muscles. </a:t>
            </a:r>
          </a:p>
          <a:p>
            <a:r>
              <a:rPr lang="en-GB" sz="2600" b="1" dirty="0">
                <a:solidFill>
                  <a:srgbClr val="00B050"/>
                </a:solidFill>
              </a:rPr>
              <a:t> When the muscles relax, the ribs are lowered and the diaphragm relaxes. </a:t>
            </a:r>
          </a:p>
          <a:p>
            <a:r>
              <a:rPr lang="en-GB" sz="2600" b="1" dirty="0">
                <a:solidFill>
                  <a:srgbClr val="00B050"/>
                </a:solidFill>
              </a:rPr>
              <a:t> Area of the lungs decreases and the pressure within the lungs becomes bigger. </a:t>
            </a:r>
          </a:p>
          <a:p>
            <a:r>
              <a:rPr lang="en-GB" sz="2600" b="1" dirty="0">
                <a:solidFill>
                  <a:srgbClr val="00B050"/>
                </a:solidFill>
              </a:rPr>
              <a:t> Air is forced out to equalise the pressure outside the body and expiration takes place</a:t>
            </a:r>
            <a:r>
              <a:rPr lang="en-GB" sz="2200" b="1" dirty="0">
                <a:solidFill>
                  <a:srgbClr val="00B050"/>
                </a:solidFill>
              </a:rPr>
              <a:t>. </a:t>
            </a:r>
          </a:p>
          <a:p>
            <a:pPr marL="0" indent="0">
              <a:buNone/>
            </a:pPr>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6218" y="1700808"/>
            <a:ext cx="2258434" cy="2160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1458" y="4221088"/>
            <a:ext cx="2082936" cy="22048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5353866" y="332656"/>
            <a:ext cx="3600400" cy="646331"/>
          </a:xfrm>
          <a:prstGeom prst="rect">
            <a:avLst/>
          </a:prstGeom>
          <a:noFill/>
        </p:spPr>
        <p:txBody>
          <a:bodyPr wrap="square" rtlCol="0">
            <a:spAutoFit/>
          </a:bodyPr>
          <a:lstStyle/>
          <a:p>
            <a:r>
              <a:rPr lang="en-GB" b="1" dirty="0"/>
              <a:t>LO- Explain the pathway of air through the respiratory system. </a:t>
            </a:r>
          </a:p>
        </p:txBody>
      </p:sp>
      <p:sp>
        <p:nvSpPr>
          <p:cNvPr id="7" name="Rectangle 6"/>
          <p:cNvSpPr/>
          <p:nvPr/>
        </p:nvSpPr>
        <p:spPr>
          <a:xfrm>
            <a:off x="5353866" y="332656"/>
            <a:ext cx="3250582" cy="646331"/>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011913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246964"/>
            <a:ext cx="8640960" cy="5544616"/>
          </a:xfrm>
        </p:spPr>
        <p:txBody>
          <a:bodyPr/>
          <a:lstStyle/>
          <a:p>
            <a:r>
              <a:rPr lang="en-GB" b="1" dirty="0">
                <a:solidFill>
                  <a:srgbClr val="FF0000"/>
                </a:solidFill>
              </a:rPr>
              <a:t>Breathing rate- </a:t>
            </a:r>
            <a:r>
              <a:rPr lang="en-GB" b="1" dirty="0">
                <a:solidFill>
                  <a:srgbClr val="00B050"/>
                </a:solidFill>
              </a:rPr>
              <a:t>amount of breaths per minute. </a:t>
            </a:r>
          </a:p>
          <a:p>
            <a:r>
              <a:rPr lang="en-GB" b="1" dirty="0"/>
              <a:t> </a:t>
            </a:r>
            <a:r>
              <a:rPr lang="en-GB" b="1" dirty="0">
                <a:solidFill>
                  <a:srgbClr val="FF0000"/>
                </a:solidFill>
              </a:rPr>
              <a:t>Tidal volume- </a:t>
            </a:r>
            <a:r>
              <a:rPr lang="en-GB" b="1" dirty="0">
                <a:solidFill>
                  <a:srgbClr val="00B050"/>
                </a:solidFill>
              </a:rPr>
              <a:t>The volume of air that is inspired or expired per breath. </a:t>
            </a:r>
          </a:p>
          <a:p>
            <a:r>
              <a:rPr lang="en-GB" b="1" dirty="0"/>
              <a:t> </a:t>
            </a:r>
            <a:r>
              <a:rPr lang="en-GB" b="1" dirty="0">
                <a:solidFill>
                  <a:srgbClr val="FF0000"/>
                </a:solidFill>
              </a:rPr>
              <a:t>Minute ventilation- </a:t>
            </a:r>
            <a:r>
              <a:rPr lang="en-GB" b="1" dirty="0">
                <a:solidFill>
                  <a:srgbClr val="00B050"/>
                </a:solidFill>
              </a:rPr>
              <a:t>The volume of air that is inspired or expired in one minute. VE=TV x F</a:t>
            </a:r>
          </a:p>
          <a:p>
            <a:pPr marL="0" indent="0">
              <a:buNone/>
            </a:pPr>
            <a:endParaRPr lang="en-GB" dirty="0"/>
          </a:p>
        </p:txBody>
      </p:sp>
      <p:sp>
        <p:nvSpPr>
          <p:cNvPr id="4" name="Title 1"/>
          <p:cNvSpPr txBox="1">
            <a:spLocks/>
          </p:cNvSpPr>
          <p:nvPr/>
        </p:nvSpPr>
        <p:spPr>
          <a:xfrm>
            <a:off x="-1332656" y="188640"/>
            <a:ext cx="8229600" cy="706090"/>
          </a:xfrm>
          <a:prstGeom prst="rect">
            <a:avLst/>
          </a:prstGeom>
        </p:spPr>
        <p:txBody>
          <a:bodyPr vert="horz" lIns="91440" tIns="45720" rIns="91440" bIns="45720" rtlCol="0" anchor="ctr">
            <a:normAutofit fontScale="97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Respiratory System</a:t>
            </a:r>
          </a:p>
        </p:txBody>
      </p:sp>
      <p:pic>
        <p:nvPicPr>
          <p:cNvPr id="5" name="Picture 2" descr="http://www.livescience.com/images/i/000/030/270/original/shutterstock_90859748.jpg?interpolation=lanczos-none&amp;fit=around%7C300:200&amp;crop=300:200;*,*">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4293096"/>
            <a:ext cx="3058716" cy="203914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5353866" y="332656"/>
            <a:ext cx="3600400" cy="646331"/>
          </a:xfrm>
          <a:prstGeom prst="rect">
            <a:avLst/>
          </a:prstGeom>
          <a:noFill/>
        </p:spPr>
        <p:txBody>
          <a:bodyPr wrap="square" rtlCol="0">
            <a:spAutoFit/>
          </a:bodyPr>
          <a:lstStyle/>
          <a:p>
            <a:r>
              <a:rPr lang="en-GB" b="1" dirty="0"/>
              <a:t>LO- Explain the pathway of air through the respiratory system. </a:t>
            </a:r>
          </a:p>
        </p:txBody>
      </p:sp>
      <p:sp>
        <p:nvSpPr>
          <p:cNvPr id="7" name="Rectangle 6"/>
          <p:cNvSpPr/>
          <p:nvPr/>
        </p:nvSpPr>
        <p:spPr>
          <a:xfrm>
            <a:off x="5353866" y="332656"/>
            <a:ext cx="3250582" cy="646331"/>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4572000" y="5275991"/>
            <a:ext cx="4032448" cy="923330"/>
          </a:xfrm>
          <a:prstGeom prst="rect">
            <a:avLst/>
          </a:prstGeom>
          <a:noFill/>
        </p:spPr>
        <p:txBody>
          <a:bodyPr wrap="square" rtlCol="0">
            <a:spAutoFit/>
          </a:bodyPr>
          <a:lstStyle/>
          <a:p>
            <a:r>
              <a:rPr lang="en-GB" b="1" u="sng" dirty="0"/>
              <a:t>Define minute ventilation(2 marks) What happens to tidal volume during exercise. (2 marks) </a:t>
            </a:r>
          </a:p>
        </p:txBody>
      </p:sp>
    </p:spTree>
    <p:extLst>
      <p:ext uri="{BB962C8B-B14F-4D97-AF65-F5344CB8AC3E}">
        <p14:creationId xmlns:p14="http://schemas.microsoft.com/office/powerpoint/2010/main" val="19607538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0608" y="188640"/>
            <a:ext cx="8229600" cy="706090"/>
          </a:xfrm>
        </p:spPr>
        <p:txBody>
          <a:bodyPr>
            <a:normAutofit fontScale="90000"/>
          </a:bodyPr>
          <a:lstStyle/>
          <a:p>
            <a:r>
              <a:rPr lang="en-GB" dirty="0"/>
              <a:t>Anaerobic/Aerobic exercise</a:t>
            </a:r>
          </a:p>
        </p:txBody>
      </p:sp>
      <p:sp>
        <p:nvSpPr>
          <p:cNvPr id="3" name="Content Placeholder 2"/>
          <p:cNvSpPr>
            <a:spLocks noGrp="1"/>
          </p:cNvSpPr>
          <p:nvPr>
            <p:ph idx="1"/>
          </p:nvPr>
        </p:nvSpPr>
        <p:spPr>
          <a:xfrm>
            <a:off x="251520" y="927304"/>
            <a:ext cx="4464496" cy="5930696"/>
          </a:xfrm>
        </p:spPr>
        <p:txBody>
          <a:bodyPr>
            <a:normAutofit fontScale="62500" lnSpcReduction="20000"/>
          </a:bodyPr>
          <a:lstStyle/>
          <a:p>
            <a:pPr marL="0" indent="0">
              <a:buNone/>
            </a:pPr>
            <a:r>
              <a:rPr lang="en-GB" b="1" u="sng" dirty="0">
                <a:solidFill>
                  <a:srgbClr val="FF0000"/>
                </a:solidFill>
              </a:rPr>
              <a:t>Aerobic exercise</a:t>
            </a:r>
          </a:p>
          <a:p>
            <a:r>
              <a:rPr lang="en-GB" b="1" dirty="0">
                <a:solidFill>
                  <a:srgbClr val="00B050"/>
                </a:solidFill>
              </a:rPr>
              <a:t>Aerobic fitness is the ability to continuously exercise without tiring. </a:t>
            </a:r>
          </a:p>
          <a:p>
            <a:r>
              <a:rPr lang="en-GB" b="1" dirty="0">
                <a:solidFill>
                  <a:srgbClr val="00B050"/>
                </a:solidFill>
              </a:rPr>
              <a:t>VO2 max- amount of oxygen an individual can take in and use in one minute. </a:t>
            </a:r>
          </a:p>
          <a:p>
            <a:r>
              <a:rPr lang="en-GB" b="1" dirty="0">
                <a:solidFill>
                  <a:srgbClr val="00B050"/>
                </a:solidFill>
              </a:rPr>
              <a:t> Low intensity activities e.g. swimming, football. </a:t>
            </a:r>
          </a:p>
          <a:p>
            <a:r>
              <a:rPr lang="en-GB" b="1" dirty="0">
                <a:solidFill>
                  <a:srgbClr val="00B050"/>
                </a:solidFill>
              </a:rPr>
              <a:t> Between 20 minutes and 2 hours. </a:t>
            </a:r>
          </a:p>
          <a:p>
            <a:r>
              <a:rPr lang="en-GB" b="1" dirty="0">
                <a:solidFill>
                  <a:srgbClr val="00B050"/>
                </a:solidFill>
              </a:rPr>
              <a:t> No lactic acid produced</a:t>
            </a:r>
          </a:p>
          <a:p>
            <a:pPr marL="0" indent="0">
              <a:buNone/>
            </a:pPr>
            <a:endParaRPr lang="en-GB" b="1" u="sng" dirty="0">
              <a:solidFill>
                <a:srgbClr val="FF0000"/>
              </a:solidFill>
            </a:endParaRPr>
          </a:p>
          <a:p>
            <a:pPr marL="0" indent="0">
              <a:buNone/>
            </a:pPr>
            <a:r>
              <a:rPr lang="en-GB" b="1" u="sng" dirty="0">
                <a:solidFill>
                  <a:srgbClr val="FF0000"/>
                </a:solidFill>
              </a:rPr>
              <a:t>Lactic acid</a:t>
            </a:r>
          </a:p>
          <a:p>
            <a:pPr marL="0" indent="0">
              <a:buNone/>
            </a:pPr>
            <a:r>
              <a:rPr lang="en-GB" b="1" u="sng" dirty="0">
                <a:solidFill>
                  <a:srgbClr val="FF0000"/>
                </a:solidFill>
              </a:rPr>
              <a:t>Why caused?</a:t>
            </a:r>
          </a:p>
          <a:p>
            <a:r>
              <a:rPr lang="en-GB" b="1" dirty="0">
                <a:solidFill>
                  <a:srgbClr val="00B050"/>
                </a:solidFill>
              </a:rPr>
              <a:t>No oxygen present in the muscles</a:t>
            </a:r>
          </a:p>
          <a:p>
            <a:r>
              <a:rPr lang="en-GB" b="1" dirty="0">
                <a:solidFill>
                  <a:srgbClr val="00B050"/>
                </a:solidFill>
              </a:rPr>
              <a:t>Waste product</a:t>
            </a:r>
          </a:p>
          <a:p>
            <a:r>
              <a:rPr lang="en-GB" b="1" dirty="0">
                <a:solidFill>
                  <a:srgbClr val="00B050"/>
                </a:solidFill>
              </a:rPr>
              <a:t>Caused in high intensity activity</a:t>
            </a:r>
          </a:p>
          <a:p>
            <a:pPr marL="0" indent="0">
              <a:buNone/>
            </a:pPr>
            <a:r>
              <a:rPr lang="en-GB" b="1" u="sng" dirty="0">
                <a:solidFill>
                  <a:srgbClr val="FF0000"/>
                </a:solidFill>
              </a:rPr>
              <a:t>What happens? </a:t>
            </a:r>
          </a:p>
          <a:p>
            <a:r>
              <a:rPr lang="en-GB" b="1" dirty="0">
                <a:solidFill>
                  <a:srgbClr val="00B050"/>
                </a:solidFill>
              </a:rPr>
              <a:t>Fatigue</a:t>
            </a:r>
          </a:p>
          <a:p>
            <a:r>
              <a:rPr lang="en-GB" b="1" dirty="0">
                <a:solidFill>
                  <a:srgbClr val="00B050"/>
                </a:solidFill>
              </a:rPr>
              <a:t>Muscle pain</a:t>
            </a:r>
          </a:p>
          <a:p>
            <a:r>
              <a:rPr lang="en-GB" b="1" dirty="0">
                <a:solidFill>
                  <a:srgbClr val="00B050"/>
                </a:solidFill>
              </a:rPr>
              <a:t>Forces to stop/reduce the activity </a:t>
            </a:r>
          </a:p>
          <a:p>
            <a:pPr marL="0" indent="0">
              <a:buNone/>
            </a:pPr>
            <a:endParaRPr lang="en-GB" b="1" dirty="0">
              <a:solidFill>
                <a:srgbClr val="00B050"/>
              </a:solidFill>
            </a:endParaRPr>
          </a:p>
        </p:txBody>
      </p:sp>
      <p:sp>
        <p:nvSpPr>
          <p:cNvPr id="4" name="Content Placeholder 2"/>
          <p:cNvSpPr txBox="1">
            <a:spLocks/>
          </p:cNvSpPr>
          <p:nvPr/>
        </p:nvSpPr>
        <p:spPr>
          <a:xfrm>
            <a:off x="5092338" y="1926034"/>
            <a:ext cx="4032448" cy="352839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GB" sz="2000" b="1" u="sng" dirty="0">
                <a:solidFill>
                  <a:srgbClr val="FF0000"/>
                </a:solidFill>
              </a:rPr>
              <a:t>Anaerobic exercise</a:t>
            </a:r>
          </a:p>
          <a:p>
            <a:r>
              <a:rPr lang="en-GB" sz="2000" b="1" dirty="0">
                <a:solidFill>
                  <a:srgbClr val="00B050"/>
                </a:solidFill>
              </a:rPr>
              <a:t>Exercise without the use of oxygen. </a:t>
            </a:r>
          </a:p>
          <a:p>
            <a:r>
              <a:rPr lang="en-GB" sz="2000" b="1" dirty="0">
                <a:solidFill>
                  <a:srgbClr val="00B050"/>
                </a:solidFill>
              </a:rPr>
              <a:t> Produces short bursts of energy. </a:t>
            </a:r>
          </a:p>
          <a:p>
            <a:r>
              <a:rPr lang="en-GB" sz="2000" b="1" dirty="0">
                <a:solidFill>
                  <a:srgbClr val="00B050"/>
                </a:solidFill>
              </a:rPr>
              <a:t> Produces lactic acid</a:t>
            </a:r>
          </a:p>
          <a:p>
            <a:r>
              <a:rPr lang="en-GB" sz="2000" b="1" dirty="0">
                <a:solidFill>
                  <a:srgbClr val="00B050"/>
                </a:solidFill>
              </a:rPr>
              <a:t> High intensity e.g. sprinting, weight lifting</a:t>
            </a:r>
          </a:p>
          <a:p>
            <a:r>
              <a:rPr lang="en-GB" sz="2000" b="1" dirty="0">
                <a:solidFill>
                  <a:srgbClr val="00B050"/>
                </a:solidFill>
              </a:rPr>
              <a:t> Work – 30 seconds</a:t>
            </a:r>
          </a:p>
          <a:p>
            <a:r>
              <a:rPr lang="en-GB" sz="2000" b="1" dirty="0">
                <a:solidFill>
                  <a:srgbClr val="00B050"/>
                </a:solidFill>
              </a:rPr>
              <a:t> 90-100% of MHR</a:t>
            </a:r>
          </a:p>
          <a:p>
            <a:pPr marL="0" indent="0">
              <a:buFont typeface="Arial" panose="020B0604020202020204" pitchFamily="34" charset="0"/>
              <a:buNone/>
            </a:pPr>
            <a:endParaRPr lang="en-GB" sz="2400" b="1" u="sng" dirty="0">
              <a:solidFill>
                <a:srgbClr val="FF0000"/>
              </a:solidFill>
            </a:endParaRPr>
          </a:p>
        </p:txBody>
      </p:sp>
      <p:sp>
        <p:nvSpPr>
          <p:cNvPr id="5" name="TextBox 4"/>
          <p:cNvSpPr txBox="1"/>
          <p:nvPr/>
        </p:nvSpPr>
        <p:spPr>
          <a:xfrm>
            <a:off x="6228184" y="188640"/>
            <a:ext cx="2664296" cy="1477328"/>
          </a:xfrm>
          <a:prstGeom prst="rect">
            <a:avLst/>
          </a:prstGeom>
          <a:noFill/>
        </p:spPr>
        <p:txBody>
          <a:bodyPr wrap="square" rtlCol="0">
            <a:spAutoFit/>
          </a:bodyPr>
          <a:lstStyle/>
          <a:p>
            <a:r>
              <a:rPr lang="en-GB" b="1" dirty="0"/>
              <a:t>LO- Define aerobic and anaerobic exercise. Apply practical examples and explain in relation to duration and intensity. </a:t>
            </a:r>
          </a:p>
        </p:txBody>
      </p:sp>
      <p:sp>
        <p:nvSpPr>
          <p:cNvPr id="6" name="Rectangle 5"/>
          <p:cNvSpPr/>
          <p:nvPr/>
        </p:nvSpPr>
        <p:spPr>
          <a:xfrm>
            <a:off x="6228184" y="188640"/>
            <a:ext cx="2664296" cy="1477328"/>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552786" y="5727864"/>
            <a:ext cx="4572000" cy="923330"/>
          </a:xfrm>
          <a:prstGeom prst="rect">
            <a:avLst/>
          </a:prstGeom>
        </p:spPr>
        <p:txBody>
          <a:bodyPr>
            <a:spAutoFit/>
          </a:bodyPr>
          <a:lstStyle/>
          <a:p>
            <a:r>
              <a:rPr lang="en-GB" b="1" u="sng" dirty="0"/>
              <a:t>Explain aerobic exercise. (2 marks) Why is lactic acid produced? (2 -3 marks) What are the effects of lactic acid? ( 2-3marks)</a:t>
            </a:r>
          </a:p>
        </p:txBody>
      </p:sp>
    </p:spTree>
    <p:extLst>
      <p:ext uri="{BB962C8B-B14F-4D97-AF65-F5344CB8AC3E}">
        <p14:creationId xmlns:p14="http://schemas.microsoft.com/office/powerpoint/2010/main" val="3572137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6592" y="116632"/>
            <a:ext cx="8229600" cy="634082"/>
          </a:xfrm>
        </p:spPr>
        <p:txBody>
          <a:bodyPr>
            <a:normAutofit fontScale="90000"/>
          </a:bodyPr>
          <a:lstStyle/>
          <a:p>
            <a:r>
              <a:rPr lang="en-GB" dirty="0"/>
              <a:t>Short term effects of exercise </a:t>
            </a:r>
          </a:p>
        </p:txBody>
      </p:sp>
      <p:sp>
        <p:nvSpPr>
          <p:cNvPr id="3" name="Content Placeholder 2"/>
          <p:cNvSpPr>
            <a:spLocks noGrp="1"/>
          </p:cNvSpPr>
          <p:nvPr>
            <p:ph idx="1"/>
          </p:nvPr>
        </p:nvSpPr>
        <p:spPr>
          <a:xfrm>
            <a:off x="7414" y="908720"/>
            <a:ext cx="8928992" cy="5954763"/>
          </a:xfrm>
        </p:spPr>
        <p:txBody>
          <a:bodyPr>
            <a:normAutofit fontScale="70000" lnSpcReduction="20000"/>
          </a:bodyPr>
          <a:lstStyle/>
          <a:p>
            <a:pPr marL="0" indent="0">
              <a:buNone/>
            </a:pPr>
            <a:r>
              <a:rPr lang="en-GB" b="1" u="sng" dirty="0"/>
              <a:t>Remember- everything in the short term increases!</a:t>
            </a:r>
          </a:p>
          <a:p>
            <a:pPr marL="0" indent="0">
              <a:buNone/>
            </a:pPr>
            <a:r>
              <a:rPr lang="en-GB" b="1" u="sng" dirty="0">
                <a:solidFill>
                  <a:srgbClr val="FF0000"/>
                </a:solidFill>
              </a:rPr>
              <a:t>1. Heart </a:t>
            </a:r>
          </a:p>
          <a:p>
            <a:r>
              <a:rPr lang="en-GB" b="1" dirty="0">
                <a:solidFill>
                  <a:srgbClr val="00B050"/>
                </a:solidFill>
              </a:rPr>
              <a:t> Increase Stroke volume</a:t>
            </a:r>
          </a:p>
          <a:p>
            <a:r>
              <a:rPr lang="en-GB" b="1" dirty="0">
                <a:solidFill>
                  <a:srgbClr val="00B050"/>
                </a:solidFill>
              </a:rPr>
              <a:t> Heart rate increases</a:t>
            </a:r>
          </a:p>
          <a:p>
            <a:r>
              <a:rPr lang="en-GB" b="1" dirty="0">
                <a:solidFill>
                  <a:srgbClr val="00B050"/>
                </a:solidFill>
              </a:rPr>
              <a:t> More blood pumped around the body- more oxygen</a:t>
            </a:r>
          </a:p>
          <a:p>
            <a:r>
              <a:rPr lang="en-GB" b="1" dirty="0">
                <a:solidFill>
                  <a:srgbClr val="00B050"/>
                </a:solidFill>
              </a:rPr>
              <a:t> cardiac output increases</a:t>
            </a:r>
          </a:p>
          <a:p>
            <a:r>
              <a:rPr lang="en-GB" b="1" dirty="0">
                <a:solidFill>
                  <a:srgbClr val="00B050"/>
                </a:solidFill>
              </a:rPr>
              <a:t> Vascular shunt mechanism increases- redistribution of blood to the working muscles. </a:t>
            </a:r>
          </a:p>
          <a:p>
            <a:pPr marL="0" indent="0">
              <a:buNone/>
            </a:pPr>
            <a:r>
              <a:rPr lang="en-GB" b="1" dirty="0">
                <a:solidFill>
                  <a:srgbClr val="FF0000"/>
                </a:solidFill>
              </a:rPr>
              <a:t>2. </a:t>
            </a:r>
            <a:r>
              <a:rPr lang="en-GB" b="1" u="sng" dirty="0">
                <a:solidFill>
                  <a:srgbClr val="FF0000"/>
                </a:solidFill>
              </a:rPr>
              <a:t>Lungs </a:t>
            </a:r>
          </a:p>
          <a:p>
            <a:r>
              <a:rPr lang="en-GB" b="1" dirty="0">
                <a:solidFill>
                  <a:srgbClr val="00B050"/>
                </a:solidFill>
              </a:rPr>
              <a:t> Tidal volume increases</a:t>
            </a:r>
          </a:p>
          <a:p>
            <a:r>
              <a:rPr lang="en-GB" b="1" dirty="0">
                <a:solidFill>
                  <a:srgbClr val="00B050"/>
                </a:solidFill>
              </a:rPr>
              <a:t> Minute ventilation increases</a:t>
            </a:r>
          </a:p>
          <a:p>
            <a:r>
              <a:rPr lang="en-GB" b="1" dirty="0">
                <a:solidFill>
                  <a:srgbClr val="00B050"/>
                </a:solidFill>
              </a:rPr>
              <a:t> breathing rate/respiratory rate increases</a:t>
            </a:r>
          </a:p>
          <a:p>
            <a:pPr marL="0" indent="0">
              <a:buNone/>
            </a:pPr>
            <a:r>
              <a:rPr lang="en-GB" b="1" dirty="0">
                <a:solidFill>
                  <a:srgbClr val="FF0000"/>
                </a:solidFill>
              </a:rPr>
              <a:t>3. </a:t>
            </a:r>
            <a:r>
              <a:rPr lang="en-GB" b="1" u="sng" dirty="0">
                <a:solidFill>
                  <a:srgbClr val="FF0000"/>
                </a:solidFill>
              </a:rPr>
              <a:t>Muscles</a:t>
            </a:r>
          </a:p>
          <a:p>
            <a:r>
              <a:rPr lang="en-GB" b="1" dirty="0">
                <a:solidFill>
                  <a:srgbClr val="00B050"/>
                </a:solidFill>
              </a:rPr>
              <a:t> Increase muscle fatigue</a:t>
            </a:r>
          </a:p>
          <a:p>
            <a:r>
              <a:rPr lang="en-GB" b="1" dirty="0">
                <a:solidFill>
                  <a:srgbClr val="00B050"/>
                </a:solidFill>
              </a:rPr>
              <a:t> Increase muscle temperature</a:t>
            </a:r>
          </a:p>
          <a:p>
            <a:r>
              <a:rPr lang="en-GB" b="1" dirty="0">
                <a:solidFill>
                  <a:srgbClr val="00B050"/>
                </a:solidFill>
              </a:rPr>
              <a:t> Increase flexibility </a:t>
            </a:r>
          </a:p>
          <a:p>
            <a:r>
              <a:rPr lang="en-GB" b="1" dirty="0">
                <a:solidFill>
                  <a:srgbClr val="00B050"/>
                </a:solidFill>
              </a:rPr>
              <a:t> Lactic acid production </a:t>
            </a:r>
          </a:p>
          <a:p>
            <a:endParaRPr lang="en-GB" dirty="0"/>
          </a:p>
        </p:txBody>
      </p:sp>
      <p:sp>
        <p:nvSpPr>
          <p:cNvPr id="4" name="TextBox 3"/>
          <p:cNvSpPr txBox="1"/>
          <p:nvPr/>
        </p:nvSpPr>
        <p:spPr>
          <a:xfrm>
            <a:off x="6516216" y="692696"/>
            <a:ext cx="2520280" cy="1477328"/>
          </a:xfrm>
          <a:prstGeom prst="rect">
            <a:avLst/>
          </a:prstGeom>
          <a:noFill/>
        </p:spPr>
        <p:txBody>
          <a:bodyPr wrap="square" rtlCol="0">
            <a:spAutoFit/>
          </a:bodyPr>
          <a:lstStyle/>
          <a:p>
            <a:r>
              <a:rPr lang="en-GB" b="1" dirty="0"/>
              <a:t>LO- To explain the short term effects of exercise on the body. Apply examples in sport &amp; interpret data. </a:t>
            </a:r>
          </a:p>
        </p:txBody>
      </p:sp>
      <p:sp>
        <p:nvSpPr>
          <p:cNvPr id="5" name="Rectangle 4"/>
          <p:cNvSpPr/>
          <p:nvPr/>
        </p:nvSpPr>
        <p:spPr>
          <a:xfrm>
            <a:off x="6516216" y="692696"/>
            <a:ext cx="2520280" cy="1477328"/>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4479179" y="5380672"/>
            <a:ext cx="4572000" cy="1477328"/>
          </a:xfrm>
          <a:prstGeom prst="rect">
            <a:avLst/>
          </a:prstGeom>
        </p:spPr>
        <p:txBody>
          <a:bodyPr>
            <a:spAutoFit/>
          </a:bodyPr>
          <a:lstStyle/>
          <a:p>
            <a:r>
              <a:rPr lang="en-GB" b="1" u="sng" dirty="0"/>
              <a:t>Explain the short term effects of exercise at each of the body systems. Describe the vascular shunt mechanism. (3-6 marks) Using the graph explain the effect of heart rate on exercise. (2 marks)</a:t>
            </a:r>
          </a:p>
        </p:txBody>
      </p:sp>
      <p:pic>
        <p:nvPicPr>
          <p:cNvPr id="14338" name="Picture 2" descr="Image result for runner cartoo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3356992"/>
            <a:ext cx="2160240" cy="1894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90426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8600" y="0"/>
            <a:ext cx="8229600" cy="634082"/>
          </a:xfrm>
        </p:spPr>
        <p:txBody>
          <a:bodyPr>
            <a:normAutofit fontScale="90000"/>
          </a:bodyPr>
          <a:lstStyle/>
          <a:p>
            <a:r>
              <a:rPr lang="en-GB" dirty="0"/>
              <a:t>Long term effects of exercise </a:t>
            </a:r>
          </a:p>
        </p:txBody>
      </p:sp>
      <p:sp>
        <p:nvSpPr>
          <p:cNvPr id="3" name="Content Placeholder 2"/>
          <p:cNvSpPr>
            <a:spLocks noGrp="1"/>
          </p:cNvSpPr>
          <p:nvPr>
            <p:ph idx="1"/>
          </p:nvPr>
        </p:nvSpPr>
        <p:spPr>
          <a:xfrm>
            <a:off x="107504" y="764704"/>
            <a:ext cx="8928992" cy="6078504"/>
          </a:xfrm>
        </p:spPr>
        <p:txBody>
          <a:bodyPr>
            <a:normAutofit fontScale="47500" lnSpcReduction="20000"/>
          </a:bodyPr>
          <a:lstStyle/>
          <a:p>
            <a:pPr marL="0" indent="0">
              <a:buNone/>
            </a:pPr>
            <a:r>
              <a:rPr lang="en-GB" b="1" u="sng" dirty="0">
                <a:solidFill>
                  <a:srgbClr val="FF0000"/>
                </a:solidFill>
              </a:rPr>
              <a:t>1. </a:t>
            </a:r>
            <a:r>
              <a:rPr lang="en-GB" sz="3800" b="1" u="sng" dirty="0">
                <a:solidFill>
                  <a:srgbClr val="FF0000"/>
                </a:solidFill>
              </a:rPr>
              <a:t>Heart </a:t>
            </a:r>
          </a:p>
          <a:p>
            <a:r>
              <a:rPr lang="en-GB" sz="3800" b="1" dirty="0">
                <a:solidFill>
                  <a:srgbClr val="00B050"/>
                </a:solidFill>
              </a:rPr>
              <a:t>Resting heart rate &amp; stroke volume decreases</a:t>
            </a:r>
          </a:p>
          <a:p>
            <a:r>
              <a:rPr lang="en-GB" sz="3800" b="1" dirty="0">
                <a:solidFill>
                  <a:srgbClr val="00B050"/>
                </a:solidFill>
              </a:rPr>
              <a:t>Increase cardiac output</a:t>
            </a:r>
          </a:p>
          <a:p>
            <a:r>
              <a:rPr lang="en-GB" sz="3800" b="1" dirty="0">
                <a:solidFill>
                  <a:srgbClr val="00B050"/>
                </a:solidFill>
              </a:rPr>
              <a:t>Reduce risk of heart disease</a:t>
            </a:r>
          </a:p>
          <a:p>
            <a:r>
              <a:rPr lang="en-GB" sz="3800" b="1" dirty="0">
                <a:solidFill>
                  <a:srgbClr val="00B050"/>
                </a:solidFill>
              </a:rPr>
              <a:t>Cardiac hypertrophy </a:t>
            </a:r>
          </a:p>
          <a:p>
            <a:r>
              <a:rPr lang="en-GB" sz="3800" b="1" dirty="0">
                <a:solidFill>
                  <a:srgbClr val="00B050"/>
                </a:solidFill>
              </a:rPr>
              <a:t>Increase rate of recovery</a:t>
            </a:r>
            <a:endParaRPr lang="en-GB" sz="3800" b="1" dirty="0">
              <a:solidFill>
                <a:srgbClr val="FF0000"/>
              </a:solidFill>
            </a:endParaRPr>
          </a:p>
          <a:p>
            <a:pPr marL="0" indent="0">
              <a:buNone/>
            </a:pPr>
            <a:r>
              <a:rPr lang="en-GB" sz="3800" b="1" u="sng" dirty="0">
                <a:solidFill>
                  <a:srgbClr val="FF0000"/>
                </a:solidFill>
              </a:rPr>
              <a:t>2. Lungs </a:t>
            </a:r>
          </a:p>
          <a:p>
            <a:r>
              <a:rPr lang="en-GB" sz="3800" b="1" dirty="0">
                <a:solidFill>
                  <a:srgbClr val="00B050"/>
                </a:solidFill>
              </a:rPr>
              <a:t> Tidal volume increases</a:t>
            </a:r>
          </a:p>
          <a:p>
            <a:r>
              <a:rPr lang="en-GB" sz="3800" b="1" dirty="0">
                <a:solidFill>
                  <a:srgbClr val="00B050"/>
                </a:solidFill>
              </a:rPr>
              <a:t> Minute ventilation increases</a:t>
            </a:r>
          </a:p>
          <a:p>
            <a:r>
              <a:rPr lang="en-GB" sz="3800" b="1" dirty="0">
                <a:solidFill>
                  <a:srgbClr val="00B050"/>
                </a:solidFill>
              </a:rPr>
              <a:t> Decrease risk of lung disease</a:t>
            </a:r>
          </a:p>
          <a:p>
            <a:r>
              <a:rPr lang="en-GB" sz="3800" b="1" dirty="0">
                <a:solidFill>
                  <a:srgbClr val="00B050"/>
                </a:solidFill>
              </a:rPr>
              <a:t> Strength in respiratory muscles e.g. diaphragm </a:t>
            </a:r>
          </a:p>
          <a:p>
            <a:r>
              <a:rPr lang="en-GB" sz="3800" b="1" dirty="0">
                <a:solidFill>
                  <a:srgbClr val="00B050"/>
                </a:solidFill>
              </a:rPr>
              <a:t> Increase </a:t>
            </a:r>
            <a:r>
              <a:rPr lang="en-GB" sz="3800" b="1" dirty="0" err="1">
                <a:solidFill>
                  <a:srgbClr val="00B050"/>
                </a:solidFill>
              </a:rPr>
              <a:t>capilliarisation</a:t>
            </a:r>
            <a:r>
              <a:rPr lang="en-GB" sz="3800" b="1" dirty="0">
                <a:solidFill>
                  <a:srgbClr val="00B050"/>
                </a:solidFill>
              </a:rPr>
              <a:t> </a:t>
            </a:r>
          </a:p>
          <a:p>
            <a:pPr marL="0" indent="0">
              <a:buNone/>
            </a:pPr>
            <a:r>
              <a:rPr lang="en-GB" sz="3800" b="1" dirty="0">
                <a:solidFill>
                  <a:srgbClr val="FF0000"/>
                </a:solidFill>
              </a:rPr>
              <a:t>3</a:t>
            </a:r>
            <a:r>
              <a:rPr lang="en-GB" sz="3800" b="1" u="sng" dirty="0">
                <a:solidFill>
                  <a:srgbClr val="FF0000"/>
                </a:solidFill>
              </a:rPr>
              <a:t>. Muscles</a:t>
            </a:r>
          </a:p>
          <a:p>
            <a:r>
              <a:rPr lang="en-GB" sz="3800" b="1" dirty="0">
                <a:solidFill>
                  <a:srgbClr val="00B050"/>
                </a:solidFill>
              </a:rPr>
              <a:t>Increase muscular strength/power</a:t>
            </a:r>
          </a:p>
          <a:p>
            <a:r>
              <a:rPr lang="en-GB" sz="3800" b="1" dirty="0">
                <a:solidFill>
                  <a:srgbClr val="00B050"/>
                </a:solidFill>
              </a:rPr>
              <a:t>Increase endurance</a:t>
            </a:r>
          </a:p>
          <a:p>
            <a:r>
              <a:rPr lang="en-GB" sz="3800" b="1" dirty="0">
                <a:solidFill>
                  <a:srgbClr val="00B050"/>
                </a:solidFill>
              </a:rPr>
              <a:t>Decrease risk of injury</a:t>
            </a:r>
          </a:p>
          <a:p>
            <a:r>
              <a:rPr lang="en-GB" sz="3800" b="1" dirty="0">
                <a:solidFill>
                  <a:srgbClr val="00B050"/>
                </a:solidFill>
              </a:rPr>
              <a:t>Increased tolerance to lactic acid</a:t>
            </a:r>
          </a:p>
          <a:p>
            <a:r>
              <a:rPr lang="en-GB" sz="3800" b="1" dirty="0">
                <a:solidFill>
                  <a:srgbClr val="00B050"/>
                </a:solidFill>
              </a:rPr>
              <a:t>Muscle hypertrophy  </a:t>
            </a:r>
          </a:p>
          <a:p>
            <a:r>
              <a:rPr lang="en-GB" sz="3800" b="1" dirty="0">
                <a:solidFill>
                  <a:srgbClr val="00B050"/>
                </a:solidFill>
              </a:rPr>
              <a:t>Resistance to fatigue</a:t>
            </a:r>
          </a:p>
          <a:p>
            <a:pPr marL="0" indent="0">
              <a:buNone/>
            </a:pPr>
            <a:r>
              <a:rPr lang="en-GB" sz="3800" b="1" u="sng" dirty="0">
                <a:solidFill>
                  <a:srgbClr val="FF0000"/>
                </a:solidFill>
              </a:rPr>
              <a:t>4. Bones</a:t>
            </a:r>
          </a:p>
          <a:p>
            <a:r>
              <a:rPr lang="en-GB" sz="3800" b="1" dirty="0">
                <a:solidFill>
                  <a:srgbClr val="00B050"/>
                </a:solidFill>
              </a:rPr>
              <a:t> Bone density increases. </a:t>
            </a:r>
          </a:p>
          <a:p>
            <a:endParaRPr lang="en-GB" dirty="0"/>
          </a:p>
        </p:txBody>
      </p:sp>
      <p:sp>
        <p:nvSpPr>
          <p:cNvPr id="4" name="Rectangle 3"/>
          <p:cNvSpPr/>
          <p:nvPr/>
        </p:nvSpPr>
        <p:spPr>
          <a:xfrm>
            <a:off x="5652120" y="740603"/>
            <a:ext cx="3384376" cy="1200329"/>
          </a:xfrm>
          <a:prstGeom prst="rect">
            <a:avLst/>
          </a:prstGeom>
        </p:spPr>
        <p:txBody>
          <a:bodyPr wrap="square">
            <a:spAutoFit/>
          </a:bodyPr>
          <a:lstStyle/>
          <a:p>
            <a:r>
              <a:rPr lang="en-GB" b="1" dirty="0"/>
              <a:t>LO- To explain the long term effects of exercise on the body. Apply examples in sport &amp; interpret data. </a:t>
            </a:r>
          </a:p>
        </p:txBody>
      </p:sp>
      <p:sp>
        <p:nvSpPr>
          <p:cNvPr id="5" name="Rectangle 4"/>
          <p:cNvSpPr/>
          <p:nvPr/>
        </p:nvSpPr>
        <p:spPr>
          <a:xfrm>
            <a:off x="5652120" y="740603"/>
            <a:ext cx="3096344" cy="1200329"/>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3923928" y="5642879"/>
            <a:ext cx="5046276" cy="1200329"/>
          </a:xfrm>
          <a:prstGeom prst="rect">
            <a:avLst/>
          </a:prstGeom>
        </p:spPr>
        <p:txBody>
          <a:bodyPr wrap="square">
            <a:spAutoFit/>
          </a:bodyPr>
          <a:lstStyle/>
          <a:p>
            <a:r>
              <a:rPr lang="en-GB" b="1" u="sng" dirty="0"/>
              <a:t>Explain the long term effects of exercise at each of the body systems. (4-6 marks) Using the graph explain what has happened to resting heart rate after long periods of exercise? (2 marks)</a:t>
            </a:r>
          </a:p>
        </p:txBody>
      </p:sp>
      <p:pic>
        <p:nvPicPr>
          <p:cNvPr id="1331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098633"/>
            <a:ext cx="2160240" cy="35661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300646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6632" y="-23572"/>
            <a:ext cx="8229600" cy="778098"/>
          </a:xfrm>
        </p:spPr>
        <p:txBody>
          <a:bodyPr/>
          <a:lstStyle/>
          <a:p>
            <a:r>
              <a:rPr lang="en-GB" dirty="0"/>
              <a:t>Components of fitness</a:t>
            </a:r>
          </a:p>
        </p:txBody>
      </p:sp>
      <p:sp>
        <p:nvSpPr>
          <p:cNvPr id="3" name="Content Placeholder 2"/>
          <p:cNvSpPr>
            <a:spLocks noGrp="1"/>
          </p:cNvSpPr>
          <p:nvPr>
            <p:ph idx="1"/>
          </p:nvPr>
        </p:nvSpPr>
        <p:spPr>
          <a:xfrm>
            <a:off x="156486" y="836712"/>
            <a:ext cx="8964488" cy="6021288"/>
          </a:xfrm>
        </p:spPr>
        <p:txBody>
          <a:bodyPr>
            <a:noAutofit/>
          </a:bodyPr>
          <a:lstStyle/>
          <a:p>
            <a:pPr marL="0" lvl="0" indent="0">
              <a:buNone/>
            </a:pPr>
            <a:r>
              <a:rPr lang="en-GB" sz="2000" b="1" dirty="0">
                <a:solidFill>
                  <a:srgbClr val="FF0000"/>
                </a:solidFill>
              </a:rPr>
              <a:t>Cardiovascular endurance-</a:t>
            </a:r>
            <a:r>
              <a:rPr lang="en-GB" sz="2000" b="1" dirty="0">
                <a:solidFill>
                  <a:srgbClr val="7030A0"/>
                </a:solidFill>
              </a:rPr>
              <a:t> </a:t>
            </a:r>
            <a:r>
              <a:rPr lang="en-GB" sz="2000" b="1" dirty="0">
                <a:solidFill>
                  <a:srgbClr val="00B050"/>
                </a:solidFill>
              </a:rPr>
              <a:t>It is the ability to work for long period of time. Can transport O2 around the body efficiently.  </a:t>
            </a:r>
            <a:r>
              <a:rPr lang="en-GB" sz="2000" b="1" u="sng" dirty="0">
                <a:solidFill>
                  <a:srgbClr val="00B050"/>
                </a:solidFill>
              </a:rPr>
              <a:t>TESTS-</a:t>
            </a:r>
            <a:r>
              <a:rPr lang="en-GB" sz="2000" b="1" dirty="0">
                <a:solidFill>
                  <a:srgbClr val="00B050"/>
                </a:solidFill>
              </a:rPr>
              <a:t> 12 minute cooper run, multi stage fitness test. </a:t>
            </a:r>
            <a:r>
              <a:rPr lang="en-GB" sz="2000" b="1" dirty="0">
                <a:solidFill>
                  <a:srgbClr val="7030A0"/>
                </a:solidFill>
              </a:rPr>
              <a:t>E.g. not be too tired at the end of the day. E.g. Be able to last the full 90mins of a football game. </a:t>
            </a:r>
          </a:p>
          <a:p>
            <a:pPr marL="0" indent="0">
              <a:buNone/>
            </a:pPr>
            <a:r>
              <a:rPr lang="en-GB" sz="2000" b="1" dirty="0">
                <a:solidFill>
                  <a:srgbClr val="FF0000"/>
                </a:solidFill>
              </a:rPr>
              <a:t>Muscular Endurance- </a:t>
            </a:r>
            <a:r>
              <a:rPr lang="en-GB" sz="2000" b="1" dirty="0">
                <a:solidFill>
                  <a:srgbClr val="00B050"/>
                </a:solidFill>
              </a:rPr>
              <a:t>To carry our repetitive tasks without our muscles tiring. </a:t>
            </a:r>
            <a:r>
              <a:rPr lang="en-GB" sz="2000" b="1" u="sng" dirty="0">
                <a:solidFill>
                  <a:srgbClr val="00B050"/>
                </a:solidFill>
              </a:rPr>
              <a:t>TEST- </a:t>
            </a:r>
            <a:r>
              <a:rPr lang="en-GB" sz="2000" b="1" dirty="0">
                <a:solidFill>
                  <a:srgbClr val="00B050"/>
                </a:solidFill>
              </a:rPr>
              <a:t>Press up test. </a:t>
            </a:r>
            <a:r>
              <a:rPr lang="en-GB" sz="2000" b="1" dirty="0">
                <a:solidFill>
                  <a:srgbClr val="7030A0"/>
                </a:solidFill>
              </a:rPr>
              <a:t>E.g. Mowing the lawn. E.g. Running a marathon</a:t>
            </a:r>
          </a:p>
          <a:p>
            <a:pPr marL="0" indent="0">
              <a:buNone/>
            </a:pPr>
            <a:r>
              <a:rPr lang="en-GB" sz="2000" b="1" dirty="0">
                <a:solidFill>
                  <a:srgbClr val="FF0000"/>
                </a:solidFill>
              </a:rPr>
              <a:t>Speed- </a:t>
            </a:r>
            <a:r>
              <a:rPr lang="en-GB" sz="2000" b="1" dirty="0">
                <a:solidFill>
                  <a:srgbClr val="00B050"/>
                </a:solidFill>
              </a:rPr>
              <a:t>It is the ability of the body to move quickly. The movements may be the whole body or parts of the body. </a:t>
            </a:r>
            <a:r>
              <a:rPr lang="en-GB" sz="2000" b="1" u="sng" dirty="0">
                <a:solidFill>
                  <a:srgbClr val="00B050"/>
                </a:solidFill>
              </a:rPr>
              <a:t>TEST-</a:t>
            </a:r>
            <a:r>
              <a:rPr lang="en-GB" sz="2000" b="1" dirty="0">
                <a:solidFill>
                  <a:srgbClr val="00B050"/>
                </a:solidFill>
              </a:rPr>
              <a:t> 30m sprint test. </a:t>
            </a:r>
            <a:r>
              <a:rPr lang="en-GB" sz="2000" b="1" dirty="0">
                <a:solidFill>
                  <a:srgbClr val="7030A0"/>
                </a:solidFill>
              </a:rPr>
              <a:t>E.g. Running for the bus. E.g. to beat an opponent in a race. E.g. To strike a ball with more force. E.g. To get into position quicker, in badminton you return a drop shot. </a:t>
            </a:r>
          </a:p>
          <a:p>
            <a:pPr marL="0" indent="0">
              <a:buNone/>
            </a:pPr>
            <a:r>
              <a:rPr lang="en-GB" sz="2000" b="1" dirty="0">
                <a:solidFill>
                  <a:srgbClr val="FF0000"/>
                </a:solidFill>
              </a:rPr>
              <a:t>Strength- </a:t>
            </a:r>
            <a:r>
              <a:rPr lang="en-GB" sz="2000" b="1" dirty="0">
                <a:solidFill>
                  <a:srgbClr val="00B050"/>
                </a:solidFill>
              </a:rPr>
              <a:t>This is the ability of the muscular system to exert force for a short period of time. </a:t>
            </a:r>
            <a:r>
              <a:rPr lang="en-GB" sz="2000" b="1" u="sng" dirty="0">
                <a:solidFill>
                  <a:srgbClr val="00B050"/>
                </a:solidFill>
              </a:rPr>
              <a:t>TEST- </a:t>
            </a:r>
            <a:r>
              <a:rPr lang="en-GB" sz="2000" b="1" dirty="0">
                <a:solidFill>
                  <a:srgbClr val="00B050"/>
                </a:solidFill>
              </a:rPr>
              <a:t>Hand grip dynamometer. </a:t>
            </a:r>
            <a:r>
              <a:rPr lang="en-GB" sz="2000" b="1" dirty="0">
                <a:solidFill>
                  <a:srgbClr val="7030A0"/>
                </a:solidFill>
              </a:rPr>
              <a:t>E.g. To carry the shopping. E.g. To lift a heavy weight in a weight lifting competition. </a:t>
            </a:r>
          </a:p>
          <a:p>
            <a:pPr marL="0" indent="0">
              <a:buNone/>
            </a:pPr>
            <a:r>
              <a:rPr lang="en-GB" sz="2000" b="1" dirty="0">
                <a:solidFill>
                  <a:srgbClr val="FF0000"/>
                </a:solidFill>
              </a:rPr>
              <a:t>Flexibility- </a:t>
            </a:r>
            <a:r>
              <a:rPr lang="en-GB" sz="2000" b="1" dirty="0">
                <a:solidFill>
                  <a:srgbClr val="00B050"/>
                </a:solidFill>
              </a:rPr>
              <a:t>Range of movement around a joint. </a:t>
            </a:r>
            <a:r>
              <a:rPr lang="en-GB" sz="2000" b="1" u="sng" dirty="0">
                <a:solidFill>
                  <a:srgbClr val="00B050"/>
                </a:solidFill>
              </a:rPr>
              <a:t>TEST- </a:t>
            </a:r>
            <a:r>
              <a:rPr lang="en-GB" sz="2000" b="1" dirty="0">
                <a:solidFill>
                  <a:srgbClr val="00B050"/>
                </a:solidFill>
              </a:rPr>
              <a:t>Sit and reach test. </a:t>
            </a:r>
            <a:r>
              <a:rPr lang="en-GB" sz="2000" b="1" dirty="0">
                <a:solidFill>
                  <a:srgbClr val="7030A0"/>
                </a:solidFill>
              </a:rPr>
              <a:t>E.g. To be able to each for things more effectively. E.g. we are less likely to get injured. E.g. We can move quicker and more effectively. E.g. to perform better in activities like gymnastics.</a:t>
            </a:r>
          </a:p>
          <a:p>
            <a:pPr marL="0" indent="0">
              <a:buNone/>
            </a:pPr>
            <a:r>
              <a:rPr lang="en-GB" sz="1600" b="1" u="sng" dirty="0"/>
              <a:t>Identify and explain the components of fitness using practical examples and everyday examples (healthy active lifestyle). (3-4 marks) Explain how you would test a performers strength. (2-3 marks)</a:t>
            </a:r>
          </a:p>
          <a:p>
            <a:endParaRPr lang="en-GB" sz="1400" b="1" dirty="0"/>
          </a:p>
        </p:txBody>
      </p:sp>
      <p:sp>
        <p:nvSpPr>
          <p:cNvPr id="4" name="TextBox 3"/>
          <p:cNvSpPr txBox="1"/>
          <p:nvPr/>
        </p:nvSpPr>
        <p:spPr>
          <a:xfrm>
            <a:off x="5796136" y="0"/>
            <a:ext cx="3347864" cy="923330"/>
          </a:xfrm>
          <a:prstGeom prst="rect">
            <a:avLst/>
          </a:prstGeom>
          <a:noFill/>
        </p:spPr>
        <p:txBody>
          <a:bodyPr wrap="square" rtlCol="0">
            <a:spAutoFit/>
          </a:bodyPr>
          <a:lstStyle/>
          <a:p>
            <a:r>
              <a:rPr lang="en-GB" b="1" dirty="0"/>
              <a:t>LO- Know the components of fitness, a practical example and how to test each component. </a:t>
            </a:r>
          </a:p>
        </p:txBody>
      </p:sp>
      <p:sp>
        <p:nvSpPr>
          <p:cNvPr id="5" name="Rectangle 4"/>
          <p:cNvSpPr/>
          <p:nvPr/>
        </p:nvSpPr>
        <p:spPr>
          <a:xfrm>
            <a:off x="5796136" y="0"/>
            <a:ext cx="3240360" cy="923330"/>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7705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6632" y="102006"/>
            <a:ext cx="8229600" cy="706090"/>
          </a:xfrm>
        </p:spPr>
        <p:txBody>
          <a:bodyPr>
            <a:normAutofit fontScale="90000"/>
          </a:bodyPr>
          <a:lstStyle/>
          <a:p>
            <a:r>
              <a:rPr lang="en-GB" dirty="0"/>
              <a:t>Components of fitness</a:t>
            </a:r>
          </a:p>
        </p:txBody>
      </p:sp>
      <p:sp>
        <p:nvSpPr>
          <p:cNvPr id="3" name="Content Placeholder 2"/>
          <p:cNvSpPr>
            <a:spLocks noGrp="1"/>
          </p:cNvSpPr>
          <p:nvPr>
            <p:ph idx="1"/>
          </p:nvPr>
        </p:nvSpPr>
        <p:spPr>
          <a:xfrm>
            <a:off x="204664" y="1196752"/>
            <a:ext cx="8712968" cy="5661248"/>
          </a:xfrm>
        </p:spPr>
        <p:txBody>
          <a:bodyPr>
            <a:normAutofit fontScale="92500" lnSpcReduction="20000"/>
          </a:bodyPr>
          <a:lstStyle/>
          <a:p>
            <a:pPr marL="0" indent="0">
              <a:buNone/>
            </a:pPr>
            <a:r>
              <a:rPr lang="en-GB" sz="2600" b="1" dirty="0">
                <a:solidFill>
                  <a:srgbClr val="FF0000"/>
                </a:solidFill>
              </a:rPr>
              <a:t>Power-</a:t>
            </a:r>
            <a:r>
              <a:rPr lang="en-GB" sz="2600" b="1" dirty="0"/>
              <a:t> </a:t>
            </a:r>
            <a:r>
              <a:rPr lang="en-GB" sz="2600" b="1" dirty="0">
                <a:solidFill>
                  <a:srgbClr val="00B050"/>
                </a:solidFill>
              </a:rPr>
              <a:t>This is a combination of strength and speed. </a:t>
            </a:r>
            <a:r>
              <a:rPr lang="en-GB" sz="2600" b="1" u="sng" dirty="0">
                <a:solidFill>
                  <a:srgbClr val="00B050"/>
                </a:solidFill>
              </a:rPr>
              <a:t>TEST</a:t>
            </a:r>
            <a:r>
              <a:rPr lang="en-GB" sz="2600" b="1" dirty="0">
                <a:solidFill>
                  <a:srgbClr val="00B050"/>
                </a:solidFill>
              </a:rPr>
              <a:t>- Vertical jump/standing jump. </a:t>
            </a:r>
            <a:r>
              <a:rPr lang="en-GB" sz="2600" b="1" dirty="0">
                <a:solidFill>
                  <a:srgbClr val="7030A0"/>
                </a:solidFill>
              </a:rPr>
              <a:t>E.g. A gymnast needs power for vaulting. E.g. Sprinting for a bus.</a:t>
            </a:r>
          </a:p>
          <a:p>
            <a:pPr marL="0" indent="0">
              <a:buNone/>
            </a:pPr>
            <a:r>
              <a:rPr lang="en-GB" sz="2600" b="1" dirty="0">
                <a:solidFill>
                  <a:srgbClr val="FF0000"/>
                </a:solidFill>
              </a:rPr>
              <a:t>Agility-</a:t>
            </a:r>
            <a:r>
              <a:rPr lang="en-GB" sz="2600" b="1" dirty="0"/>
              <a:t> </a:t>
            </a:r>
            <a:r>
              <a:rPr lang="en-GB" sz="2600" b="1" dirty="0">
                <a:solidFill>
                  <a:srgbClr val="00B050"/>
                </a:solidFill>
              </a:rPr>
              <a:t>How quickly you can change direction under control and maintaining speed, balance and power. </a:t>
            </a:r>
            <a:r>
              <a:rPr lang="en-GB" sz="2600" b="1" u="sng" dirty="0">
                <a:solidFill>
                  <a:srgbClr val="00B050"/>
                </a:solidFill>
              </a:rPr>
              <a:t>TEST</a:t>
            </a:r>
            <a:r>
              <a:rPr lang="en-GB" sz="2600" b="1" dirty="0">
                <a:solidFill>
                  <a:srgbClr val="00B050"/>
                </a:solidFill>
              </a:rPr>
              <a:t>- Illinois agility test</a:t>
            </a:r>
            <a:r>
              <a:rPr lang="en-GB" sz="2600" b="1" dirty="0"/>
              <a:t>. </a:t>
            </a:r>
            <a:r>
              <a:rPr lang="en-GB" sz="2600" b="1" dirty="0">
                <a:solidFill>
                  <a:srgbClr val="7030A0"/>
                </a:solidFill>
              </a:rPr>
              <a:t>E.g. A netball player changing direction quickly to receive a pass.  </a:t>
            </a:r>
          </a:p>
          <a:p>
            <a:pPr marL="0" indent="0">
              <a:buNone/>
            </a:pPr>
            <a:r>
              <a:rPr lang="en-GB" sz="2600" b="1" dirty="0">
                <a:solidFill>
                  <a:srgbClr val="FF0000"/>
                </a:solidFill>
              </a:rPr>
              <a:t>Balance-</a:t>
            </a:r>
            <a:r>
              <a:rPr lang="en-GB" sz="2600" b="1" dirty="0"/>
              <a:t> </a:t>
            </a:r>
            <a:r>
              <a:rPr lang="en-GB" sz="2600" b="1" dirty="0">
                <a:solidFill>
                  <a:srgbClr val="00B050"/>
                </a:solidFill>
              </a:rPr>
              <a:t>The ability to keep your body mass over a base of support. </a:t>
            </a:r>
            <a:r>
              <a:rPr lang="en-GB" sz="2600" b="1" u="sng" dirty="0">
                <a:solidFill>
                  <a:srgbClr val="00B050"/>
                </a:solidFill>
              </a:rPr>
              <a:t>TEST</a:t>
            </a:r>
            <a:r>
              <a:rPr lang="en-GB" sz="2600" b="1" dirty="0">
                <a:solidFill>
                  <a:srgbClr val="00B050"/>
                </a:solidFill>
              </a:rPr>
              <a:t>- Stork test.</a:t>
            </a:r>
            <a:r>
              <a:rPr lang="en-GB" sz="2600" b="1" dirty="0"/>
              <a:t> </a:t>
            </a:r>
            <a:r>
              <a:rPr lang="en-GB" sz="2600" b="1" dirty="0">
                <a:solidFill>
                  <a:srgbClr val="7030A0"/>
                </a:solidFill>
              </a:rPr>
              <a:t>E.g. A gymnast performing a hand stand. </a:t>
            </a:r>
          </a:p>
          <a:p>
            <a:pPr marL="0" indent="0">
              <a:buNone/>
            </a:pPr>
            <a:r>
              <a:rPr lang="en-GB" sz="2600" b="1" dirty="0">
                <a:solidFill>
                  <a:srgbClr val="FF0000"/>
                </a:solidFill>
              </a:rPr>
              <a:t>Co-ordination- </a:t>
            </a:r>
            <a:r>
              <a:rPr lang="en-GB" sz="2600" b="1" dirty="0">
                <a:solidFill>
                  <a:srgbClr val="00B050"/>
                </a:solidFill>
              </a:rPr>
              <a:t>This is the ability of repeating a pattern or sequence of movements with fluency and accuracy. </a:t>
            </a:r>
            <a:r>
              <a:rPr lang="en-GB" sz="2600" b="1" u="sng" dirty="0">
                <a:solidFill>
                  <a:srgbClr val="00B050"/>
                </a:solidFill>
              </a:rPr>
              <a:t>TEST</a:t>
            </a:r>
            <a:r>
              <a:rPr lang="en-GB" sz="2600" b="1" dirty="0">
                <a:solidFill>
                  <a:srgbClr val="00B050"/>
                </a:solidFill>
              </a:rPr>
              <a:t>- Wall throw.</a:t>
            </a:r>
            <a:r>
              <a:rPr lang="en-GB" sz="2600" b="1" dirty="0"/>
              <a:t> </a:t>
            </a:r>
            <a:r>
              <a:rPr lang="en-GB" sz="2600" b="1" dirty="0">
                <a:solidFill>
                  <a:srgbClr val="7030A0"/>
                </a:solidFill>
              </a:rPr>
              <a:t>E.g. Running and then passing a ball in rugby. </a:t>
            </a:r>
          </a:p>
          <a:p>
            <a:pPr marL="0" indent="0">
              <a:buNone/>
            </a:pPr>
            <a:r>
              <a:rPr lang="en-GB" sz="2600" b="1" dirty="0">
                <a:solidFill>
                  <a:srgbClr val="FF0000"/>
                </a:solidFill>
              </a:rPr>
              <a:t>Reaction time-</a:t>
            </a:r>
            <a:r>
              <a:rPr lang="en-GB" sz="2600" b="1" dirty="0">
                <a:solidFill>
                  <a:srgbClr val="00B050"/>
                </a:solidFill>
              </a:rPr>
              <a:t> The time it takes for you to initiate an action or movement. </a:t>
            </a:r>
            <a:r>
              <a:rPr lang="en-GB" sz="2600" b="1" u="sng" dirty="0">
                <a:solidFill>
                  <a:srgbClr val="00B050"/>
                </a:solidFill>
              </a:rPr>
              <a:t>TEST- </a:t>
            </a:r>
            <a:r>
              <a:rPr lang="en-GB" sz="2600" b="1" dirty="0">
                <a:solidFill>
                  <a:srgbClr val="00B050"/>
                </a:solidFill>
              </a:rPr>
              <a:t>Ruler drop test. </a:t>
            </a:r>
            <a:r>
              <a:rPr lang="en-GB" sz="2600" b="1" dirty="0">
                <a:solidFill>
                  <a:srgbClr val="7030A0"/>
                </a:solidFill>
              </a:rPr>
              <a:t>E.g. A sprinter reacting to the gun at the start of a race. </a:t>
            </a:r>
          </a:p>
          <a:p>
            <a:pPr marL="0" indent="0">
              <a:buNone/>
            </a:pPr>
            <a:endParaRPr lang="en-GB" b="1" dirty="0"/>
          </a:p>
          <a:p>
            <a:pPr marL="0" indent="0">
              <a:buNone/>
            </a:pPr>
            <a:r>
              <a:rPr lang="en-GB" sz="1900" b="1" u="sng" dirty="0"/>
              <a:t>Identify and explain the components of fitness using practical examples and everyday examples (healthy active lifestyle). (3-4 marks) Explain how you would test a performers balance. (2-3 marks)</a:t>
            </a:r>
          </a:p>
          <a:p>
            <a:endParaRPr lang="en-GB" sz="2800"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4" name="Rectangle 3"/>
          <p:cNvSpPr/>
          <p:nvPr/>
        </p:nvSpPr>
        <p:spPr>
          <a:xfrm>
            <a:off x="5596682" y="116632"/>
            <a:ext cx="3563888" cy="923330"/>
          </a:xfrm>
          <a:prstGeom prst="rect">
            <a:avLst/>
          </a:prstGeom>
        </p:spPr>
        <p:txBody>
          <a:bodyPr wrap="square">
            <a:spAutoFit/>
          </a:bodyPr>
          <a:lstStyle/>
          <a:p>
            <a:r>
              <a:rPr lang="en-GB" b="1" dirty="0"/>
              <a:t>LO- Know the components of fitness,  a practical example and how to test each component. </a:t>
            </a:r>
          </a:p>
        </p:txBody>
      </p:sp>
      <p:sp>
        <p:nvSpPr>
          <p:cNvPr id="5" name="Rectangle 4"/>
          <p:cNvSpPr/>
          <p:nvPr/>
        </p:nvSpPr>
        <p:spPr>
          <a:xfrm>
            <a:off x="5617505" y="116632"/>
            <a:ext cx="3312368" cy="923330"/>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438977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6632" y="116632"/>
            <a:ext cx="8229600" cy="706090"/>
          </a:xfrm>
        </p:spPr>
        <p:txBody>
          <a:bodyPr>
            <a:normAutofit fontScale="90000"/>
          </a:bodyPr>
          <a:lstStyle/>
          <a:p>
            <a:r>
              <a:rPr lang="en-GB" dirty="0"/>
              <a:t>Principles of training</a:t>
            </a:r>
          </a:p>
        </p:txBody>
      </p:sp>
      <p:sp>
        <p:nvSpPr>
          <p:cNvPr id="3" name="Content Placeholder 2"/>
          <p:cNvSpPr>
            <a:spLocks noGrp="1"/>
          </p:cNvSpPr>
          <p:nvPr>
            <p:ph idx="1"/>
          </p:nvPr>
        </p:nvSpPr>
        <p:spPr>
          <a:xfrm>
            <a:off x="13199" y="997087"/>
            <a:ext cx="8784976" cy="5832648"/>
          </a:xfrm>
        </p:spPr>
        <p:txBody>
          <a:bodyPr>
            <a:normAutofit fontScale="70000" lnSpcReduction="20000"/>
          </a:bodyPr>
          <a:lstStyle/>
          <a:p>
            <a:r>
              <a:rPr lang="en-GB" b="1" u="sng" dirty="0">
                <a:solidFill>
                  <a:srgbClr val="FF0000"/>
                </a:solidFill>
              </a:rPr>
              <a:t>S</a:t>
            </a:r>
            <a:r>
              <a:rPr lang="en-GB" b="1" dirty="0">
                <a:solidFill>
                  <a:srgbClr val="FF0000"/>
                </a:solidFill>
              </a:rPr>
              <a:t>pecific-</a:t>
            </a:r>
            <a:r>
              <a:rPr lang="en-GB" b="1" dirty="0"/>
              <a:t> </a:t>
            </a:r>
            <a:r>
              <a:rPr lang="en-GB" b="1" dirty="0">
                <a:solidFill>
                  <a:srgbClr val="00B050"/>
                </a:solidFill>
              </a:rPr>
              <a:t>Specific training to the individuals needs. </a:t>
            </a:r>
            <a:r>
              <a:rPr lang="en-GB" b="1" dirty="0">
                <a:solidFill>
                  <a:srgbClr val="7030A0"/>
                </a:solidFill>
              </a:rPr>
              <a:t>E.g. A sprinter would carry out more anaerobic training because the event is anaerobic in nature. </a:t>
            </a:r>
          </a:p>
          <a:p>
            <a:r>
              <a:rPr lang="en-GB" b="1" dirty="0"/>
              <a:t> </a:t>
            </a:r>
            <a:r>
              <a:rPr lang="en-GB" b="1" u="sng" dirty="0">
                <a:solidFill>
                  <a:srgbClr val="FF0000"/>
                </a:solidFill>
              </a:rPr>
              <a:t>P</a:t>
            </a:r>
            <a:r>
              <a:rPr lang="en-GB" b="1" dirty="0">
                <a:solidFill>
                  <a:srgbClr val="FF0000"/>
                </a:solidFill>
              </a:rPr>
              <a:t>rogression – </a:t>
            </a:r>
            <a:r>
              <a:rPr lang="en-GB" b="1" dirty="0">
                <a:solidFill>
                  <a:srgbClr val="00B050"/>
                </a:solidFill>
              </a:rPr>
              <a:t>The training should become progressively more difficult. </a:t>
            </a:r>
            <a:r>
              <a:rPr lang="en-GB" b="1" dirty="0">
                <a:solidFill>
                  <a:srgbClr val="7030A0"/>
                </a:solidFill>
              </a:rPr>
              <a:t>E.g. </a:t>
            </a:r>
            <a:r>
              <a:rPr lang="en-GB" b="1" i="1" dirty="0">
                <a:solidFill>
                  <a:srgbClr val="7030A0"/>
                </a:solidFill>
              </a:rPr>
              <a:t>A </a:t>
            </a:r>
            <a:r>
              <a:rPr lang="en-GB" b="1" dirty="0">
                <a:solidFill>
                  <a:srgbClr val="7030A0"/>
                </a:solidFill>
              </a:rPr>
              <a:t>long distance runner will train smaller distances then progress to longer distances 800m/1500m/3000m/8000m/marathon.  </a:t>
            </a:r>
          </a:p>
          <a:p>
            <a:r>
              <a:rPr lang="en-GB" b="1" dirty="0"/>
              <a:t> </a:t>
            </a:r>
            <a:r>
              <a:rPr lang="en-GB" b="1" u="sng" dirty="0">
                <a:solidFill>
                  <a:srgbClr val="FF0000"/>
                </a:solidFill>
              </a:rPr>
              <a:t>O</a:t>
            </a:r>
            <a:r>
              <a:rPr lang="en-GB" b="1" dirty="0">
                <a:solidFill>
                  <a:srgbClr val="FF0000"/>
                </a:solidFill>
              </a:rPr>
              <a:t>verload- </a:t>
            </a:r>
            <a:r>
              <a:rPr lang="en-GB" b="1" dirty="0">
                <a:solidFill>
                  <a:srgbClr val="00B050"/>
                </a:solidFill>
              </a:rPr>
              <a:t>This principle underpins the need to work harder than normal so that there is some stress and discomfort. </a:t>
            </a:r>
            <a:r>
              <a:rPr lang="en-GB" b="1" dirty="0">
                <a:solidFill>
                  <a:srgbClr val="7030A0"/>
                </a:solidFill>
              </a:rPr>
              <a:t>E.g. In weight training the lifter will eventually attempt heavier weights or an increase in repetitions, therefore overloading the body. </a:t>
            </a:r>
          </a:p>
          <a:p>
            <a:r>
              <a:rPr lang="en-GB" b="1" dirty="0">
                <a:solidFill>
                  <a:srgbClr val="7030A0"/>
                </a:solidFill>
              </a:rPr>
              <a:t> </a:t>
            </a:r>
            <a:r>
              <a:rPr lang="en-GB" b="1" u="sng" dirty="0">
                <a:solidFill>
                  <a:srgbClr val="FF0000"/>
                </a:solidFill>
              </a:rPr>
              <a:t>R</a:t>
            </a:r>
            <a:r>
              <a:rPr lang="en-GB" b="1" dirty="0">
                <a:solidFill>
                  <a:srgbClr val="FF0000"/>
                </a:solidFill>
              </a:rPr>
              <a:t>eversibility- </a:t>
            </a:r>
            <a:r>
              <a:rPr lang="en-GB" b="1" i="1" dirty="0">
                <a:solidFill>
                  <a:schemeClr val="accent1">
                    <a:lumMod val="75000"/>
                  </a:schemeClr>
                </a:solidFill>
              </a:rPr>
              <a:t> </a:t>
            </a:r>
            <a:r>
              <a:rPr lang="en-GB" b="1" dirty="0">
                <a:solidFill>
                  <a:srgbClr val="00B050"/>
                </a:solidFill>
              </a:rPr>
              <a:t>This principle states that performance can deteriorate if training stops or decreases in intensity for any length of time. </a:t>
            </a:r>
            <a:r>
              <a:rPr lang="en-GB" b="1" dirty="0">
                <a:solidFill>
                  <a:srgbClr val="7030A0"/>
                </a:solidFill>
              </a:rPr>
              <a:t>E.g. A footballer with a broken leg will lose some of his cardio vascular endurance. </a:t>
            </a:r>
          </a:p>
          <a:p>
            <a:r>
              <a:rPr lang="en-GB" b="1" dirty="0">
                <a:solidFill>
                  <a:srgbClr val="FF0000"/>
                </a:solidFill>
              </a:rPr>
              <a:t> </a:t>
            </a:r>
            <a:r>
              <a:rPr lang="en-GB" b="1" u="sng" dirty="0">
                <a:solidFill>
                  <a:srgbClr val="FF0000"/>
                </a:solidFill>
              </a:rPr>
              <a:t>T</a:t>
            </a:r>
            <a:r>
              <a:rPr lang="en-GB" b="1" dirty="0">
                <a:solidFill>
                  <a:srgbClr val="FF0000"/>
                </a:solidFill>
              </a:rPr>
              <a:t>edium- </a:t>
            </a:r>
            <a:r>
              <a:rPr lang="en-GB" b="1" dirty="0">
                <a:solidFill>
                  <a:srgbClr val="00B050"/>
                </a:solidFill>
              </a:rPr>
              <a:t>This principle states that there should be variety in training methods. </a:t>
            </a:r>
            <a:r>
              <a:rPr lang="en-GB" b="1" dirty="0">
                <a:solidFill>
                  <a:srgbClr val="7030A0"/>
                </a:solidFill>
              </a:rPr>
              <a:t>E.g. A footballer should do a mix of circuits/continuous training. </a:t>
            </a:r>
          </a:p>
          <a:p>
            <a:pPr marL="0" indent="0">
              <a:buNone/>
            </a:pPr>
            <a:r>
              <a:rPr lang="en-GB" sz="2800" b="1" u="sng" dirty="0"/>
              <a:t>Describe using examples the principles of training. Explain the different types of training principles with practical examples. (4-6 marks) </a:t>
            </a:r>
          </a:p>
          <a:p>
            <a:endParaRPr lang="en-GB" dirty="0"/>
          </a:p>
        </p:txBody>
      </p:sp>
      <p:sp>
        <p:nvSpPr>
          <p:cNvPr id="4" name="TextBox 3"/>
          <p:cNvSpPr txBox="1"/>
          <p:nvPr/>
        </p:nvSpPr>
        <p:spPr>
          <a:xfrm>
            <a:off x="5220072" y="116632"/>
            <a:ext cx="3672408" cy="923330"/>
          </a:xfrm>
          <a:prstGeom prst="rect">
            <a:avLst/>
          </a:prstGeom>
          <a:noFill/>
        </p:spPr>
        <p:txBody>
          <a:bodyPr wrap="square" rtlCol="0">
            <a:spAutoFit/>
          </a:bodyPr>
          <a:lstStyle/>
          <a:p>
            <a:r>
              <a:rPr lang="en-GB" b="1" dirty="0"/>
              <a:t>LO- Know the definitions of principles of training and application to a training programme. </a:t>
            </a:r>
          </a:p>
        </p:txBody>
      </p:sp>
      <p:sp>
        <p:nvSpPr>
          <p:cNvPr id="5" name="Rectangle 4"/>
          <p:cNvSpPr/>
          <p:nvPr/>
        </p:nvSpPr>
        <p:spPr>
          <a:xfrm>
            <a:off x="5220072" y="116632"/>
            <a:ext cx="3672408" cy="923330"/>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968833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2656" y="188640"/>
            <a:ext cx="8229600" cy="706090"/>
          </a:xfrm>
        </p:spPr>
        <p:txBody>
          <a:bodyPr>
            <a:normAutofit fontScale="90000"/>
          </a:bodyPr>
          <a:lstStyle/>
          <a:p>
            <a:r>
              <a:rPr lang="en-GB" dirty="0"/>
              <a:t>Optimising training</a:t>
            </a:r>
          </a:p>
        </p:txBody>
      </p:sp>
      <p:sp>
        <p:nvSpPr>
          <p:cNvPr id="3" name="Content Placeholder 2"/>
          <p:cNvSpPr>
            <a:spLocks noGrp="1"/>
          </p:cNvSpPr>
          <p:nvPr>
            <p:ph idx="1"/>
          </p:nvPr>
        </p:nvSpPr>
        <p:spPr>
          <a:xfrm>
            <a:off x="251520" y="1196752"/>
            <a:ext cx="8712968" cy="5256584"/>
          </a:xfrm>
        </p:spPr>
        <p:txBody>
          <a:bodyPr>
            <a:normAutofit fontScale="70000" lnSpcReduction="20000"/>
          </a:bodyPr>
          <a:lstStyle/>
          <a:p>
            <a:pPr marL="114300" indent="0">
              <a:buNone/>
            </a:pPr>
            <a:r>
              <a:rPr lang="en-GB" sz="3600" b="1" u="sng" dirty="0">
                <a:solidFill>
                  <a:srgbClr val="FF0000"/>
                </a:solidFill>
              </a:rPr>
              <a:t>F</a:t>
            </a:r>
            <a:r>
              <a:rPr lang="en-GB" sz="3600" b="1" dirty="0">
                <a:solidFill>
                  <a:srgbClr val="FF0000"/>
                </a:solidFill>
              </a:rPr>
              <a:t>requency - </a:t>
            </a:r>
            <a:r>
              <a:rPr lang="en-GB" sz="3600" b="1" dirty="0">
                <a:solidFill>
                  <a:srgbClr val="00B050"/>
                </a:solidFill>
              </a:rPr>
              <a:t>means the number of training sessions each week. </a:t>
            </a:r>
            <a:r>
              <a:rPr lang="en-GB" sz="3600" b="1" dirty="0">
                <a:solidFill>
                  <a:srgbClr val="7030A0"/>
                </a:solidFill>
              </a:rPr>
              <a:t>E.g. The elite will train everyday, whereas the low ability might train once a week. </a:t>
            </a:r>
          </a:p>
          <a:p>
            <a:pPr marL="114300" indent="0">
              <a:buNone/>
            </a:pPr>
            <a:r>
              <a:rPr lang="en-GB" sz="3600" b="1" u="sng" dirty="0">
                <a:solidFill>
                  <a:srgbClr val="FF0000"/>
                </a:solidFill>
              </a:rPr>
              <a:t>I</a:t>
            </a:r>
            <a:r>
              <a:rPr lang="en-GB" sz="3600" b="1" dirty="0">
                <a:solidFill>
                  <a:srgbClr val="FF0000"/>
                </a:solidFill>
              </a:rPr>
              <a:t>ntensity- </a:t>
            </a:r>
            <a:r>
              <a:rPr lang="en-GB" sz="3600" b="1" dirty="0">
                <a:solidFill>
                  <a:srgbClr val="00B050"/>
                </a:solidFill>
              </a:rPr>
              <a:t>Intensity of the exercise undertaken. Low/medium/High intensity. </a:t>
            </a:r>
            <a:r>
              <a:rPr lang="en-GB" sz="3600" b="1" dirty="0">
                <a:solidFill>
                  <a:srgbClr val="7030A0"/>
                </a:solidFill>
              </a:rPr>
              <a:t>E.g. Training intensity of 60-75% of maximal heart rate reserve for the average athlete. </a:t>
            </a:r>
          </a:p>
          <a:p>
            <a:pPr marL="114300" indent="0">
              <a:buNone/>
            </a:pPr>
            <a:r>
              <a:rPr lang="en-GB" sz="3600" b="1" u="sng" dirty="0">
                <a:solidFill>
                  <a:srgbClr val="FF0000"/>
                </a:solidFill>
              </a:rPr>
              <a:t>T</a:t>
            </a:r>
            <a:r>
              <a:rPr lang="en-GB" sz="3600" b="1" dirty="0">
                <a:solidFill>
                  <a:srgbClr val="FF0000"/>
                </a:solidFill>
              </a:rPr>
              <a:t>ime </a:t>
            </a:r>
            <a:r>
              <a:rPr lang="en-GB" sz="3600" b="1" dirty="0"/>
              <a:t>- </a:t>
            </a:r>
            <a:r>
              <a:rPr lang="en-GB" sz="3600" b="1" dirty="0">
                <a:solidFill>
                  <a:srgbClr val="00B050"/>
                </a:solidFill>
              </a:rPr>
              <a:t>or duration that the activity takes up. </a:t>
            </a:r>
            <a:r>
              <a:rPr lang="en-GB" sz="3600" b="1" dirty="0">
                <a:solidFill>
                  <a:srgbClr val="7030A0"/>
                </a:solidFill>
              </a:rPr>
              <a:t>E.g. If aerobic training is required, this should be a minimum of 20 minutes. </a:t>
            </a:r>
          </a:p>
          <a:p>
            <a:pPr marL="114300" indent="0">
              <a:buNone/>
            </a:pPr>
            <a:r>
              <a:rPr lang="en-GB" sz="3600" b="1" u="sng" dirty="0">
                <a:solidFill>
                  <a:srgbClr val="FF0000"/>
                </a:solidFill>
              </a:rPr>
              <a:t>T</a:t>
            </a:r>
            <a:r>
              <a:rPr lang="en-GB" sz="3600" b="1" dirty="0">
                <a:solidFill>
                  <a:srgbClr val="FF0000"/>
                </a:solidFill>
              </a:rPr>
              <a:t>ype-</a:t>
            </a:r>
            <a:r>
              <a:rPr lang="en-GB" sz="3600" b="1" dirty="0">
                <a:solidFill>
                  <a:srgbClr val="7030A0"/>
                </a:solidFill>
              </a:rPr>
              <a:t> </a:t>
            </a:r>
            <a:r>
              <a:rPr lang="en-GB" sz="3600" b="1" dirty="0">
                <a:solidFill>
                  <a:srgbClr val="00B050"/>
                </a:solidFill>
              </a:rPr>
              <a:t>of training to fulfil specific needs. </a:t>
            </a:r>
            <a:r>
              <a:rPr lang="en-GB" sz="3600" b="1" dirty="0">
                <a:solidFill>
                  <a:srgbClr val="7030A0"/>
                </a:solidFill>
              </a:rPr>
              <a:t>E.g. a footballer will need a mix of circuit, continuous, weight and interval training.</a:t>
            </a:r>
          </a:p>
          <a:p>
            <a:pPr marL="571500" indent="-457200"/>
            <a:endParaRPr lang="en-GB" sz="3600" b="1" dirty="0">
              <a:solidFill>
                <a:srgbClr val="7030A0"/>
              </a:solidFill>
            </a:endParaRPr>
          </a:p>
          <a:p>
            <a:pPr marL="114300" indent="0">
              <a:buNone/>
            </a:pPr>
            <a:r>
              <a:rPr lang="en-GB" sz="3600" b="1" u="sng" dirty="0"/>
              <a:t>Identify the elements of the FITT principle. Describe how you would use FITT to plan an exercise programme for a performer. Use practical examples.  (4 marks)</a:t>
            </a:r>
          </a:p>
          <a:p>
            <a:endParaRPr lang="en-GB" dirty="0"/>
          </a:p>
        </p:txBody>
      </p:sp>
      <p:sp>
        <p:nvSpPr>
          <p:cNvPr id="4" name="TextBox 3"/>
          <p:cNvSpPr txBox="1"/>
          <p:nvPr/>
        </p:nvSpPr>
        <p:spPr>
          <a:xfrm>
            <a:off x="5076056" y="188640"/>
            <a:ext cx="3816424" cy="1200329"/>
          </a:xfrm>
          <a:prstGeom prst="rect">
            <a:avLst/>
          </a:prstGeom>
          <a:noFill/>
        </p:spPr>
        <p:txBody>
          <a:bodyPr wrap="square" rtlCol="0">
            <a:spAutoFit/>
          </a:bodyPr>
          <a:lstStyle/>
          <a:p>
            <a:r>
              <a:rPr lang="en-GB" b="1" dirty="0"/>
              <a:t>LO- Know the definitions and elements of FITT and apply these to a training programme. </a:t>
            </a:r>
          </a:p>
          <a:p>
            <a:r>
              <a:rPr lang="en-GB" dirty="0"/>
              <a:t> </a:t>
            </a:r>
          </a:p>
        </p:txBody>
      </p:sp>
      <p:sp>
        <p:nvSpPr>
          <p:cNvPr id="5" name="Rectangle 4"/>
          <p:cNvSpPr/>
          <p:nvPr/>
        </p:nvSpPr>
        <p:spPr>
          <a:xfrm>
            <a:off x="5076056" y="188640"/>
            <a:ext cx="3816424" cy="864096"/>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83059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2656" y="33111"/>
            <a:ext cx="8229600" cy="778098"/>
          </a:xfrm>
        </p:spPr>
        <p:txBody>
          <a:bodyPr/>
          <a:lstStyle/>
          <a:p>
            <a:r>
              <a:rPr lang="en-GB" dirty="0"/>
              <a:t>Optimising training</a:t>
            </a:r>
          </a:p>
        </p:txBody>
      </p:sp>
      <p:sp>
        <p:nvSpPr>
          <p:cNvPr id="3" name="Content Placeholder 2"/>
          <p:cNvSpPr>
            <a:spLocks noGrp="1"/>
          </p:cNvSpPr>
          <p:nvPr>
            <p:ph idx="1"/>
          </p:nvPr>
        </p:nvSpPr>
        <p:spPr>
          <a:xfrm>
            <a:off x="0" y="908720"/>
            <a:ext cx="8964488" cy="5949280"/>
          </a:xfrm>
        </p:spPr>
        <p:txBody>
          <a:bodyPr>
            <a:normAutofit fontScale="62500" lnSpcReduction="20000"/>
          </a:bodyPr>
          <a:lstStyle/>
          <a:p>
            <a:r>
              <a:rPr lang="en-GB" b="1" dirty="0">
                <a:solidFill>
                  <a:srgbClr val="FF0000"/>
                </a:solidFill>
              </a:rPr>
              <a:t>Aerobic- </a:t>
            </a:r>
            <a:r>
              <a:rPr lang="en-GB" b="1" dirty="0">
                <a:solidFill>
                  <a:srgbClr val="00B050"/>
                </a:solidFill>
              </a:rPr>
              <a:t>Training with the presence of oxygen, over 20 mins, low intensity</a:t>
            </a:r>
            <a:r>
              <a:rPr lang="en-GB" b="1" dirty="0"/>
              <a:t>.  </a:t>
            </a:r>
          </a:p>
          <a:p>
            <a:r>
              <a:rPr lang="en-GB" b="1" dirty="0">
                <a:solidFill>
                  <a:srgbClr val="FF0000"/>
                </a:solidFill>
              </a:rPr>
              <a:t> Anaerobic- </a:t>
            </a:r>
            <a:r>
              <a:rPr lang="en-GB" b="1" dirty="0">
                <a:solidFill>
                  <a:srgbClr val="00B050"/>
                </a:solidFill>
              </a:rPr>
              <a:t>Training without oxygen, high intensity, lactic acid build up. </a:t>
            </a:r>
          </a:p>
          <a:p>
            <a:r>
              <a:rPr lang="en-GB" b="1" dirty="0">
                <a:solidFill>
                  <a:srgbClr val="FF0000"/>
                </a:solidFill>
              </a:rPr>
              <a:t> Circuit training- </a:t>
            </a:r>
            <a:r>
              <a:rPr lang="en-GB" b="1" dirty="0">
                <a:solidFill>
                  <a:srgbClr val="00B050"/>
                </a:solidFill>
              </a:rPr>
              <a:t>series of exercises, stations, works different muscles, skill specific, aerobic. </a:t>
            </a:r>
          </a:p>
          <a:p>
            <a:r>
              <a:rPr lang="en-GB" b="1" dirty="0"/>
              <a:t> </a:t>
            </a:r>
            <a:r>
              <a:rPr lang="en-GB" b="1" dirty="0">
                <a:solidFill>
                  <a:srgbClr val="FF0000"/>
                </a:solidFill>
              </a:rPr>
              <a:t>Continuous training- </a:t>
            </a:r>
            <a:r>
              <a:rPr lang="en-GB" b="1" dirty="0">
                <a:solidFill>
                  <a:srgbClr val="00B050"/>
                </a:solidFill>
              </a:rPr>
              <a:t>aerobic, CV endurance, low intensity, no rest, 20 mins . Improves cardio- vascular endurance. </a:t>
            </a:r>
            <a:r>
              <a:rPr lang="en-GB" b="1" dirty="0">
                <a:solidFill>
                  <a:srgbClr val="7030A0"/>
                </a:solidFill>
              </a:rPr>
              <a:t>e.g. jogging, cycling, swimming. </a:t>
            </a:r>
          </a:p>
          <a:p>
            <a:r>
              <a:rPr lang="en-GB" b="1" dirty="0"/>
              <a:t> </a:t>
            </a:r>
            <a:r>
              <a:rPr lang="en-GB" b="1" dirty="0">
                <a:solidFill>
                  <a:srgbClr val="FF0000"/>
                </a:solidFill>
              </a:rPr>
              <a:t>Weight training- </a:t>
            </a:r>
            <a:r>
              <a:rPr lang="en-GB" b="1" dirty="0">
                <a:solidFill>
                  <a:srgbClr val="00B050"/>
                </a:solidFill>
              </a:rPr>
              <a:t>free/machine, sets &amp; reps, strength &amp; endurance, anaerobic</a:t>
            </a:r>
            <a:r>
              <a:rPr lang="en-GB" b="1" dirty="0"/>
              <a:t>. </a:t>
            </a:r>
            <a:r>
              <a:rPr lang="en-GB" b="1" dirty="0">
                <a:solidFill>
                  <a:srgbClr val="00B050"/>
                </a:solidFill>
              </a:rPr>
              <a:t>Improves muscular endurance &amp; muscular strength. </a:t>
            </a:r>
          </a:p>
          <a:p>
            <a:r>
              <a:rPr lang="en-GB" b="1" dirty="0"/>
              <a:t> </a:t>
            </a:r>
            <a:r>
              <a:rPr lang="en-GB" b="1" dirty="0">
                <a:solidFill>
                  <a:srgbClr val="FF0000"/>
                </a:solidFill>
              </a:rPr>
              <a:t>Plyometric- </a:t>
            </a:r>
            <a:r>
              <a:rPr lang="en-GB" b="1" dirty="0">
                <a:solidFill>
                  <a:srgbClr val="00B050"/>
                </a:solidFill>
              </a:rPr>
              <a:t>bounding/hopping, boxes, anaerobic, power, speeds up muscular contractions. </a:t>
            </a:r>
            <a:r>
              <a:rPr lang="en-GB" b="1" dirty="0">
                <a:solidFill>
                  <a:srgbClr val="7030A0"/>
                </a:solidFill>
              </a:rPr>
              <a:t>E.g. games players. Triple/high jump. </a:t>
            </a:r>
          </a:p>
          <a:p>
            <a:r>
              <a:rPr lang="en-GB" b="1" dirty="0"/>
              <a:t> </a:t>
            </a:r>
            <a:r>
              <a:rPr lang="en-GB" b="1" dirty="0">
                <a:solidFill>
                  <a:srgbClr val="FF0000"/>
                </a:solidFill>
              </a:rPr>
              <a:t>Flexibility training- </a:t>
            </a:r>
            <a:r>
              <a:rPr lang="en-GB" b="1" dirty="0">
                <a:solidFill>
                  <a:srgbClr val="00B050"/>
                </a:solidFill>
              </a:rPr>
              <a:t>stretching of muscles, range of movement around a joint, speed, anaerobic, avoid injury. </a:t>
            </a:r>
          </a:p>
          <a:p>
            <a:r>
              <a:rPr lang="en-GB" b="1" dirty="0"/>
              <a:t> </a:t>
            </a:r>
            <a:r>
              <a:rPr lang="en-GB" b="1" dirty="0">
                <a:solidFill>
                  <a:srgbClr val="FF0000"/>
                </a:solidFill>
              </a:rPr>
              <a:t>Interval training- </a:t>
            </a:r>
            <a:r>
              <a:rPr lang="en-GB" b="1" dirty="0">
                <a:solidFill>
                  <a:srgbClr val="00B050"/>
                </a:solidFill>
              </a:rPr>
              <a:t>aerobic (longer rests)  &amp; anaerobic (shorter/more intense), rest periods, improves endurance. </a:t>
            </a:r>
          </a:p>
          <a:p>
            <a:r>
              <a:rPr lang="en-GB" b="1" dirty="0"/>
              <a:t> </a:t>
            </a:r>
            <a:r>
              <a:rPr lang="en-GB" b="1" dirty="0">
                <a:solidFill>
                  <a:srgbClr val="FF0000"/>
                </a:solidFill>
              </a:rPr>
              <a:t>Fartlek training- </a:t>
            </a:r>
            <a:r>
              <a:rPr lang="en-GB" b="1" dirty="0">
                <a:solidFill>
                  <a:srgbClr val="00B050"/>
                </a:solidFill>
              </a:rPr>
              <a:t>aerobic &amp; anaerobic, speed play, intensity varied. Improves endurance &amp; speed. </a:t>
            </a:r>
          </a:p>
          <a:p>
            <a:r>
              <a:rPr lang="en-GB" b="1" dirty="0">
                <a:solidFill>
                  <a:srgbClr val="FF0000"/>
                </a:solidFill>
              </a:rPr>
              <a:t>HITT- </a:t>
            </a:r>
            <a:r>
              <a:rPr lang="en-GB" b="1" dirty="0">
                <a:solidFill>
                  <a:srgbClr val="00B050"/>
                </a:solidFill>
              </a:rPr>
              <a:t>Cardiorespiratory technique, Alters speed &amp; recovery intervals, moderate activity – level 5-6,  High intensity – level 7+,  Recovery intervals equal to speed intervals, Improves the ability of muscles to burn fat. 20-30 minutes. </a:t>
            </a:r>
          </a:p>
          <a:p>
            <a:pPr marL="0" indent="0">
              <a:buNone/>
            </a:pPr>
            <a:r>
              <a:rPr lang="en-GB" u="sng" dirty="0"/>
              <a:t>Describe the different types of training. Explain how training methods can improve performance. (4-6 marks) </a:t>
            </a:r>
          </a:p>
          <a:p>
            <a:endParaRPr lang="en-GB" dirty="0"/>
          </a:p>
        </p:txBody>
      </p:sp>
      <p:sp>
        <p:nvSpPr>
          <p:cNvPr id="4" name="TextBox 3"/>
          <p:cNvSpPr txBox="1"/>
          <p:nvPr/>
        </p:nvSpPr>
        <p:spPr>
          <a:xfrm>
            <a:off x="5076056" y="188640"/>
            <a:ext cx="3888432" cy="646331"/>
          </a:xfrm>
          <a:prstGeom prst="rect">
            <a:avLst/>
          </a:prstGeom>
          <a:noFill/>
        </p:spPr>
        <p:txBody>
          <a:bodyPr wrap="square" rtlCol="0">
            <a:spAutoFit/>
          </a:bodyPr>
          <a:lstStyle/>
          <a:p>
            <a:r>
              <a:rPr lang="en-GB" b="1" dirty="0"/>
              <a:t>LO- Know the different types of training and their effects on the body. </a:t>
            </a:r>
          </a:p>
        </p:txBody>
      </p:sp>
      <p:sp>
        <p:nvSpPr>
          <p:cNvPr id="5" name="Rectangle 4"/>
          <p:cNvSpPr/>
          <p:nvPr/>
        </p:nvSpPr>
        <p:spPr>
          <a:xfrm>
            <a:off x="5076056" y="188640"/>
            <a:ext cx="3744416" cy="646331"/>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909533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4744" y="116632"/>
            <a:ext cx="8229600" cy="634082"/>
          </a:xfrm>
        </p:spPr>
        <p:txBody>
          <a:bodyPr>
            <a:normAutofit fontScale="90000"/>
          </a:bodyPr>
          <a:lstStyle/>
          <a:p>
            <a:r>
              <a:rPr lang="en-GB" dirty="0"/>
              <a:t>Warm up</a:t>
            </a:r>
          </a:p>
        </p:txBody>
      </p:sp>
      <p:sp>
        <p:nvSpPr>
          <p:cNvPr id="3" name="Content Placeholder 2"/>
          <p:cNvSpPr>
            <a:spLocks noGrp="1"/>
          </p:cNvSpPr>
          <p:nvPr>
            <p:ph idx="1"/>
          </p:nvPr>
        </p:nvSpPr>
        <p:spPr>
          <a:xfrm>
            <a:off x="107504" y="908720"/>
            <a:ext cx="8856984" cy="5949280"/>
          </a:xfrm>
        </p:spPr>
        <p:txBody>
          <a:bodyPr>
            <a:normAutofit fontScale="70000" lnSpcReduction="20000"/>
          </a:bodyPr>
          <a:lstStyle/>
          <a:p>
            <a:pPr marL="0" indent="0">
              <a:buNone/>
            </a:pPr>
            <a:r>
              <a:rPr lang="en-GB" b="1" u="sng" dirty="0"/>
              <a:t>Warm Up-Effective</a:t>
            </a:r>
          </a:p>
          <a:p>
            <a:r>
              <a:rPr lang="en-GB" b="1" dirty="0">
                <a:solidFill>
                  <a:srgbClr val="FF0000"/>
                </a:solidFill>
              </a:rPr>
              <a:t>Pulse raiser- raises the heart rate. </a:t>
            </a:r>
            <a:r>
              <a:rPr lang="en-GB" b="1" dirty="0">
                <a:solidFill>
                  <a:srgbClr val="7030A0"/>
                </a:solidFill>
              </a:rPr>
              <a:t>E.g. jogging that raises heart rate.</a:t>
            </a:r>
          </a:p>
          <a:p>
            <a:r>
              <a:rPr lang="en-GB" b="1" dirty="0">
                <a:solidFill>
                  <a:srgbClr val="FF0000"/>
                </a:solidFill>
              </a:rPr>
              <a:t>Mobility</a:t>
            </a:r>
          </a:p>
          <a:p>
            <a:r>
              <a:rPr lang="en-GB" b="1" dirty="0">
                <a:solidFill>
                  <a:srgbClr val="FF0000"/>
                </a:solidFill>
              </a:rPr>
              <a:t> Stretching </a:t>
            </a:r>
            <a:r>
              <a:rPr lang="en-GB" b="1" dirty="0">
                <a:solidFill>
                  <a:srgbClr val="7030A0"/>
                </a:solidFill>
              </a:rPr>
              <a:t>e.g. 10+ main muscle groups used. </a:t>
            </a:r>
          </a:p>
          <a:p>
            <a:r>
              <a:rPr lang="en-GB" b="1" dirty="0">
                <a:solidFill>
                  <a:srgbClr val="FF0000"/>
                </a:solidFill>
              </a:rPr>
              <a:t>Dynamic movements</a:t>
            </a:r>
          </a:p>
          <a:p>
            <a:r>
              <a:rPr lang="en-GB" b="1" dirty="0">
                <a:solidFill>
                  <a:srgbClr val="FF0000"/>
                </a:solidFill>
              </a:rPr>
              <a:t>Skill rehearsal / mental rehearsal. </a:t>
            </a:r>
          </a:p>
          <a:p>
            <a:pPr marL="0" indent="0">
              <a:buNone/>
            </a:pPr>
            <a:r>
              <a:rPr lang="en-GB" b="1" u="sng" dirty="0"/>
              <a:t>Importance</a:t>
            </a:r>
          </a:p>
          <a:p>
            <a:r>
              <a:rPr lang="en-GB" sz="3600" b="1" dirty="0">
                <a:solidFill>
                  <a:srgbClr val="00B050"/>
                </a:solidFill>
              </a:rPr>
              <a:t>Increase body temperature</a:t>
            </a:r>
          </a:p>
          <a:p>
            <a:r>
              <a:rPr lang="en-GB" sz="3600" b="1" dirty="0">
                <a:solidFill>
                  <a:srgbClr val="00B050"/>
                </a:solidFill>
              </a:rPr>
              <a:t>Increase heart rate</a:t>
            </a:r>
          </a:p>
          <a:p>
            <a:r>
              <a:rPr lang="en-GB" sz="3600" b="1" dirty="0">
                <a:solidFill>
                  <a:srgbClr val="00B050"/>
                </a:solidFill>
              </a:rPr>
              <a:t>Increase flexibility of muscles &amp; joints </a:t>
            </a:r>
          </a:p>
          <a:p>
            <a:r>
              <a:rPr lang="en-GB" sz="3600" b="1" dirty="0">
                <a:solidFill>
                  <a:srgbClr val="00B050"/>
                </a:solidFill>
              </a:rPr>
              <a:t>Reduce risk of injury</a:t>
            </a:r>
          </a:p>
          <a:p>
            <a:r>
              <a:rPr lang="en-GB" sz="3600" b="1" dirty="0">
                <a:solidFill>
                  <a:srgbClr val="00B050"/>
                </a:solidFill>
              </a:rPr>
              <a:t>Mentally prepare</a:t>
            </a:r>
          </a:p>
          <a:p>
            <a:r>
              <a:rPr lang="en-GB" sz="3600" b="1" dirty="0">
                <a:solidFill>
                  <a:srgbClr val="00B050"/>
                </a:solidFill>
              </a:rPr>
              <a:t>Increase O2 &amp; blood supply to working muscles</a:t>
            </a:r>
          </a:p>
          <a:p>
            <a:r>
              <a:rPr lang="en-GB" sz="3600" b="1" dirty="0">
                <a:solidFill>
                  <a:srgbClr val="00B050"/>
                </a:solidFill>
              </a:rPr>
              <a:t>Pliability of ligaments &amp; tendons. </a:t>
            </a:r>
          </a:p>
          <a:p>
            <a:pPr marL="0" indent="0">
              <a:buNone/>
            </a:pPr>
            <a:r>
              <a:rPr lang="en-GB" b="1" u="sng" dirty="0"/>
              <a:t>Describe an effective warm up and Explain why warming up is important(4-5 marks) </a:t>
            </a:r>
          </a:p>
          <a:p>
            <a:pPr marL="0" indent="0">
              <a:buNone/>
            </a:pPr>
            <a:endParaRPr lang="en-GB" b="1" dirty="0"/>
          </a:p>
          <a:p>
            <a:endParaRPr lang="en-GB" b="1" dirty="0"/>
          </a:p>
        </p:txBody>
      </p:sp>
      <p:sp>
        <p:nvSpPr>
          <p:cNvPr id="4" name="TextBox 3"/>
          <p:cNvSpPr txBox="1"/>
          <p:nvPr/>
        </p:nvSpPr>
        <p:spPr>
          <a:xfrm>
            <a:off x="4788024" y="116632"/>
            <a:ext cx="3816424" cy="923330"/>
          </a:xfrm>
          <a:prstGeom prst="rect">
            <a:avLst/>
          </a:prstGeom>
          <a:noFill/>
        </p:spPr>
        <p:txBody>
          <a:bodyPr wrap="square" rtlCol="0">
            <a:spAutoFit/>
          </a:bodyPr>
          <a:lstStyle/>
          <a:p>
            <a:r>
              <a:rPr lang="en-GB" b="1" dirty="0"/>
              <a:t>LO- Know the  key components of a warm up and the benefits of a warm up.  </a:t>
            </a:r>
          </a:p>
        </p:txBody>
      </p:sp>
      <p:sp>
        <p:nvSpPr>
          <p:cNvPr id="5" name="Rectangle 4"/>
          <p:cNvSpPr/>
          <p:nvPr/>
        </p:nvSpPr>
        <p:spPr>
          <a:xfrm>
            <a:off x="4788024" y="116632"/>
            <a:ext cx="3672408" cy="923330"/>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166563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4704" y="116632"/>
            <a:ext cx="8229600" cy="634082"/>
          </a:xfrm>
        </p:spPr>
        <p:txBody>
          <a:bodyPr>
            <a:normAutofit fontScale="90000"/>
          </a:bodyPr>
          <a:lstStyle/>
          <a:p>
            <a:r>
              <a:rPr lang="en-GB" dirty="0"/>
              <a:t>Cool down</a:t>
            </a:r>
          </a:p>
        </p:txBody>
      </p:sp>
      <p:sp>
        <p:nvSpPr>
          <p:cNvPr id="3" name="Content Placeholder 2"/>
          <p:cNvSpPr>
            <a:spLocks noGrp="1"/>
          </p:cNvSpPr>
          <p:nvPr>
            <p:ph idx="1"/>
          </p:nvPr>
        </p:nvSpPr>
        <p:spPr>
          <a:xfrm>
            <a:off x="179512" y="836712"/>
            <a:ext cx="8856984" cy="6021288"/>
          </a:xfrm>
        </p:spPr>
        <p:txBody>
          <a:bodyPr>
            <a:normAutofit fontScale="70000" lnSpcReduction="20000"/>
          </a:bodyPr>
          <a:lstStyle/>
          <a:p>
            <a:pPr marL="0" indent="0">
              <a:buNone/>
            </a:pPr>
            <a:r>
              <a:rPr lang="en-GB" b="1" u="sng" dirty="0"/>
              <a:t>Cool Down</a:t>
            </a:r>
          </a:p>
          <a:p>
            <a:r>
              <a:rPr lang="en-GB" b="1" dirty="0">
                <a:solidFill>
                  <a:srgbClr val="00B050"/>
                </a:solidFill>
              </a:rPr>
              <a:t> Low intensity </a:t>
            </a:r>
          </a:p>
          <a:p>
            <a:r>
              <a:rPr lang="en-GB" b="1" dirty="0">
                <a:solidFill>
                  <a:srgbClr val="00B050"/>
                </a:solidFill>
              </a:rPr>
              <a:t> Stretching </a:t>
            </a:r>
          </a:p>
          <a:p>
            <a:r>
              <a:rPr lang="en-GB" b="1" dirty="0">
                <a:solidFill>
                  <a:srgbClr val="7030A0"/>
                </a:solidFill>
              </a:rPr>
              <a:t>E.g. Jogging around/up and down the pitch in football at a steady pace. Lowers intensity, decrease in activity. Then stretching the main muscle groups that have been used.</a:t>
            </a:r>
          </a:p>
          <a:p>
            <a:pPr marL="0" indent="0">
              <a:buNone/>
            </a:pPr>
            <a:endParaRPr lang="en-GB" b="1" dirty="0">
              <a:solidFill>
                <a:srgbClr val="7030A0"/>
              </a:solidFill>
            </a:endParaRPr>
          </a:p>
          <a:p>
            <a:pPr marL="0" indent="0">
              <a:buNone/>
            </a:pPr>
            <a:r>
              <a:rPr lang="en-GB" b="1" u="sng" dirty="0"/>
              <a:t>Importance of a cool down</a:t>
            </a:r>
          </a:p>
          <a:p>
            <a:pPr marL="514350" indent="-514350">
              <a:buFont typeface="+mj-lt"/>
              <a:buAutoNum type="arabicPeriod"/>
            </a:pPr>
            <a:r>
              <a:rPr lang="en-GB" b="1" dirty="0">
                <a:solidFill>
                  <a:srgbClr val="00B050"/>
                </a:solidFill>
              </a:rPr>
              <a:t>GRADUALLY decrease heart rate</a:t>
            </a:r>
          </a:p>
          <a:p>
            <a:pPr marL="514350" indent="-514350">
              <a:buFont typeface="+mj-lt"/>
              <a:buAutoNum type="arabicPeriod"/>
            </a:pPr>
            <a:r>
              <a:rPr lang="en-GB" b="1" dirty="0">
                <a:solidFill>
                  <a:srgbClr val="00B050"/>
                </a:solidFill>
              </a:rPr>
              <a:t>GRADUALLY decrease body temperature</a:t>
            </a:r>
          </a:p>
          <a:p>
            <a:pPr marL="514350" indent="-514350">
              <a:buFont typeface="+mj-lt"/>
              <a:buAutoNum type="arabicPeriod"/>
            </a:pPr>
            <a:r>
              <a:rPr lang="en-GB" b="1" dirty="0">
                <a:solidFill>
                  <a:srgbClr val="00B050"/>
                </a:solidFill>
              </a:rPr>
              <a:t>GRADUALLY decrease breathing rate</a:t>
            </a:r>
          </a:p>
          <a:p>
            <a:pPr marL="514350" indent="-514350">
              <a:buFont typeface="+mj-lt"/>
              <a:buAutoNum type="arabicPeriod"/>
            </a:pPr>
            <a:r>
              <a:rPr lang="en-GB" b="1" dirty="0">
                <a:solidFill>
                  <a:srgbClr val="00B050"/>
                </a:solidFill>
              </a:rPr>
              <a:t>Removes lactic acid</a:t>
            </a:r>
          </a:p>
          <a:p>
            <a:pPr marL="514350" indent="-514350">
              <a:buFont typeface="+mj-lt"/>
              <a:buAutoNum type="arabicPeriod"/>
            </a:pPr>
            <a:r>
              <a:rPr lang="en-GB" b="1" dirty="0">
                <a:solidFill>
                  <a:srgbClr val="00B050"/>
                </a:solidFill>
              </a:rPr>
              <a:t>Circulates blood &amp; oxygen</a:t>
            </a:r>
          </a:p>
          <a:p>
            <a:pPr marL="514350" indent="-514350">
              <a:buFont typeface="+mj-lt"/>
              <a:buAutoNum type="arabicPeriod"/>
            </a:pPr>
            <a:r>
              <a:rPr lang="en-GB" b="1" dirty="0">
                <a:solidFill>
                  <a:srgbClr val="00B050"/>
                </a:solidFill>
              </a:rPr>
              <a:t>Stops soreness and stiffness</a:t>
            </a:r>
          </a:p>
          <a:p>
            <a:pPr marL="514350" indent="-514350">
              <a:buFont typeface="+mj-lt"/>
              <a:buAutoNum type="arabicPeriod"/>
            </a:pPr>
            <a:r>
              <a:rPr lang="en-GB" b="1" dirty="0">
                <a:solidFill>
                  <a:srgbClr val="00B050"/>
                </a:solidFill>
              </a:rPr>
              <a:t>Aids recovery by stretching muscles. </a:t>
            </a:r>
          </a:p>
          <a:p>
            <a:endParaRPr lang="en-GB" b="1" dirty="0">
              <a:solidFill>
                <a:srgbClr val="7030A0"/>
              </a:solidFill>
            </a:endParaRPr>
          </a:p>
          <a:p>
            <a:pPr marL="0" indent="0">
              <a:buNone/>
            </a:pPr>
            <a:r>
              <a:rPr lang="en-GB" b="1" u="sng" dirty="0"/>
              <a:t>Give an example of a cool down exercise and Explain why cooling down is important</a:t>
            </a:r>
            <a:r>
              <a:rPr lang="en-GB" b="1" dirty="0">
                <a:solidFill>
                  <a:srgbClr val="7030A0"/>
                </a:solidFill>
              </a:rPr>
              <a:t>. </a:t>
            </a:r>
            <a:r>
              <a:rPr lang="en-GB" b="1" u="sng" dirty="0"/>
              <a:t>(4-6 marks) </a:t>
            </a:r>
          </a:p>
          <a:p>
            <a:endParaRPr lang="en-GB" dirty="0"/>
          </a:p>
        </p:txBody>
      </p:sp>
      <p:sp>
        <p:nvSpPr>
          <p:cNvPr id="4" name="TextBox 3"/>
          <p:cNvSpPr txBox="1"/>
          <p:nvPr/>
        </p:nvSpPr>
        <p:spPr>
          <a:xfrm>
            <a:off x="4788024" y="116632"/>
            <a:ext cx="3816424" cy="923330"/>
          </a:xfrm>
          <a:prstGeom prst="rect">
            <a:avLst/>
          </a:prstGeom>
          <a:noFill/>
        </p:spPr>
        <p:txBody>
          <a:bodyPr wrap="square" rtlCol="0">
            <a:spAutoFit/>
          </a:bodyPr>
          <a:lstStyle/>
          <a:p>
            <a:r>
              <a:rPr lang="en-GB" b="1" dirty="0"/>
              <a:t>LO- Know the  key components of a cool down and the benefits of a cool down.  </a:t>
            </a:r>
          </a:p>
        </p:txBody>
      </p:sp>
      <p:sp>
        <p:nvSpPr>
          <p:cNvPr id="5" name="Rectangle 4"/>
          <p:cNvSpPr/>
          <p:nvPr/>
        </p:nvSpPr>
        <p:spPr>
          <a:xfrm>
            <a:off x="4788024" y="116632"/>
            <a:ext cx="3816424" cy="923330"/>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477851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8640" y="188640"/>
            <a:ext cx="8229600" cy="778098"/>
          </a:xfrm>
        </p:spPr>
        <p:txBody>
          <a:bodyPr/>
          <a:lstStyle/>
          <a:p>
            <a:r>
              <a:rPr lang="en-GB" dirty="0"/>
              <a:t>Prevention of injury </a:t>
            </a:r>
          </a:p>
        </p:txBody>
      </p:sp>
      <p:sp>
        <p:nvSpPr>
          <p:cNvPr id="3" name="Content Placeholder 2"/>
          <p:cNvSpPr>
            <a:spLocks noGrp="1"/>
          </p:cNvSpPr>
          <p:nvPr>
            <p:ph idx="1"/>
          </p:nvPr>
        </p:nvSpPr>
        <p:spPr>
          <a:xfrm>
            <a:off x="251520" y="1052736"/>
            <a:ext cx="8640960" cy="5805264"/>
          </a:xfrm>
        </p:spPr>
        <p:txBody>
          <a:bodyPr>
            <a:normAutofit fontScale="62500" lnSpcReduction="20000"/>
          </a:bodyPr>
          <a:lstStyle/>
          <a:p>
            <a:pPr marL="0" indent="0">
              <a:buNone/>
            </a:pPr>
            <a:r>
              <a:rPr lang="en-GB" b="1" u="sng" dirty="0"/>
              <a:t>Hazards</a:t>
            </a:r>
          </a:p>
          <a:p>
            <a:r>
              <a:rPr lang="en-GB" b="1" dirty="0">
                <a:solidFill>
                  <a:srgbClr val="FF0000"/>
                </a:solidFill>
              </a:rPr>
              <a:t>Fitness centre/sports hall-  </a:t>
            </a:r>
            <a:r>
              <a:rPr lang="en-GB" b="1" dirty="0">
                <a:solidFill>
                  <a:srgbClr val="00B050"/>
                </a:solidFill>
              </a:rPr>
              <a:t>Faulty equipment, equipment not put away properly (trip), slippery floor, over crowded, Clothing/improper footwear, improper use of equipment. </a:t>
            </a:r>
          </a:p>
          <a:p>
            <a:r>
              <a:rPr lang="en-GB" b="1" dirty="0">
                <a:solidFill>
                  <a:srgbClr val="FF0000"/>
                </a:solidFill>
              </a:rPr>
              <a:t> Outdoor courts/fields- </a:t>
            </a:r>
            <a:r>
              <a:rPr lang="en-GB" b="1" dirty="0">
                <a:solidFill>
                  <a:srgbClr val="00B050"/>
                </a:solidFill>
              </a:rPr>
              <a:t>Litter, slippery surface, uneven ground, faulty equipment, weather, inappropriate clothing/footwear, poor skill level, other participants. </a:t>
            </a:r>
          </a:p>
          <a:p>
            <a:r>
              <a:rPr lang="en-GB" b="1" dirty="0">
                <a:solidFill>
                  <a:srgbClr val="FF0000"/>
                </a:solidFill>
              </a:rPr>
              <a:t> Woodlands/OAA- </a:t>
            </a:r>
            <a:r>
              <a:rPr lang="en-GB" b="1" dirty="0">
                <a:solidFill>
                  <a:srgbClr val="00B050"/>
                </a:solidFill>
              </a:rPr>
              <a:t>Uneven ground, weather, getting lost, debris to trip over, inappropriate or faulty equipment. </a:t>
            </a:r>
          </a:p>
          <a:p>
            <a:r>
              <a:rPr lang="en-GB" b="1" dirty="0">
                <a:solidFill>
                  <a:srgbClr val="FF0000"/>
                </a:solidFill>
              </a:rPr>
              <a:t> Swimming pool- </a:t>
            </a:r>
            <a:r>
              <a:rPr lang="en-GB" b="1" dirty="0">
                <a:solidFill>
                  <a:srgbClr val="00B050"/>
                </a:solidFill>
              </a:rPr>
              <a:t>Poor skill level, inappropriate clothing, behaviour of others, chemicals, over crowded. </a:t>
            </a:r>
          </a:p>
          <a:p>
            <a:pPr marL="0" indent="0">
              <a:buNone/>
            </a:pPr>
            <a:r>
              <a:rPr lang="en-GB" b="1" u="sng" dirty="0"/>
              <a:t>Reducing risks</a:t>
            </a:r>
          </a:p>
          <a:p>
            <a:pPr marL="640080" indent="-457200"/>
            <a:r>
              <a:rPr lang="en-GB" b="1" dirty="0">
                <a:solidFill>
                  <a:srgbClr val="00B050"/>
                </a:solidFill>
              </a:rPr>
              <a:t>The level of competition </a:t>
            </a:r>
          </a:p>
          <a:p>
            <a:pPr marL="640080" indent="-457200"/>
            <a:r>
              <a:rPr lang="en-GB" b="1" dirty="0">
                <a:solidFill>
                  <a:srgbClr val="00B050"/>
                </a:solidFill>
              </a:rPr>
              <a:t>Correct clothing/footwear</a:t>
            </a:r>
          </a:p>
          <a:p>
            <a:pPr marL="640080" indent="-457200"/>
            <a:r>
              <a:rPr lang="en-GB" b="1" dirty="0">
                <a:solidFill>
                  <a:srgbClr val="00B050"/>
                </a:solidFill>
              </a:rPr>
              <a:t>protective equipment</a:t>
            </a:r>
          </a:p>
          <a:p>
            <a:pPr marL="640080" indent="-457200"/>
            <a:r>
              <a:rPr lang="en-GB" b="1" dirty="0">
                <a:solidFill>
                  <a:srgbClr val="00B050"/>
                </a:solidFill>
              </a:rPr>
              <a:t>follow health and safety procedures</a:t>
            </a:r>
          </a:p>
          <a:p>
            <a:pPr marL="640080" indent="-457200"/>
            <a:r>
              <a:rPr lang="en-GB" b="1" dirty="0">
                <a:solidFill>
                  <a:srgbClr val="00B050"/>
                </a:solidFill>
              </a:rPr>
              <a:t>lift and carry correctly</a:t>
            </a:r>
          </a:p>
          <a:p>
            <a:pPr marL="640080" indent="-457200"/>
            <a:r>
              <a:rPr lang="en-GB" b="1" dirty="0">
                <a:solidFill>
                  <a:srgbClr val="00B050"/>
                </a:solidFill>
              </a:rPr>
              <a:t>correct techniques</a:t>
            </a:r>
          </a:p>
          <a:p>
            <a:pPr marL="640080" indent="-457200"/>
            <a:r>
              <a:rPr lang="en-GB" b="1" dirty="0">
                <a:solidFill>
                  <a:srgbClr val="00B050"/>
                </a:solidFill>
              </a:rPr>
              <a:t>warm up/cool down correctly. </a:t>
            </a:r>
          </a:p>
          <a:p>
            <a:endParaRPr lang="en-GB" dirty="0"/>
          </a:p>
        </p:txBody>
      </p:sp>
      <p:sp>
        <p:nvSpPr>
          <p:cNvPr id="4" name="Rectangle 3"/>
          <p:cNvSpPr/>
          <p:nvPr/>
        </p:nvSpPr>
        <p:spPr>
          <a:xfrm>
            <a:off x="4572000" y="5629694"/>
            <a:ext cx="4572000" cy="1200329"/>
          </a:xfrm>
          <a:prstGeom prst="rect">
            <a:avLst/>
          </a:prstGeom>
        </p:spPr>
        <p:txBody>
          <a:bodyPr>
            <a:spAutoFit/>
          </a:bodyPr>
          <a:lstStyle/>
          <a:p>
            <a:r>
              <a:rPr lang="en-GB" b="1" u="sng" dirty="0"/>
              <a:t>Identify hazards in a given area. Explain how to reduce hazards from occurring. Describe how you would reduce risks in sport (3-5 marks)</a:t>
            </a:r>
          </a:p>
        </p:txBody>
      </p:sp>
      <p:sp>
        <p:nvSpPr>
          <p:cNvPr id="5" name="TextBox 4"/>
          <p:cNvSpPr txBox="1"/>
          <p:nvPr/>
        </p:nvSpPr>
        <p:spPr>
          <a:xfrm>
            <a:off x="5364088" y="188640"/>
            <a:ext cx="3528392" cy="1200329"/>
          </a:xfrm>
          <a:prstGeom prst="rect">
            <a:avLst/>
          </a:prstGeom>
          <a:noFill/>
        </p:spPr>
        <p:txBody>
          <a:bodyPr wrap="square" rtlCol="0">
            <a:spAutoFit/>
          </a:bodyPr>
          <a:lstStyle/>
          <a:p>
            <a:r>
              <a:rPr lang="en-GB" b="1" dirty="0"/>
              <a:t>LO- Know how to reduce risk of injury in sport and explain potential hazards in sports settings. </a:t>
            </a:r>
          </a:p>
        </p:txBody>
      </p:sp>
      <p:sp>
        <p:nvSpPr>
          <p:cNvPr id="6" name="Rectangle 5"/>
          <p:cNvSpPr/>
          <p:nvPr/>
        </p:nvSpPr>
        <p:spPr>
          <a:xfrm>
            <a:off x="5364088" y="188640"/>
            <a:ext cx="3312368" cy="1200329"/>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739394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34FFDDEA59E7F428F2BD661CB266771" ma:contentTypeVersion="21" ma:contentTypeDescription="Create a new document." ma:contentTypeScope="" ma:versionID="f2dcb2ade5d2d0286c5e82473d16e15d">
  <xsd:schema xmlns:xsd="http://www.w3.org/2001/XMLSchema" xmlns:xs="http://www.w3.org/2001/XMLSchema" xmlns:p="http://schemas.microsoft.com/office/2006/metadata/properties" xmlns:ns2="16a120c9-c7b0-42f6-9715-5d69fcf07967" xmlns:ns3="1ef538be-53bb-4196-bdb8-20647605b748" targetNamespace="http://schemas.microsoft.com/office/2006/metadata/properties" ma:root="true" ma:fieldsID="16be7a937e4043558c755b758384b633" ns2:_="" ns3:_="">
    <xsd:import namespace="16a120c9-c7b0-42f6-9715-5d69fcf07967"/>
    <xsd:import namespace="1ef538be-53bb-4196-bdb8-20647605b748"/>
    <xsd:element name="properties">
      <xsd:complexType>
        <xsd:sequence>
          <xsd:element name="documentManagement">
            <xsd:complexType>
              <xsd:all>
                <xsd:element ref="ns2:md7cb7e931e3455ea9d26685a6e7c5b9" minOccurs="0"/>
                <xsd:element ref="ns2:TaxCatchAll" minOccurs="0"/>
                <xsd:element ref="ns2:mb6e640a282544139d48fde1c8cf512d" minOccurs="0"/>
                <xsd:element ref="ns2:cff5830271fd4f9d9ea1afcd8e244d1b" minOccurs="0"/>
                <xsd:element ref="ns2:g274684d5ef944458a82a63b871e60a3" minOccurs="0"/>
                <xsd:element ref="ns2:PersonalIdentificationData" minOccurs="0"/>
                <xsd:element ref="ns2:KeyStage" minOccurs="0"/>
                <xsd:element ref="ns2:Year" minOccurs="0"/>
                <xsd:element ref="ns2:Lesson" minOccurs="0"/>
                <xsd:element ref="ns2:CustomTags" minOccurs="0"/>
                <xsd:element ref="ns2:CurriculumSubject" minOccurs="0"/>
                <xsd:element ref="ns3:MediaServiceMetadata" minOccurs="0"/>
                <xsd:element ref="ns3:MediaServiceFastMetadata" minOccurs="0"/>
                <xsd:element ref="ns3:MediaServiceObjectDetectorVersions" minOccurs="0"/>
                <xsd:element ref="ns3:MediaServiceSearchProperties"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a120c9-c7b0-42f6-9715-5d69fcf07967" elementFormDefault="qualified">
    <xsd:import namespace="http://schemas.microsoft.com/office/2006/documentManagement/types"/>
    <xsd:import namespace="http://schemas.microsoft.com/office/infopath/2007/PartnerControls"/>
    <xsd:element name="md7cb7e931e3455ea9d26685a6e7c5b9" ma:index="9" nillable="true" ma:taxonomy="true" ma:internalName="md7cb7e931e3455ea9d26685a6e7c5b9" ma:taxonomyFieldName="Topic" ma:displayName="Topic" ma:fieldId="{6d7cb7e9-31e3-455e-a9d2-6685a6e7c5b9}" ma:sspId="d1e1aebe-9980-4bd8-bca9-3cd8b19c1a26" ma:termSetId="9678a892-84f9-4c3c-8756-75b188dbcc79"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18ad1756-1383-48c0-baf0-7c57d82c7e00}" ma:internalName="TaxCatchAll" ma:showField="CatchAllData" ma:web="16a120c9-c7b0-42f6-9715-5d69fcf07967">
      <xsd:complexType>
        <xsd:complexContent>
          <xsd:extension base="dms:MultiChoiceLookup">
            <xsd:sequence>
              <xsd:element name="Value" type="dms:Lookup" maxOccurs="unbounded" minOccurs="0" nillable="true"/>
            </xsd:sequence>
          </xsd:extension>
        </xsd:complexContent>
      </xsd:complexType>
    </xsd:element>
    <xsd:element name="mb6e640a282544139d48fde1c8cf512d" ma:index="12" nillable="true" ma:taxonomy="true" ma:internalName="mb6e640a282544139d48fde1c8cf512d" ma:taxonomyFieldName="Exam_x0020_Board" ma:displayName="Exam Board" ma:fieldId="{6b6e640a-2825-4413-9d48-fde1c8cf512d}" ma:sspId="d1e1aebe-9980-4bd8-bca9-3cd8b19c1a26" ma:termSetId="619b3dc5-ea72-4c2e-8efa-8eba83f422e2" ma:anchorId="00000000-0000-0000-0000-000000000000" ma:open="false" ma:isKeyword="false">
      <xsd:complexType>
        <xsd:sequence>
          <xsd:element ref="pc:Terms" minOccurs="0" maxOccurs="1"/>
        </xsd:sequence>
      </xsd:complexType>
    </xsd:element>
    <xsd:element name="cff5830271fd4f9d9ea1afcd8e244d1b" ma:index="14" nillable="true" ma:taxonomy="true" ma:internalName="cff5830271fd4f9d9ea1afcd8e244d1b" ma:taxonomyFieldName="Week" ma:displayName="Week" ma:fieldId="{cff58302-71fd-4f9d-9ea1-afcd8e244d1b}" ma:sspId="d1e1aebe-9980-4bd8-bca9-3cd8b19c1a26" ma:termSetId="f06ce2b7-dfeb-433c-83e6-2a5dbf15b629" ma:anchorId="00000000-0000-0000-0000-000000000000" ma:open="false" ma:isKeyword="false">
      <xsd:complexType>
        <xsd:sequence>
          <xsd:element ref="pc:Terms" minOccurs="0" maxOccurs="1"/>
        </xsd:sequence>
      </xsd:complexType>
    </xsd:element>
    <xsd:element name="g274684d5ef944458a82a63b871e60a3" ma:index="16" nillable="true" ma:taxonomy="true" ma:internalName="g274684d5ef944458a82a63b871e60a3" ma:taxonomyFieldName="Term" ma:displayName="Term" ma:fieldId="{0274684d-5ef9-4445-8a82-a63b871e60a3}" ma:sspId="d1e1aebe-9980-4bd8-bca9-3cd8b19c1a26" ma:termSetId="05d9f055-0815-4565-bbad-0edf70278ed5" ma:anchorId="00000000-0000-0000-0000-000000000000" ma:open="false" ma:isKeyword="false">
      <xsd:complexType>
        <xsd:sequence>
          <xsd:element ref="pc:Terms" minOccurs="0" maxOccurs="1"/>
        </xsd:sequence>
      </xsd:complexType>
    </xsd:element>
    <xsd:element name="PersonalIdentificationData" ma:index="17" nillable="true" ma:displayName="Personal Identification Data" ma:internalName="Personal_x0020_Identification_x0020_Data">
      <xsd:simpleType>
        <xsd:restriction base="dms:Choice">
          <xsd:enumeration value="No"/>
          <xsd:enumeration value="Yes"/>
        </xsd:restriction>
      </xsd:simpleType>
    </xsd:element>
    <xsd:element name="KeyStage" ma:index="18" nillable="true" ma:displayName="Key Stage" ma:internalName="Key_x0020_Stage">
      <xsd:simpleType>
        <xsd:restriction base="dms:Text"/>
      </xsd:simpleType>
    </xsd:element>
    <xsd:element name="Year" ma:index="19" nillable="true" ma:displayName="Year" ma:internalName="Year">
      <xsd:simpleType>
        <xsd:restriction base="dms:Text"/>
      </xsd:simpleType>
    </xsd:element>
    <xsd:element name="Lesson" ma:index="20" nillable="true" ma:displayName="Lesson" ma:internalName="Lesson">
      <xsd:simpleType>
        <xsd:restriction base="dms:Text"/>
      </xsd:simpleType>
    </xsd:element>
    <xsd:element name="CustomTags" ma:index="21" nillable="true" ma:displayName="Custom Tags" ma:internalName="Custom_x0020_Tags">
      <xsd:simpleType>
        <xsd:restriction base="dms:Text"/>
      </xsd:simpleType>
    </xsd:element>
    <xsd:element name="CurriculumSubject" ma:index="22" nillable="true" ma:displayName="Curriculum Subject" ma:default="P E" ma:internalName="Curriculum_x0020_Subject">
      <xsd:simpleType>
        <xsd:restriction base="dms:Text"/>
      </xsd:simpleType>
    </xsd:element>
    <xsd:element name="SharedWithUsers" ma:index="2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ef538be-53bb-4196-bdb8-20647605b748" elementFormDefault="qualified">
    <xsd:import namespace="http://schemas.microsoft.com/office/2006/documentManagement/types"/>
    <xsd:import namespace="http://schemas.microsoft.com/office/infopath/2007/PartnerControls"/>
    <xsd:element name="MediaServiceMetadata" ma:index="23" nillable="true" ma:displayName="MediaServiceMetadata" ma:hidden="true" ma:internalName="MediaServiceMetadata" ma:readOnly="true">
      <xsd:simpleType>
        <xsd:restriction base="dms:Note"/>
      </xsd:simpleType>
    </xsd:element>
    <xsd:element name="MediaServiceFastMetadata" ma:index="24" nillable="true" ma:displayName="MediaServiceFastMetadata" ma:hidden="true" ma:internalName="MediaServiceFastMetadata"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16a120c9-c7b0-42f6-9715-5d69fcf07967" xsi:nil="true"/>
    <PersonalIdentificationData xmlns="16a120c9-c7b0-42f6-9715-5d69fcf07967" xsi:nil="true"/>
    <g274684d5ef944458a82a63b871e60a3 xmlns="16a120c9-c7b0-42f6-9715-5d69fcf07967">
      <Terms xmlns="http://schemas.microsoft.com/office/infopath/2007/PartnerControls"/>
    </g274684d5ef944458a82a63b871e60a3>
    <cff5830271fd4f9d9ea1afcd8e244d1b xmlns="16a120c9-c7b0-42f6-9715-5d69fcf07967">
      <Terms xmlns="http://schemas.microsoft.com/office/infopath/2007/PartnerControls"/>
    </cff5830271fd4f9d9ea1afcd8e244d1b>
    <KeyStage xmlns="16a120c9-c7b0-42f6-9715-5d69fcf07967" xsi:nil="true"/>
    <CustomTags xmlns="16a120c9-c7b0-42f6-9715-5d69fcf07967" xsi:nil="true"/>
    <CurriculumSubject xmlns="16a120c9-c7b0-42f6-9715-5d69fcf07967">P E</CurriculumSubject>
    <mb6e640a282544139d48fde1c8cf512d xmlns="16a120c9-c7b0-42f6-9715-5d69fcf07967">
      <Terms xmlns="http://schemas.microsoft.com/office/infopath/2007/PartnerControls"/>
    </mb6e640a282544139d48fde1c8cf512d>
    <md7cb7e931e3455ea9d26685a6e7c5b9 xmlns="16a120c9-c7b0-42f6-9715-5d69fcf07967">
      <Terms xmlns="http://schemas.microsoft.com/office/infopath/2007/PartnerControls"/>
    </md7cb7e931e3455ea9d26685a6e7c5b9>
    <Year xmlns="16a120c9-c7b0-42f6-9715-5d69fcf07967" xsi:nil="true"/>
    <Lesson xmlns="16a120c9-c7b0-42f6-9715-5d69fcf07967" xsi:nil="true"/>
  </documentManagement>
</p:properties>
</file>

<file path=customXml/itemProps1.xml><?xml version="1.0" encoding="utf-8"?>
<ds:datastoreItem xmlns:ds="http://schemas.openxmlformats.org/officeDocument/2006/customXml" ds:itemID="{8AA8EF3F-6749-4398-9334-D75B60F0A2EB}">
  <ds:schemaRefs>
    <ds:schemaRef ds:uri="http://schemas.microsoft.com/sharepoint/v3/contenttype/forms"/>
  </ds:schemaRefs>
</ds:datastoreItem>
</file>

<file path=customXml/itemProps2.xml><?xml version="1.0" encoding="utf-8"?>
<ds:datastoreItem xmlns:ds="http://schemas.openxmlformats.org/officeDocument/2006/customXml" ds:itemID="{118ABB56-89F0-47C4-A5FA-D28D9F3C99AE}"/>
</file>

<file path=customXml/itemProps3.xml><?xml version="1.0" encoding="utf-8"?>
<ds:datastoreItem xmlns:ds="http://schemas.openxmlformats.org/officeDocument/2006/customXml" ds:itemID="{AEA070BF-F839-483C-ADDE-2AC6E36AC66A}">
  <ds:schemaRefs>
    <ds:schemaRef ds:uri="http://schemas.microsoft.com/office/2006/metadata/properties"/>
    <ds:schemaRef ds:uri="http://schemas.microsoft.com/office/infopath/2007/PartnerControls"/>
    <ds:schemaRef ds:uri="16a120c9-c7b0-42f6-9715-5d69fcf07967"/>
  </ds:schemaRefs>
</ds:datastoreItem>
</file>

<file path=docProps/app.xml><?xml version="1.0" encoding="utf-8"?>
<Properties xmlns="http://schemas.openxmlformats.org/officeDocument/2006/extended-properties" xmlns:vt="http://schemas.openxmlformats.org/officeDocument/2006/docPropsVTypes">
  <TotalTime>402</TotalTime>
  <Words>4809</Words>
  <Application>Microsoft Office PowerPoint</Application>
  <PresentationFormat>On-screen Show (4:3)</PresentationFormat>
  <Paragraphs>518</Paragraphs>
  <Slides>40</Slides>
  <Notes>1</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GCSE Physical Education</vt:lpstr>
      <vt:lpstr>Key terms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to structure an exam question?</vt:lpstr>
      <vt:lpstr>The Skeleton</vt:lpstr>
      <vt:lpstr>Functions of the skeleton</vt:lpstr>
      <vt:lpstr>Joints</vt:lpstr>
      <vt:lpstr>Structure of a joint</vt:lpstr>
      <vt:lpstr>Muscles</vt:lpstr>
      <vt:lpstr>Muscle movement</vt:lpstr>
      <vt:lpstr>Lever systems</vt:lpstr>
      <vt:lpstr>Planes of movement </vt:lpstr>
      <vt:lpstr>Axes of rotation </vt:lpstr>
      <vt:lpstr>Cardiovascular System</vt:lpstr>
      <vt:lpstr>Cardiovascular System</vt:lpstr>
      <vt:lpstr>Cardiovascular System</vt:lpstr>
      <vt:lpstr>Cardiovascular System</vt:lpstr>
      <vt:lpstr>Respiratory System</vt:lpstr>
      <vt:lpstr>PowerPoint Presentation</vt:lpstr>
      <vt:lpstr>Respiratory System</vt:lpstr>
      <vt:lpstr>PowerPoint Presentation</vt:lpstr>
      <vt:lpstr>Anaerobic/Aerobic exercise</vt:lpstr>
      <vt:lpstr>Short term effects of exercise </vt:lpstr>
      <vt:lpstr>Long term effects of exercise </vt:lpstr>
      <vt:lpstr>Components of fitness</vt:lpstr>
      <vt:lpstr>Components of fitness</vt:lpstr>
      <vt:lpstr>Principles of training</vt:lpstr>
      <vt:lpstr>Optimising training</vt:lpstr>
      <vt:lpstr>Optimising training</vt:lpstr>
      <vt:lpstr>Warm up</vt:lpstr>
      <vt:lpstr>Cool down</vt:lpstr>
      <vt:lpstr>Prevention of injury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GCSE Physical Education</dc:title>
  <dc:creator>Nicola Harrison</dc:creator>
  <cp:lastModifiedBy>Nicola Harrison</cp:lastModifiedBy>
  <cp:revision>80</cp:revision>
  <dcterms:created xsi:type="dcterms:W3CDTF">2016-11-18T16:52:13Z</dcterms:created>
  <dcterms:modified xsi:type="dcterms:W3CDTF">2024-02-02T07:51:58Z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0x010100F34FFDDEA59E7F428F2BD661CB266771</vt:lpwstr>
  </property>
  <property fmtid="{D5CDD505-2E9C-101B-9397-08002B2CF9AE}" pid="3" name="Topic">
    <vt:lpwstr/>
  </property>
  <property fmtid="{D5CDD505-2E9C-101B-9397-08002B2CF9AE}" pid="4" name="Term">
    <vt:lpwstr/>
  </property>
  <property fmtid="{D5CDD505-2E9C-101B-9397-08002B2CF9AE}" pid="5" name="Week">
    <vt:lpwstr/>
  </property>
  <property fmtid="{D5CDD505-2E9C-101B-9397-08002B2CF9AE}" pid="6" name="Exam Board">
    <vt:lpwstr/>
  </property>
</Properties>
</file>