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33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34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10.xml" ContentType="application/vnd.openxmlformats-officedocument.presentationml.slide+xml"/>
  <Override PartName="/ppt/slides/slide37.xml" ContentType="application/vnd.openxmlformats-officedocument.presentationml.slide+xml"/>
  <Override PartName="/ppt/slides/slide3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3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82" r:id="rId14"/>
    <p:sldId id="285" r:id="rId15"/>
    <p:sldId id="269" r:id="rId16"/>
    <p:sldId id="271" r:id="rId17"/>
    <p:sldId id="272" r:id="rId18"/>
    <p:sldId id="273" r:id="rId19"/>
    <p:sldId id="274" r:id="rId20"/>
    <p:sldId id="270" r:id="rId21"/>
    <p:sldId id="286" r:id="rId22"/>
    <p:sldId id="281" r:id="rId23"/>
    <p:sldId id="284" r:id="rId24"/>
    <p:sldId id="275" r:id="rId25"/>
    <p:sldId id="283" r:id="rId26"/>
    <p:sldId id="287" r:id="rId27"/>
    <p:sldId id="288" r:id="rId28"/>
    <p:sldId id="289" r:id="rId29"/>
    <p:sldId id="276" r:id="rId30"/>
    <p:sldId id="290" r:id="rId31"/>
    <p:sldId id="277" r:id="rId32"/>
    <p:sldId id="278" r:id="rId33"/>
    <p:sldId id="291" r:id="rId34"/>
    <p:sldId id="292" r:id="rId35"/>
    <p:sldId id="293" r:id="rId36"/>
    <p:sldId id="295" r:id="rId37"/>
    <p:sldId id="279" r:id="rId38"/>
    <p:sldId id="294" r:id="rId39"/>
    <p:sldId id="296" r:id="rId40"/>
    <p:sldId id="297" r:id="rId41"/>
    <p:sldId id="298" r:id="rId42"/>
    <p:sldId id="299" r:id="rId43"/>
    <p:sldId id="300" r:id="rId44"/>
    <p:sldId id="301" r:id="rId45"/>
    <p:sldId id="280" r:id="rId46"/>
    <p:sldId id="256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289"/>
    <p:restoredTop sz="74196"/>
  </p:normalViewPr>
  <p:slideViewPr>
    <p:cSldViewPr snapToGrid="0" snapToObjects="1">
      <p:cViewPr varScale="1">
        <p:scale>
          <a:sx n="66" d="100"/>
          <a:sy n="66" d="100"/>
        </p:scale>
        <p:origin x="21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47" Type="http://schemas.openxmlformats.org/officeDocument/2006/relationships/slide" Target="slides/slide46.xml"/><Relationship Id="rId21" Type="http://schemas.openxmlformats.org/officeDocument/2006/relationships/slide" Target="slides/slide20.xml"/><Relationship Id="rId50" Type="http://schemas.openxmlformats.org/officeDocument/2006/relationships/viewProps" Target="viewProps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9" Type="http://schemas.openxmlformats.org/officeDocument/2006/relationships/slide" Target="slides/slide2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11" Type="http://schemas.openxmlformats.org/officeDocument/2006/relationships/slide" Target="slides/slide10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52" Type="http://schemas.openxmlformats.org/officeDocument/2006/relationships/tableStyles" Target="tableStyles.xml"/><Relationship Id="rId31" Type="http://schemas.openxmlformats.org/officeDocument/2006/relationships/slide" Target="slides/slide3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4" Type="http://schemas.openxmlformats.org/officeDocument/2006/relationships/slide" Target="slides/slide43.xml"/><Relationship Id="rId48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" Type="http://schemas.openxmlformats.org/officeDocument/2006/relationships/slide" Target="slides/slide3.xml"/><Relationship Id="rId30" Type="http://schemas.openxmlformats.org/officeDocument/2006/relationships/slide" Target="slides/slide29.xml"/><Relationship Id="rId9" Type="http://schemas.openxmlformats.org/officeDocument/2006/relationships/slide" Target="slides/slide8.xml"/><Relationship Id="rId35" Type="http://schemas.openxmlformats.org/officeDocument/2006/relationships/slide" Target="slides/slide34.xml"/><Relationship Id="rId14" Type="http://schemas.openxmlformats.org/officeDocument/2006/relationships/slide" Target="slides/slide13.xml"/><Relationship Id="rId43" Type="http://schemas.openxmlformats.org/officeDocument/2006/relationships/slide" Target="slides/slide42.xml"/><Relationship Id="rId51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46" Type="http://schemas.openxmlformats.org/officeDocument/2006/relationships/slide" Target="slides/slide45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49" Type="http://schemas.openxmlformats.org/officeDocument/2006/relationships/presProps" Target="presProps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5" Type="http://schemas.openxmlformats.org/officeDocument/2006/relationships/slide" Target="slides/slide1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F442FE-2CB5-4E71-8A35-63137BDC9096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2D38A22-AD6C-4BDA-A577-EDAEAA2FAAEE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 smtClean="0"/>
            <a:t>Phase 1</a:t>
          </a:r>
          <a:endParaRPr lang="en-GB" dirty="0"/>
        </a:p>
      </dgm:t>
    </dgm:pt>
    <dgm:pt modelId="{7E5A71AB-5938-4047-81E0-0468896E4A4A}" type="parTrans" cxnId="{B89FA687-E8CD-4D0B-8035-073F1456BBA8}">
      <dgm:prSet/>
      <dgm:spPr/>
      <dgm:t>
        <a:bodyPr/>
        <a:lstStyle/>
        <a:p>
          <a:endParaRPr lang="en-GB"/>
        </a:p>
      </dgm:t>
    </dgm:pt>
    <dgm:pt modelId="{0E11A6DA-6A8A-4C54-8652-64A2E02E7CCC}" type="sibTrans" cxnId="{B89FA687-E8CD-4D0B-8035-073F1456BBA8}">
      <dgm:prSet/>
      <dgm:spPr/>
      <dgm:t>
        <a:bodyPr/>
        <a:lstStyle/>
        <a:p>
          <a:endParaRPr lang="en-GB"/>
        </a:p>
      </dgm:t>
    </dgm:pt>
    <dgm:pt modelId="{EB0D7189-3C57-4462-8C30-5FF8C13750DF}">
      <dgm:prSet phldrT="[Text]" custT="1"/>
      <dgm:spPr/>
      <dgm:t>
        <a:bodyPr/>
        <a:lstStyle/>
        <a:p>
          <a:r>
            <a:rPr lang="en-GB" sz="1800" b="0" dirty="0" smtClean="0"/>
            <a:t>How many marks is the question worth and how long should I spend answering it? (roughly 1 mark = 1 minute answering)</a:t>
          </a:r>
          <a:endParaRPr lang="en-GB" sz="1800" b="0" dirty="0"/>
        </a:p>
      </dgm:t>
    </dgm:pt>
    <dgm:pt modelId="{6DE494F7-0581-4622-8FA2-83C628D7A446}" type="parTrans" cxnId="{B0D7ED99-4C69-47A5-8258-3BA2449DE575}">
      <dgm:prSet/>
      <dgm:spPr/>
      <dgm:t>
        <a:bodyPr/>
        <a:lstStyle/>
        <a:p>
          <a:endParaRPr lang="en-GB"/>
        </a:p>
      </dgm:t>
    </dgm:pt>
    <dgm:pt modelId="{AF543053-0D78-4A68-83AA-76B641E2385E}" type="sibTrans" cxnId="{B0D7ED99-4C69-47A5-8258-3BA2449DE575}">
      <dgm:prSet/>
      <dgm:spPr/>
      <dgm:t>
        <a:bodyPr/>
        <a:lstStyle/>
        <a:p>
          <a:endParaRPr lang="en-GB"/>
        </a:p>
      </dgm:t>
    </dgm:pt>
    <dgm:pt modelId="{5D97C835-DF0B-4330-9AFE-AB18D1661E12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 smtClean="0"/>
            <a:t>Phase 2</a:t>
          </a:r>
          <a:endParaRPr lang="en-GB" dirty="0"/>
        </a:p>
      </dgm:t>
    </dgm:pt>
    <dgm:pt modelId="{124AA7FB-ABAD-44A1-883A-DA21A19E1DE6}" type="parTrans" cxnId="{9B14855A-F704-423E-92B1-15B40B50E063}">
      <dgm:prSet/>
      <dgm:spPr/>
      <dgm:t>
        <a:bodyPr/>
        <a:lstStyle/>
        <a:p>
          <a:endParaRPr lang="en-GB"/>
        </a:p>
      </dgm:t>
    </dgm:pt>
    <dgm:pt modelId="{D1204B73-42C2-41F9-8C45-0F3511550120}" type="sibTrans" cxnId="{9B14855A-F704-423E-92B1-15B40B50E063}">
      <dgm:prSet/>
      <dgm:spPr/>
      <dgm:t>
        <a:bodyPr/>
        <a:lstStyle/>
        <a:p>
          <a:endParaRPr lang="en-GB"/>
        </a:p>
      </dgm:t>
    </dgm:pt>
    <dgm:pt modelId="{289EB66E-0667-4B5E-824B-45A1F7EFAF38}">
      <dgm:prSet phldrT="[Text]" custT="1"/>
      <dgm:spPr/>
      <dgm:t>
        <a:bodyPr/>
        <a:lstStyle/>
        <a:p>
          <a:r>
            <a:rPr lang="en-GB" sz="1800" b="1" dirty="0" smtClean="0">
              <a:solidFill>
                <a:srgbClr val="7030A0"/>
              </a:solidFill>
            </a:rPr>
            <a:t>What is the question asking me? </a:t>
          </a:r>
          <a:r>
            <a:rPr lang="en-GB" sz="1800" b="0" dirty="0" smtClean="0"/>
            <a:t>Underline the keywords</a:t>
          </a:r>
          <a:endParaRPr lang="en-GB" sz="1800" b="0" dirty="0"/>
        </a:p>
      </dgm:t>
    </dgm:pt>
    <dgm:pt modelId="{360D2C3F-3B28-494A-BF23-C5343FA5AFFE}" type="parTrans" cxnId="{01CA77BD-4848-4853-BD7C-5357ADAC4FB8}">
      <dgm:prSet/>
      <dgm:spPr/>
      <dgm:t>
        <a:bodyPr/>
        <a:lstStyle/>
        <a:p>
          <a:endParaRPr lang="en-GB"/>
        </a:p>
      </dgm:t>
    </dgm:pt>
    <dgm:pt modelId="{814193A6-ADE3-4280-8D61-C6E48B81D9E4}" type="sibTrans" cxnId="{01CA77BD-4848-4853-BD7C-5357ADAC4FB8}">
      <dgm:prSet/>
      <dgm:spPr/>
      <dgm:t>
        <a:bodyPr/>
        <a:lstStyle/>
        <a:p>
          <a:endParaRPr lang="en-GB"/>
        </a:p>
      </dgm:t>
    </dgm:pt>
    <dgm:pt modelId="{21208610-A025-40D5-A5C0-11A02A730CF3}">
      <dgm:prSet phldrT="[Text]" custT="1"/>
      <dgm:spPr/>
      <dgm:t>
        <a:bodyPr/>
        <a:lstStyle/>
        <a:p>
          <a:r>
            <a:rPr lang="en-GB" sz="1800" b="0" dirty="0" smtClean="0"/>
            <a:t>E.g. Briefly </a:t>
          </a:r>
          <a:r>
            <a:rPr lang="en-GB" sz="1800" b="0" u="sng" dirty="0" smtClean="0"/>
            <a:t>explain</a:t>
          </a:r>
          <a:r>
            <a:rPr lang="en-GB" sz="1800" b="0" dirty="0" smtClean="0"/>
            <a:t> the terms </a:t>
          </a:r>
          <a:r>
            <a:rPr lang="en-GB" sz="1800" b="0" u="sng" dirty="0" smtClean="0"/>
            <a:t>cardiac output </a:t>
          </a:r>
          <a:r>
            <a:rPr lang="en-GB" sz="1800" b="0" dirty="0" smtClean="0"/>
            <a:t>and </a:t>
          </a:r>
          <a:r>
            <a:rPr lang="en-GB" sz="1800" b="0" u="sng" dirty="0" smtClean="0"/>
            <a:t>stroke volume </a:t>
          </a:r>
          <a:r>
            <a:rPr lang="en-GB" sz="1800" b="0" dirty="0" smtClean="0"/>
            <a:t>and the </a:t>
          </a:r>
          <a:r>
            <a:rPr lang="en-GB" sz="1800" b="0" u="sng" dirty="0" smtClean="0"/>
            <a:t>relationship</a:t>
          </a:r>
          <a:r>
            <a:rPr lang="en-GB" sz="1800" b="0" dirty="0" smtClean="0"/>
            <a:t> between them.</a:t>
          </a:r>
          <a:endParaRPr lang="en-GB" sz="1800" b="0" dirty="0"/>
        </a:p>
      </dgm:t>
    </dgm:pt>
    <dgm:pt modelId="{1AED19A8-F189-44CE-956C-5FC401D733A4}" type="parTrans" cxnId="{7431D01F-8A06-4C77-8E0E-8E45D2BFFD80}">
      <dgm:prSet/>
      <dgm:spPr/>
      <dgm:t>
        <a:bodyPr/>
        <a:lstStyle/>
        <a:p>
          <a:endParaRPr lang="en-GB"/>
        </a:p>
      </dgm:t>
    </dgm:pt>
    <dgm:pt modelId="{99C52531-04E4-4D9D-BB72-BD664206E087}" type="sibTrans" cxnId="{7431D01F-8A06-4C77-8E0E-8E45D2BFFD80}">
      <dgm:prSet/>
      <dgm:spPr/>
      <dgm:t>
        <a:bodyPr/>
        <a:lstStyle/>
        <a:p>
          <a:endParaRPr lang="en-GB"/>
        </a:p>
      </dgm:t>
    </dgm:pt>
    <dgm:pt modelId="{C2AB57DB-84AC-4420-86A9-2993688E08F8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 smtClean="0"/>
            <a:t>Phase 3</a:t>
          </a:r>
          <a:endParaRPr lang="en-GB" dirty="0"/>
        </a:p>
      </dgm:t>
    </dgm:pt>
    <dgm:pt modelId="{631C1F24-DF21-48F1-8D2C-1A2615BF76FD}" type="parTrans" cxnId="{72EACC1D-746C-45D7-A7FB-57281B608F79}">
      <dgm:prSet/>
      <dgm:spPr/>
      <dgm:t>
        <a:bodyPr/>
        <a:lstStyle/>
        <a:p>
          <a:endParaRPr lang="en-GB"/>
        </a:p>
      </dgm:t>
    </dgm:pt>
    <dgm:pt modelId="{867DBEBC-E664-49BA-BD79-FD524154B519}" type="sibTrans" cxnId="{72EACC1D-746C-45D7-A7FB-57281B608F79}">
      <dgm:prSet/>
      <dgm:spPr/>
      <dgm:t>
        <a:bodyPr/>
        <a:lstStyle/>
        <a:p>
          <a:endParaRPr lang="en-GB"/>
        </a:p>
      </dgm:t>
    </dgm:pt>
    <dgm:pt modelId="{92CD8FBF-E619-4FAF-BED1-CBF95402A831}">
      <dgm:prSet phldrT="[Text]" custT="1"/>
      <dgm:spPr/>
      <dgm:t>
        <a:bodyPr/>
        <a:lstStyle/>
        <a:p>
          <a:r>
            <a:rPr lang="en-GB" sz="1800" b="1" dirty="0" smtClean="0">
              <a:solidFill>
                <a:srgbClr val="7030A0"/>
              </a:solidFill>
            </a:rPr>
            <a:t>First Keyword Analysis</a:t>
          </a:r>
          <a:endParaRPr lang="en-GB" sz="1800" b="1" dirty="0">
            <a:solidFill>
              <a:srgbClr val="7030A0"/>
            </a:solidFill>
          </a:endParaRPr>
        </a:p>
      </dgm:t>
    </dgm:pt>
    <dgm:pt modelId="{98678680-982F-43DB-8445-84DE4386A8C3}" type="parTrans" cxnId="{DB8B5890-5BAD-4834-8CCE-61962A42D56A}">
      <dgm:prSet/>
      <dgm:spPr/>
      <dgm:t>
        <a:bodyPr/>
        <a:lstStyle/>
        <a:p>
          <a:endParaRPr lang="en-GB"/>
        </a:p>
      </dgm:t>
    </dgm:pt>
    <dgm:pt modelId="{5D047312-9974-429C-AD21-0175D7B29CE8}" type="sibTrans" cxnId="{DB8B5890-5BAD-4834-8CCE-61962A42D56A}">
      <dgm:prSet/>
      <dgm:spPr/>
      <dgm:t>
        <a:bodyPr/>
        <a:lstStyle/>
        <a:p>
          <a:endParaRPr lang="en-GB"/>
        </a:p>
      </dgm:t>
    </dgm:pt>
    <dgm:pt modelId="{CF7E5B97-FC78-4C48-A1B1-62F4ADBBD444}">
      <dgm:prSet phldrT="[Text]" custT="1"/>
      <dgm:spPr/>
      <dgm:t>
        <a:bodyPr/>
        <a:lstStyle/>
        <a:p>
          <a:r>
            <a:rPr lang="en-GB" sz="1800" dirty="0" smtClean="0"/>
            <a:t>What does the word explain, describe, define, apply, compare or select mean?</a:t>
          </a:r>
          <a:endParaRPr lang="en-GB" sz="1800" dirty="0"/>
        </a:p>
      </dgm:t>
    </dgm:pt>
    <dgm:pt modelId="{8AE45556-CD83-43B6-8F5F-A747CBC68C82}" type="parTrans" cxnId="{8A6765A0-D600-4FCE-9EC5-F0BB92E59469}">
      <dgm:prSet/>
      <dgm:spPr/>
      <dgm:t>
        <a:bodyPr/>
        <a:lstStyle/>
        <a:p>
          <a:endParaRPr lang="en-GB"/>
        </a:p>
      </dgm:t>
    </dgm:pt>
    <dgm:pt modelId="{151523F0-C7E7-41D2-97F6-C34EC6C4445D}" type="sibTrans" cxnId="{8A6765A0-D600-4FCE-9EC5-F0BB92E59469}">
      <dgm:prSet/>
      <dgm:spPr/>
      <dgm:t>
        <a:bodyPr/>
        <a:lstStyle/>
        <a:p>
          <a:endParaRPr lang="en-GB"/>
        </a:p>
      </dgm:t>
    </dgm:pt>
    <dgm:pt modelId="{FBE03A1D-A102-41B1-884D-3A98635E482F}">
      <dgm:prSet phldrT="[Text]"/>
      <dgm:spPr>
        <a:solidFill>
          <a:srgbClr val="7030A0"/>
        </a:solidFill>
      </dgm:spPr>
      <dgm:t>
        <a:bodyPr/>
        <a:lstStyle/>
        <a:p>
          <a:r>
            <a:rPr lang="en-GB" sz="1500" dirty="0" smtClean="0"/>
            <a:t>Phase 4</a:t>
          </a:r>
          <a:endParaRPr lang="en-GB" sz="1500" dirty="0"/>
        </a:p>
      </dgm:t>
    </dgm:pt>
    <dgm:pt modelId="{B4E64D72-51C1-4BEE-8508-DCF19CFCD371}" type="parTrans" cxnId="{CD77C98B-D991-4B26-BD3F-4D88F6BC9008}">
      <dgm:prSet/>
      <dgm:spPr/>
      <dgm:t>
        <a:bodyPr/>
        <a:lstStyle/>
        <a:p>
          <a:endParaRPr lang="en-GB"/>
        </a:p>
      </dgm:t>
    </dgm:pt>
    <dgm:pt modelId="{1CC61CA0-8923-498E-9CB3-CE089ECC39B1}" type="sibTrans" cxnId="{CD77C98B-D991-4B26-BD3F-4D88F6BC9008}">
      <dgm:prSet/>
      <dgm:spPr/>
      <dgm:t>
        <a:bodyPr/>
        <a:lstStyle/>
        <a:p>
          <a:endParaRPr lang="en-GB"/>
        </a:p>
      </dgm:t>
    </dgm:pt>
    <dgm:pt modelId="{1C700C36-05DB-4C9A-9D92-27B4984BABDA}">
      <dgm:prSet phldrT="[Text]"/>
      <dgm:spPr>
        <a:solidFill>
          <a:srgbClr val="7030A0"/>
        </a:solidFill>
      </dgm:spPr>
      <dgm:t>
        <a:bodyPr/>
        <a:lstStyle/>
        <a:p>
          <a:r>
            <a:rPr lang="en-GB" sz="1500" dirty="0" smtClean="0"/>
            <a:t>Phase 5</a:t>
          </a:r>
          <a:endParaRPr lang="en-GB" sz="1500" dirty="0"/>
        </a:p>
      </dgm:t>
    </dgm:pt>
    <dgm:pt modelId="{8F51A541-071F-497B-B616-7532DC84F2D7}" type="parTrans" cxnId="{E3A4724B-5AC6-49D8-875A-3DFC3EA9820F}">
      <dgm:prSet/>
      <dgm:spPr/>
      <dgm:t>
        <a:bodyPr/>
        <a:lstStyle/>
        <a:p>
          <a:endParaRPr lang="en-GB"/>
        </a:p>
      </dgm:t>
    </dgm:pt>
    <dgm:pt modelId="{CD0E0A2C-A41C-468B-A291-8CFCC1C4449E}" type="sibTrans" cxnId="{E3A4724B-5AC6-49D8-875A-3DFC3EA9820F}">
      <dgm:prSet/>
      <dgm:spPr/>
      <dgm:t>
        <a:bodyPr/>
        <a:lstStyle/>
        <a:p>
          <a:endParaRPr lang="en-GB"/>
        </a:p>
      </dgm:t>
    </dgm:pt>
    <dgm:pt modelId="{2C871506-B8E9-4367-A329-C0D14AFE0DF6}">
      <dgm:prSet custT="1"/>
      <dgm:spPr/>
      <dgm:t>
        <a:bodyPr/>
        <a:lstStyle/>
        <a:p>
          <a:r>
            <a:rPr lang="en-GB" sz="1800" b="1" dirty="0" smtClean="0">
              <a:solidFill>
                <a:srgbClr val="7030A0"/>
              </a:solidFill>
            </a:rPr>
            <a:t>Break the Question down into sections </a:t>
          </a:r>
          <a:r>
            <a:rPr lang="en-GB" sz="1800" dirty="0" smtClean="0"/>
            <a:t>and use this format to create sentences.</a:t>
          </a:r>
          <a:endParaRPr lang="en-GB" sz="1800" dirty="0"/>
        </a:p>
      </dgm:t>
    </dgm:pt>
    <dgm:pt modelId="{15A46223-F865-403A-8AD4-D4EA8C94ED2C}" type="parTrans" cxnId="{7847D624-EF6A-401C-9D93-DE3ECCC224A0}">
      <dgm:prSet/>
      <dgm:spPr/>
      <dgm:t>
        <a:bodyPr/>
        <a:lstStyle/>
        <a:p>
          <a:endParaRPr lang="en-GB"/>
        </a:p>
      </dgm:t>
    </dgm:pt>
    <dgm:pt modelId="{FF9D2323-AB10-4FA6-B8EE-258772D933E7}" type="sibTrans" cxnId="{7847D624-EF6A-401C-9D93-DE3ECCC224A0}">
      <dgm:prSet/>
      <dgm:spPr/>
      <dgm:t>
        <a:bodyPr/>
        <a:lstStyle/>
        <a:p>
          <a:endParaRPr lang="en-GB"/>
        </a:p>
      </dgm:t>
    </dgm:pt>
    <dgm:pt modelId="{D46BAC05-9B20-4B47-9AF6-E0282B01FC27}">
      <dgm:prSet custT="1"/>
      <dgm:spPr/>
      <dgm:t>
        <a:bodyPr/>
        <a:lstStyle/>
        <a:p>
          <a:r>
            <a:rPr lang="en-GB" sz="1800" b="1" dirty="0" smtClean="0">
              <a:solidFill>
                <a:srgbClr val="7030A0"/>
              </a:solidFill>
            </a:rPr>
            <a:t>Topic Analysis </a:t>
          </a:r>
          <a:r>
            <a:rPr lang="en-GB" sz="1800" dirty="0" smtClean="0">
              <a:solidFill>
                <a:srgbClr val="7030A0"/>
              </a:solidFill>
            </a:rPr>
            <a:t>– </a:t>
          </a:r>
          <a:r>
            <a:rPr lang="en-GB" sz="1800" dirty="0" smtClean="0"/>
            <a:t>bullet point related factors. What are the key points? If it asks for a practical example ensure you include one. </a:t>
          </a:r>
          <a:endParaRPr lang="en-GB" sz="1800" dirty="0"/>
        </a:p>
      </dgm:t>
    </dgm:pt>
    <dgm:pt modelId="{860459D7-BCEF-4C16-9618-38A7A8C2E392}" type="parTrans" cxnId="{AC0F0810-E7AC-401A-BE5A-FD38C17A36FF}">
      <dgm:prSet/>
      <dgm:spPr/>
      <dgm:t>
        <a:bodyPr/>
        <a:lstStyle/>
        <a:p>
          <a:endParaRPr lang="en-GB"/>
        </a:p>
      </dgm:t>
    </dgm:pt>
    <dgm:pt modelId="{5E58DF65-C299-41A8-883D-CEB32E86A4AD}" type="sibTrans" cxnId="{AC0F0810-E7AC-401A-BE5A-FD38C17A36FF}">
      <dgm:prSet/>
      <dgm:spPr/>
      <dgm:t>
        <a:bodyPr/>
        <a:lstStyle/>
        <a:p>
          <a:endParaRPr lang="en-GB"/>
        </a:p>
      </dgm:t>
    </dgm:pt>
    <dgm:pt modelId="{BA821D65-F053-48A1-983F-251EFDD34467}" type="pres">
      <dgm:prSet presAssocID="{16F442FE-2CB5-4E71-8A35-63137BDC909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3503336E-85F8-44B0-B337-3074776C6C46}" type="pres">
      <dgm:prSet presAssocID="{E2D38A22-AD6C-4BDA-A577-EDAEAA2FAAEE}" presName="composite" presStyleCnt="0"/>
      <dgm:spPr/>
    </dgm:pt>
    <dgm:pt modelId="{7A8B2311-4FFF-4825-8616-BEB028AA9D5E}" type="pres">
      <dgm:prSet presAssocID="{E2D38A22-AD6C-4BDA-A577-EDAEAA2FAAEE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E90E890-8E89-4525-8AA3-2CBC371B268E}" type="pres">
      <dgm:prSet presAssocID="{E2D38A22-AD6C-4BDA-A577-EDAEAA2FAAEE}" presName="descendantText" presStyleLbl="alignAcc1" presStyleIdx="0" presStyleCnt="5" custLinFactNeighborX="87" custLinFactNeighborY="942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BE31A00-5F42-4836-9930-331F21C17C84}" type="pres">
      <dgm:prSet presAssocID="{0E11A6DA-6A8A-4C54-8652-64A2E02E7CCC}" presName="sp" presStyleCnt="0"/>
      <dgm:spPr/>
    </dgm:pt>
    <dgm:pt modelId="{FD069817-0109-42CA-902A-C74D41116979}" type="pres">
      <dgm:prSet presAssocID="{5D97C835-DF0B-4330-9AFE-AB18D1661E12}" presName="composite" presStyleCnt="0"/>
      <dgm:spPr/>
    </dgm:pt>
    <dgm:pt modelId="{38DCF46D-D59B-4459-B38E-DA4A2C3AD6A9}" type="pres">
      <dgm:prSet presAssocID="{5D97C835-DF0B-4330-9AFE-AB18D1661E12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5E3699F-ECF1-475B-9CE0-49496DF8BC4C}" type="pres">
      <dgm:prSet presAssocID="{5D97C835-DF0B-4330-9AFE-AB18D1661E12}" presName="descendantText" presStyleLbl="alignAcc1" presStyleIdx="1" presStyleCnt="5" custScaleY="135085" custLinFactNeighborX="1085" custLinFactNeighborY="2629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63ECF63-EB6E-40F3-92B7-3E8741C88A0B}" type="pres">
      <dgm:prSet presAssocID="{D1204B73-42C2-41F9-8C45-0F3511550120}" presName="sp" presStyleCnt="0"/>
      <dgm:spPr/>
    </dgm:pt>
    <dgm:pt modelId="{9587AAB5-03A4-4307-AC94-D0C5CE65FB37}" type="pres">
      <dgm:prSet presAssocID="{C2AB57DB-84AC-4420-86A9-2993688E08F8}" presName="composite" presStyleCnt="0"/>
      <dgm:spPr/>
    </dgm:pt>
    <dgm:pt modelId="{04605FA6-2915-4B26-B54C-F16B92238965}" type="pres">
      <dgm:prSet presAssocID="{C2AB57DB-84AC-4420-86A9-2993688E08F8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7723CD3-2632-494A-ADD4-3C8D5F562903}" type="pres">
      <dgm:prSet presAssocID="{C2AB57DB-84AC-4420-86A9-2993688E08F8}" presName="descendantText" presStyleLbl="alignAcc1" presStyleIdx="2" presStyleCnt="5" custScaleY="145294" custLinFactNeighborX="87" custLinFactNeighborY="1088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C4ADF4-70D1-4B5D-860F-DA7739284A79}" type="pres">
      <dgm:prSet presAssocID="{867DBEBC-E664-49BA-BD79-FD524154B519}" presName="sp" presStyleCnt="0"/>
      <dgm:spPr/>
    </dgm:pt>
    <dgm:pt modelId="{618EF2BD-8778-4480-ACA4-48781BF9E057}" type="pres">
      <dgm:prSet presAssocID="{FBE03A1D-A102-41B1-884D-3A98635E482F}" presName="composite" presStyleCnt="0"/>
      <dgm:spPr/>
    </dgm:pt>
    <dgm:pt modelId="{0A8F0ECD-DEA7-4AEA-BC6B-E30691249D68}" type="pres">
      <dgm:prSet presAssocID="{FBE03A1D-A102-41B1-884D-3A98635E482F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C7080EA-E9CA-4714-B1AE-72CBAE42DEFF}" type="pres">
      <dgm:prSet presAssocID="{FBE03A1D-A102-41B1-884D-3A98635E482F}" presName="descendantText" presStyleLbl="alignAcc1" presStyleIdx="3" presStyleCnt="5" custLinFactNeighborX="87" custLinFactNeighborY="1403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1201B8D-2D57-4663-A735-AF481D52823B}" type="pres">
      <dgm:prSet presAssocID="{1CC61CA0-8923-498E-9CB3-CE089ECC39B1}" presName="sp" presStyleCnt="0"/>
      <dgm:spPr/>
    </dgm:pt>
    <dgm:pt modelId="{400609E5-4F75-4173-B670-DCC40AC67611}" type="pres">
      <dgm:prSet presAssocID="{1C700C36-05DB-4C9A-9D92-27B4984BABDA}" presName="composite" presStyleCnt="0"/>
      <dgm:spPr/>
    </dgm:pt>
    <dgm:pt modelId="{73C5E473-4906-4344-8F3C-730AC2B38388}" type="pres">
      <dgm:prSet presAssocID="{1C700C36-05DB-4C9A-9D92-27B4984BABDA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E9105668-92AC-48D5-AD4C-5A0B2A043D55}" type="pres">
      <dgm:prSet presAssocID="{1C700C36-05DB-4C9A-9D92-27B4984BABDA}" presName="descendantText" presStyleLbl="alignAcc1" presStyleIdx="4" presStyleCnt="5" custLinFactNeighborX="87" custLinFactNeighborY="723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13CC9ABA-A52E-F448-9D1A-C09520E26A59}" type="presOf" srcId="{FBE03A1D-A102-41B1-884D-3A98635E482F}" destId="{0A8F0ECD-DEA7-4AEA-BC6B-E30691249D68}" srcOrd="0" destOrd="0" presId="urn:microsoft.com/office/officeart/2005/8/layout/chevron2"/>
    <dgm:cxn modelId="{F0387DD0-B858-B244-AF33-A981AD3784CB}" type="presOf" srcId="{16F442FE-2CB5-4E71-8A35-63137BDC9096}" destId="{BA821D65-F053-48A1-983F-251EFDD34467}" srcOrd="0" destOrd="0" presId="urn:microsoft.com/office/officeart/2005/8/layout/chevron2"/>
    <dgm:cxn modelId="{01CA77BD-4848-4853-BD7C-5357ADAC4FB8}" srcId="{5D97C835-DF0B-4330-9AFE-AB18D1661E12}" destId="{289EB66E-0667-4B5E-824B-45A1F7EFAF38}" srcOrd="0" destOrd="0" parTransId="{360D2C3F-3B28-494A-BF23-C5343FA5AFFE}" sibTransId="{814193A6-ADE3-4280-8D61-C6E48B81D9E4}"/>
    <dgm:cxn modelId="{C0ECDDAC-9B5A-C840-8374-2BC60F2C2AEA}" type="presOf" srcId="{CF7E5B97-FC78-4C48-A1B1-62F4ADBBD444}" destId="{47723CD3-2632-494A-ADD4-3C8D5F562903}" srcOrd="0" destOrd="1" presId="urn:microsoft.com/office/officeart/2005/8/layout/chevron2"/>
    <dgm:cxn modelId="{0765E48F-EDA6-6547-8DEE-CFA886A9F6C7}" type="presOf" srcId="{E2D38A22-AD6C-4BDA-A577-EDAEAA2FAAEE}" destId="{7A8B2311-4FFF-4825-8616-BEB028AA9D5E}" srcOrd="0" destOrd="0" presId="urn:microsoft.com/office/officeart/2005/8/layout/chevron2"/>
    <dgm:cxn modelId="{DB8B5890-5BAD-4834-8CCE-61962A42D56A}" srcId="{C2AB57DB-84AC-4420-86A9-2993688E08F8}" destId="{92CD8FBF-E619-4FAF-BED1-CBF95402A831}" srcOrd="0" destOrd="0" parTransId="{98678680-982F-43DB-8445-84DE4386A8C3}" sibTransId="{5D047312-9974-429C-AD21-0175D7B29CE8}"/>
    <dgm:cxn modelId="{7847D624-EF6A-401C-9D93-DE3ECCC224A0}" srcId="{FBE03A1D-A102-41B1-884D-3A98635E482F}" destId="{2C871506-B8E9-4367-A329-C0D14AFE0DF6}" srcOrd="0" destOrd="0" parTransId="{15A46223-F865-403A-8AD4-D4EA8C94ED2C}" sibTransId="{FF9D2323-AB10-4FA6-B8EE-258772D933E7}"/>
    <dgm:cxn modelId="{CD77C98B-D991-4B26-BD3F-4D88F6BC9008}" srcId="{16F442FE-2CB5-4E71-8A35-63137BDC9096}" destId="{FBE03A1D-A102-41B1-884D-3A98635E482F}" srcOrd="3" destOrd="0" parTransId="{B4E64D72-51C1-4BEE-8508-DCF19CFCD371}" sibTransId="{1CC61CA0-8923-498E-9CB3-CE089ECC39B1}"/>
    <dgm:cxn modelId="{AC0F0810-E7AC-401A-BE5A-FD38C17A36FF}" srcId="{1C700C36-05DB-4C9A-9D92-27B4984BABDA}" destId="{D46BAC05-9B20-4B47-9AF6-E0282B01FC27}" srcOrd="0" destOrd="0" parTransId="{860459D7-BCEF-4C16-9618-38A7A8C2E392}" sibTransId="{5E58DF65-C299-41A8-883D-CEB32E86A4AD}"/>
    <dgm:cxn modelId="{7431D01F-8A06-4C77-8E0E-8E45D2BFFD80}" srcId="{5D97C835-DF0B-4330-9AFE-AB18D1661E12}" destId="{21208610-A025-40D5-A5C0-11A02A730CF3}" srcOrd="1" destOrd="0" parTransId="{1AED19A8-F189-44CE-956C-5FC401D733A4}" sibTransId="{99C52531-04E4-4D9D-BB72-BD664206E087}"/>
    <dgm:cxn modelId="{9B14855A-F704-423E-92B1-15B40B50E063}" srcId="{16F442FE-2CB5-4E71-8A35-63137BDC9096}" destId="{5D97C835-DF0B-4330-9AFE-AB18D1661E12}" srcOrd="1" destOrd="0" parTransId="{124AA7FB-ABAD-44A1-883A-DA21A19E1DE6}" sibTransId="{D1204B73-42C2-41F9-8C45-0F3511550120}"/>
    <dgm:cxn modelId="{555A9A39-A13C-F440-AF2A-BCDF283A4888}" type="presOf" srcId="{2C871506-B8E9-4367-A329-C0D14AFE0DF6}" destId="{6C7080EA-E9CA-4714-B1AE-72CBAE42DEFF}" srcOrd="0" destOrd="0" presId="urn:microsoft.com/office/officeart/2005/8/layout/chevron2"/>
    <dgm:cxn modelId="{FD2B99E2-4780-254E-902F-446E4A7C2DF3}" type="presOf" srcId="{EB0D7189-3C57-4462-8C30-5FF8C13750DF}" destId="{2E90E890-8E89-4525-8AA3-2CBC371B268E}" srcOrd="0" destOrd="0" presId="urn:microsoft.com/office/officeart/2005/8/layout/chevron2"/>
    <dgm:cxn modelId="{C05E7EA2-92A0-444B-9C01-B42BA4618767}" type="presOf" srcId="{1C700C36-05DB-4C9A-9D92-27B4984BABDA}" destId="{73C5E473-4906-4344-8F3C-730AC2B38388}" srcOrd="0" destOrd="0" presId="urn:microsoft.com/office/officeart/2005/8/layout/chevron2"/>
    <dgm:cxn modelId="{FAAF3BDB-328B-CA4D-AE25-9385AF2448B5}" type="presOf" srcId="{289EB66E-0667-4B5E-824B-45A1F7EFAF38}" destId="{05E3699F-ECF1-475B-9CE0-49496DF8BC4C}" srcOrd="0" destOrd="0" presId="urn:microsoft.com/office/officeart/2005/8/layout/chevron2"/>
    <dgm:cxn modelId="{9A1B4C23-2F7D-5148-85EE-B448BA1B868C}" type="presOf" srcId="{C2AB57DB-84AC-4420-86A9-2993688E08F8}" destId="{04605FA6-2915-4B26-B54C-F16B92238965}" srcOrd="0" destOrd="0" presId="urn:microsoft.com/office/officeart/2005/8/layout/chevron2"/>
    <dgm:cxn modelId="{B89FA687-E8CD-4D0B-8035-073F1456BBA8}" srcId="{16F442FE-2CB5-4E71-8A35-63137BDC9096}" destId="{E2D38A22-AD6C-4BDA-A577-EDAEAA2FAAEE}" srcOrd="0" destOrd="0" parTransId="{7E5A71AB-5938-4047-81E0-0468896E4A4A}" sibTransId="{0E11A6DA-6A8A-4C54-8652-64A2E02E7CCC}"/>
    <dgm:cxn modelId="{E3A4724B-5AC6-49D8-875A-3DFC3EA9820F}" srcId="{16F442FE-2CB5-4E71-8A35-63137BDC9096}" destId="{1C700C36-05DB-4C9A-9D92-27B4984BABDA}" srcOrd="4" destOrd="0" parTransId="{8F51A541-071F-497B-B616-7532DC84F2D7}" sibTransId="{CD0E0A2C-A41C-468B-A291-8CFCC1C4449E}"/>
    <dgm:cxn modelId="{38FBF57B-348A-D34C-A82B-AF24772B2159}" type="presOf" srcId="{5D97C835-DF0B-4330-9AFE-AB18D1661E12}" destId="{38DCF46D-D59B-4459-B38E-DA4A2C3AD6A9}" srcOrd="0" destOrd="0" presId="urn:microsoft.com/office/officeart/2005/8/layout/chevron2"/>
    <dgm:cxn modelId="{8A6765A0-D600-4FCE-9EC5-F0BB92E59469}" srcId="{C2AB57DB-84AC-4420-86A9-2993688E08F8}" destId="{CF7E5B97-FC78-4C48-A1B1-62F4ADBBD444}" srcOrd="1" destOrd="0" parTransId="{8AE45556-CD83-43B6-8F5F-A747CBC68C82}" sibTransId="{151523F0-C7E7-41D2-97F6-C34EC6C4445D}"/>
    <dgm:cxn modelId="{B0D7ED99-4C69-47A5-8258-3BA2449DE575}" srcId="{E2D38A22-AD6C-4BDA-A577-EDAEAA2FAAEE}" destId="{EB0D7189-3C57-4462-8C30-5FF8C13750DF}" srcOrd="0" destOrd="0" parTransId="{6DE494F7-0581-4622-8FA2-83C628D7A446}" sibTransId="{AF543053-0D78-4A68-83AA-76B641E2385E}"/>
    <dgm:cxn modelId="{CB4A6104-129E-274E-9538-C13659A56811}" type="presOf" srcId="{92CD8FBF-E619-4FAF-BED1-CBF95402A831}" destId="{47723CD3-2632-494A-ADD4-3C8D5F562903}" srcOrd="0" destOrd="0" presId="urn:microsoft.com/office/officeart/2005/8/layout/chevron2"/>
    <dgm:cxn modelId="{63F24D94-7DFA-314D-A098-C49EBDAD2212}" type="presOf" srcId="{21208610-A025-40D5-A5C0-11A02A730CF3}" destId="{05E3699F-ECF1-475B-9CE0-49496DF8BC4C}" srcOrd="0" destOrd="1" presId="urn:microsoft.com/office/officeart/2005/8/layout/chevron2"/>
    <dgm:cxn modelId="{1755E584-A3B3-E840-A6B3-8F67363E6FD4}" type="presOf" srcId="{D46BAC05-9B20-4B47-9AF6-E0282B01FC27}" destId="{E9105668-92AC-48D5-AD4C-5A0B2A043D55}" srcOrd="0" destOrd="0" presId="urn:microsoft.com/office/officeart/2005/8/layout/chevron2"/>
    <dgm:cxn modelId="{72EACC1D-746C-45D7-A7FB-57281B608F79}" srcId="{16F442FE-2CB5-4E71-8A35-63137BDC9096}" destId="{C2AB57DB-84AC-4420-86A9-2993688E08F8}" srcOrd="2" destOrd="0" parTransId="{631C1F24-DF21-48F1-8D2C-1A2615BF76FD}" sibTransId="{867DBEBC-E664-49BA-BD79-FD524154B519}"/>
    <dgm:cxn modelId="{54C0ACA6-93D3-8A48-AA11-21B226CC9E4E}" type="presParOf" srcId="{BA821D65-F053-48A1-983F-251EFDD34467}" destId="{3503336E-85F8-44B0-B337-3074776C6C46}" srcOrd="0" destOrd="0" presId="urn:microsoft.com/office/officeart/2005/8/layout/chevron2"/>
    <dgm:cxn modelId="{A97D1244-C727-4443-8B73-A06DF8F20BA3}" type="presParOf" srcId="{3503336E-85F8-44B0-B337-3074776C6C46}" destId="{7A8B2311-4FFF-4825-8616-BEB028AA9D5E}" srcOrd="0" destOrd="0" presId="urn:microsoft.com/office/officeart/2005/8/layout/chevron2"/>
    <dgm:cxn modelId="{66C315C3-406E-DC4E-B8E0-51F8B0E92D52}" type="presParOf" srcId="{3503336E-85F8-44B0-B337-3074776C6C46}" destId="{2E90E890-8E89-4525-8AA3-2CBC371B268E}" srcOrd="1" destOrd="0" presId="urn:microsoft.com/office/officeart/2005/8/layout/chevron2"/>
    <dgm:cxn modelId="{E0AF622E-3D88-4949-92C0-B755E26E741D}" type="presParOf" srcId="{BA821D65-F053-48A1-983F-251EFDD34467}" destId="{BBE31A00-5F42-4836-9930-331F21C17C84}" srcOrd="1" destOrd="0" presId="urn:microsoft.com/office/officeart/2005/8/layout/chevron2"/>
    <dgm:cxn modelId="{728C0D58-80B2-A64F-9CFA-F3BEF69D2732}" type="presParOf" srcId="{BA821D65-F053-48A1-983F-251EFDD34467}" destId="{FD069817-0109-42CA-902A-C74D41116979}" srcOrd="2" destOrd="0" presId="urn:microsoft.com/office/officeart/2005/8/layout/chevron2"/>
    <dgm:cxn modelId="{52991CEA-44EE-134E-8E80-6D4B5B9C3DDA}" type="presParOf" srcId="{FD069817-0109-42CA-902A-C74D41116979}" destId="{38DCF46D-D59B-4459-B38E-DA4A2C3AD6A9}" srcOrd="0" destOrd="0" presId="urn:microsoft.com/office/officeart/2005/8/layout/chevron2"/>
    <dgm:cxn modelId="{8285F159-C510-E54F-A3AC-2077E73CB537}" type="presParOf" srcId="{FD069817-0109-42CA-902A-C74D41116979}" destId="{05E3699F-ECF1-475B-9CE0-49496DF8BC4C}" srcOrd="1" destOrd="0" presId="urn:microsoft.com/office/officeart/2005/8/layout/chevron2"/>
    <dgm:cxn modelId="{28849A47-8BCB-B44F-A662-3F5736D81C68}" type="presParOf" srcId="{BA821D65-F053-48A1-983F-251EFDD34467}" destId="{B63ECF63-EB6E-40F3-92B7-3E8741C88A0B}" srcOrd="3" destOrd="0" presId="urn:microsoft.com/office/officeart/2005/8/layout/chevron2"/>
    <dgm:cxn modelId="{488B685A-2942-9C41-950C-AA927AACDD10}" type="presParOf" srcId="{BA821D65-F053-48A1-983F-251EFDD34467}" destId="{9587AAB5-03A4-4307-AC94-D0C5CE65FB37}" srcOrd="4" destOrd="0" presId="urn:microsoft.com/office/officeart/2005/8/layout/chevron2"/>
    <dgm:cxn modelId="{21C0C78E-0EFD-2C47-912D-464938AFAC01}" type="presParOf" srcId="{9587AAB5-03A4-4307-AC94-D0C5CE65FB37}" destId="{04605FA6-2915-4B26-B54C-F16B92238965}" srcOrd="0" destOrd="0" presId="urn:microsoft.com/office/officeart/2005/8/layout/chevron2"/>
    <dgm:cxn modelId="{35A1003D-9FD6-AA47-B174-5A62E9FCE374}" type="presParOf" srcId="{9587AAB5-03A4-4307-AC94-D0C5CE65FB37}" destId="{47723CD3-2632-494A-ADD4-3C8D5F562903}" srcOrd="1" destOrd="0" presId="urn:microsoft.com/office/officeart/2005/8/layout/chevron2"/>
    <dgm:cxn modelId="{EA486DC4-6325-2D47-9D20-5031CDA61DFE}" type="presParOf" srcId="{BA821D65-F053-48A1-983F-251EFDD34467}" destId="{F9C4ADF4-70D1-4B5D-860F-DA7739284A79}" srcOrd="5" destOrd="0" presId="urn:microsoft.com/office/officeart/2005/8/layout/chevron2"/>
    <dgm:cxn modelId="{5D12E0DF-D8B4-8941-9B62-62C364A789D0}" type="presParOf" srcId="{BA821D65-F053-48A1-983F-251EFDD34467}" destId="{618EF2BD-8778-4480-ACA4-48781BF9E057}" srcOrd="6" destOrd="0" presId="urn:microsoft.com/office/officeart/2005/8/layout/chevron2"/>
    <dgm:cxn modelId="{ACE6BA19-62C6-BA41-B80D-7F3FAACE8179}" type="presParOf" srcId="{618EF2BD-8778-4480-ACA4-48781BF9E057}" destId="{0A8F0ECD-DEA7-4AEA-BC6B-E30691249D68}" srcOrd="0" destOrd="0" presId="urn:microsoft.com/office/officeart/2005/8/layout/chevron2"/>
    <dgm:cxn modelId="{915456B4-321B-D241-8875-522B8F2FCEA6}" type="presParOf" srcId="{618EF2BD-8778-4480-ACA4-48781BF9E057}" destId="{6C7080EA-E9CA-4714-B1AE-72CBAE42DEFF}" srcOrd="1" destOrd="0" presId="urn:microsoft.com/office/officeart/2005/8/layout/chevron2"/>
    <dgm:cxn modelId="{DB0477E7-023D-7245-948A-CE6CD768606C}" type="presParOf" srcId="{BA821D65-F053-48A1-983F-251EFDD34467}" destId="{A1201B8D-2D57-4663-A735-AF481D52823B}" srcOrd="7" destOrd="0" presId="urn:microsoft.com/office/officeart/2005/8/layout/chevron2"/>
    <dgm:cxn modelId="{CB4733BE-6AAB-D547-8936-580A32A4F517}" type="presParOf" srcId="{BA821D65-F053-48A1-983F-251EFDD34467}" destId="{400609E5-4F75-4173-B670-DCC40AC67611}" srcOrd="8" destOrd="0" presId="urn:microsoft.com/office/officeart/2005/8/layout/chevron2"/>
    <dgm:cxn modelId="{A282409A-5479-5446-BD33-F5BCAFE79306}" type="presParOf" srcId="{400609E5-4F75-4173-B670-DCC40AC67611}" destId="{73C5E473-4906-4344-8F3C-730AC2B38388}" srcOrd="0" destOrd="0" presId="urn:microsoft.com/office/officeart/2005/8/layout/chevron2"/>
    <dgm:cxn modelId="{0D29E7AF-C7BD-F041-A867-33E68EB1C5F8}" type="presParOf" srcId="{400609E5-4F75-4173-B670-DCC40AC67611}" destId="{E9105668-92AC-48D5-AD4C-5A0B2A043D55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8B2311-4FFF-4825-8616-BEB028AA9D5E}">
      <dsp:nvSpPr>
        <dsp:cNvPr id="0" name=""/>
        <dsp:cNvSpPr/>
      </dsp:nvSpPr>
      <dsp:spPr>
        <a:xfrm rot="5400000">
          <a:off x="-152950" y="162489"/>
          <a:ext cx="1019672" cy="71377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Phase 1</a:t>
          </a:r>
          <a:endParaRPr lang="en-GB" sz="1700" kern="1200" dirty="0"/>
        </a:p>
      </dsp:txBody>
      <dsp:txXfrm rot="-5400000">
        <a:off x="1" y="366423"/>
        <a:ext cx="713770" cy="305902"/>
      </dsp:txXfrm>
    </dsp:sp>
    <dsp:sp modelId="{2E90E890-8E89-4525-8AA3-2CBC371B268E}">
      <dsp:nvSpPr>
        <dsp:cNvPr id="0" name=""/>
        <dsp:cNvSpPr/>
      </dsp:nvSpPr>
      <dsp:spPr>
        <a:xfrm rot="5400000">
          <a:off x="3991103" y="-3205326"/>
          <a:ext cx="662786" cy="72174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0" kern="1200" dirty="0" smtClean="0"/>
            <a:t>How many marks is the question worth and how long should I spend answering it? (roughly 1 mark = 1 minute answering)</a:t>
          </a:r>
          <a:endParaRPr lang="en-GB" sz="1800" b="0" kern="1200" dirty="0"/>
        </a:p>
      </dsp:txBody>
      <dsp:txXfrm rot="-5400000">
        <a:off x="713770" y="104362"/>
        <a:ext cx="7185098" cy="598076"/>
      </dsp:txXfrm>
    </dsp:sp>
    <dsp:sp modelId="{38DCF46D-D59B-4459-B38E-DA4A2C3AD6A9}">
      <dsp:nvSpPr>
        <dsp:cNvPr id="0" name=""/>
        <dsp:cNvSpPr/>
      </dsp:nvSpPr>
      <dsp:spPr>
        <a:xfrm rot="5400000">
          <a:off x="-152950" y="1187898"/>
          <a:ext cx="1019672" cy="71377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Phase 2</a:t>
          </a:r>
          <a:endParaRPr lang="en-GB" sz="1700" kern="1200" dirty="0"/>
        </a:p>
      </dsp:txBody>
      <dsp:txXfrm rot="-5400000">
        <a:off x="1" y="1391832"/>
        <a:ext cx="713770" cy="305902"/>
      </dsp:txXfrm>
    </dsp:sp>
    <dsp:sp modelId="{05E3699F-ECF1-475B-9CE0-49496DF8BC4C}">
      <dsp:nvSpPr>
        <dsp:cNvPr id="0" name=""/>
        <dsp:cNvSpPr/>
      </dsp:nvSpPr>
      <dsp:spPr>
        <a:xfrm rot="5400000">
          <a:off x="3874834" y="-2224960"/>
          <a:ext cx="895325" cy="72174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1" kern="1200" dirty="0" smtClean="0">
              <a:solidFill>
                <a:srgbClr val="7030A0"/>
              </a:solidFill>
            </a:rPr>
            <a:t>What is the question asking me? </a:t>
          </a:r>
          <a:r>
            <a:rPr lang="en-GB" sz="1800" b="0" kern="1200" dirty="0" smtClean="0"/>
            <a:t>Underline the keywords</a:t>
          </a:r>
          <a:endParaRPr lang="en-GB" sz="1800" b="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0" kern="1200" dirty="0" smtClean="0"/>
            <a:t>E.g. Briefly </a:t>
          </a:r>
          <a:r>
            <a:rPr lang="en-GB" sz="1800" b="0" u="sng" kern="1200" dirty="0" smtClean="0"/>
            <a:t>explain</a:t>
          </a:r>
          <a:r>
            <a:rPr lang="en-GB" sz="1800" b="0" kern="1200" dirty="0" smtClean="0"/>
            <a:t> the terms </a:t>
          </a:r>
          <a:r>
            <a:rPr lang="en-GB" sz="1800" b="0" u="sng" kern="1200" dirty="0" smtClean="0"/>
            <a:t>cardiac output </a:t>
          </a:r>
          <a:r>
            <a:rPr lang="en-GB" sz="1800" b="0" kern="1200" dirty="0" smtClean="0"/>
            <a:t>and </a:t>
          </a:r>
          <a:r>
            <a:rPr lang="en-GB" sz="1800" b="0" u="sng" kern="1200" dirty="0" smtClean="0"/>
            <a:t>stroke volume </a:t>
          </a:r>
          <a:r>
            <a:rPr lang="en-GB" sz="1800" b="0" kern="1200" dirty="0" smtClean="0"/>
            <a:t>and the </a:t>
          </a:r>
          <a:r>
            <a:rPr lang="en-GB" sz="1800" b="0" u="sng" kern="1200" dirty="0" smtClean="0"/>
            <a:t>relationship</a:t>
          </a:r>
          <a:r>
            <a:rPr lang="en-GB" sz="1800" b="0" kern="1200" dirty="0" smtClean="0"/>
            <a:t> between them.</a:t>
          </a:r>
          <a:endParaRPr lang="en-GB" sz="1800" b="0" kern="1200" dirty="0"/>
        </a:p>
      </dsp:txBody>
      <dsp:txXfrm rot="-5400000">
        <a:off x="713770" y="979810"/>
        <a:ext cx="7173747" cy="807913"/>
      </dsp:txXfrm>
    </dsp:sp>
    <dsp:sp modelId="{04605FA6-2915-4B26-B54C-F16B92238965}">
      <dsp:nvSpPr>
        <dsp:cNvPr id="0" name=""/>
        <dsp:cNvSpPr/>
      </dsp:nvSpPr>
      <dsp:spPr>
        <a:xfrm rot="5400000">
          <a:off x="-152950" y="2247139"/>
          <a:ext cx="1019672" cy="71377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Phase 3</a:t>
          </a:r>
          <a:endParaRPr lang="en-GB" sz="1700" kern="1200" dirty="0"/>
        </a:p>
      </dsp:txBody>
      <dsp:txXfrm rot="-5400000">
        <a:off x="1" y="2451073"/>
        <a:ext cx="713770" cy="305902"/>
      </dsp:txXfrm>
    </dsp:sp>
    <dsp:sp modelId="{47723CD3-2632-494A-ADD4-3C8D5F562903}">
      <dsp:nvSpPr>
        <dsp:cNvPr id="0" name=""/>
        <dsp:cNvSpPr/>
      </dsp:nvSpPr>
      <dsp:spPr>
        <a:xfrm rot="5400000">
          <a:off x="3841002" y="-1111007"/>
          <a:ext cx="962989" cy="72174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1" kern="1200" dirty="0" smtClean="0">
              <a:solidFill>
                <a:srgbClr val="7030A0"/>
              </a:solidFill>
            </a:rPr>
            <a:t>First Keyword Analysis</a:t>
          </a:r>
          <a:endParaRPr lang="en-GB" sz="1800" b="1" kern="1200" dirty="0">
            <a:solidFill>
              <a:srgbClr val="7030A0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kern="1200" dirty="0" smtClean="0"/>
            <a:t>What does the word explain, describe, define, apply, compare or select mean?</a:t>
          </a:r>
          <a:endParaRPr lang="en-GB" sz="1800" kern="1200" dirty="0"/>
        </a:p>
      </dsp:txBody>
      <dsp:txXfrm rot="-5400000">
        <a:off x="713771" y="2063233"/>
        <a:ext cx="7170444" cy="868971"/>
      </dsp:txXfrm>
    </dsp:sp>
    <dsp:sp modelId="{0A8F0ECD-DEA7-4AEA-BC6B-E30691249D68}">
      <dsp:nvSpPr>
        <dsp:cNvPr id="0" name=""/>
        <dsp:cNvSpPr/>
      </dsp:nvSpPr>
      <dsp:spPr>
        <a:xfrm rot="5400000">
          <a:off x="-152950" y="3156278"/>
          <a:ext cx="1019672" cy="71377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Phase 4</a:t>
          </a:r>
          <a:endParaRPr lang="en-GB" sz="1700" kern="1200" dirty="0"/>
        </a:p>
      </dsp:txBody>
      <dsp:txXfrm rot="-5400000">
        <a:off x="1" y="3360212"/>
        <a:ext cx="713770" cy="305902"/>
      </dsp:txXfrm>
    </dsp:sp>
    <dsp:sp modelId="{6C7080EA-E9CA-4714-B1AE-72CBAE42DEFF}">
      <dsp:nvSpPr>
        <dsp:cNvPr id="0" name=""/>
        <dsp:cNvSpPr/>
      </dsp:nvSpPr>
      <dsp:spPr>
        <a:xfrm rot="5400000">
          <a:off x="3991103" y="-180990"/>
          <a:ext cx="662786" cy="72174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1" kern="1200" dirty="0" smtClean="0">
              <a:solidFill>
                <a:srgbClr val="7030A0"/>
              </a:solidFill>
            </a:rPr>
            <a:t>Break the Question down into sections </a:t>
          </a:r>
          <a:r>
            <a:rPr lang="en-GB" sz="1800" kern="1200" dirty="0" smtClean="0"/>
            <a:t>and use this format to create sentences.</a:t>
          </a:r>
          <a:endParaRPr lang="en-GB" sz="1800" kern="1200" dirty="0"/>
        </a:p>
      </dsp:txBody>
      <dsp:txXfrm rot="-5400000">
        <a:off x="713770" y="3128698"/>
        <a:ext cx="7185098" cy="598076"/>
      </dsp:txXfrm>
    </dsp:sp>
    <dsp:sp modelId="{73C5E473-4906-4344-8F3C-730AC2B38388}">
      <dsp:nvSpPr>
        <dsp:cNvPr id="0" name=""/>
        <dsp:cNvSpPr/>
      </dsp:nvSpPr>
      <dsp:spPr>
        <a:xfrm rot="5400000">
          <a:off x="-152950" y="4065417"/>
          <a:ext cx="1019672" cy="713770"/>
        </a:xfrm>
        <a:prstGeom prst="chevron">
          <a:avLst/>
        </a:prstGeom>
        <a:solidFill>
          <a:srgbClr val="7030A0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Phase 5</a:t>
          </a:r>
          <a:endParaRPr lang="en-GB" sz="1700" kern="1200" dirty="0"/>
        </a:p>
      </dsp:txBody>
      <dsp:txXfrm rot="-5400000">
        <a:off x="1" y="4269351"/>
        <a:ext cx="713770" cy="305902"/>
      </dsp:txXfrm>
    </dsp:sp>
    <dsp:sp modelId="{E9105668-92AC-48D5-AD4C-5A0B2A043D55}">
      <dsp:nvSpPr>
        <dsp:cNvPr id="0" name=""/>
        <dsp:cNvSpPr/>
      </dsp:nvSpPr>
      <dsp:spPr>
        <a:xfrm rot="5400000">
          <a:off x="3991103" y="683105"/>
          <a:ext cx="662786" cy="721745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800" b="1" kern="1200" dirty="0" smtClean="0">
              <a:solidFill>
                <a:srgbClr val="7030A0"/>
              </a:solidFill>
            </a:rPr>
            <a:t>Topic Analysis </a:t>
          </a:r>
          <a:r>
            <a:rPr lang="en-GB" sz="1800" kern="1200" dirty="0" smtClean="0">
              <a:solidFill>
                <a:srgbClr val="7030A0"/>
              </a:solidFill>
            </a:rPr>
            <a:t>– </a:t>
          </a:r>
          <a:r>
            <a:rPr lang="en-GB" sz="1800" kern="1200" dirty="0" smtClean="0"/>
            <a:t>bullet point related factors. What are the key points? If it asks for a practical example ensure you include one. </a:t>
          </a:r>
          <a:endParaRPr lang="en-GB" sz="1800" kern="1200" dirty="0"/>
        </a:p>
      </dsp:txBody>
      <dsp:txXfrm rot="-5400000">
        <a:off x="713770" y="3992794"/>
        <a:ext cx="7185098" cy="5980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FF219-4032-BE4F-A862-E5E805C9E417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E5D200-AE8A-504D-9C93-BF5A2FF2AB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506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D994D0-EE74-4B6F-9674-58078C21C78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503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E5D200-AE8A-504D-9C93-BF5A2FF2AB5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96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078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599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10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079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45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53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79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45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205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407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15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04B6B-C821-E54A-BED9-4366D50CAD48}" type="datetimeFigureOut">
              <a:rPr lang="en-US" smtClean="0"/>
              <a:t>11/27/16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192E5-E7BB-8A49-A7EE-171A5940AA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513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kpvj84rLQAhVFPRQKHSR1CVsQjRwIBw&amp;url=http://www.clipartkid.com/cartoon-runners-cliparts/&amp;psig=AFQjCNG7EQ7CJZF4qJBpUoFDuyxBq9y6ng&amp;ust=1479574563361190" TargetMode="Externa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5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cartoon runner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64" y="1628800"/>
            <a:ext cx="5184576" cy="454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9536" y="1412777"/>
            <a:ext cx="8496944" cy="1470025"/>
          </a:xfrm>
        </p:spPr>
        <p:txBody>
          <a:bodyPr/>
          <a:lstStyle/>
          <a:p>
            <a:r>
              <a:rPr lang="en-GB" b="1" dirty="0" smtClean="0"/>
              <a:t>GCSE Physical Education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0233" y="2996952"/>
            <a:ext cx="9144000" cy="3744416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chemeClr val="tx1"/>
                </a:solidFill>
              </a:rPr>
              <a:t>Revision Cards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Paper </a:t>
            </a:r>
            <a:r>
              <a:rPr lang="en-GB" b="1" dirty="0" smtClean="0"/>
              <a:t>2-Socio-cultural factors effecting performance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/>
              <a:t> </a:t>
            </a:r>
          </a:p>
          <a:p>
            <a:endParaRPr lang="en-GB" b="1" dirty="0" smtClean="0">
              <a:solidFill>
                <a:srgbClr val="FF000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RED</a:t>
            </a:r>
            <a:r>
              <a:rPr lang="en-GB" dirty="0" smtClean="0"/>
              <a:t>: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Identify</a:t>
            </a:r>
            <a:r>
              <a:rPr lang="en-GB" dirty="0" smtClean="0">
                <a:solidFill>
                  <a:schemeClr val="tx1"/>
                </a:solidFill>
              </a:rPr>
              <a:t>  </a:t>
            </a:r>
            <a:r>
              <a:rPr lang="en-GB" b="1" dirty="0" smtClean="0">
                <a:solidFill>
                  <a:srgbClr val="00B050"/>
                </a:solidFill>
              </a:rPr>
              <a:t>GREEN: </a:t>
            </a:r>
            <a:r>
              <a:rPr lang="en-GB" dirty="0" smtClean="0">
                <a:solidFill>
                  <a:srgbClr val="00B050"/>
                </a:solidFill>
              </a:rPr>
              <a:t>Explain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r>
              <a:rPr lang="en-GB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PURPLE: </a:t>
            </a:r>
            <a:r>
              <a:rPr lang="en-GB" dirty="0" smtClean="0">
                <a:solidFill>
                  <a:srgbClr val="7030A0"/>
                </a:solidFill>
              </a:rPr>
              <a:t>Example/Effect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BLACK</a:t>
            </a:r>
            <a:r>
              <a:rPr lang="en-GB" dirty="0" smtClean="0"/>
              <a:t>: </a:t>
            </a:r>
            <a:r>
              <a:rPr lang="en-GB" dirty="0" smtClean="0">
                <a:solidFill>
                  <a:schemeClr val="tx1"/>
                </a:solidFill>
              </a:rPr>
              <a:t>Exam questions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1824" y="1"/>
            <a:ext cx="3312368" cy="1732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5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Key terms 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643930"/>
            <a:ext cx="8500992" cy="527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5819775"/>
            <a:ext cx="8500992" cy="82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960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456" y="510848"/>
            <a:ext cx="8259688" cy="1236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1456" y="1740541"/>
            <a:ext cx="8259688" cy="614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091" y="1747468"/>
            <a:ext cx="8277053" cy="614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068" y="2355376"/>
            <a:ext cx="8279077" cy="4381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193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375" y="483851"/>
            <a:ext cx="7821938" cy="2448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375" y="2932361"/>
            <a:ext cx="7821938" cy="247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375" y="5343620"/>
            <a:ext cx="7821938" cy="623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887" y="5933377"/>
            <a:ext cx="787742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822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490066"/>
            <a:ext cx="8060142" cy="101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549" y="1506146"/>
            <a:ext cx="8054137" cy="403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982" y="5544622"/>
            <a:ext cx="8068704" cy="1014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317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318" y="490066"/>
            <a:ext cx="7898107" cy="154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062" y="2031704"/>
            <a:ext cx="7883362" cy="1755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717033"/>
            <a:ext cx="7930154" cy="19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496" y="5653807"/>
            <a:ext cx="7897929" cy="78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652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566266"/>
            <a:ext cx="7776864" cy="112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1644537"/>
            <a:ext cx="7776864" cy="172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5596" y="3284984"/>
            <a:ext cx="7768836" cy="357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60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868" y="490066"/>
            <a:ext cx="7934556" cy="52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577" y="5709879"/>
            <a:ext cx="7906847" cy="78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06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168" y="490066"/>
            <a:ext cx="7818249" cy="1526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168" y="1915372"/>
            <a:ext cx="7818249" cy="11634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460" y="3009900"/>
            <a:ext cx="7818249" cy="956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7460" y="3861048"/>
            <a:ext cx="7818249" cy="2631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21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496993"/>
            <a:ext cx="7632848" cy="552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1049022"/>
            <a:ext cx="7632848" cy="5092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6033206"/>
            <a:ext cx="7632848" cy="39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390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991544" y="0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Key terms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490066"/>
            <a:ext cx="7776864" cy="1158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76" y="1572814"/>
            <a:ext cx="7756648" cy="3456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328" y="5029696"/>
            <a:ext cx="7760096" cy="77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776" y="5733257"/>
            <a:ext cx="7756648" cy="585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78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552" y="-171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to structure an exam question?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658500" y="875779"/>
            <a:ext cx="9036496" cy="7078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US" sz="4000" b="1" u="sng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I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dentify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–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4000" b="1" u="sng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xplain- </a:t>
            </a:r>
            <a:r>
              <a:rPr lang="en-US" sz="4000" b="1" u="sng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xample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/</a:t>
            </a:r>
            <a:r>
              <a:rPr lang="en-US" sz="4000" b="1" u="sng" cap="all" dirty="0">
                <a:ln w="9000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  <a:r>
              <a:rPr lang="en-US" sz="4000" b="1" cap="all" dirty="0">
                <a:ln w="9000" cmpd="sng">
                  <a:solidFill>
                    <a:srgbClr val="7030A0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ffect</a:t>
            </a: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91544" y="1700808"/>
          <a:ext cx="7931224" cy="49416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544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0311" y="-140737"/>
            <a:ext cx="10515600" cy="1325563"/>
          </a:xfrm>
        </p:spPr>
        <p:txBody>
          <a:bodyPr/>
          <a:lstStyle/>
          <a:p>
            <a:r>
              <a:rPr lang="en-GB" u="sng" dirty="0" smtClean="0"/>
              <a:t>Physical Activity and Sport in the UK</a:t>
            </a:r>
            <a:endParaRPr lang="en-GB" u="sng" dirty="0"/>
          </a:p>
        </p:txBody>
      </p:sp>
      <p:sp>
        <p:nvSpPr>
          <p:cNvPr id="4" name="Rectangle 3"/>
          <p:cNvSpPr/>
          <p:nvPr/>
        </p:nvSpPr>
        <p:spPr>
          <a:xfrm>
            <a:off x="8858251" y="230188"/>
            <a:ext cx="3156974" cy="8309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>
                <a:solidFill>
                  <a:schemeClr val="tx1"/>
                </a:solidFill>
              </a:rPr>
              <a:t> </a:t>
            </a:r>
            <a:r>
              <a:rPr lang="en-GB" b="1" dirty="0" smtClean="0">
                <a:solidFill>
                  <a:schemeClr val="tx1"/>
                </a:solidFill>
              </a:rPr>
              <a:t>To Identify the current trends in participation in physical activity and sport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851911" y="1308467"/>
            <a:ext cx="4163314" cy="53634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/>
              <a:t>The 5 most popular activities among adults in the UK are (UK 2015)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Walking-46%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Swimming-35%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Keep fit/yoga (including aerobics and dance)-22%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Cycling-19%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Cue Sports-(including billiards, snooker and pool)17%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>
          <a:xfrm>
            <a:off x="280311" y="1061185"/>
            <a:ext cx="7293773" cy="5257800"/>
          </a:xfrm>
        </p:spPr>
        <p:txBody>
          <a:bodyPr>
            <a:norm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 33% of adults participate in 30minutes of PA per week. </a:t>
            </a: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 55% of 16-24 participate in sport once a week for 30 min’s or more. </a:t>
            </a: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40% of men and 31% of women participate in PA at least once a week. </a:t>
            </a: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 51% of men compared with 36% of women are more likely to participate in sport. </a:t>
            </a: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40% of men compared to 14% of women take part in organised competitive sport. </a:t>
            </a: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17.2% of disabled participate once a week (39%)</a:t>
            </a:r>
          </a:p>
          <a:p>
            <a:r>
              <a:rPr lang="en-GB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38% of ethnic minorities participate once a week (39%)</a:t>
            </a:r>
            <a:endParaRPr lang="en-GB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9005" y="6211669"/>
            <a:ext cx="8151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What are the three most popular sports in the UK and what are the main reasons for this popularity 3-8 marks. 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236761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193675"/>
            <a:ext cx="10515600" cy="987425"/>
          </a:xfrm>
        </p:spPr>
        <p:txBody>
          <a:bodyPr/>
          <a:lstStyle/>
          <a:p>
            <a:r>
              <a:rPr lang="en-GB" u="sng" dirty="0" smtClean="0"/>
              <a:t>Promotion, Provision and Access</a:t>
            </a:r>
            <a:endParaRPr lang="en-GB" u="sng" dirty="0"/>
          </a:p>
        </p:txBody>
      </p:sp>
      <p:sp>
        <p:nvSpPr>
          <p:cNvPr id="4" name="Rectangle 3"/>
          <p:cNvSpPr/>
          <p:nvPr/>
        </p:nvSpPr>
        <p:spPr>
          <a:xfrm>
            <a:off x="8858251" y="230188"/>
            <a:ext cx="2941516" cy="8309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Describe the strategies that can be used to improve participation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85750" y="1360487"/>
            <a:ext cx="10904301" cy="464536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The three important factors that can deliver successful strategies for improving participation are:</a:t>
            </a:r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u="sng" dirty="0" smtClean="0">
                <a:solidFill>
                  <a:srgbClr val="FF0000"/>
                </a:solidFill>
              </a:rPr>
              <a:t>Promotion</a:t>
            </a:r>
            <a:r>
              <a:rPr lang="en-US" b="1" dirty="0" smtClean="0"/>
              <a:t> =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convincing people they should take up sport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Provision</a:t>
            </a:r>
            <a:r>
              <a:rPr lang="en-US" b="1" dirty="0" smtClean="0"/>
              <a:t> =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Providing facilities, equipment, coaching.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Access</a:t>
            </a:r>
            <a:r>
              <a:rPr lang="en-US" b="1" dirty="0"/>
              <a:t> </a:t>
            </a:r>
            <a:r>
              <a:rPr lang="en-US" b="1" dirty="0" smtClean="0"/>
              <a:t>=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Giving people opportunity to participate by making it easier for them to engage in sport. 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u="sng" dirty="0" smtClean="0"/>
              <a:t>These are all delivered by a number of </a:t>
            </a:r>
            <a:r>
              <a:rPr lang="en-US" b="1" u="sng" dirty="0" smtClean="0"/>
              <a:t>agencies such </a:t>
            </a:r>
            <a:r>
              <a:rPr lang="en-US" b="1" u="sng" dirty="0" smtClean="0"/>
              <a:t>as </a:t>
            </a:r>
            <a:endParaRPr lang="en-US" b="1" u="sng" dirty="0" smtClean="0"/>
          </a:p>
          <a:p>
            <a:r>
              <a:rPr lang="en-US" b="1" dirty="0" smtClean="0">
                <a:solidFill>
                  <a:srgbClr val="FF0000"/>
                </a:solidFill>
              </a:rPr>
              <a:t>UK </a:t>
            </a:r>
            <a:r>
              <a:rPr lang="en-US" b="1" dirty="0" smtClean="0">
                <a:solidFill>
                  <a:srgbClr val="FF0000"/>
                </a:solidFill>
              </a:rPr>
              <a:t>Sport 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Sport </a:t>
            </a:r>
            <a:r>
              <a:rPr lang="en-US" b="1" dirty="0" smtClean="0">
                <a:solidFill>
                  <a:srgbClr val="FF0000"/>
                </a:solidFill>
              </a:rPr>
              <a:t>England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UK Sports Institute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Youth Sports Trust</a:t>
            </a: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85750" y="6120485"/>
            <a:ext cx="10745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Outline three strategies to improve participation in sport (6 marks) 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3832437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2248" y="365126"/>
            <a:ext cx="11101552" cy="643868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Participation in Physical Activity and Sport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247" y="1135118"/>
            <a:ext cx="11673864" cy="57228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Religion-</a:t>
            </a:r>
            <a:r>
              <a:rPr lang="en-GB" b="1" dirty="0" smtClean="0">
                <a:solidFill>
                  <a:srgbClr val="FF0000"/>
                </a:solidFill>
              </a:rPr>
              <a:t> Positives-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Run specialist classes </a:t>
            </a:r>
            <a:r>
              <a:rPr lang="en-GB" b="1" dirty="0" smtClean="0">
                <a:solidFill>
                  <a:srgbClr val="7030A0"/>
                </a:solidFill>
              </a:rPr>
              <a:t>e.g. women only classes</a:t>
            </a:r>
            <a:r>
              <a:rPr lang="en-GB" b="1" dirty="0" smtClean="0"/>
              <a:t>,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facilities rules relaxed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clothes can be worn in swimming baths,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targeted advertising to minority groups.  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High ethnic areas don’t have many facilities </a:t>
            </a:r>
            <a:r>
              <a:rPr lang="en-GB" b="1" dirty="0" smtClean="0">
                <a:solidFill>
                  <a:srgbClr val="7030A0"/>
                </a:solidFill>
              </a:rPr>
              <a:t>e.g. leisure centres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Have family and home commitments </a:t>
            </a:r>
            <a:r>
              <a:rPr lang="en-GB" b="1" dirty="0" smtClean="0">
                <a:solidFill>
                  <a:srgbClr val="7030A0"/>
                </a:solidFill>
              </a:rPr>
              <a:t>e.g. have a large family and are expected to stay at home. 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Gender-</a:t>
            </a:r>
            <a:r>
              <a:rPr lang="en-GB" b="1" dirty="0" smtClean="0">
                <a:solidFill>
                  <a:srgbClr val="FF0000"/>
                </a:solidFill>
              </a:rPr>
              <a:t> Positives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- An increase in non competitive sports </a:t>
            </a:r>
            <a:r>
              <a:rPr lang="en-GB" b="1" dirty="0" smtClean="0">
                <a:solidFill>
                  <a:srgbClr val="7030A0"/>
                </a:solidFill>
              </a:rPr>
              <a:t>e.g. Aerobics/Zumba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More role models </a:t>
            </a:r>
            <a:r>
              <a:rPr lang="en-GB" b="1" dirty="0">
                <a:solidFill>
                  <a:srgbClr val="7030A0"/>
                </a:solidFill>
              </a:rPr>
              <a:t>E</a:t>
            </a:r>
            <a:r>
              <a:rPr lang="en-GB" b="1" dirty="0" smtClean="0">
                <a:solidFill>
                  <a:srgbClr val="7030A0"/>
                </a:solidFill>
              </a:rPr>
              <a:t>.g</a:t>
            </a:r>
            <a:r>
              <a:rPr lang="en-GB" b="1" dirty="0">
                <a:solidFill>
                  <a:srgbClr val="7030A0"/>
                </a:solidFill>
              </a:rPr>
              <a:t>.</a:t>
            </a:r>
            <a:r>
              <a:rPr lang="en-GB" b="1" dirty="0" smtClean="0">
                <a:solidFill>
                  <a:srgbClr val="7030A0"/>
                </a:solidFill>
              </a:rPr>
              <a:t> after coverage of </a:t>
            </a:r>
            <a:r>
              <a:rPr lang="en-GB" b="1" dirty="0" smtClean="0">
                <a:solidFill>
                  <a:srgbClr val="7030A0"/>
                </a:solidFill>
              </a:rPr>
              <a:t>Olympics, </a:t>
            </a:r>
            <a:r>
              <a:rPr lang="en-GB" b="1" dirty="0" smtClean="0">
                <a:solidFill>
                  <a:srgbClr val="7030A0"/>
                </a:solidFill>
              </a:rPr>
              <a:t>women looked up to Jessica Ennis.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More media coverage </a:t>
            </a:r>
            <a:r>
              <a:rPr lang="en-GB" b="1" dirty="0" smtClean="0">
                <a:solidFill>
                  <a:srgbClr val="7030A0"/>
                </a:solidFill>
              </a:rPr>
              <a:t>e.g. more women’s sports now on T.V such as women’s football.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women now not banned from certain sports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Some sports are linked to either males or females. </a:t>
            </a:r>
            <a:r>
              <a:rPr lang="en-GB" b="1" dirty="0" smtClean="0">
                <a:solidFill>
                  <a:srgbClr val="7030A0"/>
                </a:solidFill>
              </a:rPr>
              <a:t>E.g. Boxing.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Lack of female sports/teams. </a:t>
            </a:r>
            <a:r>
              <a:rPr lang="en-GB" b="1" dirty="0" smtClean="0">
                <a:solidFill>
                  <a:srgbClr val="7030A0"/>
                </a:solidFill>
              </a:rPr>
              <a:t>E.g. more rugby teams for men.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Not enough female role models. Lack of media coverage. Discriminated against . </a:t>
            </a:r>
            <a:r>
              <a:rPr lang="en-GB" b="1" dirty="0" smtClean="0">
                <a:solidFill>
                  <a:srgbClr val="7030A0"/>
                </a:solidFill>
              </a:rPr>
              <a:t>E.g. some males or groups may think women are not good/physically strong enough.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Sport seen as masculine </a:t>
            </a:r>
            <a:r>
              <a:rPr lang="en-GB" b="1" dirty="0" smtClean="0">
                <a:solidFill>
                  <a:srgbClr val="7030A0"/>
                </a:solidFill>
              </a:rPr>
              <a:t>e.g. Rugby and football.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Due to other responsibilities</a:t>
            </a:r>
            <a:r>
              <a:rPr lang="en-GB" b="1" dirty="0" smtClean="0">
                <a:solidFill>
                  <a:srgbClr val="7030A0"/>
                </a:solidFill>
              </a:rPr>
              <a:t> e.g. have to stay at home to take care of the family.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9700" y="199784"/>
            <a:ext cx="2721313" cy="82866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 To Explain how  different factors can affect participation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93787" y="6322979"/>
            <a:ext cx="8132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Describe four reasons why gender effect participation in physical activity (4 marks)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388842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247" y="756747"/>
            <a:ext cx="11654407" cy="570242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Age-</a:t>
            </a:r>
            <a:r>
              <a:rPr lang="en-GB" b="1" dirty="0" smtClean="0">
                <a:solidFill>
                  <a:srgbClr val="FF0000"/>
                </a:solidFill>
              </a:rPr>
              <a:t> Positives-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in age means more experienced.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will have better knowledge of the game.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Post puberty the body increases in strength and endurance. </a:t>
            </a:r>
            <a:r>
              <a:rPr lang="en-GB" b="1" dirty="0" smtClean="0">
                <a:solidFill>
                  <a:srgbClr val="7030A0"/>
                </a:solidFill>
              </a:rPr>
              <a:t>E.g. can last for longer in games.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Can be more determined with age.</a:t>
            </a:r>
            <a:r>
              <a:rPr lang="en-GB" b="1" dirty="0" smtClean="0">
                <a:solidFill>
                  <a:srgbClr val="7030A0"/>
                </a:solidFill>
              </a:rPr>
              <a:t> E.g. increased mental determination to want to succeed.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Negatives-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in age can lead to illness. </a:t>
            </a:r>
            <a:r>
              <a:rPr lang="en-GB" b="1" dirty="0" smtClean="0">
                <a:solidFill>
                  <a:srgbClr val="7030A0"/>
                </a:solidFill>
              </a:rPr>
              <a:t>E.g. heart disease.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in injuries due to weaker bones/muscles.</a:t>
            </a:r>
            <a:r>
              <a:rPr lang="en-GB" b="1" dirty="0" smtClean="0">
                <a:solidFill>
                  <a:srgbClr val="7030A0"/>
                </a:solidFill>
              </a:rPr>
              <a:t> E.g. arthritis.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Older people can face discrimination.</a:t>
            </a:r>
            <a:r>
              <a:rPr lang="en-GB" b="1" dirty="0" smtClean="0">
                <a:solidFill>
                  <a:srgbClr val="7030A0"/>
                </a:solidFill>
              </a:rPr>
              <a:t> E.g. they may not feel good enough/fit enough to play.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Lack of transport to get to facilities. Lack of energy. Lack of motivation </a:t>
            </a:r>
            <a:r>
              <a:rPr lang="en-GB" b="1" dirty="0" smtClean="0">
                <a:solidFill>
                  <a:srgbClr val="7030A0"/>
                </a:solidFill>
              </a:rPr>
              <a:t>e.g. cant be bothered or feel to tired to play.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Disability- </a:t>
            </a:r>
            <a:r>
              <a:rPr lang="en-GB" b="1" dirty="0" smtClean="0">
                <a:solidFill>
                  <a:srgbClr val="FF0000"/>
                </a:solidFill>
              </a:rPr>
              <a:t>Positives –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Sport for all encourage disabled athletes</a:t>
            </a:r>
            <a:r>
              <a:rPr lang="en-GB" b="1" dirty="0" smtClean="0">
                <a:solidFill>
                  <a:srgbClr val="FF0000"/>
                </a:solidFill>
              </a:rPr>
              <a:t>. </a:t>
            </a:r>
            <a:r>
              <a:rPr lang="en-GB" b="1" dirty="0" smtClean="0">
                <a:solidFill>
                  <a:srgbClr val="7030A0"/>
                </a:solidFill>
              </a:rPr>
              <a:t>E.g. walking football.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Leisure centres have made there facilities more accessible. </a:t>
            </a:r>
            <a:r>
              <a:rPr lang="en-GB" b="1" dirty="0" smtClean="0">
                <a:solidFill>
                  <a:srgbClr val="7030A0"/>
                </a:solidFill>
              </a:rPr>
              <a:t>E.g. wheelchair ramps.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Adaptations to mainstream sports</a:t>
            </a:r>
            <a:r>
              <a:rPr lang="en-GB" b="1" dirty="0" smtClean="0">
                <a:solidFill>
                  <a:srgbClr val="7030A0"/>
                </a:solidFill>
              </a:rPr>
              <a:t>. E.g. Walking football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Negatives –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Limited access to faculties. </a:t>
            </a:r>
            <a:r>
              <a:rPr lang="en-GB" b="1" dirty="0" smtClean="0">
                <a:solidFill>
                  <a:srgbClr val="7030A0"/>
                </a:solidFill>
              </a:rPr>
              <a:t>E.g. no ramps or no wheelchair.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May have physical difficulties that limit performance.</a:t>
            </a:r>
            <a:r>
              <a:rPr lang="en-GB" b="1" dirty="0" smtClean="0">
                <a:solidFill>
                  <a:srgbClr val="7030A0"/>
                </a:solidFill>
              </a:rPr>
              <a:t> E.g. Lack of strength, power.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May not have transport to get to facilities. Limited specialist equipment. </a:t>
            </a:r>
            <a:r>
              <a:rPr lang="en-GB" b="1" dirty="0" smtClean="0">
                <a:solidFill>
                  <a:srgbClr val="7030A0"/>
                </a:solidFill>
              </a:rPr>
              <a:t>E.g. no balls with bells in for blind football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 Discriminated against </a:t>
            </a:r>
            <a:r>
              <a:rPr lang="en-GB" b="1" dirty="0" smtClean="0">
                <a:solidFill>
                  <a:srgbClr val="7030A0"/>
                </a:solidFill>
              </a:rPr>
              <a:t>e.g. people may think they cant play due to their disability.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Lack of role models. </a:t>
            </a:r>
            <a:r>
              <a:rPr lang="en-GB" b="1" dirty="0" smtClean="0">
                <a:solidFill>
                  <a:srgbClr val="7030A0"/>
                </a:solidFill>
              </a:rPr>
              <a:t>E.g. </a:t>
            </a:r>
            <a:r>
              <a:rPr lang="en-GB" b="1" dirty="0" smtClean="0">
                <a:solidFill>
                  <a:srgbClr val="7030A0"/>
                </a:solidFill>
              </a:rPr>
              <a:t>not enough coverage on T.V for people to want to aspire to be like.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2248" y="112878"/>
            <a:ext cx="11101552" cy="6438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Participation in Physical Activity and Sport</a:t>
            </a:r>
            <a:endParaRPr lang="en-GB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1809344" y="6264612"/>
            <a:ext cx="103826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Using practical examples identify 4 effects age has on performance ( 4 marks </a:t>
            </a:r>
            <a:r>
              <a:rPr lang="en-US" b="1" u="sng" dirty="0" smtClean="0"/>
              <a:t>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97008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248" y="990210"/>
            <a:ext cx="11939752" cy="56829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Family- </a:t>
            </a:r>
            <a:r>
              <a:rPr lang="en-GB" b="1" dirty="0" smtClean="0">
                <a:solidFill>
                  <a:srgbClr val="FF0000"/>
                </a:solidFill>
              </a:rPr>
              <a:t>Positive 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They give personal support. </a:t>
            </a:r>
            <a:r>
              <a:rPr lang="en-GB" b="1" dirty="0" smtClean="0">
                <a:solidFill>
                  <a:srgbClr val="7030A0"/>
                </a:solidFill>
              </a:rPr>
              <a:t>E.g. Push you and encourage you.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Provide transport to get them to places. </a:t>
            </a:r>
            <a:r>
              <a:rPr lang="en-GB" b="1" dirty="0" smtClean="0">
                <a:solidFill>
                  <a:srgbClr val="7030A0"/>
                </a:solidFill>
              </a:rPr>
              <a:t>e.g. take you to your games.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Provide financial support. </a:t>
            </a:r>
            <a:r>
              <a:rPr lang="en-GB" b="1" dirty="0" smtClean="0">
                <a:solidFill>
                  <a:srgbClr val="7030A0"/>
                </a:solidFill>
              </a:rPr>
              <a:t>E.g. Pay subs for their team and buy equipment.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They are good role models. </a:t>
            </a:r>
            <a:r>
              <a:rPr lang="en-GB" b="1" dirty="0" smtClean="0">
                <a:solidFill>
                  <a:srgbClr val="7030A0"/>
                </a:solidFill>
              </a:rPr>
              <a:t>E.g. Tell them how to be healthy and exercise themselves.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Poor role models. </a:t>
            </a:r>
            <a:r>
              <a:rPr lang="en-GB" b="1" dirty="0" smtClean="0">
                <a:solidFill>
                  <a:srgbClr val="7030A0"/>
                </a:solidFill>
              </a:rPr>
              <a:t>E.g. Don</a:t>
            </a:r>
            <a:r>
              <a:rPr lang="uk-UA" b="1" dirty="0" smtClean="0">
                <a:solidFill>
                  <a:srgbClr val="7030A0"/>
                </a:solidFill>
              </a:rPr>
              <a:t>’</a:t>
            </a:r>
            <a:r>
              <a:rPr lang="en-GB" b="1" dirty="0" smtClean="0">
                <a:solidFill>
                  <a:srgbClr val="7030A0"/>
                </a:solidFill>
              </a:rPr>
              <a:t>t follow a healthy lifestyle or play sport themselves.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Don’t watch games. Don’t provide transport. No financial support. They push you too hard so don’t want to participate. They may discourage you. 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Education</a:t>
            </a:r>
            <a:r>
              <a:rPr lang="en-GB" b="1" dirty="0" smtClean="0">
                <a:solidFill>
                  <a:srgbClr val="FF0000"/>
                </a:solidFill>
              </a:rPr>
              <a:t>- Positive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Those who have had more opportunities in school with participate more. </a:t>
            </a:r>
            <a:r>
              <a:rPr lang="en-GB" b="1" dirty="0" smtClean="0">
                <a:solidFill>
                  <a:srgbClr val="7030A0"/>
                </a:solidFill>
              </a:rPr>
              <a:t>E.g. after school clubs.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Schools provide facilities and equipment. </a:t>
            </a:r>
            <a:r>
              <a:rPr lang="en-GB" b="1" dirty="0" smtClean="0">
                <a:solidFill>
                  <a:srgbClr val="7030A0"/>
                </a:solidFill>
              </a:rPr>
              <a:t>e.g. provide badminton equipment to play.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Organised sport competitions give more opportunity. </a:t>
            </a:r>
            <a:r>
              <a:rPr lang="en-GB" b="1" dirty="0" smtClean="0">
                <a:solidFill>
                  <a:srgbClr val="7030A0"/>
                </a:solidFill>
              </a:rPr>
              <a:t>E.g. play in the school team against other schools.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Poor facilities and equipment in school can lead to lack of participation. </a:t>
            </a:r>
            <a:r>
              <a:rPr lang="en-GB" b="1" dirty="0" smtClean="0">
                <a:solidFill>
                  <a:srgbClr val="7030A0"/>
                </a:solidFill>
              </a:rPr>
              <a:t>E.g. no badminton equipment so no chance to play that sport.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Negative teaching experiences. </a:t>
            </a:r>
            <a:r>
              <a:rPr lang="en-GB" b="1" dirty="0" smtClean="0">
                <a:solidFill>
                  <a:srgbClr val="7030A0"/>
                </a:solidFill>
              </a:rPr>
              <a:t>E.g. the teachers knowledge of the sport was not good which led to a lack of enjoyment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 Lack of success in certain sports. </a:t>
            </a:r>
            <a:r>
              <a:rPr lang="en-GB" b="1" dirty="0" smtClean="0">
                <a:solidFill>
                  <a:srgbClr val="7030A0"/>
                </a:solidFill>
              </a:rPr>
              <a:t>E.g. always loosing in lesson or at </a:t>
            </a:r>
            <a:r>
              <a:rPr lang="en-GB" dirty="0" smtClean="0">
                <a:solidFill>
                  <a:srgbClr val="7030A0"/>
                </a:solidFill>
              </a:rPr>
              <a:t>fixtures.</a:t>
            </a: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2248" y="190699"/>
            <a:ext cx="11101552" cy="6438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Participation in Physical Activity and Sport</a:t>
            </a:r>
            <a:endParaRPr lang="en-GB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758757" y="6367152"/>
            <a:ext cx="11433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three positive and three negative effects family has on participation ( 6 marks 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8451384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38" y="1245476"/>
            <a:ext cx="10943897" cy="4994549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Environment and Climate  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Positives-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Having access to green space will mean more opportunities to play outdoor sports. </a:t>
            </a:r>
            <a:r>
              <a:rPr lang="en-GB" b="1" dirty="0" smtClean="0">
                <a:solidFill>
                  <a:srgbClr val="7030A0"/>
                </a:solidFill>
              </a:rPr>
              <a:t>E.g. Football.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Different areas have different facilities. </a:t>
            </a:r>
            <a:r>
              <a:rPr lang="en-GB" b="1" dirty="0" smtClean="0">
                <a:solidFill>
                  <a:srgbClr val="7030A0"/>
                </a:solidFill>
              </a:rPr>
              <a:t>E.g. if you live near the coast you can go sailing.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Some large city and urban areas have more indoor facilities. </a:t>
            </a:r>
            <a:r>
              <a:rPr lang="en-GB" b="1" dirty="0" smtClean="0">
                <a:solidFill>
                  <a:srgbClr val="7030A0"/>
                </a:solidFill>
              </a:rPr>
              <a:t>E.g. Indoor football centres.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Negatives-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 Some sports can be quite expensive due to no natural facilities. </a:t>
            </a:r>
            <a:r>
              <a:rPr lang="en-GB" b="1" dirty="0" smtClean="0">
                <a:solidFill>
                  <a:srgbClr val="7030A0"/>
                </a:solidFill>
              </a:rPr>
              <a:t>E.g. Skiing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 Some climates can be too hot to participate in. </a:t>
            </a:r>
            <a:r>
              <a:rPr lang="en-GB" b="1" dirty="0" smtClean="0">
                <a:solidFill>
                  <a:srgbClr val="7030A0"/>
                </a:solidFill>
              </a:rPr>
              <a:t>E.g. countries such as </a:t>
            </a:r>
            <a:r>
              <a:rPr lang="en-GB" b="1" dirty="0" err="1" smtClean="0">
                <a:solidFill>
                  <a:srgbClr val="7030A0"/>
                </a:solidFill>
              </a:rPr>
              <a:t>bahrain</a:t>
            </a:r>
            <a:r>
              <a:rPr lang="en-GB" b="1" dirty="0" smtClean="0">
                <a:solidFill>
                  <a:srgbClr val="7030A0"/>
                </a:solidFill>
              </a:rPr>
              <a:t>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Playing surface may be unfit. E.g. </a:t>
            </a:r>
            <a:r>
              <a:rPr lang="en-GB" b="1" dirty="0">
                <a:solidFill>
                  <a:srgbClr val="7030A0"/>
                </a:solidFill>
              </a:rPr>
              <a:t>F</a:t>
            </a:r>
            <a:r>
              <a:rPr lang="en-GB" b="1" dirty="0" smtClean="0">
                <a:solidFill>
                  <a:srgbClr val="7030A0"/>
                </a:solidFill>
              </a:rPr>
              <a:t>rozen or waterlogged due to the weather.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Humidity might be too high</a:t>
            </a:r>
            <a:r>
              <a:rPr lang="en-GB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36483" y="346342"/>
            <a:ext cx="11101552" cy="6438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u="sng" dirty="0" smtClean="0"/>
              <a:t>Participation in Physical Activity and Sport</a:t>
            </a:r>
            <a:endParaRPr lang="en-GB" u="sng" dirty="0"/>
          </a:p>
        </p:txBody>
      </p:sp>
      <p:sp>
        <p:nvSpPr>
          <p:cNvPr id="2" name="TextBox 1"/>
          <p:cNvSpPr txBox="1"/>
          <p:nvPr/>
        </p:nvSpPr>
        <p:spPr>
          <a:xfrm>
            <a:off x="394137" y="5330757"/>
            <a:ext cx="107148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/>
              <a:t>Describe why location could have a negative effect on participation (4 marks )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2877567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9827" y="207470"/>
            <a:ext cx="10515600" cy="1325563"/>
          </a:xfrm>
        </p:spPr>
        <p:txBody>
          <a:bodyPr/>
          <a:lstStyle/>
          <a:p>
            <a:r>
              <a:rPr lang="en-GB" u="sng" dirty="0" smtClean="0"/>
              <a:t>Common Sense Answers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827" y="1289597"/>
            <a:ext cx="10515600" cy="4874719"/>
          </a:xfrm>
        </p:spPr>
        <p:txBody>
          <a:bodyPr>
            <a:normAutofit lnSpcReduction="10000"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Cost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Time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Discrimination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Role Models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Media Exposure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Resources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Ability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Fitness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Health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Access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07583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26" y="133305"/>
            <a:ext cx="10515600" cy="639427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Reasons for and Reasons for Non-Participation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329" y="848561"/>
            <a:ext cx="5644819" cy="558077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Health reasons- </a:t>
            </a:r>
            <a:r>
              <a:rPr lang="en-GB" b="1" dirty="0" smtClean="0">
                <a:solidFill>
                  <a:srgbClr val="7030A0"/>
                </a:solidFill>
              </a:rPr>
              <a:t>E.g. You may exercise to manage stress. After work/school.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Feel good-</a:t>
            </a:r>
            <a:r>
              <a:rPr lang="en-GB" b="1" dirty="0" smtClean="0">
                <a:solidFill>
                  <a:srgbClr val="7030A0"/>
                </a:solidFill>
              </a:rPr>
              <a:t>E.g. Exercise can release hormones that make you feel better.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Live Longer-</a:t>
            </a:r>
            <a:r>
              <a:rPr lang="en-GB" b="1" dirty="0" smtClean="0">
                <a:solidFill>
                  <a:srgbClr val="7030A0"/>
                </a:solidFill>
              </a:rPr>
              <a:t>E.g. eating healthier and doing exercise will increase life expectancy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Image-</a:t>
            </a:r>
            <a:r>
              <a:rPr lang="en-GB" b="1" dirty="0" smtClean="0">
                <a:solidFill>
                  <a:srgbClr val="7030A0"/>
                </a:solidFill>
              </a:rPr>
              <a:t>E.g. Going to the gym will increase muscles/decrease fat. Make you look good.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Enjoyment- </a:t>
            </a:r>
            <a:r>
              <a:rPr lang="en-GB" b="1" dirty="0" smtClean="0">
                <a:solidFill>
                  <a:srgbClr val="7030A0"/>
                </a:solidFill>
              </a:rPr>
              <a:t>E.g. Play football after school because you enjoy it.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Make friends- </a:t>
            </a:r>
            <a:r>
              <a:rPr lang="en-GB" b="1" dirty="0" smtClean="0">
                <a:solidFill>
                  <a:srgbClr val="7030A0"/>
                </a:solidFill>
              </a:rPr>
              <a:t>E.g. Join an exercise class to meet new people.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As a job- </a:t>
            </a:r>
            <a:r>
              <a:rPr lang="en-GB" b="1" dirty="0" smtClean="0">
                <a:solidFill>
                  <a:srgbClr val="7030A0"/>
                </a:solidFill>
              </a:rPr>
              <a:t>E.g. </a:t>
            </a:r>
            <a:r>
              <a:rPr lang="en-GB" b="1" dirty="0" smtClean="0">
                <a:solidFill>
                  <a:srgbClr val="7030A0"/>
                </a:solidFill>
              </a:rPr>
              <a:t>You play Rugby professionally, it is your job.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31148" y="848561"/>
            <a:ext cx="5972783" cy="6085269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Health reasons-</a:t>
            </a:r>
            <a:r>
              <a:rPr lang="en-GB" sz="4400" b="1" dirty="0" smtClean="0">
                <a:solidFill>
                  <a:srgbClr val="7030A0"/>
                </a:solidFill>
              </a:rPr>
              <a:t>E.g. An older man may have arthritis so finds it hard to participate.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Discrimination- </a:t>
            </a:r>
            <a:r>
              <a:rPr lang="en-GB" sz="4400" b="1" dirty="0" smtClean="0">
                <a:solidFill>
                  <a:srgbClr val="7030A0"/>
                </a:solidFill>
              </a:rPr>
              <a:t>E.g. A woman is not allowed to join a golf club as it is male only.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Injury- </a:t>
            </a:r>
            <a:r>
              <a:rPr lang="en-GB" sz="4400" b="1" dirty="0" smtClean="0">
                <a:solidFill>
                  <a:srgbClr val="7030A0"/>
                </a:solidFill>
              </a:rPr>
              <a:t>E.g. You may have broken your leg so cant participate.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Technology- </a:t>
            </a:r>
            <a:r>
              <a:rPr lang="en-GB" sz="4400" b="1" dirty="0" smtClean="0">
                <a:solidFill>
                  <a:srgbClr val="7030A0"/>
                </a:solidFill>
              </a:rPr>
              <a:t>E.g. Some children prefer to play on consoles or watch TV rather than take part in sport.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Lack of Opportunity-</a:t>
            </a:r>
            <a:r>
              <a:rPr lang="en-GB" sz="4400" b="1" dirty="0" smtClean="0">
                <a:solidFill>
                  <a:srgbClr val="7030A0"/>
                </a:solidFill>
              </a:rPr>
              <a:t>E.g. You may want to join a sports club but there is none around your area.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Lack of Transport- </a:t>
            </a:r>
            <a:r>
              <a:rPr lang="en-GB" sz="4400" b="1" dirty="0" smtClean="0">
                <a:solidFill>
                  <a:srgbClr val="7030A0"/>
                </a:solidFill>
              </a:rPr>
              <a:t>E.g. You may not have the transport to get to certain sports clubs/facilities.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Age- </a:t>
            </a:r>
            <a:r>
              <a:rPr lang="en-GB" sz="4400" b="1" dirty="0" smtClean="0">
                <a:solidFill>
                  <a:srgbClr val="7030A0"/>
                </a:solidFill>
              </a:rPr>
              <a:t>E.g. You may be too old to participate in some activities due to weak muscles/bones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4400" b="1" dirty="0" smtClean="0">
                <a:solidFill>
                  <a:srgbClr val="FF0000"/>
                </a:solidFill>
              </a:rPr>
              <a:t>Disability-</a:t>
            </a:r>
            <a:r>
              <a:rPr lang="en-GB" sz="4400" b="1" dirty="0" smtClean="0">
                <a:solidFill>
                  <a:srgbClr val="7030A0"/>
                </a:solidFill>
              </a:rPr>
              <a:t>E.g. A person with a disability may not be able to go swimming due to a lack of specialist equipment.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6329" y="6089661"/>
            <a:ext cx="11617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why some young people might choose to follow an active healthy lifestyle (4-6 marks </a:t>
            </a:r>
            <a:r>
              <a:rPr lang="en-US" sz="2000" b="1" u="sng" dirty="0" smtClean="0"/>
              <a:t>)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91107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816" y="-25466"/>
            <a:ext cx="10515600" cy="1325563"/>
          </a:xfrm>
        </p:spPr>
        <p:txBody>
          <a:bodyPr/>
          <a:lstStyle/>
          <a:p>
            <a:r>
              <a:rPr lang="en-US" u="sng" dirty="0" err="1" smtClean="0"/>
              <a:t>Commercialisation</a:t>
            </a:r>
            <a:r>
              <a:rPr lang="en-US" u="sng" dirty="0" smtClean="0"/>
              <a:t> of sport</a:t>
            </a:r>
            <a:endParaRPr lang="en-US" u="sng" dirty="0"/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6759"/>
            <a:ext cx="6829425" cy="4219575"/>
          </a:xfr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941651" y="1414463"/>
            <a:ext cx="6746413" cy="154274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u="sng" dirty="0" err="1" smtClean="0">
                <a:solidFill>
                  <a:srgbClr val="FF0000"/>
                </a:solidFill>
              </a:rPr>
              <a:t>Commercialisation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- This refers to the influence of commerce, trade or business on an industry (Sport) to make a profit. </a:t>
            </a:r>
          </a:p>
          <a:p>
            <a:r>
              <a:rPr lang="en-US" b="1" u="sng" dirty="0" smtClean="0">
                <a:solidFill>
                  <a:srgbClr val="FF0000"/>
                </a:solidFill>
              </a:rPr>
              <a:t>Commerce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- Buying or selling on a large scale. 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1182" y="3071575"/>
            <a:ext cx="53067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u="sng" dirty="0" smtClean="0"/>
              <a:t>Types of </a:t>
            </a:r>
            <a:r>
              <a:rPr lang="en-US" sz="2000" b="1" u="sng" dirty="0" smtClean="0"/>
              <a:t>media</a:t>
            </a:r>
          </a:p>
          <a:p>
            <a:pPr algn="ctr"/>
            <a:endParaRPr lang="en-US" sz="2000" b="1" u="sng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Television-BBC, ITV, Channel 4, Channel 5, cable and digital. 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Press- Tabloids, broadsheets, magazines.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Radio- national, local-capital fm.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Internet-including social media.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solidFill>
                  <a:srgbClr val="FF0000"/>
                </a:solidFill>
              </a:rPr>
              <a:t>Cinema- documentaries and movies. 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33256" y="293393"/>
            <a:ext cx="3356158" cy="9149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effects of media on the commercialisation of </a:t>
            </a:r>
            <a:r>
              <a:rPr lang="en-GB" b="1" smtClean="0">
                <a:solidFill>
                  <a:schemeClr val="tx1"/>
                </a:solidFill>
              </a:rPr>
              <a:t>physical activity and sport.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5293" y="6116334"/>
            <a:ext cx="10872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the relationship between the sport, the media and sponsorship (6 marks)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914242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620" y="243032"/>
            <a:ext cx="10515600" cy="572284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Media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620" y="1072932"/>
            <a:ext cx="5704268" cy="5747153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Positive effects of the media-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1685" y="1615452"/>
            <a:ext cx="6266185" cy="46621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 smtClean="0">
                <a:solidFill>
                  <a:srgbClr val="00B050"/>
                </a:solidFill>
              </a:rPr>
              <a:t>Promotes sport and raises the profile. </a:t>
            </a:r>
            <a:r>
              <a:rPr lang="en-GB" sz="2000" b="1" dirty="0" smtClean="0">
                <a:solidFill>
                  <a:srgbClr val="7030A0"/>
                </a:solidFill>
              </a:rPr>
              <a:t>E.g. Wimbledon promotes and raise the profile of tennis.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Wide variety of coverage.  </a:t>
            </a:r>
            <a:r>
              <a:rPr lang="en-GB" sz="2000" b="1" dirty="0" smtClean="0">
                <a:solidFill>
                  <a:srgbClr val="7030A0"/>
                </a:solidFill>
              </a:rPr>
              <a:t>E.g. Range of media sources such as T.V and radio shows sports on a regular basis.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Motivation through positive role models. </a:t>
            </a:r>
            <a:r>
              <a:rPr lang="en-GB" sz="2000" b="1" dirty="0" smtClean="0">
                <a:solidFill>
                  <a:srgbClr val="7030A0"/>
                </a:solidFill>
              </a:rPr>
              <a:t>E.g. Jessica Ennis gets young girls into athletics.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Sponsorship &amp; funding </a:t>
            </a:r>
            <a:r>
              <a:rPr lang="en-GB" sz="2000" b="1" dirty="0" smtClean="0">
                <a:solidFill>
                  <a:srgbClr val="7030A0"/>
                </a:solidFill>
              </a:rPr>
              <a:t>E.g. Barclays sponsors football premier league.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Gives information on healthy lifestyles. </a:t>
            </a:r>
            <a:r>
              <a:rPr lang="en-GB" sz="2000" b="1" dirty="0" smtClean="0">
                <a:solidFill>
                  <a:srgbClr val="7030A0"/>
                </a:solidFill>
              </a:rPr>
              <a:t>E.g. A newspaper shows exercises and healthy foods.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Entertainment &amp; inspiration. </a:t>
            </a:r>
            <a:r>
              <a:rPr lang="en-GB" sz="2000" b="1" dirty="0" smtClean="0">
                <a:solidFill>
                  <a:srgbClr val="7030A0"/>
                </a:solidFill>
              </a:rPr>
              <a:t>E.g. Role models such as Jessica Ennis at the Olympic Games. </a:t>
            </a:r>
          </a:p>
          <a:p>
            <a:endParaRPr lang="en-GB" sz="2400" dirty="0">
              <a:solidFill>
                <a:srgbClr val="00B050"/>
              </a:solidFill>
            </a:endParaRPr>
          </a:p>
          <a:p>
            <a:endParaRPr lang="en-GB" sz="2400" dirty="0" smtClean="0">
              <a:solidFill>
                <a:srgbClr val="00B050"/>
              </a:solidFill>
            </a:endParaRPr>
          </a:p>
          <a:p>
            <a:endParaRPr lang="en-GB" sz="2400" dirty="0">
              <a:solidFill>
                <a:srgbClr val="00B050"/>
              </a:solidFill>
            </a:endParaRPr>
          </a:p>
          <a:p>
            <a:endParaRPr lang="en-GB" sz="2400" dirty="0" smtClean="0">
              <a:solidFill>
                <a:srgbClr val="00B050"/>
              </a:solidFill>
            </a:endParaRPr>
          </a:p>
          <a:p>
            <a:endParaRPr lang="en-GB" sz="2400" dirty="0" smtClean="0">
              <a:solidFill>
                <a:srgbClr val="00B050"/>
              </a:solidFill>
            </a:endParaRPr>
          </a:p>
          <a:p>
            <a:endParaRPr lang="en-GB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00B05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6487732" y="1118790"/>
            <a:ext cx="5704268" cy="57471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Negative effects of the media-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487732" y="1666461"/>
            <a:ext cx="5574406" cy="5069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 smtClean="0">
                <a:solidFill>
                  <a:srgbClr val="00B050"/>
                </a:solidFill>
              </a:rPr>
              <a:t>Reinforce unhealthy lifestyles e.g. smoking &amp; alcohol. </a:t>
            </a:r>
            <a:r>
              <a:rPr lang="en-GB" sz="2000" b="1" dirty="0" smtClean="0">
                <a:solidFill>
                  <a:srgbClr val="7030A0"/>
                </a:solidFill>
              </a:rPr>
              <a:t>E.g. Sponsorship of poor companies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Couch potato syndrome </a:t>
            </a:r>
            <a:r>
              <a:rPr lang="en-GB" sz="2000" b="1" dirty="0" smtClean="0">
                <a:solidFill>
                  <a:srgbClr val="7030A0"/>
                </a:solidFill>
              </a:rPr>
              <a:t>E.g. more people watching sport on T.V than actually playing.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Minority sports underrepresented </a:t>
            </a:r>
            <a:r>
              <a:rPr lang="en-GB" sz="2000" b="1" dirty="0" smtClean="0">
                <a:solidFill>
                  <a:srgbClr val="7030A0"/>
                </a:solidFill>
              </a:rPr>
              <a:t>E.g. Lack of Netball shown.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Women's and disability sport underrepresented.  </a:t>
            </a:r>
            <a:r>
              <a:rPr lang="en-GB" sz="2000" b="1" dirty="0" smtClean="0">
                <a:solidFill>
                  <a:srgbClr val="7030A0"/>
                </a:solidFill>
              </a:rPr>
              <a:t>E.g. Paralympics not as much coverage as Olympics.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Poor role models </a:t>
            </a:r>
            <a:r>
              <a:rPr lang="en-GB" sz="2000" b="1" dirty="0" smtClean="0">
                <a:solidFill>
                  <a:srgbClr val="7030A0"/>
                </a:solidFill>
              </a:rPr>
              <a:t>E.g. Lance Armstrong- cheating.  </a:t>
            </a:r>
          </a:p>
          <a:p>
            <a:r>
              <a:rPr lang="en-GB" sz="2000" b="1" dirty="0" smtClean="0">
                <a:solidFill>
                  <a:srgbClr val="00B050"/>
                </a:solidFill>
              </a:rPr>
              <a:t>Changes in rules and schedule times</a:t>
            </a:r>
            <a:r>
              <a:rPr lang="en-GB" sz="2000" b="1" dirty="0" smtClean="0"/>
              <a:t>. </a:t>
            </a:r>
            <a:r>
              <a:rPr lang="en-GB" sz="2000" b="1" dirty="0" smtClean="0">
                <a:solidFill>
                  <a:srgbClr val="7030A0"/>
                </a:solidFill>
              </a:rPr>
              <a:t>E.g. Major changes to premier league matches on weekends</a:t>
            </a:r>
            <a:r>
              <a:rPr lang="en-GB" sz="2000" dirty="0" smtClean="0">
                <a:solidFill>
                  <a:srgbClr val="7030A0"/>
                </a:solidFill>
              </a:rPr>
              <a:t>. </a:t>
            </a:r>
            <a:endParaRPr lang="en-GB" sz="2000" dirty="0">
              <a:solidFill>
                <a:srgbClr val="7030A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6366" y="5603133"/>
            <a:ext cx="63646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 smtClean="0"/>
              <a:t>Explain how the media influences healthy, active lifestyles. Explain the positive and negative effects of the media upon participation in sport</a:t>
            </a:r>
            <a:r>
              <a:rPr lang="en-GB" sz="2000" b="1" u="sng" dirty="0" smtClean="0"/>
              <a:t>. (4-6 marks)</a:t>
            </a:r>
            <a:endParaRPr lang="en-GB" sz="2000" b="1" u="sng" dirty="0"/>
          </a:p>
        </p:txBody>
      </p:sp>
      <p:sp>
        <p:nvSpPr>
          <p:cNvPr id="8" name="Rectangle 7"/>
          <p:cNvSpPr/>
          <p:nvPr/>
        </p:nvSpPr>
        <p:spPr>
          <a:xfrm>
            <a:off x="8443609" y="146186"/>
            <a:ext cx="3356158" cy="9149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effects of media on the commercialisation of </a:t>
            </a:r>
            <a:r>
              <a:rPr lang="en-GB" b="1" smtClean="0">
                <a:solidFill>
                  <a:schemeClr val="tx1"/>
                </a:solidFill>
              </a:rPr>
              <a:t>physical activity and sport.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0339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50195" y="212241"/>
            <a:ext cx="10515600" cy="8411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</a:t>
            </a:r>
            <a:r>
              <a:rPr lang="en-GB" u="sng" dirty="0" smtClean="0"/>
              <a:t>Sponsorship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55641" y="1773506"/>
            <a:ext cx="6206247" cy="43938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      </a:t>
            </a:r>
            <a:r>
              <a:rPr lang="en-GB" sz="2000" b="1" u="sng" dirty="0" smtClean="0">
                <a:solidFill>
                  <a:srgbClr val="FF0000"/>
                </a:solidFill>
              </a:rPr>
              <a:t>Positive effects of sponsorship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Provides money for athletes to train and compete. E.g. </a:t>
            </a:r>
            <a:r>
              <a:rPr lang="en-GB" sz="2000" b="1" dirty="0" smtClean="0">
                <a:solidFill>
                  <a:srgbClr val="7030A0"/>
                </a:solidFill>
              </a:rPr>
              <a:t>Athletics performers could not commit so much time to this without sponsorship.</a:t>
            </a:r>
          </a:p>
          <a:p>
            <a:r>
              <a:rPr lang="en-GB" sz="2000" b="1" dirty="0"/>
              <a:t>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ays for competitions- </a:t>
            </a:r>
            <a:r>
              <a:rPr lang="en-GB" sz="2000" b="1" dirty="0" smtClean="0">
                <a:solidFill>
                  <a:srgbClr val="7030A0"/>
                </a:solidFill>
              </a:rPr>
              <a:t>E.g. Pays for the competition to run or an individual to enter a competition.</a:t>
            </a:r>
          </a:p>
          <a:p>
            <a:r>
              <a:rPr lang="en-GB" sz="2000" b="1" dirty="0"/>
              <a:t>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romotes sport. </a:t>
            </a:r>
          </a:p>
          <a:p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Facilities/equipment- </a:t>
            </a:r>
            <a:r>
              <a:rPr lang="en-GB" sz="2000" b="1" dirty="0" smtClean="0">
                <a:solidFill>
                  <a:srgbClr val="7030A0"/>
                </a:solidFill>
              </a:rPr>
              <a:t>E.g. keeps them up to date. </a:t>
            </a:r>
          </a:p>
          <a:p>
            <a:r>
              <a:rPr lang="en-GB" sz="2000" b="1" dirty="0"/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Increases participation </a:t>
            </a:r>
            <a:r>
              <a:rPr lang="en-GB" sz="2000" b="1" dirty="0" smtClean="0">
                <a:solidFill>
                  <a:srgbClr val="7030A0"/>
                </a:solidFill>
              </a:rPr>
              <a:t>E.g. Provides funding for new clubs and coaches</a:t>
            </a:r>
          </a:p>
          <a:p>
            <a:r>
              <a:rPr lang="en-GB" sz="2000" b="1" dirty="0"/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Provides transport-</a:t>
            </a:r>
            <a:r>
              <a:rPr lang="en-GB" sz="2000" b="1" dirty="0" smtClean="0">
                <a:solidFill>
                  <a:srgbClr val="7030A0"/>
                </a:solidFill>
              </a:rPr>
              <a:t>E.g. pays for coaches to take teams to away fixtures.</a:t>
            </a:r>
          </a:p>
          <a:p>
            <a:r>
              <a:rPr lang="en-GB" sz="2000" b="1" dirty="0"/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Provides coaching- </a:t>
            </a:r>
            <a:r>
              <a:rPr lang="en-GB" sz="2000" b="1" dirty="0" smtClean="0">
                <a:solidFill>
                  <a:srgbClr val="7030A0"/>
                </a:solidFill>
              </a:rPr>
              <a:t>E.g. Pays for coaches to coach teams in sport.</a:t>
            </a:r>
          </a:p>
        </p:txBody>
      </p:sp>
      <p:sp>
        <p:nvSpPr>
          <p:cNvPr id="9" name="Rectangle 8"/>
          <p:cNvSpPr/>
          <p:nvPr/>
        </p:nvSpPr>
        <p:spPr>
          <a:xfrm>
            <a:off x="8307421" y="146186"/>
            <a:ext cx="3492346" cy="10794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effects of sponsorship on the commercialisation of physical activity and sport.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361888" y="1873196"/>
            <a:ext cx="5479913" cy="422149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    </a:t>
            </a:r>
            <a:r>
              <a:rPr lang="en-GB" sz="2400" b="1" u="sng" dirty="0" smtClean="0">
                <a:solidFill>
                  <a:srgbClr val="FF0000"/>
                </a:solidFill>
              </a:rPr>
              <a:t>Negative effects of sponsorship</a:t>
            </a: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Middle ranking sports- poorly sponsored. </a:t>
            </a:r>
            <a:r>
              <a:rPr lang="en-GB" sz="2400" b="1" dirty="0" smtClean="0">
                <a:solidFill>
                  <a:srgbClr val="7030A0"/>
                </a:solidFill>
              </a:rPr>
              <a:t>E.g. </a:t>
            </a:r>
            <a:r>
              <a:rPr lang="en-GB" sz="2400" b="1" dirty="0" smtClean="0">
                <a:solidFill>
                  <a:srgbClr val="7030A0"/>
                </a:solidFill>
              </a:rPr>
              <a:t>Snooker and BMX</a:t>
            </a:r>
            <a:endParaRPr lang="en-GB" sz="2400" b="1" dirty="0" smtClean="0">
              <a:solidFill>
                <a:srgbClr val="7030A0"/>
              </a:solidFill>
            </a:endParaRPr>
          </a:p>
          <a:p>
            <a:r>
              <a:rPr lang="en-GB" sz="2400" b="1" dirty="0" smtClean="0"/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Women poorly sponsored. </a:t>
            </a:r>
            <a:r>
              <a:rPr lang="en-GB" sz="2400" b="1" dirty="0" smtClean="0">
                <a:solidFill>
                  <a:srgbClr val="7030A0"/>
                </a:solidFill>
              </a:rPr>
              <a:t>E.G. </a:t>
            </a:r>
            <a:r>
              <a:rPr lang="en-GB" sz="2400" b="1" dirty="0" smtClean="0">
                <a:solidFill>
                  <a:srgbClr val="7030A0"/>
                </a:solidFill>
              </a:rPr>
              <a:t>Women’s football players do not receive as high profile sponsors as men.</a:t>
            </a:r>
            <a:endParaRPr lang="en-GB" sz="2400" b="1" dirty="0" smtClean="0">
              <a:solidFill>
                <a:srgbClr val="7030A0"/>
              </a:solidFill>
            </a:endParaRP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 Unsuccessful athlete. </a:t>
            </a:r>
            <a:r>
              <a:rPr lang="en-GB" sz="2400" b="1" dirty="0" smtClean="0">
                <a:solidFill>
                  <a:srgbClr val="7030A0"/>
                </a:solidFill>
              </a:rPr>
              <a:t>E.g. Sponsors only sponsor athletes are doing really well such as Wayne Rooney.</a:t>
            </a:r>
          </a:p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 Fragile sponsorship deals-</a:t>
            </a:r>
            <a:r>
              <a:rPr lang="en-GB" sz="2400" b="1" dirty="0" smtClean="0">
                <a:solidFill>
                  <a:srgbClr val="7030A0"/>
                </a:solidFill>
              </a:rPr>
              <a:t>E.g. Negative image/bad publicity/injury could lead to loss of sponsorship.</a:t>
            </a:r>
          </a:p>
          <a:p>
            <a:r>
              <a:rPr lang="en-GB" sz="2400" b="1" dirty="0" smtClean="0">
                <a:solidFill>
                  <a:srgbClr val="7030A0"/>
                </a:solidFill>
              </a:rPr>
              <a:t> </a:t>
            </a:r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</a:rPr>
              <a:t>Bad lifestyle habits </a:t>
            </a:r>
            <a:r>
              <a:rPr lang="en-GB" sz="2400" b="1" dirty="0">
                <a:solidFill>
                  <a:srgbClr val="7030A0"/>
                </a:solidFill>
              </a:rPr>
              <a:t>E</a:t>
            </a:r>
            <a:r>
              <a:rPr lang="en-GB" sz="2400" b="1" dirty="0" smtClean="0">
                <a:solidFill>
                  <a:srgbClr val="7030A0"/>
                </a:solidFill>
              </a:rPr>
              <a:t>.g. smoking/alcohol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50195" y="836579"/>
            <a:ext cx="8249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u="sng" dirty="0" smtClean="0"/>
              <a:t>Definition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The financial support for a sport/sports event/person by an outside </a:t>
            </a:r>
            <a:r>
              <a:rPr lang="en-US" b="1" dirty="0" err="1" smtClean="0">
                <a:solidFill>
                  <a:schemeClr val="accent6">
                    <a:lumMod val="75000"/>
                  </a:schemeClr>
                </a:solidFill>
              </a:rPr>
              <a:t>organisation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0195" y="1431215"/>
            <a:ext cx="10136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Types of sponsorship-</a:t>
            </a:r>
            <a:r>
              <a:rPr lang="en-US" b="1" dirty="0" smtClean="0">
                <a:solidFill>
                  <a:srgbClr val="FF0000"/>
                </a:solidFill>
              </a:rPr>
              <a:t>Clothing, equipment, footwear and facilities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34080" y="6358077"/>
            <a:ext cx="8879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Explain the effects of reduced sponsorship on participation in physical activities (6 marks)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27353667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884126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Abiding by the Rules, Etiquette and sportsmanship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886" y="756575"/>
            <a:ext cx="12045114" cy="616727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u="sng" dirty="0" smtClean="0"/>
              <a:t>Example of rules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E.g. In boxing when the bell rings you must stop- Points deducted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E.g. In football you are not allowed to handle the ball-Free kick or penalty</a:t>
            </a:r>
          </a:p>
          <a:p>
            <a:pPr marL="0" indent="0">
              <a:buNone/>
            </a:pPr>
            <a:r>
              <a:rPr lang="en-GB" b="1" u="sng" dirty="0" smtClean="0"/>
              <a:t>Importance of Rules/Etiquette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Fair play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Avoid getting sent off 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Prevents injury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Enjoyable 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Be a good role model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To show respect</a:t>
            </a:r>
          </a:p>
          <a:p>
            <a:r>
              <a:rPr lang="en-GB" b="1" dirty="0" smtClean="0">
                <a:solidFill>
                  <a:srgbClr val="00B050"/>
                </a:solidFill>
              </a:rPr>
              <a:t>To keep the game flowing</a:t>
            </a:r>
          </a:p>
          <a:p>
            <a:pPr marL="0" indent="0">
              <a:buNone/>
            </a:pPr>
            <a:r>
              <a:rPr lang="en-GB" b="1" u="sng" dirty="0" smtClean="0"/>
              <a:t>Etiquette/Sportsmanship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Shaking hands at the start and end of a game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Thanking officials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Loose gracefully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Don’t over celebrate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Three cheers at the end of the game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Touching gloves in boxing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rgbClr val="7030A0"/>
                </a:solidFill>
              </a:rPr>
              <a:t>Clapping the batsman in in cricket</a:t>
            </a:r>
          </a:p>
          <a:p>
            <a:pPr marL="0" indent="0">
              <a:buNone/>
            </a:pPr>
            <a:r>
              <a:rPr lang="en-GB" b="1" u="sng" dirty="0" smtClean="0"/>
              <a:t>Describe what is meant by sportsmanship/Give practical examples of sportsmanship/Identify why the rules and sportsmanship is important. (4-6</a:t>
            </a:r>
            <a:r>
              <a:rPr lang="en-GB" u="sng" dirty="0" smtClean="0"/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5242" y="756575"/>
            <a:ext cx="3492346" cy="107949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value of sportsmanship and etiquette. To Identify practical examples of sportsmanship and etiquette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13989" y="2166814"/>
            <a:ext cx="7569046" cy="277483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2000" b="1" u="sng" dirty="0" smtClean="0"/>
              <a:t>Sportsmanship 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This involves the behaviour that shows fair play, respect for opponents and gracious behaviour, whether winning or losing. The unwritten rule.</a:t>
            </a:r>
          </a:p>
          <a:p>
            <a:pPr marL="0" indent="0">
              <a:buFont typeface="Arial"/>
              <a:buNone/>
            </a:pPr>
            <a:endParaRPr lang="en-GB" sz="2000" b="1" dirty="0" smtClean="0"/>
          </a:p>
          <a:p>
            <a:pPr marL="0" indent="0">
              <a:buFont typeface="Arial"/>
              <a:buNone/>
            </a:pPr>
            <a:r>
              <a:rPr lang="en-GB" sz="2000" b="1" u="sng" dirty="0" smtClean="0"/>
              <a:t>Etiquette (good manners) </a:t>
            </a:r>
          </a:p>
          <a:p>
            <a:pPr marL="0" indent="0">
              <a:buNone/>
            </a:pPr>
            <a:r>
              <a:rPr lang="en-GB" sz="2000" b="1" dirty="0" smtClean="0"/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This involves a convention or an accepted way of behaving in a particular situation. 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45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490" y="1391348"/>
            <a:ext cx="11373255" cy="2422107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400" b="1" u="sng" dirty="0" smtClean="0"/>
              <a:t>Gamesmanship</a:t>
            </a:r>
          </a:p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The </a:t>
            </a:r>
            <a:r>
              <a:rPr lang="en-GB" sz="3200" b="1" dirty="0">
                <a:solidFill>
                  <a:schemeClr val="accent6">
                    <a:lumMod val="75000"/>
                  </a:schemeClr>
                </a:solidFill>
              </a:rPr>
              <a:t>use of unethical, although often not illegal, methods to win or gain a serious advantage in a game of sport. </a:t>
            </a:r>
          </a:p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 Performers use </a:t>
            </a:r>
            <a:r>
              <a:rPr lang="en-GB" sz="3200" b="1" dirty="0">
                <a:solidFill>
                  <a:schemeClr val="accent6">
                    <a:lumMod val="75000"/>
                  </a:schemeClr>
                </a:solidFill>
              </a:rPr>
              <a:t>gamesmanship to seek an unfair advantage. </a:t>
            </a:r>
          </a:p>
          <a:p>
            <a:pPr marL="0" indent="0">
              <a:buNone/>
            </a:pPr>
            <a:r>
              <a:rPr lang="en-GB" sz="3800" b="1" u="sng" dirty="0" smtClean="0"/>
              <a:t>Examples</a:t>
            </a:r>
          </a:p>
          <a:p>
            <a:pPr marL="0" indent="0">
              <a:buNone/>
            </a:pPr>
            <a:r>
              <a:rPr lang="en-GB" sz="3200" b="1" dirty="0" smtClean="0">
                <a:solidFill>
                  <a:srgbClr val="7030A0"/>
                </a:solidFill>
              </a:rPr>
              <a:t>E.g. The </a:t>
            </a:r>
            <a:r>
              <a:rPr lang="en-GB" sz="3200" b="1" dirty="0">
                <a:solidFill>
                  <a:srgbClr val="7030A0"/>
                </a:solidFill>
              </a:rPr>
              <a:t>forward who dives in football for a penalty. 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 smtClean="0">
                <a:solidFill>
                  <a:srgbClr val="7030A0"/>
                </a:solidFill>
              </a:rPr>
              <a:t>E.g. Athlete </a:t>
            </a:r>
            <a:r>
              <a:rPr lang="en-GB" sz="3200" b="1" dirty="0">
                <a:solidFill>
                  <a:srgbClr val="7030A0"/>
                </a:solidFill>
              </a:rPr>
              <a:t>who pushes another runner in the 800m.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32362" y="316567"/>
            <a:ext cx="10515600" cy="539467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Deviance, Aggression and violence</a:t>
            </a:r>
            <a:endParaRPr lang="en-GB" u="sng" dirty="0"/>
          </a:p>
        </p:txBody>
      </p:sp>
      <p:sp>
        <p:nvSpPr>
          <p:cNvPr id="5" name="Rectangle 4"/>
          <p:cNvSpPr/>
          <p:nvPr/>
        </p:nvSpPr>
        <p:spPr>
          <a:xfrm>
            <a:off x="8035047" y="194824"/>
            <a:ext cx="3482502" cy="97249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reasons for gamesmanship, </a:t>
            </a:r>
            <a:r>
              <a:rPr lang="en-GB" b="1" dirty="0" smtClean="0">
                <a:solidFill>
                  <a:schemeClr val="tx1"/>
                </a:solidFill>
              </a:rPr>
              <a:t>deviance</a:t>
            </a:r>
            <a:r>
              <a:rPr lang="en-GB" b="1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Apply practical examples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4489" y="3813456"/>
            <a:ext cx="1102306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 smtClean="0"/>
              <a:t>Deviance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This </a:t>
            </a:r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involves human behaviour that is against your society’s norms and values. Behaviour of this kind is often against the law. </a:t>
            </a:r>
            <a:endParaRPr lang="en-GB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sz="2000" b="1" dirty="0" smtClean="0">
                <a:solidFill>
                  <a:srgbClr val="7030A0"/>
                </a:solidFill>
              </a:rPr>
              <a:t>E.g. Performance </a:t>
            </a:r>
            <a:r>
              <a:rPr lang="en-GB" sz="2000" b="1" dirty="0">
                <a:solidFill>
                  <a:srgbClr val="7030A0"/>
                </a:solidFill>
              </a:rPr>
              <a:t>enhancing drugs</a:t>
            </a:r>
          </a:p>
          <a:p>
            <a:r>
              <a:rPr lang="en-GB" sz="2000" b="1" dirty="0" smtClean="0">
                <a:solidFill>
                  <a:srgbClr val="7030A0"/>
                </a:solidFill>
              </a:rPr>
              <a:t>E.g. Competitors </a:t>
            </a:r>
            <a:r>
              <a:rPr lang="en-GB" sz="2000" b="1" dirty="0">
                <a:solidFill>
                  <a:srgbClr val="7030A0"/>
                </a:solidFill>
              </a:rPr>
              <a:t>behaviour- fights in a match</a:t>
            </a:r>
          </a:p>
          <a:p>
            <a:r>
              <a:rPr lang="en-GB" sz="2000" b="1" dirty="0" smtClean="0">
                <a:solidFill>
                  <a:srgbClr val="7030A0"/>
                </a:solidFill>
              </a:rPr>
              <a:t>E.g. Spectators </a:t>
            </a:r>
            <a:r>
              <a:rPr lang="en-GB" sz="2000" b="1" dirty="0">
                <a:solidFill>
                  <a:srgbClr val="7030A0"/>
                </a:solidFill>
              </a:rPr>
              <a:t>behaviour</a:t>
            </a:r>
          </a:p>
          <a:p>
            <a:r>
              <a:rPr lang="en-GB" sz="2000" b="1" dirty="0" smtClean="0">
                <a:solidFill>
                  <a:srgbClr val="7030A0"/>
                </a:solidFill>
              </a:rPr>
              <a:t>E.g. Hooliganism </a:t>
            </a:r>
            <a:r>
              <a:rPr lang="en-GB" sz="2000" b="1" dirty="0">
                <a:solidFill>
                  <a:srgbClr val="7030A0"/>
                </a:solidFill>
              </a:rPr>
              <a:t>in football</a:t>
            </a:r>
          </a:p>
          <a:p>
            <a:r>
              <a:rPr lang="en-GB" sz="2000" b="1" dirty="0" smtClean="0">
                <a:solidFill>
                  <a:srgbClr val="7030A0"/>
                </a:solidFill>
              </a:rPr>
              <a:t>E.g. Cheating </a:t>
            </a:r>
            <a:r>
              <a:rPr lang="en-GB" sz="2000" b="1" dirty="0">
                <a:solidFill>
                  <a:srgbClr val="7030A0"/>
                </a:solidFill>
              </a:rPr>
              <a:t>– golf </a:t>
            </a:r>
          </a:p>
          <a:p>
            <a:endParaRPr lang="en-GB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16357" y="5583677"/>
            <a:ext cx="7101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Describe two examples of gamesmanship in a physical activity of your choice (2 marks)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1085631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564222" y="1400782"/>
            <a:ext cx="6478622" cy="507783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3600" b="1" u="sng" dirty="0" smtClean="0"/>
              <a:t>Reasons why we show aggression/violence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CANT HELP IT</a:t>
            </a:r>
            <a:r>
              <a:rPr lang="en-US" sz="2400" b="1" dirty="0" smtClean="0">
                <a:solidFill>
                  <a:srgbClr val="FF0000"/>
                </a:solidFill>
              </a:rPr>
              <a:t>-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This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relates to the instinct theory.  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FRUSTRATED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-As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a result of loosing.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 RETALIATION-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We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lash out and be aggressive to get rid of the feeling. Reaction to a bad tackle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ANNOYED-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W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get annoyed by poor decisions by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official.</a:t>
            </a:r>
            <a:endParaRPr lang="en-US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COPY </a:t>
            </a:r>
            <a:r>
              <a:rPr lang="en-US" sz="2400" b="1" dirty="0" smtClean="0">
                <a:solidFill>
                  <a:srgbClr val="FF0000"/>
                </a:solidFill>
              </a:rPr>
              <a:t>OTHERS-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To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fit into a group we may behave in certain way. This may be to copy role models.  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OVER AROUSAL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during game due to adrenaline all increase which leads to anger/aggression.</a:t>
            </a:r>
          </a:p>
          <a:p>
            <a:r>
              <a:rPr lang="en-US" sz="2400" b="1" dirty="0" smtClean="0">
                <a:solidFill>
                  <a:srgbClr val="FF0000"/>
                </a:solidFill>
              </a:rPr>
              <a:t>TAUNTING-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Either from the crowd or other players</a:t>
            </a:r>
            <a:endParaRPr 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31561" y="1400782"/>
            <a:ext cx="5332661" cy="527239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4400" b="1" u="sng" dirty="0" smtClean="0"/>
              <a:t>Aggression/Violence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This usually known as the intent to harm others outside the rules of the game. 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It can be hard to distinguish between what is violent and aggressive behavior and what is not.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Font typeface="Arial"/>
              <a:buNone/>
            </a:pPr>
            <a:r>
              <a:rPr lang="en-US" sz="3600" b="1" u="sng" dirty="0" smtClean="0"/>
              <a:t>Two types of aggression</a:t>
            </a:r>
          </a:p>
          <a:p>
            <a:r>
              <a:rPr lang="en-US" sz="3600" b="1" dirty="0" smtClean="0">
                <a:solidFill>
                  <a:srgbClr val="FF0000"/>
                </a:solidFill>
              </a:rPr>
              <a:t>Indirect:</a:t>
            </a:r>
            <a:r>
              <a:rPr lang="en-US" sz="3600" b="1" dirty="0" smtClean="0"/>
              <a:t>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is aimed at an object to gain an advantage</a:t>
            </a:r>
          </a:p>
          <a:p>
            <a:r>
              <a:rPr lang="en-US" sz="3600" b="1" dirty="0" smtClean="0">
                <a:solidFill>
                  <a:srgbClr val="7030A0"/>
                </a:solidFill>
              </a:rPr>
              <a:t>E.g. To intimidate a batsman in cricket</a:t>
            </a:r>
          </a:p>
          <a:p>
            <a:r>
              <a:rPr lang="en-US" sz="3600" b="1" dirty="0" smtClean="0">
                <a:solidFill>
                  <a:srgbClr val="FF0000"/>
                </a:solidFill>
              </a:rPr>
              <a:t>Direct: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</a:rPr>
              <a:t>Aimed directly at a player i.e. physical contact</a:t>
            </a:r>
          </a:p>
          <a:p>
            <a:r>
              <a:rPr lang="en-US" sz="3600" b="1" dirty="0" smtClean="0">
                <a:solidFill>
                  <a:srgbClr val="7030A0"/>
                </a:solidFill>
              </a:rPr>
              <a:t>E.g. To hit a player during a hockey game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31561" y="233735"/>
            <a:ext cx="6347297" cy="821649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Deviance, Aggression and violence</a:t>
            </a:r>
            <a:endParaRPr lang="en-GB" u="sng" dirty="0"/>
          </a:p>
        </p:txBody>
      </p:sp>
      <p:sp>
        <p:nvSpPr>
          <p:cNvPr id="7" name="Rectangle 6"/>
          <p:cNvSpPr/>
          <p:nvPr/>
        </p:nvSpPr>
        <p:spPr>
          <a:xfrm>
            <a:off x="7232516" y="61035"/>
            <a:ext cx="4810328" cy="116704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reasons for </a:t>
            </a:r>
            <a:r>
              <a:rPr lang="en-GB" b="1" dirty="0" smtClean="0">
                <a:solidFill>
                  <a:schemeClr val="tx1"/>
                </a:solidFill>
              </a:rPr>
              <a:t>deviance</a:t>
            </a:r>
            <a:r>
              <a:rPr lang="en-GB" b="1" dirty="0" smtClean="0">
                <a:solidFill>
                  <a:schemeClr val="tx1"/>
                </a:solidFill>
              </a:rPr>
              <a:t>, violence and </a:t>
            </a:r>
            <a:r>
              <a:rPr lang="en-GB" b="1" dirty="0" smtClean="0">
                <a:solidFill>
                  <a:schemeClr val="tx1"/>
                </a:solidFill>
              </a:rPr>
              <a:t>aggression.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Explain why we become violent/aggressive.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Apply practical examples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408579" y="6092930"/>
            <a:ext cx="6478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Describe how indirect aggression can be used to improve performance (3 marks )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0330490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2902" y="22569"/>
            <a:ext cx="10515600" cy="995454"/>
          </a:xfrm>
        </p:spPr>
        <p:txBody>
          <a:bodyPr/>
          <a:lstStyle/>
          <a:p>
            <a:r>
              <a:rPr lang="en-US" u="sng" dirty="0" smtClean="0"/>
              <a:t>Drugs in Sport</a:t>
            </a:r>
            <a:endParaRPr lang="en-US" u="sng" dirty="0"/>
          </a:p>
        </p:txBody>
      </p:sp>
      <p:sp>
        <p:nvSpPr>
          <p:cNvPr id="4" name="Rectangle 3"/>
          <p:cNvSpPr/>
          <p:nvPr/>
        </p:nvSpPr>
        <p:spPr>
          <a:xfrm>
            <a:off x="6945550" y="194825"/>
            <a:ext cx="4805464" cy="82319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</a:t>
            </a:r>
            <a:r>
              <a:rPr lang="en-GB" b="1" smtClean="0">
                <a:solidFill>
                  <a:schemeClr val="tx1"/>
                </a:solidFill>
              </a:rPr>
              <a:t>:</a:t>
            </a:r>
            <a:r>
              <a:rPr lang="en-GB" b="1" smtClean="0"/>
              <a:t> </a:t>
            </a:r>
            <a:r>
              <a:rPr lang="en-GB" b="1" smtClean="0">
                <a:solidFill>
                  <a:schemeClr val="tx1"/>
                </a:solidFill>
              </a:rPr>
              <a:t>To </a:t>
            </a:r>
            <a:r>
              <a:rPr lang="en-GB" b="1" dirty="0" smtClean="0">
                <a:solidFill>
                  <a:schemeClr val="tx1"/>
                </a:solidFill>
              </a:rPr>
              <a:t>Explain the different types of drugs and their effects on a performer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95364" y="1018023"/>
            <a:ext cx="4219643" cy="535146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3400" b="1" u="sng" dirty="0" smtClean="0">
                <a:solidFill>
                  <a:srgbClr val="FF0000"/>
                </a:solidFill>
              </a:rPr>
              <a:t>Anabolic Steroids 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Positives-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muscle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growth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Train harder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nable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quicker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recovery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strength &amp; aggression.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Mask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injury. 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b="1" u="sng" dirty="0" smtClean="0">
                <a:solidFill>
                  <a:srgbClr val="FF0000"/>
                </a:solidFill>
              </a:rPr>
              <a:t>Negatives- 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masks injury.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Aggression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high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blood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pressure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shrinks testicles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growth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of facial hair for women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Can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get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banned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kidney failure &amp; heart problems</a:t>
            </a:r>
          </a:p>
          <a:p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348804" y="1026501"/>
            <a:ext cx="3326859" cy="470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2400" b="1" u="sng" dirty="0" smtClean="0">
                <a:solidFill>
                  <a:srgbClr val="FF0000"/>
                </a:solidFill>
              </a:rPr>
              <a:t>Beta Blockers</a:t>
            </a:r>
          </a:p>
          <a:p>
            <a:pPr marL="0" indent="0">
              <a:buFont typeface="Arial"/>
              <a:buNone/>
            </a:pPr>
            <a:r>
              <a:rPr lang="en-GB" sz="2000" b="1" u="sng" dirty="0" smtClean="0">
                <a:solidFill>
                  <a:srgbClr val="FF0000"/>
                </a:solidFill>
              </a:rPr>
              <a:t>Positives- </a:t>
            </a:r>
          </a:p>
          <a:p>
            <a:r>
              <a:rPr lang="en-GB" sz="2000" b="1" dirty="0">
                <a:solidFill>
                  <a:schemeClr val="accent6">
                    <a:lumMod val="75000"/>
                  </a:schemeClr>
                </a:solidFill>
              </a:rPr>
              <a:t>Reduce muscle spasms 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Control the heart rate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Keeps athlete calm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Lowers blood pressure</a:t>
            </a:r>
          </a:p>
          <a:p>
            <a:r>
              <a:rPr lang="en-GB" sz="2000" b="1" u="sng" dirty="0" smtClean="0">
                <a:solidFill>
                  <a:srgbClr val="FF0000"/>
                </a:solidFill>
              </a:rPr>
              <a:t>Negatives-</a:t>
            </a:r>
          </a:p>
          <a:p>
            <a:r>
              <a:rPr lang="en-GB" sz="2000" b="1" dirty="0" smtClean="0"/>
              <a:t>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Causes heart attacks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Headaches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Dizziness 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888456" y="1034979"/>
            <a:ext cx="4143983" cy="4700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2400" b="1" u="sng" dirty="0" smtClean="0">
                <a:solidFill>
                  <a:srgbClr val="FF0000"/>
                </a:solidFill>
              </a:rPr>
              <a:t>Stimulants</a:t>
            </a:r>
          </a:p>
          <a:p>
            <a:pPr marL="0" indent="0">
              <a:buFont typeface="Arial"/>
              <a:buNone/>
            </a:pPr>
            <a:r>
              <a:rPr lang="en-GB" sz="2000" b="1" u="sng" dirty="0" smtClean="0">
                <a:solidFill>
                  <a:srgbClr val="FF0000"/>
                </a:solidFill>
              </a:rPr>
              <a:t>Positives- 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faster reactions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Quicker recovery times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increase alertness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Amphetamines</a:t>
            </a:r>
            <a:endParaRPr lang="en-GB" sz="2000" b="1" u="sng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Font typeface="Arial"/>
              <a:buNone/>
            </a:pPr>
            <a:r>
              <a:rPr lang="en-GB" sz="2000" b="1" dirty="0" smtClean="0">
                <a:solidFill>
                  <a:srgbClr val="FF0000"/>
                </a:solidFill>
              </a:rPr>
              <a:t> </a:t>
            </a:r>
            <a:r>
              <a:rPr lang="en-GB" sz="2000" b="1" u="sng" dirty="0" smtClean="0">
                <a:solidFill>
                  <a:srgbClr val="FF0000"/>
                </a:solidFill>
              </a:rPr>
              <a:t>Negatives-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Increased heart rate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Increased blood pressure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Aggression</a:t>
            </a:r>
          </a:p>
          <a:p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Liver/brain damage 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46638" y="5905857"/>
            <a:ext cx="8145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/>
              <a:t>Describe the negative effects of illegal blood doping used for enhancing performance ( 4 marks ) </a:t>
            </a:r>
            <a:endParaRPr lang="en-US" sz="2000" b="1" u="sng" dirty="0"/>
          </a:p>
        </p:txBody>
      </p:sp>
    </p:spTree>
    <p:extLst>
      <p:ext uri="{BB962C8B-B14F-4D97-AF65-F5344CB8AC3E}">
        <p14:creationId xmlns:p14="http://schemas.microsoft.com/office/powerpoint/2010/main" val="11658554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094" y="122271"/>
            <a:ext cx="10515600" cy="1325563"/>
          </a:xfrm>
        </p:spPr>
        <p:txBody>
          <a:bodyPr/>
          <a:lstStyle/>
          <a:p>
            <a:r>
              <a:rPr lang="en-US" u="sng" dirty="0" smtClean="0"/>
              <a:t>Drugs in Sport</a:t>
            </a:r>
            <a:endParaRPr lang="en-US" u="sng" dirty="0"/>
          </a:p>
        </p:txBody>
      </p:sp>
      <p:sp>
        <p:nvSpPr>
          <p:cNvPr id="4" name="Rectangle 3"/>
          <p:cNvSpPr/>
          <p:nvPr/>
        </p:nvSpPr>
        <p:spPr>
          <a:xfrm>
            <a:off x="8035047" y="194824"/>
            <a:ext cx="3793788" cy="875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reasons why sports performers use drugs.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449094" y="1447833"/>
            <a:ext cx="5329136" cy="516697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Impact on Performer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Positives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Perform better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More strength/power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Increase speed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More aggressive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Train longer and harder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Lower heart rate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Negatives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Health problems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High blood pressure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Masks injury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Disqualification</a:t>
            </a:r>
          </a:p>
          <a:p>
            <a:pPr marL="0" indent="0"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Psychological problems</a:t>
            </a:r>
          </a:p>
          <a:p>
            <a:pPr marL="0" indent="0">
              <a:buNone/>
            </a:pPr>
            <a:r>
              <a:rPr lang="en-GB" b="1" dirty="0" err="1" smtClean="0">
                <a:solidFill>
                  <a:schemeClr val="accent6">
                    <a:lumMod val="75000"/>
                  </a:schemeClr>
                </a:solidFill>
              </a:rPr>
              <a:t>Addcition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990095" y="1447834"/>
            <a:ext cx="4718109" cy="36721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Impact on Sport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Bad reputation (poor role models)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Disqualification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Money to test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Let the team down </a:t>
            </a:r>
          </a:p>
          <a:p>
            <a:pPr marL="0" indent="0">
              <a:buFont typeface="Arial"/>
              <a:buNone/>
            </a:pP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774332" y="5120025"/>
            <a:ext cx="80545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/>
              <a:t>Describe the effects of performance enhancing drugs on the performer (4-6 marks)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13464846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04" y="107548"/>
            <a:ext cx="10515600" cy="768216"/>
          </a:xfrm>
        </p:spPr>
        <p:txBody>
          <a:bodyPr>
            <a:normAutofit/>
          </a:bodyPr>
          <a:lstStyle/>
          <a:p>
            <a:r>
              <a:rPr lang="en-GB" sz="3600" u="sng" dirty="0" smtClean="0"/>
              <a:t>Characteristics of a Skilful Movement</a:t>
            </a:r>
            <a:endParaRPr lang="en-GB" sz="36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" y="1157319"/>
            <a:ext cx="11808854" cy="570068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Efficiency- </a:t>
            </a:r>
            <a:r>
              <a:rPr lang="en-GB" sz="2400" b="1" dirty="0" smtClean="0">
                <a:solidFill>
                  <a:srgbClr val="00B050"/>
                </a:solidFill>
              </a:rPr>
              <a:t>Not making unnecessary movements/waste energy.</a:t>
            </a:r>
            <a:r>
              <a:rPr lang="en-GB" sz="2400" b="1" dirty="0" smtClean="0">
                <a:solidFill>
                  <a:srgbClr val="FF0000"/>
                </a:solidFill>
              </a:rPr>
              <a:t> </a:t>
            </a:r>
            <a:r>
              <a:rPr lang="en-GB" sz="2400" b="1" dirty="0" smtClean="0">
                <a:solidFill>
                  <a:srgbClr val="7030A0"/>
                </a:solidFill>
              </a:rPr>
              <a:t>E.G. A basketball player not making unnecessary movements when dribbling p court.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Predetermined-</a:t>
            </a:r>
            <a:r>
              <a:rPr lang="en-GB" sz="2400" b="1" dirty="0" smtClean="0">
                <a:solidFill>
                  <a:srgbClr val="00B050"/>
                </a:solidFill>
              </a:rPr>
              <a:t>Know what you are going to do before you do it. </a:t>
            </a:r>
            <a:r>
              <a:rPr lang="en-GB" sz="2400" b="1" dirty="0" smtClean="0">
                <a:solidFill>
                  <a:srgbClr val="7030A0"/>
                </a:solidFill>
              </a:rPr>
              <a:t>E.g. For example a football player will know where there are going to place their shot before they do it.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Coordinated</a:t>
            </a:r>
            <a:r>
              <a:rPr lang="en-GB" sz="2400" b="1" dirty="0" smtClean="0">
                <a:solidFill>
                  <a:srgbClr val="7030A0"/>
                </a:solidFill>
              </a:rPr>
              <a:t>-</a:t>
            </a:r>
            <a:r>
              <a:rPr lang="en-GB" sz="2400" b="1" dirty="0" smtClean="0">
                <a:solidFill>
                  <a:srgbClr val="00B050"/>
                </a:solidFill>
              </a:rPr>
              <a:t>Ability to use two or more body parts together. </a:t>
            </a:r>
            <a:r>
              <a:rPr lang="en-GB" sz="2400" b="1" dirty="0" smtClean="0">
                <a:solidFill>
                  <a:srgbClr val="7030A0"/>
                </a:solidFill>
              </a:rPr>
              <a:t>E.g. A tennis players movements are linked well together in a serve.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Fluent-</a:t>
            </a:r>
            <a:r>
              <a:rPr lang="en-GB" sz="2400" b="1" dirty="0" smtClean="0">
                <a:solidFill>
                  <a:srgbClr val="7030A0"/>
                </a:solidFill>
              </a:rPr>
              <a:t> </a:t>
            </a:r>
            <a:r>
              <a:rPr lang="en-GB" sz="2400" b="1" dirty="0" smtClean="0">
                <a:solidFill>
                  <a:srgbClr val="00B050"/>
                </a:solidFill>
              </a:rPr>
              <a:t>One move flows into the next. </a:t>
            </a:r>
            <a:r>
              <a:rPr lang="en-GB" sz="2400" b="1" dirty="0" smtClean="0">
                <a:solidFill>
                  <a:srgbClr val="7030A0"/>
                </a:solidFill>
              </a:rPr>
              <a:t>E.g. A dancers routine has moves that flow from one to the next.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FF0000"/>
                </a:solidFill>
              </a:rPr>
              <a:t>Aesthetic-</a:t>
            </a:r>
            <a:r>
              <a:rPr lang="en-GB" sz="2400" b="1" dirty="0" smtClean="0">
                <a:solidFill>
                  <a:srgbClr val="7030A0"/>
                </a:solidFill>
              </a:rPr>
              <a:t> </a:t>
            </a:r>
            <a:r>
              <a:rPr lang="en-GB" sz="2400" b="1" dirty="0" smtClean="0">
                <a:solidFill>
                  <a:srgbClr val="00B050"/>
                </a:solidFill>
              </a:rPr>
              <a:t>Looks good</a:t>
            </a:r>
            <a:r>
              <a:rPr lang="en-GB" sz="2400" b="1" dirty="0" smtClean="0">
                <a:solidFill>
                  <a:srgbClr val="7030A0"/>
                </a:solidFill>
              </a:rPr>
              <a:t>. E.g. A gymnasts floor routine is performed with tension, extension and control so looks good.</a:t>
            </a:r>
          </a:p>
          <a:p>
            <a:pPr marL="0" indent="0">
              <a:buNone/>
            </a:pPr>
            <a:endParaRPr lang="en-GB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2400" u="sng" dirty="0" smtClean="0"/>
          </a:p>
          <a:p>
            <a:pPr marL="0" indent="0">
              <a:buNone/>
            </a:pPr>
            <a:endParaRPr lang="en-GB" sz="2400" u="sng" dirty="0" smtClean="0"/>
          </a:p>
          <a:p>
            <a:pPr marL="0" indent="0">
              <a:buNone/>
            </a:pPr>
            <a:endParaRPr lang="en-GB" sz="2400" u="sng" dirty="0" smtClean="0"/>
          </a:p>
          <a:p>
            <a:pPr marL="0" indent="0">
              <a:buNone/>
            </a:pPr>
            <a:r>
              <a:rPr lang="en-GB" sz="2400" b="1" u="sng" dirty="0" smtClean="0"/>
              <a:t>Identify and Describe using Practical examples the Characteristics of a skilful movement (2-5 marks) </a:t>
            </a:r>
            <a:endParaRPr lang="en-GB" sz="2400" b="1" u="sng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094094"/>
              </p:ext>
            </p:extLst>
          </p:nvPr>
        </p:nvGraphicFramePr>
        <p:xfrm>
          <a:off x="1278449" y="3618468"/>
          <a:ext cx="9012744" cy="2246365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4506372"/>
                <a:gridCol w="4506372"/>
              </a:tblGrid>
              <a:tr h="509005">
                <a:tc>
                  <a:txBody>
                    <a:bodyPr/>
                    <a:lstStyle/>
                    <a:p>
                      <a:r>
                        <a:rPr lang="en-GB" dirty="0" smtClean="0"/>
                        <a:t>Skilled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Unskilled</a:t>
                      </a:r>
                      <a:endParaRPr lang="en-GB" dirty="0"/>
                    </a:p>
                  </a:txBody>
                  <a:tcPr/>
                </a:tc>
              </a:tr>
              <a:tr h="1542585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No wasted effort</a:t>
                      </a:r>
                    </a:p>
                    <a:p>
                      <a:pPr algn="ctr"/>
                      <a:r>
                        <a:rPr lang="en-GB" dirty="0" smtClean="0"/>
                        <a:t>Knows what their doing</a:t>
                      </a:r>
                    </a:p>
                    <a:p>
                      <a:pPr algn="ctr"/>
                      <a:r>
                        <a:rPr lang="en-GB" dirty="0" smtClean="0"/>
                        <a:t>Smooth and fluent</a:t>
                      </a:r>
                    </a:p>
                    <a:p>
                      <a:pPr algn="ctr"/>
                      <a:r>
                        <a:rPr lang="en-GB" dirty="0" smtClean="0"/>
                        <a:t>Looks</a:t>
                      </a:r>
                      <a:r>
                        <a:rPr lang="en-GB" baseline="0" dirty="0" smtClean="0"/>
                        <a:t> good</a:t>
                      </a:r>
                    </a:p>
                    <a:p>
                      <a:pPr algn="ctr"/>
                      <a:r>
                        <a:rPr lang="en-GB" baseline="0" dirty="0" smtClean="0"/>
                        <a:t>Nearly always successful</a:t>
                      </a:r>
                    </a:p>
                    <a:p>
                      <a:pPr algn="ctr"/>
                      <a:r>
                        <a:rPr lang="en-GB" baseline="0" dirty="0" smtClean="0"/>
                        <a:t>Good technique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Wastes effort</a:t>
                      </a:r>
                    </a:p>
                    <a:p>
                      <a:pPr algn="ctr"/>
                      <a:r>
                        <a:rPr lang="en-GB" dirty="0" smtClean="0"/>
                        <a:t>Slow</a:t>
                      </a:r>
                    </a:p>
                    <a:p>
                      <a:pPr algn="ctr"/>
                      <a:r>
                        <a:rPr lang="en-GB" dirty="0" smtClean="0"/>
                        <a:t>Don’t know what they are doing</a:t>
                      </a:r>
                    </a:p>
                    <a:p>
                      <a:pPr algn="ctr"/>
                      <a:r>
                        <a:rPr lang="en-GB" dirty="0" smtClean="0"/>
                        <a:t>Jerky movements</a:t>
                      </a:r>
                    </a:p>
                    <a:p>
                      <a:pPr algn="ctr"/>
                      <a:r>
                        <a:rPr lang="en-GB" dirty="0" smtClean="0"/>
                        <a:t>Awkward</a:t>
                      </a:r>
                    </a:p>
                    <a:p>
                      <a:pPr algn="ctr"/>
                      <a:r>
                        <a:rPr lang="en-GB" dirty="0" smtClean="0"/>
                        <a:t>Rarely successful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8035047" y="107548"/>
            <a:ext cx="3793788" cy="875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Describe the characteristics of a skilful movement. Applying practical examples</a:t>
            </a:r>
          </a:p>
        </p:txBody>
      </p:sp>
    </p:spTree>
    <p:extLst>
      <p:ext uri="{BB962C8B-B14F-4D97-AF65-F5344CB8AC3E}">
        <p14:creationId xmlns:p14="http://schemas.microsoft.com/office/powerpoint/2010/main" val="261276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885" y="224074"/>
            <a:ext cx="10515600" cy="782738"/>
          </a:xfrm>
        </p:spPr>
        <p:txBody>
          <a:bodyPr>
            <a:normAutofit/>
          </a:bodyPr>
          <a:lstStyle/>
          <a:p>
            <a:r>
              <a:rPr lang="en-US" u="sng" dirty="0" smtClean="0"/>
              <a:t>Classification of Skills </a:t>
            </a:r>
            <a:endParaRPr lang="en-US" u="sng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251521" y="1288916"/>
            <a:ext cx="5546164" cy="4781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b="1" u="sng" dirty="0" smtClean="0"/>
              <a:t>Open-closed continuum- (Environmental)</a:t>
            </a:r>
          </a:p>
          <a:p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Open skills-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Are affected by the environment </a:t>
            </a:r>
            <a:r>
              <a:rPr lang="en-GB" b="1" dirty="0" smtClean="0">
                <a:solidFill>
                  <a:srgbClr val="7030A0"/>
                </a:solidFill>
              </a:rPr>
              <a:t>E.g. Pass in football. E.g. A chest pass in netball</a:t>
            </a:r>
          </a:p>
          <a:p>
            <a:r>
              <a:rPr lang="en-GB" b="1" dirty="0">
                <a:solidFill>
                  <a:srgbClr val="FF0000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Closed skills-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Are not affected by the environment </a:t>
            </a:r>
            <a:r>
              <a:rPr lang="en-GB" b="1" dirty="0" smtClean="0">
                <a:solidFill>
                  <a:srgbClr val="7030A0"/>
                </a:solidFill>
              </a:rPr>
              <a:t>e.g. Golf putt. E.g. a penalty in football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13092" y="1288916"/>
            <a:ext cx="5927387" cy="50924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u="sng" dirty="0" smtClean="0"/>
              <a:t>Simple and complex continuum (difficulty- based on decisions and judgements that need to be made)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 Simple skills-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skill is straightforward and hardly any decisions have to be made. </a:t>
            </a:r>
            <a:r>
              <a:rPr lang="en-GB" b="1" dirty="0" smtClean="0">
                <a:solidFill>
                  <a:srgbClr val="7030A0"/>
                </a:solidFill>
              </a:rPr>
              <a:t>E.g. A sprint start start in swimming.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 Complex skills-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skill is complex, many decisions have to be made and possibly learnt in stages.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A pass in hockey. E.g. A slip catch in cricket</a:t>
            </a: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801583" y="224074"/>
            <a:ext cx="3793788" cy="875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how skills are classified using practical examples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6695" y="5988094"/>
            <a:ext cx="11503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how a coach would vary a training session when coaching open and closed skills (3 marks</a:t>
            </a:r>
            <a:r>
              <a:rPr lang="en-US" b="1" u="sng" dirty="0" smtClean="0"/>
              <a:t>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8018485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499" y="0"/>
            <a:ext cx="10515600" cy="845489"/>
          </a:xfrm>
        </p:spPr>
        <p:txBody>
          <a:bodyPr/>
          <a:lstStyle/>
          <a:p>
            <a:r>
              <a:rPr lang="en-GB" u="sng" dirty="0" smtClean="0"/>
              <a:t>Goal setting 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9" y="769558"/>
            <a:ext cx="11911884" cy="5953214"/>
          </a:xfrm>
        </p:spPr>
        <p:txBody>
          <a:bodyPr/>
          <a:lstStyle/>
          <a:p>
            <a:pPr marL="0" indent="0">
              <a:buNone/>
            </a:pPr>
            <a:r>
              <a:rPr lang="en-GB" b="1" dirty="0" smtClean="0"/>
              <a:t>The importance of goal setting-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T</a:t>
            </a:r>
            <a:r>
              <a:rPr lang="en-GB" b="1" dirty="0" smtClean="0">
                <a:solidFill>
                  <a:srgbClr val="FF0000"/>
                </a:solidFill>
              </a:rPr>
              <a:t>raining increases- </a:t>
            </a:r>
            <a:r>
              <a:rPr lang="en-GB" b="1" dirty="0" smtClean="0">
                <a:solidFill>
                  <a:srgbClr val="7030A0"/>
                </a:solidFill>
              </a:rPr>
              <a:t>setting a goal to improve flexibility will help you to train to improve this.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A</a:t>
            </a:r>
            <a:r>
              <a:rPr lang="en-GB" b="1" dirty="0" smtClean="0">
                <a:solidFill>
                  <a:srgbClr val="FF0000"/>
                </a:solidFill>
              </a:rPr>
              <a:t>nxiety decreases- </a:t>
            </a:r>
            <a:r>
              <a:rPr lang="en-GB" b="1" dirty="0" smtClean="0">
                <a:solidFill>
                  <a:srgbClr val="7030A0"/>
                </a:solidFill>
              </a:rPr>
              <a:t>to focus on a set goal to finish a race in a certain time to help cope with the pressure of competition</a:t>
            </a:r>
            <a:r>
              <a:rPr lang="en-GB" b="1" dirty="0" smtClean="0"/>
              <a:t>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C</a:t>
            </a:r>
            <a:r>
              <a:rPr lang="en-GB" b="1" dirty="0" smtClean="0">
                <a:solidFill>
                  <a:srgbClr val="FF0000"/>
                </a:solidFill>
              </a:rPr>
              <a:t>onfidence increases- </a:t>
            </a:r>
            <a:r>
              <a:rPr lang="en-GB" b="1" dirty="0" smtClean="0">
                <a:solidFill>
                  <a:srgbClr val="7030A0"/>
                </a:solidFill>
              </a:rPr>
              <a:t>When setting a goal of scoring 10 goals a season, when you achieve this it raises confidence.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O</a:t>
            </a:r>
            <a:r>
              <a:rPr lang="en-GB" b="1" dirty="0" smtClean="0">
                <a:solidFill>
                  <a:srgbClr val="FF0000"/>
                </a:solidFill>
              </a:rPr>
              <a:t>ptimise performance- </a:t>
            </a:r>
            <a:r>
              <a:rPr lang="en-GB" b="1" dirty="0" smtClean="0">
                <a:solidFill>
                  <a:srgbClr val="7030A0"/>
                </a:solidFill>
              </a:rPr>
              <a:t>To set a target to score 20 goals in a season to improve your performance in football. </a:t>
            </a:r>
          </a:p>
          <a:p>
            <a:endParaRPr lang="en-GB" b="1" u="sng" dirty="0"/>
          </a:p>
          <a:p>
            <a:pPr marL="0" indent="0">
              <a:buNone/>
            </a:pPr>
            <a:r>
              <a:rPr lang="en-GB" b="1" u="sng" dirty="0" smtClean="0"/>
              <a:t>Explain the importance of setting goals with examples. Describe why goal setting is important in physical activity. (often a two part question with SMART) (5-6 marks)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3112367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104" y="0"/>
            <a:ext cx="10515600" cy="935641"/>
          </a:xfrm>
        </p:spPr>
        <p:txBody>
          <a:bodyPr/>
          <a:lstStyle/>
          <a:p>
            <a:r>
              <a:rPr lang="en-GB" u="sng" dirty="0" smtClean="0"/>
              <a:t>Goal setting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740" y="808194"/>
            <a:ext cx="11924763" cy="60498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 smtClean="0"/>
              <a:t>Principle of SMART goal setting</a:t>
            </a:r>
          </a:p>
          <a:p>
            <a:r>
              <a:rPr lang="en-GB" b="1" u="sng" dirty="0" smtClean="0">
                <a:solidFill>
                  <a:srgbClr val="FF0000"/>
                </a:solidFill>
              </a:rPr>
              <a:t>S</a:t>
            </a:r>
            <a:r>
              <a:rPr lang="en-GB" b="1" dirty="0" smtClean="0">
                <a:solidFill>
                  <a:srgbClr val="FF0000"/>
                </a:solidFill>
              </a:rPr>
              <a:t>pecific- </a:t>
            </a:r>
            <a:r>
              <a:rPr lang="en-GB" b="1" dirty="0" smtClean="0">
                <a:solidFill>
                  <a:srgbClr val="00B050"/>
                </a:solidFill>
              </a:rPr>
              <a:t>specific to the individuals needs and goals.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A footballer will target their cardio vascular endurance.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M</a:t>
            </a:r>
            <a:r>
              <a:rPr lang="en-GB" b="1" dirty="0" smtClean="0">
                <a:solidFill>
                  <a:srgbClr val="FF0000"/>
                </a:solidFill>
              </a:rPr>
              <a:t>easurable-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The goal must be able to be assessed to track progress. </a:t>
            </a:r>
            <a:r>
              <a:rPr lang="en-GB" b="1" dirty="0" smtClean="0">
                <a:solidFill>
                  <a:srgbClr val="7030A0"/>
                </a:solidFill>
              </a:rPr>
              <a:t>E.g. To make 9st after an exercise programme.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A</a:t>
            </a:r>
            <a:r>
              <a:rPr lang="en-GB" b="1" dirty="0" smtClean="0">
                <a:solidFill>
                  <a:srgbClr val="FF0000"/>
                </a:solidFill>
              </a:rPr>
              <a:t>chievable-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The goal must be within the capabilities of the performer. </a:t>
            </a:r>
            <a:r>
              <a:rPr lang="en-GB" b="1" dirty="0" smtClean="0">
                <a:solidFill>
                  <a:srgbClr val="7030A0"/>
                </a:solidFill>
              </a:rPr>
              <a:t>E.g. A runner to run 5km before they run 10km.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R</a:t>
            </a:r>
            <a:r>
              <a:rPr lang="en-GB" b="1" dirty="0" smtClean="0">
                <a:solidFill>
                  <a:srgbClr val="FF0000"/>
                </a:solidFill>
              </a:rPr>
              <a:t>ealistic-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The goal must be within the capabilities of the performer but still challenging. </a:t>
            </a:r>
            <a:r>
              <a:rPr lang="en-GB" b="1" dirty="0" smtClean="0">
                <a:solidFill>
                  <a:srgbClr val="7030A0"/>
                </a:solidFill>
              </a:rPr>
              <a:t>E.g. A badminton player must learn to hit the shuttle before placing it around the court. </a:t>
            </a:r>
          </a:p>
          <a:p>
            <a:r>
              <a:rPr lang="en-GB" b="1" dirty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T</a:t>
            </a:r>
            <a:r>
              <a:rPr lang="en-GB" b="1" dirty="0" smtClean="0">
                <a:solidFill>
                  <a:srgbClr val="FF0000"/>
                </a:solidFill>
              </a:rPr>
              <a:t>ime-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A time to complete the goal so progress can be tracked.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an athlete must beat their PB by the end of the season. </a:t>
            </a:r>
          </a:p>
          <a:p>
            <a:pPr marL="0" indent="0">
              <a:buNone/>
            </a:pPr>
            <a:r>
              <a:rPr lang="en-GB" b="1" u="sng" dirty="0" smtClean="0"/>
              <a:t>Explain the SMART principle of goal setting. Explain how SMART helps someone to stick to an exercise programme. (Unless SMART is stated don’t mention it!) (5 marks)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7626940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826" y="326214"/>
            <a:ext cx="10515600" cy="666007"/>
          </a:xfrm>
        </p:spPr>
        <p:txBody>
          <a:bodyPr>
            <a:normAutofit fontScale="90000"/>
          </a:bodyPr>
          <a:lstStyle/>
          <a:p>
            <a:r>
              <a:rPr lang="en-US" u="sng" dirty="0" smtClean="0"/>
              <a:t>Mental Preparation</a:t>
            </a:r>
            <a:endParaRPr lang="en-US" u="sng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323528" y="1230213"/>
            <a:ext cx="4754310" cy="4495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 smtClean="0"/>
              <a:t>Imagery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</a:rPr>
              <a:t>Imagery can improve concentration. It is the creation of pictures in our minds </a:t>
            </a:r>
          </a:p>
          <a:p>
            <a:pPr marL="0" indent="0">
              <a:buNone/>
            </a:pPr>
            <a:endParaRPr lang="en-GB" b="1" u="sng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b="1" u="sng" dirty="0" smtClean="0"/>
              <a:t>Benefits</a:t>
            </a:r>
            <a:endParaRPr lang="en-GB" b="1" u="sng" dirty="0"/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Relaxation.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Stress and anxiety.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Concentration 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Confidence</a:t>
            </a:r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7801583" y="224074"/>
            <a:ext cx="3793788" cy="875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effects of mental preparation for performance.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Apply practical examples</a:t>
            </a:r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077838" y="1357491"/>
            <a:ext cx="6517533" cy="436852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u="sng" dirty="0" smtClean="0"/>
              <a:t>Mental rehearsal</a:t>
            </a:r>
          </a:p>
          <a:p>
            <a:r>
              <a:rPr lang="en-GB" b="1" dirty="0" smtClean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Internal &amp; external imagery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Internal</a:t>
            </a:r>
            <a:r>
              <a:rPr lang="en-GB" b="1" dirty="0" smtClean="0"/>
              <a:t>-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magining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yourself doing the activity-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High </a:t>
            </a:r>
            <a:r>
              <a:rPr lang="en-GB" b="1" dirty="0" smtClean="0">
                <a:solidFill>
                  <a:srgbClr val="7030A0"/>
                </a:solidFill>
              </a:rPr>
              <a:t>jump</a:t>
            </a:r>
            <a:r>
              <a:rPr lang="en-GB" b="1" dirty="0" smtClean="0">
                <a:solidFill>
                  <a:srgbClr val="7030A0"/>
                </a:solidFill>
              </a:rPr>
              <a:t>, imagine yourself doing the run </a:t>
            </a:r>
            <a:r>
              <a:rPr lang="en-GB" b="1" dirty="0" err="1" smtClean="0">
                <a:solidFill>
                  <a:srgbClr val="7030A0"/>
                </a:solidFill>
              </a:rPr>
              <a:t>up,j</a:t>
            </a:r>
            <a:r>
              <a:rPr lang="en-GB" b="1" dirty="0" smtClean="0">
                <a:solidFill>
                  <a:srgbClr val="7030A0"/>
                </a:solidFill>
              </a:rPr>
              <a:t> ump and landing.</a:t>
            </a:r>
            <a:endParaRPr lang="en-GB" b="1" dirty="0" smtClean="0">
              <a:solidFill>
                <a:srgbClr val="7030A0"/>
              </a:solidFill>
            </a:endParaRPr>
          </a:p>
          <a:p>
            <a:r>
              <a:rPr lang="en-GB" b="1" dirty="0" smtClean="0">
                <a:solidFill>
                  <a:srgbClr val="FF0000"/>
                </a:solidFill>
              </a:rPr>
              <a:t>External</a:t>
            </a:r>
            <a:r>
              <a:rPr lang="en-GB" b="1" dirty="0" smtClean="0"/>
              <a:t>-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magine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yourself outside of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your body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racing car </a:t>
            </a:r>
            <a:r>
              <a:rPr lang="en-GB" b="1" dirty="0" smtClean="0">
                <a:solidFill>
                  <a:srgbClr val="7030A0"/>
                </a:solidFill>
              </a:rPr>
              <a:t>driver</a:t>
            </a:r>
            <a:r>
              <a:rPr lang="en-GB" b="1" dirty="0">
                <a:solidFill>
                  <a:srgbClr val="7030A0"/>
                </a:solidFill>
              </a:rPr>
              <a:t> </a:t>
            </a:r>
            <a:r>
              <a:rPr lang="en-GB" b="1" dirty="0" smtClean="0">
                <a:solidFill>
                  <a:srgbClr val="7030A0"/>
                </a:solidFill>
              </a:rPr>
              <a:t>goes through the route before the race.</a:t>
            </a:r>
            <a:endParaRPr lang="en-GB" b="1" dirty="0" smtClean="0">
              <a:solidFill>
                <a:srgbClr val="7030A0"/>
              </a:solidFill>
            </a:endParaRPr>
          </a:p>
          <a:p>
            <a:endParaRPr lang="en-GB" b="1" dirty="0" smtClean="0"/>
          </a:p>
          <a:p>
            <a:pPr marL="0" indent="0">
              <a:buFont typeface="Arial"/>
              <a:buNone/>
            </a:pPr>
            <a:r>
              <a:rPr lang="en-GB" b="1" u="sng" dirty="0" smtClean="0"/>
              <a:t>Benefits</a:t>
            </a:r>
            <a:endParaRPr lang="en-GB" b="1" u="sng" dirty="0" smtClean="0"/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Relaxation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Speeds up reactions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concentration &amp; focus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6579" y="5856932"/>
            <a:ext cx="113554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/>
              <a:t>Describe the effects of mental preparation on the performer of physical activities (4 marks)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143075759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549" y="287303"/>
            <a:ext cx="10515600" cy="996747"/>
          </a:xfrm>
        </p:spPr>
        <p:txBody>
          <a:bodyPr/>
          <a:lstStyle/>
          <a:p>
            <a:r>
              <a:rPr lang="en-US" u="sng" smtClean="0"/>
              <a:t>Mental Preparation</a:t>
            </a:r>
            <a:endParaRPr lang="en-US" u="sng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68549" y="1308420"/>
            <a:ext cx="5348591" cy="4678903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 smtClean="0"/>
              <a:t>Positive Thinking-Self talk</a:t>
            </a:r>
            <a:endParaRPr lang="en-GB" b="1" u="sng" dirty="0" smtClean="0"/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Positive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about past experiences and future participation. 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This can also work the opposite-Negative self talk.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Benefits- </a:t>
            </a:r>
            <a:endParaRPr lang="en-GB" b="1" u="sng" dirty="0" smtClean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I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ncrease self confidence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R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aise levels of aspiration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anxiety 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5817140" y="1415322"/>
            <a:ext cx="6089515" cy="523839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000" b="1" u="sng" dirty="0" smtClean="0"/>
              <a:t>Selective Attention</a:t>
            </a:r>
          </a:p>
          <a:p>
            <a:r>
              <a:rPr lang="en-GB" b="1" dirty="0" smtClean="0"/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Focus on relevant cues.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Filter out unnecessary information. More experienced players do this better.</a:t>
            </a:r>
          </a:p>
          <a:p>
            <a:pPr marL="0" indent="0">
              <a:buFont typeface="Arial"/>
              <a:buNone/>
            </a:pPr>
            <a:r>
              <a:rPr lang="en-GB" b="1" dirty="0" smtClean="0">
                <a:solidFill>
                  <a:srgbClr val="7030A0"/>
                </a:solidFill>
              </a:rPr>
              <a:t>E.g. Blocking out the crowd when taking a penalty kick in football. </a:t>
            </a:r>
          </a:p>
          <a:p>
            <a:pPr marL="0" indent="0">
              <a:buFont typeface="Arial"/>
              <a:buNone/>
            </a:pPr>
            <a:endParaRPr lang="en-GB" b="1" dirty="0" smtClean="0"/>
          </a:p>
          <a:p>
            <a:pPr marL="0" indent="0">
              <a:buFont typeface="Arial"/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Factors affecting Selective attention-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Relevance-</a:t>
            </a:r>
            <a:r>
              <a:rPr lang="en-GB" b="1" dirty="0" smtClean="0">
                <a:solidFill>
                  <a:srgbClr val="7030A0"/>
                </a:solidFill>
              </a:rPr>
              <a:t>E.g. the goalkeeper may judge the strikers foot to be more relevant than actions of the crowd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Expectation-</a:t>
            </a:r>
            <a:r>
              <a:rPr lang="en-GB" b="1" dirty="0" smtClean="0">
                <a:solidFill>
                  <a:srgbClr val="7030A0"/>
                </a:solidFill>
              </a:rPr>
              <a:t>E.g. the goal keeper expects there to be a shot because of the strikers body position.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Vividness- </a:t>
            </a:r>
            <a:r>
              <a:rPr lang="en-GB" b="1" dirty="0" smtClean="0">
                <a:solidFill>
                  <a:srgbClr val="7030A0"/>
                </a:solidFill>
              </a:rPr>
              <a:t>E.g. a team mates shout is more likely to get your attention than a comment from the opposite team.</a:t>
            </a:r>
            <a:endParaRPr lang="en-GB" b="1" dirty="0">
              <a:solidFill>
                <a:srgbClr val="7030A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801583" y="224074"/>
            <a:ext cx="3793788" cy="875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effects of mental preparation for performance.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Apply practical examples</a:t>
            </a:r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0740" y="5817140"/>
            <a:ext cx="548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Explain why mental preparation can enable fair play and improve performance in physical activities (4 marks)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385622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008" y="243529"/>
            <a:ext cx="10515600" cy="821649"/>
          </a:xfrm>
        </p:spPr>
        <p:txBody>
          <a:bodyPr/>
          <a:lstStyle/>
          <a:p>
            <a:r>
              <a:rPr lang="en-US" u="sng" dirty="0" smtClean="0"/>
              <a:t>Guidance</a:t>
            </a:r>
            <a:endParaRPr lang="en-US" u="sng" dirty="0"/>
          </a:p>
        </p:txBody>
      </p:sp>
      <p:sp>
        <p:nvSpPr>
          <p:cNvPr id="4" name="Rectangle 3"/>
          <p:cNvSpPr/>
          <p:nvPr/>
        </p:nvSpPr>
        <p:spPr>
          <a:xfrm>
            <a:off x="7801583" y="243529"/>
            <a:ext cx="3793788" cy="10940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different types of guidance. 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Describe the advantages and disadvantages of each type</a:t>
            </a:r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sz="quarter" idx="1"/>
          </p:nvPr>
        </p:nvSpPr>
        <p:spPr>
          <a:xfrm>
            <a:off x="3142033" y="233868"/>
            <a:ext cx="4659550" cy="110375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The 4 types of guidance</a:t>
            </a:r>
            <a:endParaRPr lang="en-GB" b="1" u="sng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rgbClr val="FF0000"/>
                </a:solidFill>
              </a:rPr>
              <a:t> Visual           3. Manual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rgbClr val="FF0000"/>
                </a:solidFill>
              </a:rPr>
              <a:t> Verbal          4. Mechanical</a:t>
            </a:r>
            <a:endParaRPr lang="en-GB" b="1" dirty="0" smtClean="0">
              <a:solidFill>
                <a:srgbClr val="FF00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89106" y="1595747"/>
            <a:ext cx="4863830" cy="463975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4400" b="1" u="sng" dirty="0" smtClean="0"/>
              <a:t>Visual Guidance </a:t>
            </a:r>
          </a:p>
          <a:p>
            <a:pPr marL="0" indent="0">
              <a:buFont typeface="Arial"/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 use of images or demonstrations to help a learner.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Allows a mental image to be made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Demonstrations- Must be accurate to not confuse learner</a:t>
            </a:r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Advantages-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Good for beginners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Easy to remember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Quick and effective</a:t>
            </a:r>
          </a:p>
          <a:p>
            <a:pPr marL="0" indent="0">
              <a:buNone/>
            </a:pPr>
            <a:r>
              <a:rPr lang="en-GB" b="1" dirty="0" smtClean="0"/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Disadvantages-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Wrong demonstrations = wrong movement learnt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Difficult to get a feel of the skill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Too complicated to understand.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52936" y="1776086"/>
            <a:ext cx="6766037" cy="4717543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4000" b="1" u="sng" dirty="0" smtClean="0"/>
              <a:t>Manual and Mechanical</a:t>
            </a:r>
          </a:p>
          <a:p>
            <a:pPr marL="0" indent="0" algn="ctr">
              <a:buFont typeface="Arial"/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 production of the correct movement by the use of mechanical aids or by the support of a coach.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Physical support by another person or mechanical device. </a:t>
            </a:r>
            <a:r>
              <a:rPr lang="en-GB" b="1" dirty="0" smtClean="0">
                <a:solidFill>
                  <a:srgbClr val="7030A0"/>
                </a:solidFill>
              </a:rPr>
              <a:t>E.g. supporting a gymnast over the vault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The response of the performer being directed physically by another person. </a:t>
            </a:r>
            <a:r>
              <a:rPr lang="en-GB" b="1" dirty="0" smtClean="0">
                <a:solidFill>
                  <a:srgbClr val="7030A0"/>
                </a:solidFill>
              </a:rPr>
              <a:t>E.g. Holding the arms of a golfer, forcing their arms through the movement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>
              <a:buFont typeface="Arial"/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Advantages-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fear in dangerous situations.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Performer feels safer = raise confidence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Gives performer idea of the feeling</a:t>
            </a:r>
          </a:p>
          <a:p>
            <a:pPr marL="0" indent="0">
              <a:buFont typeface="Arial"/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Disadvantages-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Unrealistic feeling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Over reliant on sport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Can be dangerous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4. Sometimes does not give true sense of the feeling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7572" y="6186938"/>
            <a:ext cx="1046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Explain one advantage and one disadvantage of using manual guidance when developing a motor skill in sport (4 marks)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7451948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3828"/>
          </a:xfrm>
        </p:spPr>
        <p:txBody>
          <a:bodyPr/>
          <a:lstStyle/>
          <a:p>
            <a:r>
              <a:rPr lang="en-US" u="sng" dirty="0" smtClean="0"/>
              <a:t>Guidance</a:t>
            </a:r>
            <a:endParaRPr lang="en-US" u="sng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77693" y="1337621"/>
            <a:ext cx="5418307" cy="439933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4500" u="sng" dirty="0" smtClean="0"/>
              <a:t>Verbal Guidance</a:t>
            </a:r>
          </a:p>
          <a:p>
            <a:pPr marL="0" indent="0" algn="ctr">
              <a:buFont typeface="Arial"/>
              <a:buNone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The use of speech to describe the desired movement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Motor skills are often difficult to describe.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Tactics/positional play- experienced. </a:t>
            </a:r>
          </a:p>
          <a:p>
            <a:endParaRPr lang="en-GB" b="1" dirty="0" smtClean="0"/>
          </a:p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Advantages-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Immediate &amp; quick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Good for fine tuning a skill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Can be motivating</a:t>
            </a:r>
          </a:p>
          <a:p>
            <a:pPr marL="0" indent="0">
              <a:buFont typeface="Arial"/>
              <a:buNone/>
            </a:pP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u="sng" dirty="0" smtClean="0">
                <a:solidFill>
                  <a:srgbClr val="FF0000"/>
                </a:solidFill>
              </a:rPr>
              <a:t>Disadvantages-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Wrong information can be given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Can be misleading/confusing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Cannot easily create mental image. </a:t>
            </a:r>
          </a:p>
          <a:p>
            <a:pPr marL="0" indent="0">
              <a:buFont typeface="Arial"/>
              <a:buNone/>
            </a:pPr>
            <a:endParaRPr lang="en-GB" dirty="0" smtClean="0"/>
          </a:p>
          <a:p>
            <a:pPr marL="0" indent="0">
              <a:buFont typeface="Arial"/>
              <a:buNone/>
            </a:pP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6634263" y="2007097"/>
            <a:ext cx="51362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/>
              <a:t>Coach needs to be aware of the following points when teaching verbal guidance:</a:t>
            </a:r>
          </a:p>
          <a:p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Don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’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t speak for too long- Performers have short attention spans.</a:t>
            </a:r>
          </a:p>
          <a:p>
            <a:pPr marL="285750" indent="-285750">
              <a:buFont typeface="Arial" charset="0"/>
              <a:buChar char="•"/>
            </a:pP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Some movements simply cannot be explained</a:t>
            </a:r>
          </a:p>
          <a:p>
            <a:pPr marL="285750" indent="-285750">
              <a:buFont typeface="Arial" charset="0"/>
              <a:buChar char="•"/>
            </a:pP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Direct verbal guidance is better at early stages</a:t>
            </a:r>
          </a:p>
          <a:p>
            <a:pPr marL="285750" indent="-285750">
              <a:buFont typeface="Arial" charset="0"/>
              <a:buChar char="•"/>
            </a:pP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Questioning techniques can encourage personal development. 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01583" y="243529"/>
            <a:ext cx="3793788" cy="109409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Explain the different types of guidance. 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Describe the advantages and disadvantages of each type</a:t>
            </a:r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0" y="5736956"/>
            <a:ext cx="97649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Evaluate the use of verbal guidance to improve sports performance to a group of beginners in badminton (6-8 marks)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0849258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55" y="1"/>
            <a:ext cx="10515600" cy="1100390"/>
          </a:xfrm>
        </p:spPr>
        <p:txBody>
          <a:bodyPr/>
          <a:lstStyle/>
          <a:p>
            <a:r>
              <a:rPr lang="en-GB" u="sng" dirty="0" smtClean="0"/>
              <a:t>Types of Feedback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655" y="1325563"/>
            <a:ext cx="11457171" cy="5278095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 smtClean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Intrinsic- </a:t>
            </a:r>
            <a:r>
              <a:rPr lang="en-GB" b="1" dirty="0" smtClean="0">
                <a:solidFill>
                  <a:srgbClr val="00B050"/>
                </a:solidFill>
              </a:rPr>
              <a:t>Feedback from yourself about how performing an activity feels.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7030A0"/>
                </a:solidFill>
              </a:rPr>
              <a:t>E.g. A swimmer feels his leg kick is giving him lots of power.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Extrinsic- </a:t>
            </a:r>
            <a:r>
              <a:rPr lang="en-GB" b="1" dirty="0" smtClean="0">
                <a:solidFill>
                  <a:srgbClr val="00B050"/>
                </a:solidFill>
              </a:rPr>
              <a:t>Feedback from someone else who is watching such as a coach or instructor. </a:t>
            </a:r>
            <a:r>
              <a:rPr lang="en-GB" b="1" dirty="0" smtClean="0">
                <a:solidFill>
                  <a:srgbClr val="7030A0"/>
                </a:solidFill>
              </a:rPr>
              <a:t>E.g. Your coach praises you on your dribbling in football.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Knowledge of results- </a:t>
            </a:r>
            <a:r>
              <a:rPr lang="en-GB" b="1" dirty="0" smtClean="0">
                <a:solidFill>
                  <a:srgbClr val="00B050"/>
                </a:solidFill>
              </a:rPr>
              <a:t>Outcome of performance</a:t>
            </a:r>
            <a:r>
              <a:rPr lang="en-GB" b="1" dirty="0" smtClean="0"/>
              <a:t>. </a:t>
            </a:r>
            <a:r>
              <a:rPr lang="en-GB" b="1" dirty="0" smtClean="0">
                <a:solidFill>
                  <a:srgbClr val="7030A0"/>
                </a:solidFill>
              </a:rPr>
              <a:t>E.g. A gymnast finds out their score at the end of a gymnastic routine.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Knowledge of performance- </a:t>
            </a:r>
            <a:r>
              <a:rPr lang="en-GB" b="1" dirty="0" smtClean="0">
                <a:solidFill>
                  <a:srgbClr val="00B050"/>
                </a:solidFill>
              </a:rPr>
              <a:t>Feedback on the performers skill or technique</a:t>
            </a:r>
            <a:r>
              <a:rPr lang="en-GB" b="1" dirty="0" smtClean="0"/>
              <a:t>. </a:t>
            </a:r>
            <a:r>
              <a:rPr lang="en-GB" b="1" dirty="0" smtClean="0">
                <a:solidFill>
                  <a:srgbClr val="7030A0"/>
                </a:solidFill>
              </a:rPr>
              <a:t>E.g. Your coach tells you that you need more power in your Netball pass.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Positive-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Receive praise </a:t>
            </a:r>
            <a:r>
              <a:rPr lang="en-GB" b="1" dirty="0" smtClean="0">
                <a:solidFill>
                  <a:srgbClr val="7030A0"/>
                </a:solidFill>
              </a:rPr>
              <a:t>E.g. Getting praise for your successful goal in football. 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 </a:t>
            </a:r>
            <a:r>
              <a:rPr lang="en-GB" b="1" dirty="0" smtClean="0">
                <a:solidFill>
                  <a:srgbClr val="FF0000"/>
                </a:solidFill>
              </a:rPr>
              <a:t>Negative-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rgbClr val="00B050"/>
                </a:solidFill>
              </a:rPr>
              <a:t>Receive criticism</a:t>
            </a:r>
            <a:r>
              <a:rPr lang="en-GB" b="1" dirty="0" smtClean="0"/>
              <a:t>. </a:t>
            </a:r>
            <a:r>
              <a:rPr lang="en-GB" b="1" dirty="0" smtClean="0">
                <a:solidFill>
                  <a:srgbClr val="7030A0"/>
                </a:solidFill>
              </a:rPr>
              <a:t>E.g. Your coach tells you off for losing your tennis match. </a:t>
            </a:r>
          </a:p>
          <a:p>
            <a:pPr marL="0" indent="0">
              <a:buNone/>
            </a:pPr>
            <a:r>
              <a:rPr lang="en-GB" b="1" u="sng" dirty="0" smtClean="0"/>
              <a:t>Describe the different types of feedback and use practical examples/ Links with motivation- how can feedback motivate someone to follow a healthy active lifestyle. (4 -6 marks)</a:t>
            </a:r>
            <a:endParaRPr lang="en-GB" b="1" u="sng" dirty="0"/>
          </a:p>
        </p:txBody>
      </p:sp>
      <p:sp>
        <p:nvSpPr>
          <p:cNvPr id="4" name="Rectangle 3"/>
          <p:cNvSpPr/>
          <p:nvPr/>
        </p:nvSpPr>
        <p:spPr>
          <a:xfrm>
            <a:off x="7607030" y="214009"/>
            <a:ext cx="4007796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Describe the different types of feedback. 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To Apply practical examples to their use.</a:t>
            </a:r>
          </a:p>
        </p:txBody>
      </p:sp>
    </p:spTree>
    <p:extLst>
      <p:ext uri="{BB962C8B-B14F-4D97-AF65-F5344CB8AC3E}">
        <p14:creationId xmlns:p14="http://schemas.microsoft.com/office/powerpoint/2010/main" val="15842517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81" y="365125"/>
            <a:ext cx="10515600" cy="821649"/>
          </a:xfrm>
        </p:spPr>
        <p:txBody>
          <a:bodyPr/>
          <a:lstStyle/>
          <a:p>
            <a:r>
              <a:rPr lang="en-US" u="sng" dirty="0" smtClean="0"/>
              <a:t>Health and Fitness</a:t>
            </a:r>
            <a:endParaRPr lang="en-US" u="sng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585281" y="1746453"/>
            <a:ext cx="5448611" cy="477628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Healthy lifestyles- </a:t>
            </a:r>
            <a:r>
              <a:rPr lang="en-GB" b="1" dirty="0" smtClean="0">
                <a:solidFill>
                  <a:srgbClr val="FF0000"/>
                </a:solidFill>
              </a:rPr>
              <a:t>a state of complete physical, mental and social well-being and not merely the absence of disease or infirmity. 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E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ating a balanced diet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R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egular exercise (30 mins of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physical activity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5 days a week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Children and young (5-18)  should participate in moderate activity one hour a day.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Healthy BMI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No smoking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S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ensible alcohol consumption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Minimise stress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N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o drugs </a:t>
            </a:r>
            <a:endParaRPr lang="en-GB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33892" y="1746453"/>
            <a:ext cx="5230738" cy="441149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Well-being-</a:t>
            </a:r>
            <a:r>
              <a:rPr lang="en-GB" b="1" dirty="0" smtClean="0">
                <a:solidFill>
                  <a:srgbClr val="FF0000"/>
                </a:solidFill>
              </a:rPr>
              <a:t> a feeling or mental state of being contented, happy, prosperous and healthy.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Keeps heart muscles in shape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risk of heart disease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blood pressure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stress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Reduce diabetes risk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Better social life/make friends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 Good cholesterol 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Promotes feeling of well being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33892" y="248054"/>
            <a:ext cx="5678210" cy="13813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LO: To Define the terms health, fitness and well being.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To </a:t>
            </a:r>
            <a:r>
              <a:rPr lang="en-GB" b="1" dirty="0">
                <a:solidFill>
                  <a:schemeClr val="tx1"/>
                </a:solidFill>
              </a:rPr>
              <a:t>explain the different health benefits of physical activity and consequences of a sedentary lifestyle.  </a:t>
            </a:r>
          </a:p>
          <a:p>
            <a:pPr algn="ctr"/>
            <a:endParaRPr lang="en-GB" b="1" dirty="0" smtClean="0">
              <a:solidFill>
                <a:schemeClr val="tx1"/>
              </a:solidFill>
            </a:endParaRPr>
          </a:p>
          <a:p>
            <a:pPr algn="ctr"/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21280" y="6157947"/>
            <a:ext cx="8479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/>
              <a:t>Explain the benefits of a sense of well being (6 marks) 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17366666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736" y="440344"/>
            <a:ext cx="10515600" cy="996747"/>
          </a:xfrm>
        </p:spPr>
        <p:txBody>
          <a:bodyPr/>
          <a:lstStyle/>
          <a:p>
            <a:r>
              <a:rPr lang="en-US" u="sng" dirty="0" smtClean="0"/>
              <a:t>Health and Fitness</a:t>
            </a:r>
            <a:endParaRPr lang="en-US" u="sng" dirty="0"/>
          </a:p>
        </p:txBody>
      </p:sp>
      <p:sp>
        <p:nvSpPr>
          <p:cNvPr id="4" name="Content Placeholder 2"/>
          <p:cNvSpPr>
            <a:spLocks noGrp="1"/>
          </p:cNvSpPr>
          <p:nvPr>
            <p:ph sz="quarter" idx="1"/>
          </p:nvPr>
        </p:nvSpPr>
        <p:spPr>
          <a:xfrm>
            <a:off x="412975" y="1906620"/>
            <a:ext cx="8127910" cy="44076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rgbClr val="FF0000"/>
                </a:solidFill>
              </a:rPr>
              <a:t>Fitness</a:t>
            </a:r>
            <a:r>
              <a:rPr lang="en-GB" b="1" dirty="0" smtClean="0">
                <a:solidFill>
                  <a:srgbClr val="FF0000"/>
                </a:solidFill>
              </a:rPr>
              <a:t>- Usually related to physical fitness. A </a:t>
            </a:r>
            <a:r>
              <a:rPr lang="en-GB" b="1" dirty="0" smtClean="0">
                <a:solidFill>
                  <a:srgbClr val="FF0000"/>
                </a:solidFill>
              </a:rPr>
              <a:t>persons capacity to carry out life's activities without getting too tired. 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Muscular endurance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Aerobic endurance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Flexibility</a:t>
            </a:r>
          </a:p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Power</a:t>
            </a:r>
          </a:p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Speed</a:t>
            </a:r>
            <a:endParaRPr lang="en-GB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33892" y="248054"/>
            <a:ext cx="5678210" cy="13813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tx1"/>
              </a:solidFill>
            </a:endParaRPr>
          </a:p>
          <a:p>
            <a:r>
              <a:rPr lang="en-GB" b="1" dirty="0" smtClean="0">
                <a:solidFill>
                  <a:schemeClr val="tx1"/>
                </a:solidFill>
              </a:rPr>
              <a:t>LO: To Define the terms health, fitness and well being.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To </a:t>
            </a:r>
            <a:r>
              <a:rPr lang="en-GB" b="1" dirty="0">
                <a:solidFill>
                  <a:schemeClr val="tx1"/>
                </a:solidFill>
              </a:rPr>
              <a:t>explain the different health benefits of physical activity and consequences of a sedentary lifestyle.  </a:t>
            </a:r>
          </a:p>
          <a:p>
            <a:pPr algn="ctr"/>
            <a:endParaRPr lang="en-GB" b="1" dirty="0" smtClean="0">
              <a:solidFill>
                <a:schemeClr val="tx1"/>
              </a:solidFill>
            </a:endParaRPr>
          </a:p>
          <a:p>
            <a:pPr algn="ctr"/>
            <a:endParaRPr lang="en-GB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9372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Health and Fitness</a:t>
            </a:r>
            <a:endParaRPr lang="en-US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980103"/>
              </p:ext>
            </p:extLst>
          </p:nvPr>
        </p:nvGraphicFramePr>
        <p:xfrm>
          <a:off x="492867" y="1506021"/>
          <a:ext cx="11206265" cy="4515559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644314"/>
                <a:gridCol w="3644314"/>
                <a:gridCol w="3917637"/>
              </a:tblGrid>
              <a:tr h="49023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Benefits from exercise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Consequence</a:t>
                      </a:r>
                      <a:r>
                        <a:rPr lang="en-GB" baseline="0" dirty="0" smtClean="0"/>
                        <a:t> of inactivity</a:t>
                      </a:r>
                      <a:endParaRPr lang="en-GB" dirty="0"/>
                    </a:p>
                  </a:txBody>
                  <a:tcPr/>
                </a:tc>
              </a:tr>
              <a:tr h="134880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Injury 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Helps injuries to heal and enable the body to retain its fitness levels.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More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likely to suffer stresses and strains through ordinary life activities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because of the lack of physical fitness.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348806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Coronary heart disease (CHD)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Less likely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to suffer from CHD. 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Exercise will help keep 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 heart &amp; bloody supply healthy.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Lack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of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exercise may cause CHD with poor blood and oxygen circulation and build up of fat in the arteries.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32771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Blood pressure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More likely to be normal levels for a healthy person. Normal </a:t>
                      </a:r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blood pressure levels. 120/80.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Inactivity may cause a raised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blood pressure.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(hypertension)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031149" y="365125"/>
            <a:ext cx="5856052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smtClean="0">
                <a:solidFill>
                  <a:schemeClr val="tx1"/>
                </a:solidFill>
              </a:rPr>
              <a:t>LO: To </a:t>
            </a:r>
            <a:r>
              <a:rPr lang="en-GB" b="1" dirty="0">
                <a:solidFill>
                  <a:schemeClr val="tx1"/>
                </a:solidFill>
              </a:rPr>
              <a:t>explain the different health benefits of physical activity and consequences of a sedentary lifestyle. 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2399" y="6232670"/>
            <a:ext cx="1188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using practical examples the benefits of following a healthy active lifestyle (6 marks)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26285916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094" y="201494"/>
            <a:ext cx="10515600" cy="1325563"/>
          </a:xfrm>
        </p:spPr>
        <p:txBody>
          <a:bodyPr/>
          <a:lstStyle/>
          <a:p>
            <a:r>
              <a:rPr lang="en-US" u="sng" dirty="0" smtClean="0"/>
              <a:t>Health and Fitness</a:t>
            </a:r>
            <a:endParaRPr lang="en-US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58844"/>
              </p:ext>
            </p:extLst>
          </p:nvPr>
        </p:nvGraphicFramePr>
        <p:xfrm>
          <a:off x="449093" y="1539571"/>
          <a:ext cx="10904706" cy="428633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546246"/>
                <a:gridCol w="3546246"/>
                <a:gridCol w="3812214"/>
              </a:tblGrid>
              <a:tr h="4341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Benefits from exercise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Consequence</a:t>
                      </a:r>
                      <a:r>
                        <a:rPr lang="en-GB" baseline="0" dirty="0" smtClean="0"/>
                        <a:t> of inactivity</a:t>
                      </a:r>
                      <a:endParaRPr lang="en-GB" dirty="0"/>
                    </a:p>
                  </a:txBody>
                  <a:tcPr/>
                </a:tc>
              </a:tr>
              <a:tr h="143482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Bone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density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Bones will have normal bone density and less likely to be damaged during everyday activities. 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Can be more risk during sports</a:t>
                      </a:r>
                      <a:endParaRPr lang="en-GB" b="1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E.g. Bone density not as healthy. Bones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will be weaker and more liable to damage.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1945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Obesity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Less likely to be obese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with regular exercise. Exercise will ensure that energy taken in is used well.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BMI more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likely to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show too much body fat and therefore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cause diseases such as CHD.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1945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Type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2 diabetes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Lower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body fat and more normal blood sugar levels.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The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body does not produce enough insulin and too much glucose.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More chance of diabetes.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031149" y="365125"/>
            <a:ext cx="5856052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smtClean="0">
                <a:solidFill>
                  <a:schemeClr val="tx1"/>
                </a:solidFill>
              </a:rPr>
              <a:t>LO: To </a:t>
            </a:r>
            <a:r>
              <a:rPr lang="en-GB" b="1" dirty="0">
                <a:solidFill>
                  <a:schemeClr val="tx1"/>
                </a:solidFill>
              </a:rPr>
              <a:t>explain the different health benefits of physical activity and consequences of a sedentary lifestyle. 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093" y="6014720"/>
            <a:ext cx="102392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O</a:t>
            </a:r>
            <a:r>
              <a:rPr lang="en-US" sz="2400" b="1" u="sng" dirty="0" smtClean="0"/>
              <a:t>utline three benefits of taking part in physical activity and sport to an individuals physical health and well being (3 marks) 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73786142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Health and Fitness</a:t>
            </a:r>
            <a:endParaRPr lang="en-US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523144"/>
              </p:ext>
            </p:extLst>
          </p:nvPr>
        </p:nvGraphicFramePr>
        <p:xfrm>
          <a:off x="504757" y="1471097"/>
          <a:ext cx="11382444" cy="4157542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735239"/>
                <a:gridCol w="3735239"/>
                <a:gridCol w="3911966"/>
              </a:tblGrid>
              <a:tr h="64361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Benefits from exercise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Consequence</a:t>
                      </a:r>
                      <a:r>
                        <a:rPr lang="en-GB" baseline="0" dirty="0" smtClean="0"/>
                        <a:t> of inactivity</a:t>
                      </a:r>
                      <a:endParaRPr lang="en-GB" dirty="0"/>
                    </a:p>
                  </a:txBody>
                  <a:tcPr/>
                </a:tc>
              </a:tr>
              <a:tr h="174311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Posture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Normal posture with fewer problems with back muscles. 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Helps with flexibility. Improves your core muscles.</a:t>
                      </a:r>
                      <a:endParaRPr lang="en-GB" b="1" baseline="0" dirty="0" smtClean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Poor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posture can lead to muscle and skeletal damage.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77081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Fitness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More energy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for everyday life.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More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likely to be unfit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and therefore tire easily and be more likely to suffer muscle damage.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031149" y="365125"/>
            <a:ext cx="5856052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 To </a:t>
            </a:r>
            <a:r>
              <a:rPr lang="en-GB" b="1" dirty="0">
                <a:solidFill>
                  <a:schemeClr val="tx1"/>
                </a:solidFill>
              </a:rPr>
              <a:t>explain the different health benefits of physical activity and consequences of a sedentary lifestyle. 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4800" y="5628639"/>
            <a:ext cx="11887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 smtClean="0"/>
              <a:t>Using practical examples describe how the physical benefits of regular exercise can help with posture (3 marks)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44542409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708" y="292321"/>
            <a:ext cx="10515600" cy="666007"/>
          </a:xfrm>
        </p:spPr>
        <p:txBody>
          <a:bodyPr>
            <a:normAutofit fontScale="90000"/>
          </a:bodyPr>
          <a:lstStyle/>
          <a:p>
            <a:r>
              <a:rPr lang="en-US" u="sng" dirty="0" smtClean="0"/>
              <a:t>Emotional well being </a:t>
            </a:r>
            <a:endParaRPr lang="en-US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763718"/>
              </p:ext>
            </p:extLst>
          </p:nvPr>
        </p:nvGraphicFramePr>
        <p:xfrm>
          <a:off x="426721" y="1331156"/>
          <a:ext cx="11460482" cy="4480363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726986"/>
                <a:gridCol w="3726986"/>
                <a:gridCol w="4006510"/>
              </a:tblGrid>
              <a:tr h="45704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Emotional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Benefits from exercise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Consequence</a:t>
                      </a:r>
                      <a:r>
                        <a:rPr lang="en-GB" baseline="0" dirty="0" smtClean="0"/>
                        <a:t> of inactivity</a:t>
                      </a:r>
                      <a:endParaRPr lang="en-GB" dirty="0"/>
                    </a:p>
                  </a:txBody>
                  <a:tcPr/>
                </a:tc>
              </a:tr>
              <a:tr h="1547677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Self-esteem/confidence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Exercise helps you feel better and more confident about the way you look. Exercise releases hormones that make you feel happier.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E.g. Low 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self esteem because a lack of energy and more likely to be obese.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23782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Stress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management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Stress of everyday life can be forgotten through exercise. Better stress management.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Dwell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on life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difficulties and may not have an outlet to release stress and anxiety.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23782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Image</a:t>
                      </a:r>
                      <a:r>
                        <a:rPr lang="en-GB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Good body image- they like the way they look to themselves and others.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Poor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self image. Feeling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of inadequacy- often linked to obesity.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6031149" y="182133"/>
            <a:ext cx="5856052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 To </a:t>
            </a:r>
            <a:r>
              <a:rPr lang="en-GB" b="1" dirty="0">
                <a:solidFill>
                  <a:schemeClr val="tx1"/>
                </a:solidFill>
              </a:rPr>
              <a:t>E</a:t>
            </a:r>
            <a:r>
              <a:rPr lang="en-GB" b="1" dirty="0" smtClean="0">
                <a:solidFill>
                  <a:schemeClr val="tx1"/>
                </a:solidFill>
              </a:rPr>
              <a:t>xplain </a:t>
            </a:r>
            <a:r>
              <a:rPr lang="en-GB" b="1" dirty="0">
                <a:solidFill>
                  <a:schemeClr val="tx1"/>
                </a:solidFill>
              </a:rPr>
              <a:t>the </a:t>
            </a:r>
            <a:r>
              <a:rPr lang="en-GB" b="1">
                <a:solidFill>
                  <a:schemeClr val="tx1"/>
                </a:solidFill>
              </a:rPr>
              <a:t>different </a:t>
            </a:r>
            <a:r>
              <a:rPr lang="en-GB" b="1" smtClean="0">
                <a:solidFill>
                  <a:schemeClr val="tx1"/>
                </a:solidFill>
              </a:rPr>
              <a:t>emotional </a:t>
            </a:r>
            <a:r>
              <a:rPr lang="en-GB" b="1" dirty="0">
                <a:solidFill>
                  <a:schemeClr val="tx1"/>
                </a:solidFill>
              </a:rPr>
              <a:t>benefits of physical activity and consequences of a sedentary lifestyle. 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3760" y="6074161"/>
            <a:ext cx="9573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u="sng" dirty="0" err="1" smtClean="0"/>
              <a:t>Analyse</a:t>
            </a:r>
            <a:r>
              <a:rPr lang="en-US" sz="2400" b="1" u="sng" dirty="0" smtClean="0"/>
              <a:t> how physical activity can benefit emotional health (4 marks)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4043118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04918"/>
          </a:xfrm>
        </p:spPr>
        <p:txBody>
          <a:bodyPr/>
          <a:lstStyle/>
          <a:p>
            <a:r>
              <a:rPr lang="en-US" u="sng" dirty="0" smtClean="0"/>
              <a:t>Social well being</a:t>
            </a:r>
            <a:endParaRPr lang="en-US" u="sng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771378"/>
              </p:ext>
            </p:extLst>
          </p:nvPr>
        </p:nvGraphicFramePr>
        <p:xfrm>
          <a:off x="447039" y="1478604"/>
          <a:ext cx="10759224" cy="447515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498935"/>
                <a:gridCol w="3498935"/>
                <a:gridCol w="3761354"/>
              </a:tblGrid>
              <a:tr h="3905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Social factor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Benefits from exercise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Consequence</a:t>
                      </a:r>
                      <a:r>
                        <a:rPr lang="en-GB" baseline="0" dirty="0" smtClean="0"/>
                        <a:t> of inactivity</a:t>
                      </a:r>
                      <a:endParaRPr lang="en-GB" dirty="0"/>
                    </a:p>
                  </a:txBody>
                  <a:tcPr/>
                </a:tc>
              </a:tr>
              <a:tr h="127042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Friendship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Helps people make friends with others who like exercise. Increase self esteem.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Not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going out very much and not meeting new people.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Lower levels of self confidence.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563604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Belonging to a group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Enables</a:t>
                      </a:r>
                      <a:r>
                        <a:rPr lang="en-GB" b="1" baseline="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people to belong to a team. Many opportunities for the more active to join groups and gain a sense of belonging.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Isolation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and not part of a community.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Individuals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can become dispirited.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  <a:tr h="125056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>
                          <a:solidFill>
                            <a:srgbClr val="FF0000"/>
                          </a:solidFill>
                        </a:rPr>
                        <a:t>Loneliness</a:t>
                      </a:r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Opportunities to meet people, collective identity, less likely to be isolated. </a:t>
                      </a:r>
                      <a:endParaRPr lang="en-GB" b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E.g. Lack </a:t>
                      </a:r>
                      <a:r>
                        <a:rPr lang="en-GB" b="1" dirty="0" smtClean="0">
                          <a:solidFill>
                            <a:srgbClr val="7030A0"/>
                          </a:solidFill>
                        </a:rPr>
                        <a:t>of people</a:t>
                      </a:r>
                      <a:r>
                        <a:rPr lang="en-GB" b="1" baseline="0" dirty="0" smtClean="0">
                          <a:solidFill>
                            <a:srgbClr val="7030A0"/>
                          </a:solidFill>
                        </a:rPr>
                        <a:t> to talk to and social isolation can lead to loneliness. </a:t>
                      </a:r>
                      <a:endParaRPr lang="en-GB" b="1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5817140" y="365126"/>
            <a:ext cx="5856052" cy="88638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 To </a:t>
            </a:r>
            <a:r>
              <a:rPr lang="en-GB" b="1" dirty="0">
                <a:solidFill>
                  <a:schemeClr val="tx1"/>
                </a:solidFill>
              </a:rPr>
              <a:t>E</a:t>
            </a:r>
            <a:r>
              <a:rPr lang="en-GB" b="1" dirty="0" smtClean="0">
                <a:solidFill>
                  <a:schemeClr val="tx1"/>
                </a:solidFill>
              </a:rPr>
              <a:t>xplain </a:t>
            </a:r>
            <a:r>
              <a:rPr lang="en-GB" b="1" dirty="0">
                <a:solidFill>
                  <a:schemeClr val="tx1"/>
                </a:solidFill>
              </a:rPr>
              <a:t>the different </a:t>
            </a:r>
            <a:r>
              <a:rPr lang="en-GB" b="1" dirty="0" smtClean="0">
                <a:solidFill>
                  <a:schemeClr val="tx1"/>
                </a:solidFill>
              </a:rPr>
              <a:t>social </a:t>
            </a:r>
            <a:r>
              <a:rPr lang="en-GB" b="1" dirty="0">
                <a:solidFill>
                  <a:schemeClr val="tx1"/>
                </a:solidFill>
              </a:rPr>
              <a:t>benefits of physical activity and consequences of a sedentary lifestyle.  </a:t>
            </a:r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1611" y="6131487"/>
            <a:ext cx="953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/>
              <a:t>Explain three social benefits of regularly attending a local gym (3 marks) </a:t>
            </a:r>
            <a:endParaRPr lang="en-US" sz="2400" b="1" u="sng" dirty="0"/>
          </a:p>
        </p:txBody>
      </p:sp>
    </p:spTree>
    <p:extLst>
      <p:ext uri="{BB962C8B-B14F-4D97-AF65-F5344CB8AC3E}">
        <p14:creationId xmlns:p14="http://schemas.microsoft.com/office/powerpoint/2010/main" val="16572403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136" y="171943"/>
            <a:ext cx="10515600" cy="687767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Diet and Nutrition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7136" y="1046454"/>
            <a:ext cx="11757338" cy="5811546"/>
          </a:xfrm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Carbohydrates-50%-55%-</a:t>
            </a:r>
            <a:r>
              <a:rPr lang="en-GB" b="1" dirty="0" smtClean="0">
                <a:solidFill>
                  <a:srgbClr val="00B050"/>
                </a:solidFill>
              </a:rPr>
              <a:t>Main source of energy. </a:t>
            </a:r>
            <a:r>
              <a:rPr lang="en-GB" b="1" dirty="0" smtClean="0">
                <a:solidFill>
                  <a:srgbClr val="00B050"/>
                </a:solidFill>
              </a:rPr>
              <a:t>High intensity. Sugars </a:t>
            </a:r>
            <a:r>
              <a:rPr lang="en-GB" b="1" dirty="0" smtClean="0">
                <a:solidFill>
                  <a:srgbClr val="00B050"/>
                </a:solidFill>
              </a:rPr>
              <a:t>are simple and provide quick energy</a:t>
            </a:r>
            <a:r>
              <a:rPr lang="en-GB" b="1" dirty="0" smtClean="0">
                <a:solidFill>
                  <a:srgbClr val="00B050"/>
                </a:solidFill>
              </a:rPr>
              <a:t>. </a:t>
            </a:r>
            <a:r>
              <a:rPr lang="en-GB" b="1" dirty="0" smtClean="0">
                <a:solidFill>
                  <a:srgbClr val="7030A0"/>
                </a:solidFill>
              </a:rPr>
              <a:t>E.g. sugar, jam. </a:t>
            </a:r>
            <a:r>
              <a:rPr lang="en-GB" b="1" dirty="0" smtClean="0">
                <a:solidFill>
                  <a:srgbClr val="00B050"/>
                </a:solidFill>
              </a:rPr>
              <a:t>Bread are more complex and release over time. </a:t>
            </a:r>
            <a:r>
              <a:rPr lang="en-GB" b="1" dirty="0" smtClean="0">
                <a:solidFill>
                  <a:srgbClr val="7030A0"/>
                </a:solidFill>
              </a:rPr>
              <a:t>E.g. Bread, pasta. </a:t>
            </a:r>
            <a:endParaRPr lang="en-GB" b="1" dirty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Fats- 30%-</a:t>
            </a:r>
            <a:r>
              <a:rPr lang="en-GB" b="1" dirty="0" smtClean="0">
                <a:solidFill>
                  <a:srgbClr val="00B050"/>
                </a:solidFill>
              </a:rPr>
              <a:t>Another energy source for low intensity exercise. They protect vital organs and help insulate the body. </a:t>
            </a:r>
            <a:r>
              <a:rPr lang="en-GB" b="1" dirty="0" smtClean="0">
                <a:solidFill>
                  <a:srgbClr val="7030A0"/>
                </a:solidFill>
              </a:rPr>
              <a:t>E.g. Red meat and dairy products.</a:t>
            </a:r>
          </a:p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Protein- 15%- </a:t>
            </a:r>
            <a:r>
              <a:rPr lang="en-GB" b="1" dirty="0" smtClean="0">
                <a:solidFill>
                  <a:srgbClr val="00B050"/>
                </a:solidFill>
              </a:rPr>
              <a:t>Essential for growth and repair of muscles. Helps with production of haemoglobin, can be a source of energy. </a:t>
            </a:r>
            <a:r>
              <a:rPr lang="en-GB" b="1" dirty="0" smtClean="0">
                <a:solidFill>
                  <a:srgbClr val="7030A0"/>
                </a:solidFill>
              </a:rPr>
              <a:t>E.g. Meat, fish and chicken.</a:t>
            </a:r>
          </a:p>
          <a:p>
            <a:pPr marL="114300" indent="0">
              <a:buNone/>
            </a:pPr>
            <a:r>
              <a:rPr lang="en-GB" b="1" dirty="0">
                <a:solidFill>
                  <a:srgbClr val="FF0000"/>
                </a:solidFill>
              </a:rPr>
              <a:t>Fibre-</a:t>
            </a:r>
            <a:r>
              <a:rPr lang="en-GB" b="1" dirty="0">
                <a:solidFill>
                  <a:srgbClr val="00B050"/>
                </a:solidFill>
              </a:rPr>
              <a:t> Needed to help the bowls function properly and to prevent bowel </a:t>
            </a:r>
            <a:r>
              <a:rPr lang="en-GB" b="1" dirty="0" smtClean="0">
                <a:solidFill>
                  <a:srgbClr val="00B050"/>
                </a:solidFill>
              </a:rPr>
              <a:t>disease. reduces cholesterol levels, reduces obesity. </a:t>
            </a:r>
            <a:r>
              <a:rPr lang="en-GB" b="1" dirty="0">
                <a:solidFill>
                  <a:srgbClr val="7030A0"/>
                </a:solidFill>
              </a:rPr>
              <a:t>E.g</a:t>
            </a:r>
            <a:r>
              <a:rPr lang="en-GB" b="1" dirty="0" smtClean="0">
                <a:solidFill>
                  <a:srgbClr val="7030A0"/>
                </a:solidFill>
              </a:rPr>
              <a:t>. Fruit, vegetables, cereal. </a:t>
            </a:r>
            <a:endParaRPr lang="en-GB" b="1" dirty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Vitamins-</a:t>
            </a:r>
            <a:r>
              <a:rPr lang="en-GB" b="1" dirty="0" smtClean="0">
                <a:solidFill>
                  <a:srgbClr val="7030A0"/>
                </a:solidFill>
              </a:rPr>
              <a:t> </a:t>
            </a:r>
            <a:r>
              <a:rPr lang="en-GB" b="1" dirty="0" smtClean="0">
                <a:solidFill>
                  <a:srgbClr val="00B050"/>
                </a:solidFill>
              </a:rPr>
              <a:t>Needed in small quantities. Helps body systems work effectively, prevents illness. </a:t>
            </a:r>
            <a:r>
              <a:rPr lang="en-GB" b="1" dirty="0" smtClean="0">
                <a:solidFill>
                  <a:srgbClr val="00B050"/>
                </a:solidFill>
              </a:rPr>
              <a:t>Body cannot produce vitamins. Vital in energy production. </a:t>
            </a:r>
            <a:r>
              <a:rPr lang="en-GB" b="1" dirty="0" smtClean="0">
                <a:solidFill>
                  <a:srgbClr val="7030A0"/>
                </a:solidFill>
              </a:rPr>
              <a:t>E.g. fruit and vegetables</a:t>
            </a:r>
            <a:endParaRPr lang="en-GB" b="1" dirty="0" smtClean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Minerals-</a:t>
            </a:r>
            <a:r>
              <a:rPr lang="en-GB" b="1" dirty="0" smtClean="0">
                <a:solidFill>
                  <a:srgbClr val="00B050"/>
                </a:solidFill>
              </a:rPr>
              <a:t>Needed for strong healthy bones and teeth. Essential for blood, helps carry </a:t>
            </a:r>
            <a:r>
              <a:rPr lang="en-GB" b="1" dirty="0" smtClean="0">
                <a:solidFill>
                  <a:srgbClr val="00B050"/>
                </a:solidFill>
              </a:rPr>
              <a:t>oxygen. Lost through sweating. Growth and development. </a:t>
            </a:r>
            <a:r>
              <a:rPr lang="en-GB" b="1" dirty="0" smtClean="0">
                <a:solidFill>
                  <a:srgbClr val="7030A0"/>
                </a:solidFill>
              </a:rPr>
              <a:t>E.g. Calcium</a:t>
            </a:r>
            <a:endParaRPr lang="en-GB" b="1" dirty="0" smtClean="0">
              <a:solidFill>
                <a:srgbClr val="7030A0"/>
              </a:solidFill>
            </a:endParaRPr>
          </a:p>
          <a:p>
            <a:pPr marL="114300" indent="0">
              <a:buNone/>
            </a:pPr>
            <a:r>
              <a:rPr lang="en-GB" b="1" dirty="0" smtClean="0">
                <a:solidFill>
                  <a:srgbClr val="FF0000"/>
                </a:solidFill>
              </a:rPr>
              <a:t>Water- </a:t>
            </a:r>
            <a:r>
              <a:rPr lang="en-GB" b="1" dirty="0" smtClean="0">
                <a:solidFill>
                  <a:srgbClr val="00B050"/>
                </a:solidFill>
              </a:rPr>
              <a:t>Needed to hydrate the body and regulate body temperature. Replaces lost fluids, carries </a:t>
            </a:r>
            <a:r>
              <a:rPr lang="en-GB" b="1" dirty="0" smtClean="0">
                <a:solidFill>
                  <a:srgbClr val="00B050"/>
                </a:solidFill>
              </a:rPr>
              <a:t>nutrients. Prevent</a:t>
            </a:r>
            <a:r>
              <a:rPr lang="en-GB" b="1" dirty="0" smtClean="0">
                <a:solidFill>
                  <a:srgbClr val="00B050"/>
                </a:solidFill>
              </a:rPr>
              <a:t>s dehydration.</a:t>
            </a:r>
            <a:endParaRPr lang="en-GB" b="1" dirty="0" smtClean="0">
              <a:solidFill>
                <a:srgbClr val="00B050"/>
              </a:solidFill>
            </a:endParaRPr>
          </a:p>
          <a:p>
            <a:pPr marL="114300" indent="0">
              <a:buNone/>
            </a:pPr>
            <a:r>
              <a:rPr lang="en-GB" b="1" u="sng" dirty="0" smtClean="0"/>
              <a:t>Identify </a:t>
            </a:r>
            <a:r>
              <a:rPr lang="en-GB" b="1" u="sng" dirty="0" smtClean="0"/>
              <a:t>and explain why each component is important in a healthy balanced diet. </a:t>
            </a:r>
            <a:r>
              <a:rPr lang="en-GB" b="1" u="sng" dirty="0" smtClean="0"/>
              <a:t>(4-6 marks</a:t>
            </a:r>
            <a:r>
              <a:rPr lang="en-GB" b="1" u="sng" dirty="0" smtClean="0"/>
              <a:t>)</a:t>
            </a:r>
            <a:endParaRPr lang="en-GB" b="1" u="sng" dirty="0"/>
          </a:p>
        </p:txBody>
      </p:sp>
      <p:sp>
        <p:nvSpPr>
          <p:cNvPr id="4" name="Rectangle 3"/>
          <p:cNvSpPr/>
          <p:nvPr/>
        </p:nvSpPr>
        <p:spPr>
          <a:xfrm>
            <a:off x="4775200" y="171944"/>
            <a:ext cx="6949440" cy="6877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Describe the components of a balanced diet.</a:t>
            </a:r>
          </a:p>
          <a:p>
            <a:r>
              <a:rPr lang="en-GB" b="1" dirty="0" smtClean="0">
                <a:solidFill>
                  <a:schemeClr val="tx1"/>
                </a:solidFill>
              </a:rPr>
              <a:t>To Explain the effect of diet and hydration on physical activity</a:t>
            </a:r>
            <a:endParaRPr lang="en-GB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87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62863" y="2234207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b="1" u="sng" dirty="0"/>
              <a:t>Healthy eating involves a daily calorie intake of approximately the following </a:t>
            </a:r>
            <a:r>
              <a:rPr lang="en-GB" sz="2800" b="1" u="sng" dirty="0" smtClean="0"/>
              <a:t>proportions:</a:t>
            </a:r>
            <a:endParaRPr lang="en-GB" sz="2800" b="1" u="sng" dirty="0"/>
          </a:p>
          <a:p>
            <a:pPr marL="457200" indent="-457200">
              <a:buFont typeface="Arial" charset="0"/>
              <a:buChar char="•"/>
            </a:pPr>
            <a:r>
              <a:rPr lang="en-GB" sz="2800" b="1" dirty="0">
                <a:solidFill>
                  <a:srgbClr val="FF0000"/>
                </a:solidFill>
              </a:rPr>
              <a:t>Male = 2500 calories per day</a:t>
            </a:r>
          </a:p>
          <a:p>
            <a:pPr marL="457200" indent="-457200">
              <a:buFont typeface="Arial" charset="0"/>
              <a:buChar char="•"/>
            </a:pPr>
            <a:r>
              <a:rPr lang="en-GB" sz="2800" b="1" dirty="0">
                <a:solidFill>
                  <a:srgbClr val="FF0000"/>
                </a:solidFill>
              </a:rPr>
              <a:t>Female= 2000 calories per day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23528" y="1315797"/>
            <a:ext cx="8387335" cy="462237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600" b="1" u="sng" dirty="0" smtClean="0"/>
              <a:t>Characteristics of a balanced diet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Food is meant to be enjoyed 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Avoid to much FAT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Avoid too much SUGAR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Avoid too much SALT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Include VITAMINS and MINERALS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Eat 5 a day-FRUIT and VEGETABLES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Eat FIBRE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Maintain INTAKE and OUTPUT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Fats- 30%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Protiens-15%</a:t>
            </a:r>
          </a:p>
          <a:p>
            <a:pPr marL="342900" indent="-342900" algn="l">
              <a:buFont typeface="Arial" charset="0"/>
              <a:buChar char="•"/>
            </a:pPr>
            <a:r>
              <a:rPr lang="en-GB" b="1" dirty="0" smtClean="0">
                <a:solidFill>
                  <a:srgbClr val="FF0000"/>
                </a:solidFill>
              </a:rPr>
              <a:t>Carbohydrates-55-55%</a:t>
            </a:r>
            <a:endParaRPr lang="en-GB" b="1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323528" y="265393"/>
            <a:ext cx="10515600" cy="68776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3600" u="sng" dirty="0" smtClean="0"/>
              <a:t>Diet and Nutrition</a:t>
            </a:r>
            <a:endParaRPr lang="en-GB" sz="3600" u="sng" dirty="0"/>
          </a:p>
        </p:txBody>
      </p:sp>
      <p:sp>
        <p:nvSpPr>
          <p:cNvPr id="7" name="Rectangle 6"/>
          <p:cNvSpPr/>
          <p:nvPr/>
        </p:nvSpPr>
        <p:spPr>
          <a:xfrm>
            <a:off x="4775200" y="171944"/>
            <a:ext cx="6949440" cy="6877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 smtClean="0">
                <a:solidFill>
                  <a:schemeClr val="tx1"/>
                </a:solidFill>
              </a:rPr>
              <a:t>LO:</a:t>
            </a:r>
            <a:r>
              <a:rPr lang="en-GB" b="1" dirty="0" smtClean="0"/>
              <a:t> </a:t>
            </a:r>
            <a:r>
              <a:rPr lang="en-GB" b="1" dirty="0" smtClean="0">
                <a:solidFill>
                  <a:schemeClr val="tx1"/>
                </a:solidFill>
              </a:rPr>
              <a:t>To Identify the components of a balanced diet</a:t>
            </a:r>
            <a:endParaRPr lang="en-GB" b="1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2800" y="5791200"/>
            <a:ext cx="957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Describe the characteristics of a balanced </a:t>
            </a:r>
            <a:r>
              <a:rPr lang="en-GB" sz="2800" b="1" u="sng" dirty="0" smtClean="0"/>
              <a:t>diet(4-6 marks)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42823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4FFDDEA59E7F428F2BD661CB266771" ma:contentTypeVersion="21" ma:contentTypeDescription="Create a new document." ma:contentTypeScope="" ma:versionID="f2dcb2ade5d2d0286c5e82473d16e15d">
  <xsd:schema xmlns:xsd="http://www.w3.org/2001/XMLSchema" xmlns:xs="http://www.w3.org/2001/XMLSchema" xmlns:p="http://schemas.microsoft.com/office/2006/metadata/properties" xmlns:ns2="16a120c9-c7b0-42f6-9715-5d69fcf07967" xmlns:ns3="1ef538be-53bb-4196-bdb8-20647605b748" targetNamespace="http://schemas.microsoft.com/office/2006/metadata/properties" ma:root="true" ma:fieldsID="16be7a937e4043558c755b758384b633" ns2:_="" ns3:_="">
    <xsd:import namespace="16a120c9-c7b0-42f6-9715-5d69fcf07967"/>
    <xsd:import namespace="1ef538be-53bb-4196-bdb8-20647605b748"/>
    <xsd:element name="properties">
      <xsd:complexType>
        <xsd:sequence>
          <xsd:element name="documentManagement">
            <xsd:complexType>
              <xsd:all>
                <xsd:element ref="ns2:md7cb7e931e3455ea9d26685a6e7c5b9" minOccurs="0"/>
                <xsd:element ref="ns2:TaxCatchAll" minOccurs="0"/>
                <xsd:element ref="ns2:mb6e640a282544139d48fde1c8cf512d" minOccurs="0"/>
                <xsd:element ref="ns2:cff5830271fd4f9d9ea1afcd8e244d1b" minOccurs="0"/>
                <xsd:element ref="ns2:g274684d5ef944458a82a63b871e60a3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120c9-c7b0-42f6-9715-5d69fcf07967" elementFormDefault="qualified">
    <xsd:import namespace="http://schemas.microsoft.com/office/2006/documentManagement/types"/>
    <xsd:import namespace="http://schemas.microsoft.com/office/infopath/2007/PartnerControls"/>
    <xsd:element name="md7cb7e931e3455ea9d26685a6e7c5b9" ma:index="9" nillable="true" ma:taxonomy="true" ma:internalName="md7cb7e931e3455ea9d26685a6e7c5b9" ma:taxonomyFieldName="Topic" ma:displayName="Topic" ma:fieldId="{6d7cb7e9-31e3-455e-a9d2-6685a6e7c5b9}" ma:sspId="d1e1aebe-9980-4bd8-bca9-3cd8b19c1a26" ma:termSetId="9678a892-84f9-4c3c-8756-75b188dbcc7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8ad1756-1383-48c0-baf0-7c57d82c7e00}" ma:internalName="TaxCatchAll" ma:showField="CatchAllData" ma:web="16a120c9-c7b0-42f6-9715-5d69fcf079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b6e640a282544139d48fde1c8cf512d" ma:index="12" nillable="true" ma:taxonomy="true" ma:internalName="mb6e640a282544139d48fde1c8cf512d" ma:taxonomyFieldName="Exam_x0020_Board" ma:displayName="Exam Board" ma:fieldId="{6b6e640a-2825-4413-9d48-fde1c8cf512d}" ma:sspId="d1e1aebe-9980-4bd8-bca9-3cd8b19c1a26" ma:termSetId="619b3dc5-ea72-4c2e-8efa-8eba83f422e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ff5830271fd4f9d9ea1afcd8e244d1b" ma:index="14" nillable="true" ma:taxonomy="true" ma:internalName="cff5830271fd4f9d9ea1afcd8e244d1b" ma:taxonomyFieldName="Week" ma:displayName="Week" ma:fieldId="{cff58302-71fd-4f9d-9ea1-afcd8e244d1b}" ma:sspId="d1e1aebe-9980-4bd8-bca9-3cd8b19c1a26" ma:termSetId="f06ce2b7-dfeb-433c-83e6-2a5dbf15b62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274684d5ef944458a82a63b871e60a3" ma:index="16" nillable="true" ma:taxonomy="true" ma:internalName="g274684d5ef944458a82a63b871e60a3" ma:taxonomyFieldName="Term" ma:displayName="Term" ma:fieldId="{0274684d-5ef9-4445-8a82-a63b871e60a3}" ma:sspId="d1e1aebe-9980-4bd8-bca9-3cd8b19c1a26" ma:termSetId="05d9f055-0815-4565-bbad-0edf70278ed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internalName="Key_x0020_Stage">
      <xsd:simpleType>
        <xsd:restriction base="dms:Text"/>
      </xsd:simpleType>
    </xsd:element>
    <xsd:element name="Year" ma:index="19" nillable="true" ma:displayName="Year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P E" ma:internalName="Curriculum_x0020_Subject">
      <xsd:simpleType>
        <xsd:restriction base="dms:Text"/>
      </xsd:simpleType>
    </xsd:element>
    <xsd:element name="SharedWithUsers" ma:index="2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38be-53bb-4196-bdb8-20647605b7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urriculumSubject xmlns="16a120c9-c7b0-42f6-9715-5d69fcf07967">P E</CurriculumSubject>
    <TaxCatchAll xmlns="16a120c9-c7b0-42f6-9715-5d69fcf07967" xsi:nil="true"/>
    <PersonalIdentificationData xmlns="16a120c9-c7b0-42f6-9715-5d69fcf07967" xsi:nil="true"/>
    <g274684d5ef944458a82a63b871e60a3 xmlns="16a120c9-c7b0-42f6-9715-5d69fcf07967">
      <Terms xmlns="http://schemas.microsoft.com/office/infopath/2007/PartnerControls"/>
    </g274684d5ef944458a82a63b871e60a3>
    <cff5830271fd4f9d9ea1afcd8e244d1b xmlns="16a120c9-c7b0-42f6-9715-5d69fcf07967">
      <Terms xmlns="http://schemas.microsoft.com/office/infopath/2007/PartnerControls"/>
    </cff5830271fd4f9d9ea1afcd8e244d1b>
    <KeyStage xmlns="16a120c9-c7b0-42f6-9715-5d69fcf07967" xsi:nil="true"/>
    <CustomTags xmlns="16a120c9-c7b0-42f6-9715-5d69fcf07967" xsi:nil="true"/>
    <mb6e640a282544139d48fde1c8cf512d xmlns="16a120c9-c7b0-42f6-9715-5d69fcf07967">
      <Terms xmlns="http://schemas.microsoft.com/office/infopath/2007/PartnerControls"/>
    </mb6e640a282544139d48fde1c8cf512d>
    <md7cb7e931e3455ea9d26685a6e7c5b9 xmlns="16a120c9-c7b0-42f6-9715-5d69fcf07967">
      <Terms xmlns="http://schemas.microsoft.com/office/infopath/2007/PartnerControls"/>
    </md7cb7e931e3455ea9d26685a6e7c5b9>
    <Year xmlns="16a120c9-c7b0-42f6-9715-5d69fcf07967" xsi:nil="true"/>
    <Lesson xmlns="16a120c9-c7b0-42f6-9715-5d69fcf07967" xsi:nil="true"/>
  </documentManagement>
</p:properties>
</file>

<file path=customXml/itemProps1.xml><?xml version="1.0" encoding="utf-8"?>
<ds:datastoreItem xmlns:ds="http://schemas.openxmlformats.org/officeDocument/2006/customXml" ds:itemID="{B7932DAA-CD72-460E-83B9-CAE6D5B89A7C}"/>
</file>

<file path=customXml/itemProps2.xml><?xml version="1.0" encoding="utf-8"?>
<ds:datastoreItem xmlns:ds="http://schemas.openxmlformats.org/officeDocument/2006/customXml" ds:itemID="{9E9B97A0-9171-442B-B884-E577F354DEB6}"/>
</file>

<file path=customXml/itemProps3.xml><?xml version="1.0" encoding="utf-8"?>
<ds:datastoreItem xmlns:ds="http://schemas.openxmlformats.org/officeDocument/2006/customXml" ds:itemID="{CC0033B3-A535-44E3-A1B3-61166CD45EFE}"/>
</file>

<file path=docProps/app.xml><?xml version="1.0" encoding="utf-8"?>
<Properties xmlns="http://schemas.openxmlformats.org/officeDocument/2006/extended-properties" xmlns:vt="http://schemas.openxmlformats.org/officeDocument/2006/docPropsVTypes">
  <TotalTime>601</TotalTime>
  <Words>5799</Words>
  <Application>Microsoft Macintosh PowerPoint</Application>
  <PresentationFormat>Widescreen</PresentationFormat>
  <Paragraphs>599</Paragraphs>
  <Slides>46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Calibri</vt:lpstr>
      <vt:lpstr>Calibri Light</vt:lpstr>
      <vt:lpstr>Arial</vt:lpstr>
      <vt:lpstr>Office Theme</vt:lpstr>
      <vt:lpstr>GCSE Physical Education</vt:lpstr>
      <vt:lpstr>Key terms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structure an exam question?</vt:lpstr>
      <vt:lpstr>Physical Activity and Sport in the UK</vt:lpstr>
      <vt:lpstr>Promotion, Provision and Access</vt:lpstr>
      <vt:lpstr>Participation in Physical Activity and Sport</vt:lpstr>
      <vt:lpstr>PowerPoint Presentation</vt:lpstr>
      <vt:lpstr>PowerPoint Presentation</vt:lpstr>
      <vt:lpstr>PowerPoint Presentation</vt:lpstr>
      <vt:lpstr>Common Sense Answers</vt:lpstr>
      <vt:lpstr>Reasons for and Reasons for Non-Participation </vt:lpstr>
      <vt:lpstr>Commercialisation of sport</vt:lpstr>
      <vt:lpstr>Media</vt:lpstr>
      <vt:lpstr> Sponsorship  </vt:lpstr>
      <vt:lpstr>Abiding by the Rules, Etiquette and sportsmanship </vt:lpstr>
      <vt:lpstr>Deviance, Aggression and violence</vt:lpstr>
      <vt:lpstr>Deviance, Aggression and violence</vt:lpstr>
      <vt:lpstr>Drugs in Sport</vt:lpstr>
      <vt:lpstr>Drugs in Sport</vt:lpstr>
      <vt:lpstr>Characteristics of a Skilful Movement</vt:lpstr>
      <vt:lpstr>Classification of Skills </vt:lpstr>
      <vt:lpstr>Goal setting </vt:lpstr>
      <vt:lpstr>Goal setting</vt:lpstr>
      <vt:lpstr>Mental Preparation</vt:lpstr>
      <vt:lpstr>Mental Preparation</vt:lpstr>
      <vt:lpstr>Guidance</vt:lpstr>
      <vt:lpstr>Guidance</vt:lpstr>
      <vt:lpstr>Types of Feedback</vt:lpstr>
      <vt:lpstr>Health and Fitness</vt:lpstr>
      <vt:lpstr>Health and Fitness</vt:lpstr>
      <vt:lpstr>Health and Fitness</vt:lpstr>
      <vt:lpstr>Health and Fitness</vt:lpstr>
      <vt:lpstr>Health and Fitness</vt:lpstr>
      <vt:lpstr>Emotional well being </vt:lpstr>
      <vt:lpstr>Social well being</vt:lpstr>
      <vt:lpstr>Diet and Nutrition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GCSE Physical Education</dc:title>
  <dc:creator>Microsoft Office User</dc:creator>
  <cp:lastModifiedBy>Microsoft Office User</cp:lastModifiedBy>
  <cp:revision>53</cp:revision>
  <dcterms:created xsi:type="dcterms:W3CDTF">2016-11-21T19:26:34Z</dcterms:created>
  <dcterms:modified xsi:type="dcterms:W3CDTF">2016-11-27T16:52:41Z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0x010100F34FFDDEA59E7F428F2BD661CB266771</vt:lpwstr>
  </property>
</Properties>
</file>