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27.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20.xml" ContentType="application/vnd.openxmlformats-officedocument.presentationml.slide+xml"/>
  <Override PartName="/ppt/slides/slide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Masters/slideMaster2.xml" ContentType="application/vnd.openxmlformats-officedocument.presentationml.slideMaster+xml"/>
  <Override PartName="/ppt/notesSlides/notesSlide15.xml" ContentType="application/vnd.openxmlformats-officedocument.presentationml.notes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slideLayouts/slideLayout18.xml" ContentType="application/vnd.openxmlformats-officedocument.presentationml.slideLayout+xml"/>
  <Override PartName="/ppt/notesSlides/notesSlide9.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10.xml" ContentType="application/vnd.openxmlformats-officedocument.presentationml.notesSlide+xml"/>
  <Override PartName="/ppt/notesSlides/notesSlide4.xml" ContentType="application/vnd.openxmlformats-officedocument.presentationml.notesSlide+xml"/>
  <Override PartName="/ppt/slideLayouts/slideLayout19.xml" ContentType="application/vnd.openxmlformats-officedocument.presentationml.slideLayout+xml"/>
  <Override PartName="/ppt/notesSlides/notesSlide8.xml" ContentType="application/vnd.openxmlformats-officedocument.presentationml.notesSlide+xml"/>
  <Override PartName="/ppt/slideLayouts/slideLayout20.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6.xml" ContentType="application/vnd.openxmlformats-officedocument.presentationml.notesSlide+xml"/>
  <Override PartName="/ppt/slideLayouts/slideLayout22.xml" ContentType="application/vnd.openxmlformats-officedocument.presentationml.slideLayout+xml"/>
  <Override PartName="/ppt/notesSlides/notesSlide7.xml" ContentType="application/vnd.openxmlformats-officedocument.presentationml.notesSlide+xml"/>
  <Override PartName="/ppt/slideLayouts/slideLayout21.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notesSlides/notesSlide11.xml" ContentType="application/vnd.openxmlformats-officedocument.presentationml.notesSlide+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layout2.xml" ContentType="application/vnd.openxmlformats-officedocument.drawingml.diagramLayout+xml"/>
  <Override PartName="/ppt/diagrams/colors2.xml" ContentType="application/vnd.openxmlformats-officedocument.drawingml.diagramColors+xml"/>
  <Override PartName="/ppt/diagrams/quickStyle2.xml" ContentType="application/vnd.openxmlformats-officedocument.drawingml.diagramStyle+xml"/>
  <Override PartName="/ppt/notesMasters/notesMaster1.xml" ContentType="application/vnd.openxmlformats-officedocument.presentationml.notesMaster+xml"/>
  <Override PartName="/ppt/diagrams/drawing2.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3.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5.xml" ContentType="application/vnd.openxmlformats-officedocument.presentationml.tags+xml"/>
  <Override PartName="/ppt/tags/tag2.xml" ContentType="application/vnd.openxmlformats-officedocument.presentationml.tags+xml"/>
  <Override PartName="/ppt/tags/tag4.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app.xml" ContentType="application/vnd.openxmlformats-officedocument.extended-properties+xml"/>
  <Override PartName="/ppt/tags/tag1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6" r:id="rId3"/>
    <p:sldId id="293" r:id="rId4"/>
    <p:sldId id="412" r:id="rId5"/>
    <p:sldId id="470" r:id="rId6"/>
    <p:sldId id="491" r:id="rId7"/>
    <p:sldId id="417" r:id="rId8"/>
    <p:sldId id="418" r:id="rId9"/>
    <p:sldId id="419" r:id="rId10"/>
    <p:sldId id="471" r:id="rId11"/>
    <p:sldId id="421" r:id="rId12"/>
    <p:sldId id="423" r:id="rId13"/>
    <p:sldId id="472" r:id="rId14"/>
    <p:sldId id="473" r:id="rId15"/>
    <p:sldId id="448" r:id="rId16"/>
    <p:sldId id="449" r:id="rId17"/>
    <p:sldId id="450" r:id="rId18"/>
    <p:sldId id="484" r:id="rId19"/>
    <p:sldId id="451" r:id="rId20"/>
    <p:sldId id="452" r:id="rId21"/>
    <p:sldId id="453" r:id="rId22"/>
    <p:sldId id="454" r:id="rId23"/>
    <p:sldId id="455" r:id="rId24"/>
    <p:sldId id="456" r:id="rId25"/>
    <p:sldId id="457" r:id="rId26"/>
    <p:sldId id="458" r:id="rId27"/>
    <p:sldId id="459" r:id="rId28"/>
    <p:sldId id="266"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66" autoAdjust="0"/>
    <p:restoredTop sz="88398" autoAdjust="0"/>
  </p:normalViewPr>
  <p:slideViewPr>
    <p:cSldViewPr>
      <p:cViewPr varScale="1">
        <p:scale>
          <a:sx n="52" d="100"/>
          <a:sy n="52" d="100"/>
        </p:scale>
        <p:origin x="1614"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2000" dirty="0"/>
            <a:t>Levers and mechanical advantage</a:t>
          </a:r>
        </a:p>
      </dgm:t>
    </dgm:pt>
    <dgm:pt modelId="{55CAE964-DD63-4E9D-B995-4CA485FEBEB6}" type="parTrans" cxnId="{3BCD98AA-764D-4B55-9614-AE6AF21415B9}">
      <dgm:prSet/>
      <dgm:spPr/>
      <dgm:t>
        <a:bodyPr/>
        <a:lstStyle/>
        <a:p>
          <a:endParaRPr lang="en-GB" sz="2200"/>
        </a:p>
      </dgm:t>
    </dgm:pt>
    <dgm:pt modelId="{C3E04FC6-0EE2-410A-96AC-6244D0D14E6D}" type="sibTrans" cxnId="{3BCD98AA-764D-4B55-9614-AE6AF21415B9}">
      <dgm:prSet/>
      <dgm:spPr/>
      <dgm:t>
        <a:bodyPr/>
        <a:lstStyle/>
        <a:p>
          <a:endParaRPr lang="en-GB" sz="2200"/>
        </a:p>
      </dgm:t>
    </dgm:pt>
    <dgm:pt modelId="{25DD389C-BF69-49A9-B6EF-04442C21941F}">
      <dgm:prSet phldrT="[Text]" custT="1"/>
      <dgm:spPr>
        <a:solidFill>
          <a:srgbClr val="B71E42"/>
        </a:solidFill>
      </dgm:spPr>
      <dgm:t>
        <a:bodyPr/>
        <a:lstStyle/>
        <a:p>
          <a:r>
            <a:rPr lang="en-GB" sz="2200" dirty="0"/>
            <a:t>Label the following levers components.</a:t>
          </a:r>
        </a:p>
      </dgm:t>
    </dgm:pt>
    <dgm:pt modelId="{39773C3F-6668-4CB9-AD9C-026441C5D0AB}" type="parTrans" cxnId="{D5573C0B-115C-4AE9-B8FE-DA0F210F4CBE}">
      <dgm:prSet/>
      <dgm:spPr/>
      <dgm:t>
        <a:bodyPr/>
        <a:lstStyle/>
        <a:p>
          <a:endParaRPr lang="en-GB" sz="2200"/>
        </a:p>
      </dgm:t>
    </dgm:pt>
    <dgm:pt modelId="{5AB95543-8305-471C-B3CD-07726EDD9570}" type="sibTrans" cxnId="{D5573C0B-115C-4AE9-B8FE-DA0F210F4CBE}">
      <dgm:prSet/>
      <dgm:spPr/>
      <dgm:t>
        <a:bodyPr/>
        <a:lstStyle/>
        <a:p>
          <a:endParaRPr lang="en-GB" sz="2200"/>
        </a:p>
      </dgm:t>
    </dgm:pt>
    <dgm:pt modelId="{75806B3D-741B-4ACF-A009-BFD3BF0C9432}">
      <dgm:prSet phldrT="[Text]" custT="1"/>
      <dgm:spPr>
        <a:solidFill>
          <a:srgbClr val="B71E42"/>
        </a:solidFill>
      </dgm:spPr>
      <dgm:t>
        <a:bodyPr/>
        <a:lstStyle/>
        <a:p>
          <a:r>
            <a:rPr lang="en-GB" sz="2200" dirty="0"/>
            <a:t>Describe the 3 levers in the body (use diagrams to help illustrate your answer)</a:t>
          </a:r>
        </a:p>
      </dgm:t>
    </dgm:pt>
    <dgm:pt modelId="{23F89A90-0183-44A7-81B1-5283D766AA27}" type="parTrans" cxnId="{FA7295A2-A095-460B-B9A0-D25A7393A85F}">
      <dgm:prSet/>
      <dgm:spPr/>
      <dgm:t>
        <a:bodyPr/>
        <a:lstStyle/>
        <a:p>
          <a:endParaRPr lang="en-GB" sz="2200"/>
        </a:p>
      </dgm:t>
    </dgm:pt>
    <dgm:pt modelId="{E53B3984-2E30-4079-AF95-D4D864913B15}" type="sibTrans" cxnId="{FA7295A2-A095-460B-B9A0-D25A7393A85F}">
      <dgm:prSet/>
      <dgm:spPr/>
      <dgm:t>
        <a:bodyPr/>
        <a:lstStyle/>
        <a:p>
          <a:endParaRPr lang="en-GB" sz="2200"/>
        </a:p>
      </dgm:t>
    </dgm:pt>
    <dgm:pt modelId="{89A4D4AB-836B-4D55-B6B5-80B305E49B78}">
      <dgm:prSet phldrT="[Text]" custT="1"/>
      <dgm:spPr>
        <a:solidFill>
          <a:srgbClr val="B71E42"/>
        </a:solidFill>
      </dgm:spPr>
      <dgm:t>
        <a:bodyPr/>
        <a:lstStyle/>
        <a:p>
          <a:r>
            <a:rPr lang="en-GB" sz="2200" dirty="0"/>
            <a:t>Explain the term ‘mechanical advantage’</a:t>
          </a:r>
        </a:p>
      </dgm:t>
    </dgm:pt>
    <dgm:pt modelId="{AAC99DC7-D8BC-4C3E-9E0A-66339081C8D3}" type="parTrans" cxnId="{A60F23FC-D747-4CAA-BAB2-103701202A1A}">
      <dgm:prSet/>
      <dgm:spPr/>
      <dgm:t>
        <a:bodyPr/>
        <a:lstStyle/>
        <a:p>
          <a:endParaRPr lang="en-GB" sz="2200"/>
        </a:p>
      </dgm:t>
    </dgm:pt>
    <dgm:pt modelId="{87C7637C-BCB0-46D3-B57D-1161AF384153}" type="sibTrans" cxnId="{A60F23FC-D747-4CAA-BAB2-103701202A1A}">
      <dgm:prSet/>
      <dgm:spPr/>
      <dgm:t>
        <a:bodyPr/>
        <a:lstStyle/>
        <a:p>
          <a:endParaRPr lang="en-GB" sz="2200"/>
        </a:p>
      </dgm:t>
    </dgm:pt>
    <dgm:pt modelId="{DA594072-4BBA-4479-B757-B2EE0D141EF7}">
      <dgm:prSet phldrT="[Text]" custT="1"/>
      <dgm:spPr>
        <a:solidFill>
          <a:srgbClr val="B71E42"/>
        </a:solidFill>
      </dgm:spPr>
      <dgm:t>
        <a:bodyPr/>
        <a:lstStyle/>
        <a:p>
          <a:r>
            <a:rPr lang="en-GB" sz="2200" dirty="0"/>
            <a:t>Which class of lever always has a mechanical disadvantage?</a:t>
          </a:r>
        </a:p>
      </dgm:t>
    </dgm:pt>
    <dgm:pt modelId="{090CDA4E-6639-4ED8-B7B8-65DEFEFE5731}" type="parTrans" cxnId="{CB4FA466-93A8-4E4F-9E16-F9FA01D77E4C}">
      <dgm:prSet/>
      <dgm:spPr/>
      <dgm:t>
        <a:bodyPr/>
        <a:lstStyle/>
        <a:p>
          <a:endParaRPr lang="en-GB" sz="2200"/>
        </a:p>
      </dgm:t>
    </dgm:pt>
    <dgm:pt modelId="{C2D92FA4-898C-4510-A450-60FDBC0B3645}" type="sibTrans" cxnId="{CB4FA466-93A8-4E4F-9E16-F9FA01D77E4C}">
      <dgm:prSet/>
      <dgm:spPr/>
      <dgm:t>
        <a:bodyPr/>
        <a:lstStyle/>
        <a:p>
          <a:endParaRPr lang="en-GB" sz="2200"/>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dgm:t>
        <a:bodyPr/>
        <a:lstStyle/>
        <a:p>
          <a:endParaRPr lang="en-US"/>
        </a:p>
      </dgm:t>
    </dgm:pt>
  </dgm:ptLst>
  <dgm:cxnLst>
    <dgm:cxn modelId="{34D94CE0-623B-487F-A0B6-1DF99915A7AC}" type="presOf" srcId="{87C384ED-7018-4A63-B330-895DBC2B1F9A}" destId="{434C7A5E-0AE4-454E-8BA6-AF21F28B3A80}" srcOrd="0" destOrd="0" presId="urn:microsoft.com/office/officeart/2005/8/layout/matrix1"/>
    <dgm:cxn modelId="{D8346940-EE46-495C-A155-918C4CAFEA49}" type="presOf" srcId="{89A4D4AB-836B-4D55-B6B5-80B305E49B78}" destId="{0B4E8083-4556-4379-A09D-87049006A872}" srcOrd="1" destOrd="0" presId="urn:microsoft.com/office/officeart/2005/8/layout/matrix1"/>
    <dgm:cxn modelId="{B7D3ACA1-0FC5-4ECA-A388-2584E708EACF}" type="presOf" srcId="{75806B3D-741B-4ACF-A009-BFD3BF0C9432}" destId="{D4928808-A9D8-4D7D-8032-9567FF82AAE3}" srcOrd="1"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4A5FC1B9-6012-41C9-80F7-895DE453D530}" type="presOf" srcId="{DA594072-4BBA-4479-B757-B2EE0D141EF7}" destId="{FA700B7B-8567-46C7-8D3E-40490F5B64E8}" srcOrd="0" destOrd="0" presId="urn:microsoft.com/office/officeart/2005/8/layout/matrix1"/>
    <dgm:cxn modelId="{CA671CD5-E1A0-4F2B-BFAF-D3E18D4D5F38}" type="presOf" srcId="{25DD389C-BF69-49A9-B6EF-04442C21941F}" destId="{C1DE2A23-CD21-40D5-A13F-6220070403D9}" srcOrd="1" destOrd="0" presId="urn:microsoft.com/office/officeart/2005/8/layout/matrix1"/>
    <dgm:cxn modelId="{E9581D60-70AA-4954-8415-56580B4E7607}" type="presOf" srcId="{DA594072-4BBA-4479-B757-B2EE0D141EF7}" destId="{45E1DEB2-BFB9-4C3A-8DDE-83C91051D01A}" srcOrd="1" destOrd="0" presId="urn:microsoft.com/office/officeart/2005/8/layout/matrix1"/>
    <dgm:cxn modelId="{22482126-F327-4F2B-BD47-162D579B2D30}" type="presOf" srcId="{75806B3D-741B-4ACF-A009-BFD3BF0C9432}" destId="{BA66FE88-7362-46D7-B73A-8715947C1433}"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A04DEF99-D768-4FCF-A479-A00EA9473795}" type="presOf" srcId="{25DD389C-BF69-49A9-B6EF-04442C21941F}" destId="{BC06985E-79EB-47F6-B6C2-BA9B6E157942}" srcOrd="0" destOrd="0" presId="urn:microsoft.com/office/officeart/2005/8/layout/matrix1"/>
    <dgm:cxn modelId="{152C4E8E-DF94-419B-95FD-A155D369BDA6}" type="presOf" srcId="{576FA208-1A80-411D-AB17-3C3A623BE25C}" destId="{205B3C7C-23FF-4BC3-AF04-B63783261667}" srcOrd="0"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D5573C0B-115C-4AE9-B8FE-DA0F210F4CBE}" srcId="{87C384ED-7018-4A63-B330-895DBC2B1F9A}" destId="{25DD389C-BF69-49A9-B6EF-04442C21941F}" srcOrd="0" destOrd="0" parTransId="{39773C3F-6668-4CB9-AD9C-026441C5D0AB}" sibTransId="{5AB95543-8305-471C-B3CD-07726EDD9570}"/>
    <dgm:cxn modelId="{3BCD98AA-764D-4B55-9614-AE6AF21415B9}" srcId="{576FA208-1A80-411D-AB17-3C3A623BE25C}" destId="{87C384ED-7018-4A63-B330-895DBC2B1F9A}" srcOrd="0" destOrd="0" parTransId="{55CAE964-DD63-4E9D-B995-4CA485FEBEB6}" sibTransId="{C3E04FC6-0EE2-410A-96AC-6244D0D14E6D}"/>
    <dgm:cxn modelId="{F0F0EEE7-5B23-4BFB-B7F4-1BA4EAD68098}" type="presOf" srcId="{89A4D4AB-836B-4D55-B6B5-80B305E49B78}" destId="{88A60BE7-226B-4ACA-B362-DE2434742A62}" srcOrd="0" destOrd="0" presId="urn:microsoft.com/office/officeart/2005/8/layout/matrix1"/>
    <dgm:cxn modelId="{9401D10F-BA9A-4571-851D-62ABE7884C00}" type="presParOf" srcId="{205B3C7C-23FF-4BC3-AF04-B63783261667}" destId="{6A6EBD9A-0AC5-4198-AF11-08E528781AF0}" srcOrd="0" destOrd="0" presId="urn:microsoft.com/office/officeart/2005/8/layout/matrix1"/>
    <dgm:cxn modelId="{BDCFDC62-2A08-45A8-844F-EC9F27A2FC6A}" type="presParOf" srcId="{6A6EBD9A-0AC5-4198-AF11-08E528781AF0}" destId="{BC06985E-79EB-47F6-B6C2-BA9B6E157942}" srcOrd="0" destOrd="0" presId="urn:microsoft.com/office/officeart/2005/8/layout/matrix1"/>
    <dgm:cxn modelId="{D9558E4D-D8FB-47C2-A5AC-2705CD47F582}" type="presParOf" srcId="{6A6EBD9A-0AC5-4198-AF11-08E528781AF0}" destId="{C1DE2A23-CD21-40D5-A13F-6220070403D9}" srcOrd="1" destOrd="0" presId="urn:microsoft.com/office/officeart/2005/8/layout/matrix1"/>
    <dgm:cxn modelId="{92C76099-0FCE-479D-B7CC-7F677ADBD1FE}" type="presParOf" srcId="{6A6EBD9A-0AC5-4198-AF11-08E528781AF0}" destId="{BA66FE88-7362-46D7-B73A-8715947C1433}" srcOrd="2" destOrd="0" presId="urn:microsoft.com/office/officeart/2005/8/layout/matrix1"/>
    <dgm:cxn modelId="{79499C76-124A-4F98-A647-D1408742C1F1}" type="presParOf" srcId="{6A6EBD9A-0AC5-4198-AF11-08E528781AF0}" destId="{D4928808-A9D8-4D7D-8032-9567FF82AAE3}" srcOrd="3" destOrd="0" presId="urn:microsoft.com/office/officeart/2005/8/layout/matrix1"/>
    <dgm:cxn modelId="{BC7EE48B-C480-4DEA-9F42-9CBA2E70D99A}" type="presParOf" srcId="{6A6EBD9A-0AC5-4198-AF11-08E528781AF0}" destId="{88A60BE7-226B-4ACA-B362-DE2434742A62}" srcOrd="4" destOrd="0" presId="urn:microsoft.com/office/officeart/2005/8/layout/matrix1"/>
    <dgm:cxn modelId="{BC83C67F-25A5-4AEF-BD50-9CA632099A9E}" type="presParOf" srcId="{6A6EBD9A-0AC5-4198-AF11-08E528781AF0}" destId="{0B4E8083-4556-4379-A09D-87049006A872}" srcOrd="5" destOrd="0" presId="urn:microsoft.com/office/officeart/2005/8/layout/matrix1"/>
    <dgm:cxn modelId="{9D9D1C47-992C-4A73-8F57-220D32D3CE6B}" type="presParOf" srcId="{6A6EBD9A-0AC5-4198-AF11-08E528781AF0}" destId="{FA700B7B-8567-46C7-8D3E-40490F5B64E8}" srcOrd="6" destOrd="0" presId="urn:microsoft.com/office/officeart/2005/8/layout/matrix1"/>
    <dgm:cxn modelId="{6B08EB58-94D6-4AF5-B3C0-DFE254C6899C}" type="presParOf" srcId="{6A6EBD9A-0AC5-4198-AF11-08E528781AF0}" destId="{45E1DEB2-BFB9-4C3A-8DDE-83C91051D01A}" srcOrd="7" destOrd="0" presId="urn:microsoft.com/office/officeart/2005/8/layout/matrix1"/>
    <dgm:cxn modelId="{84627580-963F-4682-920E-56B91182E2F4}"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2000" dirty="0"/>
            <a:t>Planes and axes of movement </a:t>
          </a:r>
        </a:p>
      </dgm:t>
    </dgm:pt>
    <dgm:pt modelId="{55CAE964-DD63-4E9D-B995-4CA485FEBEB6}" type="parTrans" cxnId="{3BCD98AA-764D-4B55-9614-AE6AF21415B9}">
      <dgm:prSet/>
      <dgm:spPr/>
      <dgm:t>
        <a:bodyPr/>
        <a:lstStyle/>
        <a:p>
          <a:endParaRPr lang="en-GB" sz="2200"/>
        </a:p>
      </dgm:t>
    </dgm:pt>
    <dgm:pt modelId="{C3E04FC6-0EE2-410A-96AC-6244D0D14E6D}" type="sibTrans" cxnId="{3BCD98AA-764D-4B55-9614-AE6AF21415B9}">
      <dgm:prSet/>
      <dgm:spPr/>
      <dgm:t>
        <a:bodyPr/>
        <a:lstStyle/>
        <a:p>
          <a:endParaRPr lang="en-GB" sz="2200"/>
        </a:p>
      </dgm:t>
    </dgm:pt>
    <dgm:pt modelId="{25DD389C-BF69-49A9-B6EF-04442C21941F}">
      <dgm:prSet phldrT="[Text]" custT="1"/>
      <dgm:spPr>
        <a:solidFill>
          <a:srgbClr val="B71E42"/>
        </a:solidFill>
      </dgm:spPr>
      <dgm:t>
        <a:bodyPr/>
        <a:lstStyle/>
        <a:p>
          <a:r>
            <a:rPr lang="en-GB" sz="2200" dirty="0"/>
            <a:t>Name the 3 planes of movement</a:t>
          </a:r>
        </a:p>
      </dgm:t>
    </dgm:pt>
    <dgm:pt modelId="{39773C3F-6668-4CB9-AD9C-026441C5D0AB}" type="parTrans" cxnId="{D5573C0B-115C-4AE9-B8FE-DA0F210F4CBE}">
      <dgm:prSet/>
      <dgm:spPr/>
      <dgm:t>
        <a:bodyPr/>
        <a:lstStyle/>
        <a:p>
          <a:endParaRPr lang="en-GB" sz="2200"/>
        </a:p>
      </dgm:t>
    </dgm:pt>
    <dgm:pt modelId="{5AB95543-8305-471C-B3CD-07726EDD9570}" type="sibTrans" cxnId="{D5573C0B-115C-4AE9-B8FE-DA0F210F4CBE}">
      <dgm:prSet/>
      <dgm:spPr/>
      <dgm:t>
        <a:bodyPr/>
        <a:lstStyle/>
        <a:p>
          <a:endParaRPr lang="en-GB" sz="2200"/>
        </a:p>
      </dgm:t>
    </dgm:pt>
    <dgm:pt modelId="{75806B3D-741B-4ACF-A009-BFD3BF0C9432}">
      <dgm:prSet phldrT="[Text]" custT="1"/>
      <dgm:spPr>
        <a:solidFill>
          <a:srgbClr val="B71E42"/>
        </a:solidFill>
      </dgm:spPr>
      <dgm:t>
        <a:bodyPr/>
        <a:lstStyle/>
        <a:p>
          <a:r>
            <a:rPr lang="en-GB" sz="2200" dirty="0"/>
            <a:t>Describe the 3 axes of movement.</a:t>
          </a:r>
        </a:p>
      </dgm:t>
    </dgm:pt>
    <dgm:pt modelId="{23F89A90-0183-44A7-81B1-5283D766AA27}" type="parTrans" cxnId="{FA7295A2-A095-460B-B9A0-D25A7393A85F}">
      <dgm:prSet/>
      <dgm:spPr/>
      <dgm:t>
        <a:bodyPr/>
        <a:lstStyle/>
        <a:p>
          <a:endParaRPr lang="en-GB" sz="2200"/>
        </a:p>
      </dgm:t>
    </dgm:pt>
    <dgm:pt modelId="{E53B3984-2E30-4079-AF95-D4D864913B15}" type="sibTrans" cxnId="{FA7295A2-A095-460B-B9A0-D25A7393A85F}">
      <dgm:prSet/>
      <dgm:spPr/>
      <dgm:t>
        <a:bodyPr/>
        <a:lstStyle/>
        <a:p>
          <a:endParaRPr lang="en-GB" sz="2200"/>
        </a:p>
      </dgm:t>
    </dgm:pt>
    <dgm:pt modelId="{89A4D4AB-836B-4D55-B6B5-80B305E49B78}">
      <dgm:prSet phldrT="[Text]" custT="1"/>
      <dgm:spPr>
        <a:solidFill>
          <a:srgbClr val="B71E42"/>
        </a:solidFill>
      </dgm:spPr>
      <dgm:t>
        <a:bodyPr/>
        <a:lstStyle/>
        <a:p>
          <a:r>
            <a:rPr lang="en-GB" sz="2200" dirty="0"/>
            <a:t>Describe the planes and axes in use for athletes performing a front somersault </a:t>
          </a:r>
        </a:p>
      </dgm:t>
    </dgm:pt>
    <dgm:pt modelId="{AAC99DC7-D8BC-4C3E-9E0A-66339081C8D3}" type="parTrans" cxnId="{A60F23FC-D747-4CAA-BAB2-103701202A1A}">
      <dgm:prSet/>
      <dgm:spPr/>
      <dgm:t>
        <a:bodyPr/>
        <a:lstStyle/>
        <a:p>
          <a:endParaRPr lang="en-GB" sz="2200"/>
        </a:p>
      </dgm:t>
    </dgm:pt>
    <dgm:pt modelId="{87C7637C-BCB0-46D3-B57D-1161AF384153}" type="sibTrans" cxnId="{A60F23FC-D747-4CAA-BAB2-103701202A1A}">
      <dgm:prSet/>
      <dgm:spPr/>
      <dgm:t>
        <a:bodyPr/>
        <a:lstStyle/>
        <a:p>
          <a:endParaRPr lang="en-GB" sz="2200"/>
        </a:p>
      </dgm:t>
    </dgm:pt>
    <dgm:pt modelId="{DA594072-4BBA-4479-B757-B2EE0D141EF7}">
      <dgm:prSet phldrT="[Text]" custT="1"/>
      <dgm:spPr>
        <a:solidFill>
          <a:srgbClr val="B71E42"/>
        </a:solidFill>
      </dgm:spPr>
      <dgm:t>
        <a:bodyPr/>
        <a:lstStyle/>
        <a:p>
          <a:r>
            <a:rPr lang="en-GB" sz="2200" dirty="0"/>
            <a:t>Analyse a cartwheel movement using the correct planes and axes in use.</a:t>
          </a:r>
        </a:p>
      </dgm:t>
    </dgm:pt>
    <dgm:pt modelId="{090CDA4E-6639-4ED8-B7B8-65DEFEFE5731}" type="parTrans" cxnId="{CB4FA466-93A8-4E4F-9E16-F9FA01D77E4C}">
      <dgm:prSet/>
      <dgm:spPr/>
      <dgm:t>
        <a:bodyPr/>
        <a:lstStyle/>
        <a:p>
          <a:endParaRPr lang="en-GB" sz="2200"/>
        </a:p>
      </dgm:t>
    </dgm:pt>
    <dgm:pt modelId="{C2D92FA4-898C-4510-A450-60FDBC0B3645}" type="sibTrans" cxnId="{CB4FA466-93A8-4E4F-9E16-F9FA01D77E4C}">
      <dgm:prSet/>
      <dgm:spPr/>
      <dgm:t>
        <a:bodyPr/>
        <a:lstStyle/>
        <a:p>
          <a:endParaRPr lang="en-GB" sz="2200"/>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dgm:t>
        <a:bodyPr/>
        <a:lstStyle/>
        <a:p>
          <a:endParaRPr lang="en-US"/>
        </a:p>
      </dgm:t>
    </dgm:pt>
  </dgm:ptLst>
  <dgm:cxnLst>
    <dgm:cxn modelId="{98D23891-D14C-4F80-83EB-31D8D399C586}" type="presOf" srcId="{DA594072-4BBA-4479-B757-B2EE0D141EF7}" destId="{45E1DEB2-BFB9-4C3A-8DDE-83C91051D01A}" srcOrd="1" destOrd="0" presId="urn:microsoft.com/office/officeart/2005/8/layout/matrix1"/>
    <dgm:cxn modelId="{D4FE58D4-FF13-4444-B364-652062595CBA}" type="presOf" srcId="{75806B3D-741B-4ACF-A009-BFD3BF0C9432}" destId="{D4928808-A9D8-4D7D-8032-9567FF82AAE3}" srcOrd="1" destOrd="0" presId="urn:microsoft.com/office/officeart/2005/8/layout/matrix1"/>
    <dgm:cxn modelId="{48FA91AA-D9A1-4620-A54C-A014E034BDE3}" type="presOf" srcId="{75806B3D-741B-4ACF-A009-BFD3BF0C9432}" destId="{BA66FE88-7362-46D7-B73A-8715947C1433}" srcOrd="0" destOrd="0" presId="urn:microsoft.com/office/officeart/2005/8/layout/matrix1"/>
    <dgm:cxn modelId="{B3C379D4-8CB4-4824-9FAE-4A20193472DB}" type="presOf" srcId="{89A4D4AB-836B-4D55-B6B5-80B305E49B78}" destId="{0B4E8083-4556-4379-A09D-87049006A872}" srcOrd="1" destOrd="0" presId="urn:microsoft.com/office/officeart/2005/8/layout/matrix1"/>
    <dgm:cxn modelId="{40F49DC8-EB8E-4519-9E60-602631B589E5}" type="presOf" srcId="{25DD389C-BF69-49A9-B6EF-04442C21941F}" destId="{BC06985E-79EB-47F6-B6C2-BA9B6E157942}" srcOrd="0"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46F4A96E-987F-411B-BCF8-F0CACAA42E03}" type="presOf" srcId="{576FA208-1A80-411D-AB17-3C3A623BE25C}" destId="{205B3C7C-23FF-4BC3-AF04-B63783261667}" srcOrd="0" destOrd="0" presId="urn:microsoft.com/office/officeart/2005/8/layout/matrix1"/>
    <dgm:cxn modelId="{6E919B9B-7A18-4499-ADB5-073907336055}" type="presOf" srcId="{89A4D4AB-836B-4D55-B6B5-80B305E49B78}" destId="{88A60BE7-226B-4ACA-B362-DE2434742A62}" srcOrd="0" destOrd="0" presId="urn:microsoft.com/office/officeart/2005/8/layout/matrix1"/>
    <dgm:cxn modelId="{719AB7D3-6981-4FA0-B041-2A5A95844388}" type="presOf" srcId="{DA594072-4BBA-4479-B757-B2EE0D141EF7}" destId="{FA700B7B-8567-46C7-8D3E-40490F5B64E8}"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94572C35-FDAF-49F1-8D8E-5B519005B770}" type="presOf" srcId="{25DD389C-BF69-49A9-B6EF-04442C21941F}" destId="{C1DE2A23-CD21-40D5-A13F-6220070403D9}" srcOrd="1" destOrd="0" presId="urn:microsoft.com/office/officeart/2005/8/layout/matrix1"/>
    <dgm:cxn modelId="{28D6A3FD-8B62-4EB0-80AB-8BA3D4CD3051}" type="presOf" srcId="{87C384ED-7018-4A63-B330-895DBC2B1F9A}" destId="{434C7A5E-0AE4-454E-8BA6-AF21F28B3A80}" srcOrd="0"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D5573C0B-115C-4AE9-B8FE-DA0F210F4CBE}" srcId="{87C384ED-7018-4A63-B330-895DBC2B1F9A}" destId="{25DD389C-BF69-49A9-B6EF-04442C21941F}" srcOrd="0" destOrd="0" parTransId="{39773C3F-6668-4CB9-AD9C-026441C5D0AB}" sibTransId="{5AB95543-8305-471C-B3CD-07726EDD9570}"/>
    <dgm:cxn modelId="{3BCD98AA-764D-4B55-9614-AE6AF21415B9}" srcId="{576FA208-1A80-411D-AB17-3C3A623BE25C}" destId="{87C384ED-7018-4A63-B330-895DBC2B1F9A}" srcOrd="0" destOrd="0" parTransId="{55CAE964-DD63-4E9D-B995-4CA485FEBEB6}" sibTransId="{C3E04FC6-0EE2-410A-96AC-6244D0D14E6D}"/>
    <dgm:cxn modelId="{5D9C4FA8-1F89-447D-BA46-86E99B66CB31}" type="presParOf" srcId="{205B3C7C-23FF-4BC3-AF04-B63783261667}" destId="{6A6EBD9A-0AC5-4198-AF11-08E528781AF0}" srcOrd="0" destOrd="0" presId="urn:microsoft.com/office/officeart/2005/8/layout/matrix1"/>
    <dgm:cxn modelId="{AC8B7B48-7B59-4FCA-A8A7-472B8E13BE3D}" type="presParOf" srcId="{6A6EBD9A-0AC5-4198-AF11-08E528781AF0}" destId="{BC06985E-79EB-47F6-B6C2-BA9B6E157942}" srcOrd="0" destOrd="0" presId="urn:microsoft.com/office/officeart/2005/8/layout/matrix1"/>
    <dgm:cxn modelId="{446BB285-3706-417D-90BB-77A171C27CB6}" type="presParOf" srcId="{6A6EBD9A-0AC5-4198-AF11-08E528781AF0}" destId="{C1DE2A23-CD21-40D5-A13F-6220070403D9}" srcOrd="1" destOrd="0" presId="urn:microsoft.com/office/officeart/2005/8/layout/matrix1"/>
    <dgm:cxn modelId="{1A0BA35B-DB48-4C24-91FB-301EB1B63163}" type="presParOf" srcId="{6A6EBD9A-0AC5-4198-AF11-08E528781AF0}" destId="{BA66FE88-7362-46D7-B73A-8715947C1433}" srcOrd="2" destOrd="0" presId="urn:microsoft.com/office/officeart/2005/8/layout/matrix1"/>
    <dgm:cxn modelId="{864DAA79-2FDD-4C80-AF02-96CE97C3E7B6}" type="presParOf" srcId="{6A6EBD9A-0AC5-4198-AF11-08E528781AF0}" destId="{D4928808-A9D8-4D7D-8032-9567FF82AAE3}" srcOrd="3" destOrd="0" presId="urn:microsoft.com/office/officeart/2005/8/layout/matrix1"/>
    <dgm:cxn modelId="{474774BA-8CDA-4276-B7A0-11546E179C10}" type="presParOf" srcId="{6A6EBD9A-0AC5-4198-AF11-08E528781AF0}" destId="{88A60BE7-226B-4ACA-B362-DE2434742A62}" srcOrd="4" destOrd="0" presId="urn:microsoft.com/office/officeart/2005/8/layout/matrix1"/>
    <dgm:cxn modelId="{8676C4D7-32A5-4BDF-BD43-FE3C0ADF3C0B}" type="presParOf" srcId="{6A6EBD9A-0AC5-4198-AF11-08E528781AF0}" destId="{0B4E8083-4556-4379-A09D-87049006A872}" srcOrd="5" destOrd="0" presId="urn:microsoft.com/office/officeart/2005/8/layout/matrix1"/>
    <dgm:cxn modelId="{D566B198-9FE0-4E78-A9EA-98C5485E2D70}" type="presParOf" srcId="{6A6EBD9A-0AC5-4198-AF11-08E528781AF0}" destId="{FA700B7B-8567-46C7-8D3E-40490F5B64E8}" srcOrd="6" destOrd="0" presId="urn:microsoft.com/office/officeart/2005/8/layout/matrix1"/>
    <dgm:cxn modelId="{0B99CCC5-EEFF-45EB-8ACE-05A0B68F41DA}" type="presParOf" srcId="{6A6EBD9A-0AC5-4198-AF11-08E528781AF0}" destId="{45E1DEB2-BFB9-4C3A-8DDE-83C91051D01A}" srcOrd="7" destOrd="0" presId="urn:microsoft.com/office/officeart/2005/8/layout/matrix1"/>
    <dgm:cxn modelId="{D33F62F5-02F4-4305-801F-E2BB34F3CA92}"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Label the following levers components.</a:t>
          </a: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Describe the 3 levers in the body (use diagrams to help illustrate your answer)</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Explain the term ‘mechanical advantage’</a:t>
          </a: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Which class of lever always has a mechanical disadvantage?</a:t>
          </a:r>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a:t>Levers and mechanical advantage</a:t>
          </a:r>
        </a:p>
      </dsp:txBody>
      <dsp:txXfrm>
        <a:off x="2203612" y="1547439"/>
        <a:ext cx="1749459" cy="9015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Name the 3 planes of movement</a:t>
          </a: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Describe the 3 axes of movement.</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Describe the planes and axes in use for athletes performing a front somersault </a:t>
          </a: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GB" sz="2200" kern="1200" dirty="0"/>
            <a:t>Analyse a cartwheel movement using the correct planes and axes in use.</a:t>
          </a:r>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a:t>Planes and axes of movement </a:t>
          </a:r>
        </a:p>
      </dsp:txBody>
      <dsp:txXfrm>
        <a:off x="2203612" y="1547439"/>
        <a:ext cx="1749459" cy="90156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7B08948-2ED1-4DFB-9109-579F43B493CD}" type="slidenum">
              <a:rPr lang="en-US" smtClean="0"/>
              <a:t>3</a:t>
            </a:fld>
            <a:endParaRPr lang="en-US"/>
          </a:p>
        </p:txBody>
      </p:sp>
    </p:spTree>
    <p:extLst>
      <p:ext uri="{BB962C8B-B14F-4D97-AF65-F5344CB8AC3E}">
        <p14:creationId xmlns:p14="http://schemas.microsoft.com/office/powerpoint/2010/main" val="2121007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1371600" y="1143000"/>
            <a:ext cx="4114800" cy="30861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D03F3E6-C036-4A6C-A1B7-4D54607745B2}" type="slidenum">
              <a:rPr lang="en-GB" altLang="en-US" sz="1200" b="0" smtClean="0">
                <a:latin typeface="Times New Roman" panose="02020603050405020304" pitchFamily="18" charset="0"/>
              </a:rPr>
              <a:pPr/>
              <a:t>9</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2600176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7B08948-2ED1-4DFB-9109-579F43B493CD}" type="slidenum">
              <a:rPr lang="en-US" smtClean="0"/>
              <a:t>12</a:t>
            </a:fld>
            <a:endParaRPr lang="en-US"/>
          </a:p>
        </p:txBody>
      </p:sp>
    </p:spTree>
    <p:extLst>
      <p:ext uri="{BB962C8B-B14F-4D97-AF65-F5344CB8AC3E}">
        <p14:creationId xmlns:p14="http://schemas.microsoft.com/office/powerpoint/2010/main" val="2273867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xfrm>
            <a:off x="1371600" y="1143000"/>
            <a:ext cx="4114800" cy="3086100"/>
          </a:xfrm>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A699ABD-7F88-4C41-97F4-E4B7A4E87DD0}" type="slidenum">
              <a:rPr lang="en-GB" altLang="en-US" sz="1200" b="0" smtClean="0">
                <a:latin typeface="Times New Roman" panose="02020603050405020304" pitchFamily="18" charset="0"/>
              </a:rPr>
              <a:pPr/>
              <a:t>17</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314260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xfrm>
            <a:off x="1371600" y="1143000"/>
            <a:ext cx="4114800" cy="3086100"/>
          </a:xfrm>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a:p>
            <a:endParaRPr lang="en-GB" altLang="en-US" dirty="0"/>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A699ABD-7F88-4C41-97F4-E4B7A4E87DD0}" type="slidenum">
              <a:rPr lang="en-GB" altLang="en-US" sz="1200" b="0" smtClean="0">
                <a:latin typeface="Times New Roman" panose="02020603050405020304" pitchFamily="18" charset="0"/>
              </a:rPr>
              <a:pPr/>
              <a:t>18</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492699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xfrm>
            <a:off x="1371600" y="1143000"/>
            <a:ext cx="4114800" cy="3086100"/>
          </a:xfrm>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7426A86-319D-465D-B241-ABEC0221EA55}" type="slidenum">
              <a:rPr lang="en-GB" altLang="en-US" sz="1200" b="0" smtClean="0">
                <a:latin typeface="Times New Roman" panose="02020603050405020304" pitchFamily="18" charset="0"/>
              </a:rPr>
              <a:pPr/>
              <a:t>19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835782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xfrm>
            <a:off x="1371600" y="1143000"/>
            <a:ext cx="4114800" cy="3086100"/>
          </a:xfrm>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95AF031-F17E-4172-8819-83A416029656}" type="slidenum">
              <a:rPr lang="en-GB" altLang="en-US" sz="1200" b="0" smtClean="0">
                <a:latin typeface="Times New Roman" panose="02020603050405020304" pitchFamily="18" charset="0"/>
              </a:rPr>
              <a:pPr/>
              <a:t>20</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4070572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xfrm>
            <a:off x="1371600" y="1143000"/>
            <a:ext cx="4114800" cy="3086100"/>
          </a:xfrm>
          <a:ln/>
        </p:spPr>
      </p:sp>
      <p:sp>
        <p:nvSpPr>
          <p:cNvPr id="604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60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2EED0FC0-DC7D-4261-8C1F-95F733DD8121}" type="slidenum">
              <a:rPr lang="en-GB" altLang="en-US" sz="1200" b="0" smtClean="0">
                <a:latin typeface="Times New Roman" panose="02020603050405020304" pitchFamily="18" charset="0"/>
              </a:rPr>
              <a:pPr/>
              <a:t>21</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1365705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xfrm>
            <a:off x="1371600" y="1143000"/>
            <a:ext cx="4114800" cy="3086100"/>
          </a:xfrm>
          <a:ln/>
        </p:spPr>
      </p:sp>
      <p:sp>
        <p:nvSpPr>
          <p:cNvPr id="62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E57674E-207D-4E6C-9B85-3CA61B17C497}" type="slidenum">
              <a:rPr lang="en-GB" altLang="en-US" sz="1200" b="0" smtClean="0">
                <a:latin typeface="Times New Roman" panose="02020603050405020304" pitchFamily="18" charset="0"/>
              </a:rPr>
              <a:pPr/>
              <a:t>22</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24035479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xfrm>
            <a:off x="1371600" y="1143000"/>
            <a:ext cx="4114800" cy="3086100"/>
          </a:xfrm>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C3853F6B-4A5E-48E8-974C-C1A97891C903}" type="slidenum">
              <a:rPr lang="en-GB" altLang="en-US" sz="1200" b="0" smtClean="0">
                <a:latin typeface="Times New Roman" panose="02020603050405020304" pitchFamily="18" charset="0"/>
              </a:rPr>
              <a:pPr/>
              <a:t>23</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2554555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xfrm>
            <a:off x="1371600" y="1143000"/>
            <a:ext cx="4114800" cy="3086100"/>
          </a:xfrm>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53BACBA-8811-4DBD-A0CE-8C649E1F88E5}" type="slidenum">
              <a:rPr lang="en-GB" altLang="en-US" sz="1200" b="0" smtClean="0">
                <a:latin typeface="Times New Roman" panose="02020603050405020304" pitchFamily="18" charset="0"/>
              </a:rPr>
              <a:pPr/>
              <a:t>24</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1938260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xfrm>
            <a:off x="1371600" y="1143000"/>
            <a:ext cx="4114800" cy="3086100"/>
          </a:xfrm>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dirty="0"/>
              <a:t>Photos by:</a:t>
            </a:r>
            <a:r>
              <a:rPr lang="en-GB" altLang="en-US" dirty="0"/>
              <a:t> LOCOG</a:t>
            </a:r>
          </a:p>
          <a:p>
            <a:endParaRPr lang="en-GB" altLang="en-US" dirty="0"/>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16D3CB95-F0A4-4E1E-B210-BA4F6060F7E8}" type="slidenum">
              <a:rPr lang="en-GB" altLang="en-US" sz="1200" b="0" smtClean="0">
                <a:latin typeface="Times New Roman" panose="02020603050405020304" pitchFamily="18" charset="0"/>
              </a:rPr>
              <a:pPr/>
              <a:t>25</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7685845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xfrm>
            <a:off x="1371600" y="1143000"/>
            <a:ext cx="4114800" cy="3086100"/>
          </a:xfrm>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dirty="0"/>
              <a:t>Photos by:</a:t>
            </a:r>
            <a:r>
              <a:rPr lang="en-GB" altLang="en-US" dirty="0"/>
              <a:t> LOCOG</a:t>
            </a:r>
          </a:p>
          <a:p>
            <a:endParaRPr lang="en-GB" altLang="en-US" dirty="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EADA022-1D14-4D03-820D-24ADADE5AF14}" type="slidenum">
              <a:rPr lang="en-GB" altLang="en-US" sz="1200" b="0" smtClean="0">
                <a:latin typeface="Times New Roman" panose="02020603050405020304" pitchFamily="18" charset="0"/>
              </a:rPr>
              <a:pPr/>
              <a:t>26</a:t>
            </a:fld>
            <a:endParaRPr lang="en-GB" altLang="en-US" sz="1200" b="0" dirty="0">
              <a:latin typeface="Times New Roman" panose="02020603050405020304" pitchFamily="18" charset="0"/>
            </a:endParaRPr>
          </a:p>
        </p:txBody>
      </p:sp>
    </p:spTree>
    <p:extLst>
      <p:ext uri="{BB962C8B-B14F-4D97-AF65-F5344CB8AC3E}">
        <p14:creationId xmlns:p14="http://schemas.microsoft.com/office/powerpoint/2010/main" val="2023046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27</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15.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5328592" cy="478144"/>
          </a:xfrm>
          <a:prstGeom prst="rect">
            <a:avLst/>
          </a:prstGeom>
          <a:noFill/>
        </p:spPr>
        <p:txBody>
          <a:bodyPr wrap="square" rtlCol="0">
            <a:spAutoFit/>
          </a:bodyPr>
          <a:lstStyle/>
          <a:p>
            <a:pPr>
              <a:lnSpc>
                <a:spcPct val="114000"/>
              </a:lnSpc>
              <a:spcAft>
                <a:spcPts val="1200"/>
              </a:spcAft>
            </a:pPr>
            <a:r>
              <a:rPr lang="en-US" sz="2400" b="1" dirty="0">
                <a:latin typeface="Arial" panose="020B0604020202020204" pitchFamily="34" charset="0"/>
                <a:cs typeface="Arial" panose="020B0604020202020204" pitchFamily="34" charset="0"/>
              </a:rPr>
              <a:t>Movement Analysis</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357437" y="933227"/>
            <a:ext cx="6572251" cy="4800029"/>
          </a:xfrm>
        </p:spPr>
        <p:style>
          <a:lnRef idx="1">
            <a:schemeClr val="dk1"/>
          </a:lnRef>
          <a:fillRef idx="2">
            <a:schemeClr val="dk1"/>
          </a:fillRef>
          <a:effectRef idx="1">
            <a:schemeClr val="dk1"/>
          </a:effectRef>
          <a:fontRef idx="minor">
            <a:schemeClr val="dk1"/>
          </a:fontRef>
        </p:style>
        <p:txBody>
          <a:bodyPr>
            <a:normAutofit fontScale="92500" lnSpcReduction="20000"/>
          </a:bodyPr>
          <a:lstStyle/>
          <a:p>
            <a:pPr algn="l">
              <a:lnSpc>
                <a:spcPct val="120000"/>
              </a:lnSpc>
              <a:spcBef>
                <a:spcPts val="12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1000"/>
              </a:spcBef>
              <a:buFont typeface="Arial" panose="020B0604020202020204" pitchFamily="34" charset="0"/>
              <a:buChar char="•"/>
            </a:pPr>
            <a:r>
              <a:rPr lang="en-GB" sz="1500" b="1" cap="none" dirty="0">
                <a:solidFill>
                  <a:schemeClr val="tx1"/>
                </a:solidFill>
                <a:latin typeface="Arial" panose="020B0604020202020204" pitchFamily="34" charset="0"/>
                <a:cs typeface="Arial" panose="020B0604020202020204" pitchFamily="34" charset="0"/>
              </a:rPr>
              <a:t>Know the three classes of lever and their use in physical activity and sport. </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1</a:t>
            </a:r>
            <a:r>
              <a:rPr lang="en-GB" sz="1500" b="1" i="1" baseline="30000" dirty="0">
                <a:solidFill>
                  <a:schemeClr val="tx1"/>
                </a:solidFill>
                <a:latin typeface="Arial" panose="020B0604020202020204" pitchFamily="34" charset="0"/>
                <a:cs typeface="Arial" panose="020B0604020202020204" pitchFamily="34" charset="0"/>
              </a:rPr>
              <a:t>st</a:t>
            </a:r>
            <a:r>
              <a:rPr lang="en-GB" sz="1500" b="1" i="1" dirty="0">
                <a:solidFill>
                  <a:schemeClr val="tx1"/>
                </a:solidFill>
                <a:latin typeface="Arial" panose="020B0604020202020204" pitchFamily="34" charset="0"/>
                <a:cs typeface="Arial" panose="020B0604020202020204" pitchFamily="34" charset="0"/>
              </a:rPr>
              <a:t> Class:  example - Neck</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2</a:t>
            </a:r>
            <a:r>
              <a:rPr lang="en-GB" sz="1500" b="1" i="1" baseline="30000" dirty="0">
                <a:solidFill>
                  <a:schemeClr val="tx1"/>
                </a:solidFill>
                <a:latin typeface="Arial" panose="020B0604020202020204" pitchFamily="34" charset="0"/>
                <a:cs typeface="Arial" panose="020B0604020202020204" pitchFamily="34" charset="0"/>
              </a:rPr>
              <a:t>nd</a:t>
            </a:r>
            <a:r>
              <a:rPr lang="en-GB" sz="1500" b="1" i="1" dirty="0">
                <a:solidFill>
                  <a:schemeClr val="tx1"/>
                </a:solidFill>
                <a:latin typeface="Arial" panose="020B0604020202020204" pitchFamily="34" charset="0"/>
                <a:cs typeface="Arial" panose="020B0604020202020204" pitchFamily="34" charset="0"/>
              </a:rPr>
              <a:t> Class: example – Ankle</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3</a:t>
            </a:r>
            <a:r>
              <a:rPr lang="en-GB" sz="1500" b="1" i="1" baseline="30000" dirty="0">
                <a:solidFill>
                  <a:schemeClr val="tx1"/>
                </a:solidFill>
                <a:latin typeface="Arial" panose="020B0604020202020204" pitchFamily="34" charset="0"/>
                <a:cs typeface="Arial" panose="020B0604020202020204" pitchFamily="34" charset="0"/>
              </a:rPr>
              <a:t>rd</a:t>
            </a:r>
            <a:r>
              <a:rPr lang="en-GB" sz="1500" b="1" i="1" dirty="0">
                <a:solidFill>
                  <a:schemeClr val="tx1"/>
                </a:solidFill>
                <a:latin typeface="Arial" panose="020B0604020202020204" pitchFamily="34" charset="0"/>
                <a:cs typeface="Arial" panose="020B0604020202020204" pitchFamily="34" charset="0"/>
              </a:rPr>
              <a:t> Class: example  - Elbow</a:t>
            </a:r>
          </a:p>
          <a:p>
            <a:pPr marL="214313" indent="-214313" algn="l">
              <a:lnSpc>
                <a:spcPct val="120000"/>
              </a:lnSpc>
              <a:spcBef>
                <a:spcPts val="1000"/>
              </a:spcBef>
              <a:buFont typeface="Arial" panose="020B0604020202020204" pitchFamily="34" charset="0"/>
              <a:buChar char="•"/>
            </a:pPr>
            <a:r>
              <a:rPr lang="en-GB" sz="1500" b="1" cap="none" dirty="0">
                <a:solidFill>
                  <a:schemeClr val="tx1"/>
                </a:solidFill>
                <a:latin typeface="Arial" panose="020B0604020202020204" pitchFamily="34" charset="0"/>
                <a:cs typeface="Arial" panose="020B0604020202020204" pitchFamily="34" charset="0"/>
              </a:rPr>
              <a:t>Know the definition of mechanical advantage</a:t>
            </a:r>
          </a:p>
          <a:p>
            <a:pPr marL="214313" indent="-214313" algn="l">
              <a:lnSpc>
                <a:spcPct val="120000"/>
              </a:lnSpc>
              <a:spcBef>
                <a:spcPts val="1000"/>
              </a:spcBef>
              <a:buFont typeface="Arial" panose="020B0604020202020204" pitchFamily="34" charset="0"/>
              <a:buChar char="•"/>
            </a:pPr>
            <a:r>
              <a:rPr lang="en-GB" sz="1500" b="1" cap="none" dirty="0">
                <a:solidFill>
                  <a:schemeClr val="tx1"/>
                </a:solidFill>
                <a:latin typeface="Arial" panose="020B0604020202020204" pitchFamily="34" charset="0"/>
                <a:cs typeface="Arial" panose="020B0604020202020204" pitchFamily="34" charset="0"/>
              </a:rPr>
              <a:t>Know the location of planes of movement in the body and their application to physical activity and sport:</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Frontal </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Transverse</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Sagittal</a:t>
            </a:r>
          </a:p>
          <a:p>
            <a:pPr marL="214313" indent="-214313" algn="l">
              <a:lnSpc>
                <a:spcPct val="120000"/>
              </a:lnSpc>
              <a:spcBef>
                <a:spcPts val="1000"/>
              </a:spcBef>
              <a:buFont typeface="Arial" panose="020B0604020202020204" pitchFamily="34" charset="0"/>
              <a:buChar char="•"/>
            </a:pPr>
            <a:r>
              <a:rPr lang="en-GB" sz="1500" b="1" cap="none" dirty="0">
                <a:solidFill>
                  <a:schemeClr val="tx1"/>
                </a:solidFill>
                <a:latin typeface="Arial" panose="020B0604020202020204" pitchFamily="34" charset="0"/>
                <a:cs typeface="Arial" panose="020B0604020202020204" pitchFamily="34" charset="0"/>
              </a:rPr>
              <a:t>Know the location of axes of rotation in the body and their application to physical activity and sport:</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Frontal </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Transverse</a:t>
            </a:r>
          </a:p>
          <a:p>
            <a:pPr marL="557213" lvl="1" indent="-214313" algn="l">
              <a:lnSpc>
                <a:spcPct val="120000"/>
              </a:lnSpc>
              <a:buFont typeface="Arial" panose="020B0604020202020204" pitchFamily="34" charset="0"/>
              <a:buChar char="•"/>
            </a:pPr>
            <a:r>
              <a:rPr lang="en-GB" sz="1500" b="1" i="1" dirty="0">
                <a:solidFill>
                  <a:schemeClr val="tx1"/>
                </a:solidFill>
                <a:latin typeface="Arial" panose="020B0604020202020204" pitchFamily="34" charset="0"/>
                <a:cs typeface="Arial" panose="020B0604020202020204" pitchFamily="34" charset="0"/>
              </a:rPr>
              <a:t>Longitudinal</a:t>
            </a:r>
          </a:p>
        </p:txBody>
      </p:sp>
      <p:sp>
        <p:nvSpPr>
          <p:cNvPr id="2" name="Title 1"/>
          <p:cNvSpPr>
            <a:spLocks noGrp="1"/>
          </p:cNvSpPr>
          <p:nvPr>
            <p:ph type="ctrTitle"/>
          </p:nvPr>
        </p:nvSpPr>
        <p:spPr>
          <a:xfrm>
            <a:off x="37627" y="2348880"/>
            <a:ext cx="2302125" cy="989512"/>
          </a:xfrm>
          <a:noFill/>
          <a:ln>
            <a:noFill/>
          </a:ln>
        </p:spPr>
        <p:txBody>
          <a:bodyPr>
            <a:noAutofit/>
          </a:bodyPr>
          <a:lstStyle/>
          <a:p>
            <a:r>
              <a:rPr lang="en-US" sz="3600" dirty="0"/>
              <a:t>Learning </a:t>
            </a:r>
            <a:br>
              <a:rPr lang="en-US" sz="3600" dirty="0"/>
            </a:br>
            <a:r>
              <a:rPr lang="en-US" sz="3600" dirty="0"/>
              <a:t>Outcomes</a:t>
            </a:r>
            <a:endParaRPr lang="en-US" sz="3000" dirty="0"/>
          </a:p>
        </p:txBody>
      </p:sp>
      <p:sp>
        <p:nvSpPr>
          <p:cNvPr id="7" name="Rectangle 6"/>
          <p:cNvSpPr/>
          <p:nvPr/>
        </p:nvSpPr>
        <p:spPr>
          <a:xfrm>
            <a:off x="323528" y="260648"/>
            <a:ext cx="4392488"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1.1.c. Movement Analysis</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4397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Young athletic woman exercising outdoors: bicep curl for upper body strength">
            <a:extLst>
              <a:ext uri="{FF2B5EF4-FFF2-40B4-BE49-F238E27FC236}">
                <a16:creationId xmlns:a16="http://schemas.microsoft.com/office/drawing/2014/main" id="{8744C273-6359-4E1F-AC27-5ACC3D1F544A}"/>
              </a:ext>
            </a:extLst>
          </p:cNvPr>
          <p:cNvPicPr>
            <a:picLocks noChangeAspect="1"/>
          </p:cNvPicPr>
          <p:nvPr/>
        </p:nvPicPr>
        <p:blipFill rotWithShape="1">
          <a:blip r:embed="rId3"/>
          <a:srcRect l="16483"/>
          <a:stretch/>
        </p:blipFill>
        <p:spPr>
          <a:xfrm>
            <a:off x="179512" y="2581439"/>
            <a:ext cx="3775537" cy="3007801"/>
          </a:xfrm>
          <a:prstGeom prst="rect">
            <a:avLst/>
          </a:prstGeom>
        </p:spPr>
      </p:pic>
      <p:sp>
        <p:nvSpPr>
          <p:cNvPr id="9" name="TextBox 8"/>
          <p:cNvSpPr txBox="1"/>
          <p:nvPr/>
        </p:nvSpPr>
        <p:spPr>
          <a:xfrm>
            <a:off x="109835" y="1070034"/>
            <a:ext cx="8780777"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Many bones and muscles work together to form </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levers</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Our bones form a rigid structure that turns about a </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fulcrum</a:t>
            </a:r>
            <a:r>
              <a:rPr lang="en-GB" dirty="0">
                <a:latin typeface="Arial" panose="020B0604020202020204" pitchFamily="34" charset="0"/>
                <a:cs typeface="Arial" panose="020B0604020202020204" pitchFamily="34" charset="0"/>
              </a:rPr>
              <a:t> (the joint).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Levers are used to make a small amount of force into a much bigger force. </a:t>
            </a:r>
          </a:p>
          <a:p>
            <a:r>
              <a:rPr lang="en-GB" dirty="0">
                <a:latin typeface="Arial" panose="020B0604020202020204" pitchFamily="34" charset="0"/>
                <a:cs typeface="Arial" panose="020B0604020202020204" pitchFamily="34" charset="0"/>
              </a:rPr>
              <a:t>This is known as gaining a </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Mechanical Advantage.</a:t>
            </a:r>
          </a:p>
        </p:txBody>
      </p:sp>
      <p:sp>
        <p:nvSpPr>
          <p:cNvPr id="3" name="TextBox 2"/>
          <p:cNvSpPr txBox="1"/>
          <p:nvPr/>
        </p:nvSpPr>
        <p:spPr>
          <a:xfrm>
            <a:off x="3938307" y="2903457"/>
            <a:ext cx="5088929" cy="2631490"/>
          </a:xfrm>
          <a:prstGeom prst="rect">
            <a:avLst/>
          </a:prstGeom>
          <a:noFill/>
        </p:spPr>
        <p:txBody>
          <a:bodyPr wrap="square" rtlCol="0">
            <a:spAutoFit/>
          </a:bodyPr>
          <a:lstStyle/>
          <a:p>
            <a:r>
              <a:rPr lang="en-GB" sz="21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There are 4 parts to a lever:</a:t>
            </a:r>
          </a:p>
          <a:p>
            <a:pPr marL="257175" indent="-257175">
              <a:buAutoNum type="arabicPeriod"/>
            </a:pPr>
            <a:r>
              <a:rPr lang="en-GB" b="1" dirty="0">
                <a:solidFill>
                  <a:schemeClr val="accent3">
                    <a:lumMod val="50000"/>
                  </a:schemeClr>
                </a:solidFill>
                <a:latin typeface="Arial" panose="020B0604020202020204" pitchFamily="34" charset="0"/>
                <a:cs typeface="Arial" panose="020B0604020202020204" pitchFamily="34" charset="0"/>
              </a:rPr>
              <a:t>Lever Arms </a:t>
            </a:r>
            <a:r>
              <a:rPr lang="en-GB" dirty="0">
                <a:latin typeface="Arial" panose="020B0604020202020204" pitchFamily="34" charset="0"/>
                <a:cs typeface="Arial" panose="020B0604020202020204" pitchFamily="34" charset="0"/>
              </a:rPr>
              <a:t>(Bones)</a:t>
            </a:r>
          </a:p>
          <a:p>
            <a:pPr marL="257175" indent="-257175">
              <a:buAutoNum type="arabicPeriod"/>
            </a:pPr>
            <a:r>
              <a:rPr lang="en-GB" b="1" dirty="0">
                <a:solidFill>
                  <a:schemeClr val="accent2">
                    <a:lumMod val="75000"/>
                  </a:schemeClr>
                </a:solidFill>
                <a:latin typeface="Arial" panose="020B0604020202020204" pitchFamily="34" charset="0"/>
                <a:cs typeface="Arial" panose="020B0604020202020204" pitchFamily="34" charset="0"/>
              </a:rPr>
              <a:t>FULCRUM</a:t>
            </a:r>
            <a:r>
              <a:rPr lang="en-GB" dirty="0">
                <a:latin typeface="Arial" panose="020B0604020202020204" pitchFamily="34" charset="0"/>
                <a:cs typeface="Arial" panose="020B0604020202020204" pitchFamily="34" charset="0"/>
              </a:rPr>
              <a:t> (Joints)</a:t>
            </a:r>
          </a:p>
          <a:p>
            <a:pPr marL="257175" indent="-257175">
              <a:buAutoNum type="arabicPeriod"/>
            </a:pPr>
            <a:r>
              <a:rPr lang="en-GB" b="1" dirty="0" smtClean="0">
                <a:solidFill>
                  <a:srgbClr val="00B050"/>
                </a:solidFill>
                <a:latin typeface="Arial" panose="020B0604020202020204" pitchFamily="34" charset="0"/>
                <a:cs typeface="Arial" panose="020B0604020202020204" pitchFamily="34" charset="0"/>
              </a:rPr>
              <a:t>EFFORT</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(Muscles provide the effort to move loads e.g. BICEPS)</a:t>
            </a:r>
          </a:p>
          <a:p>
            <a:pPr marL="257175" indent="-257175">
              <a:buAutoNum type="arabicPeriod"/>
            </a:pPr>
            <a:r>
              <a:rPr lang="en-GB" b="1" dirty="0" smtClean="0">
                <a:solidFill>
                  <a:srgbClr val="00B0F0"/>
                </a:solidFill>
                <a:latin typeface="Arial" panose="020B0604020202020204" pitchFamily="34" charset="0"/>
                <a:cs typeface="Arial" panose="020B0604020202020204" pitchFamily="34" charset="0"/>
              </a:rPr>
              <a:t>LOAD</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(load forces are often the weight of the body parts that are moved or forces needed to lift, push or pull things like weights, balls, throwing implements etc.)</a:t>
            </a:r>
            <a:endParaRPr lang="en-US" dirty="0">
              <a:latin typeface="Arial" panose="020B0604020202020204" pitchFamily="34" charset="0"/>
              <a:cs typeface="Arial" panose="020B0604020202020204" pitchFamily="34" charset="0"/>
            </a:endParaRPr>
          </a:p>
        </p:txBody>
      </p:sp>
      <p:sp>
        <p:nvSpPr>
          <p:cNvPr id="2" name="Isosceles Triangle 1">
            <a:extLst>
              <a:ext uri="{FF2B5EF4-FFF2-40B4-BE49-F238E27FC236}">
                <a16:creationId xmlns:a16="http://schemas.microsoft.com/office/drawing/2014/main" id="{EAD286E1-8802-4DA2-A0B1-3853FB8AF489}"/>
              </a:ext>
            </a:extLst>
          </p:cNvPr>
          <p:cNvSpPr/>
          <p:nvPr/>
        </p:nvSpPr>
        <p:spPr>
          <a:xfrm>
            <a:off x="1685399" y="4933694"/>
            <a:ext cx="469223" cy="439522"/>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cxnSp>
        <p:nvCxnSpPr>
          <p:cNvPr id="5" name="Straight Connector 4">
            <a:extLst>
              <a:ext uri="{FF2B5EF4-FFF2-40B4-BE49-F238E27FC236}">
                <a16:creationId xmlns:a16="http://schemas.microsoft.com/office/drawing/2014/main" id="{3D807E2D-0346-499A-8514-BC6083A32EFD}"/>
              </a:ext>
            </a:extLst>
          </p:cNvPr>
          <p:cNvCxnSpPr>
            <a:cxnSpLocks/>
          </p:cNvCxnSpPr>
          <p:nvPr/>
        </p:nvCxnSpPr>
        <p:spPr>
          <a:xfrm flipV="1">
            <a:off x="1939703" y="4426656"/>
            <a:ext cx="635766" cy="54021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A9FBF83-C002-4F44-A83F-A381B1E91BF9}"/>
              </a:ext>
            </a:extLst>
          </p:cNvPr>
          <p:cNvCxnSpPr>
            <a:cxnSpLocks/>
          </p:cNvCxnSpPr>
          <p:nvPr/>
        </p:nvCxnSpPr>
        <p:spPr>
          <a:xfrm flipH="1" flipV="1">
            <a:off x="1853202" y="3966715"/>
            <a:ext cx="87356" cy="98411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Arrow: Down 13">
            <a:extLst>
              <a:ext uri="{FF2B5EF4-FFF2-40B4-BE49-F238E27FC236}">
                <a16:creationId xmlns:a16="http://schemas.microsoft.com/office/drawing/2014/main" id="{F1A71566-7A10-4544-A273-41A2FD55C41F}"/>
              </a:ext>
            </a:extLst>
          </p:cNvPr>
          <p:cNvSpPr/>
          <p:nvPr/>
        </p:nvSpPr>
        <p:spPr>
          <a:xfrm>
            <a:off x="2885432" y="3212977"/>
            <a:ext cx="102392" cy="792088"/>
          </a:xfrm>
          <a:prstGeom prst="downArrow">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77634FBD-8309-47C4-85BC-49F6D50CB954}"/>
              </a:ext>
            </a:extLst>
          </p:cNvPr>
          <p:cNvSpPr txBox="1"/>
          <p:nvPr/>
        </p:nvSpPr>
        <p:spPr>
          <a:xfrm>
            <a:off x="1256721" y="5304470"/>
            <a:ext cx="1356455" cy="507831"/>
          </a:xfrm>
          <a:prstGeom prst="rect">
            <a:avLst/>
          </a:prstGeom>
          <a:noFill/>
        </p:spPr>
        <p:txBody>
          <a:bodyPr wrap="square" rtlCol="0">
            <a:spAutoFit/>
          </a:bodyPr>
          <a:lstStyle/>
          <a:p>
            <a:pPr algn="ctr"/>
            <a:r>
              <a:rPr lang="en-GB" sz="1350" b="1" dirty="0" smtClean="0">
                <a:ln w="3175">
                  <a:solidFill>
                    <a:schemeClr val="tx1"/>
                  </a:solidFill>
                </a:ln>
                <a:solidFill>
                  <a:schemeClr val="accent2"/>
                </a:solidFill>
                <a:latin typeface="Arial" panose="020B0604020202020204" pitchFamily="34" charset="0"/>
                <a:cs typeface="Arial" panose="020B0604020202020204" pitchFamily="34" charset="0"/>
              </a:rPr>
              <a:t>FULCRUM </a:t>
            </a:r>
          </a:p>
          <a:p>
            <a:pPr algn="ctr"/>
            <a:r>
              <a:rPr lang="en-GB" sz="1350" b="1" dirty="0" smtClean="0">
                <a:ln w="3175">
                  <a:solidFill>
                    <a:schemeClr val="tx1"/>
                  </a:solidFill>
                </a:ln>
                <a:solidFill>
                  <a:schemeClr val="accent2"/>
                </a:solidFill>
                <a:latin typeface="Arial" panose="020B0604020202020204" pitchFamily="34" charset="0"/>
                <a:cs typeface="Arial" panose="020B0604020202020204" pitchFamily="34" charset="0"/>
              </a:rPr>
              <a:t>(Elbow Joint)</a:t>
            </a:r>
            <a:endParaRPr lang="en-GB" sz="1350" dirty="0">
              <a:solidFill>
                <a:schemeClr val="accent2"/>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517FC2A-2516-4A21-BF27-461E2032DB39}"/>
              </a:ext>
            </a:extLst>
          </p:cNvPr>
          <p:cNvSpPr txBox="1"/>
          <p:nvPr/>
        </p:nvSpPr>
        <p:spPr>
          <a:xfrm>
            <a:off x="1691680" y="3353217"/>
            <a:ext cx="928343" cy="507831"/>
          </a:xfrm>
          <a:prstGeom prst="rect">
            <a:avLst/>
          </a:prstGeom>
          <a:noFill/>
        </p:spPr>
        <p:txBody>
          <a:bodyPr wrap="square" rtlCol="0">
            <a:spAutoFit/>
          </a:bodyPr>
          <a:lstStyle/>
          <a:p>
            <a:pPr algn="ctr"/>
            <a:r>
              <a:rPr lang="en-GB" sz="1350" b="1" dirty="0">
                <a:ln w="3175">
                  <a:solidFill>
                    <a:schemeClr val="tx1"/>
                  </a:solidFill>
                </a:ln>
                <a:solidFill>
                  <a:srgbClr val="92D050"/>
                </a:solidFill>
                <a:latin typeface="Arial" panose="020B0604020202020204" pitchFamily="34" charset="0"/>
                <a:cs typeface="Arial" panose="020B0604020202020204" pitchFamily="34" charset="0"/>
              </a:rPr>
              <a:t>EFFORT</a:t>
            </a:r>
          </a:p>
          <a:p>
            <a:pPr algn="ctr"/>
            <a:r>
              <a:rPr lang="en-GB" sz="1350" b="1" dirty="0">
                <a:ln w="3175">
                  <a:solidFill>
                    <a:schemeClr val="tx1"/>
                  </a:solidFill>
                </a:ln>
                <a:solidFill>
                  <a:srgbClr val="92D050"/>
                </a:solidFill>
                <a:latin typeface="Arial" panose="020B0604020202020204" pitchFamily="34" charset="0"/>
                <a:cs typeface="Arial" panose="020B0604020202020204" pitchFamily="34" charset="0"/>
              </a:rPr>
              <a:t>(Biceps)</a:t>
            </a:r>
            <a:endParaRPr lang="en-GB" sz="1350" dirty="0">
              <a:ln w="3175">
                <a:solidFill>
                  <a:schemeClr val="tx1"/>
                </a:solidFill>
              </a:ln>
              <a:solidFill>
                <a:srgbClr val="92D05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351950C7-76DC-4D48-A3FF-315EB5266946}"/>
              </a:ext>
            </a:extLst>
          </p:cNvPr>
          <p:cNvSpPr txBox="1"/>
          <p:nvPr/>
        </p:nvSpPr>
        <p:spPr>
          <a:xfrm>
            <a:off x="2555776" y="2967070"/>
            <a:ext cx="720080" cy="300082"/>
          </a:xfrm>
          <a:prstGeom prst="rect">
            <a:avLst/>
          </a:prstGeom>
          <a:noFill/>
        </p:spPr>
        <p:txBody>
          <a:bodyPr wrap="square" rtlCol="0">
            <a:spAutoFit/>
          </a:bodyPr>
          <a:lstStyle/>
          <a:p>
            <a:pPr algn="ctr"/>
            <a:r>
              <a:rPr lang="en-GB" sz="1350" b="1" dirty="0" smtClean="0">
                <a:ln w="3175">
                  <a:solidFill>
                    <a:schemeClr val="tx1"/>
                  </a:solidFill>
                </a:ln>
                <a:solidFill>
                  <a:srgbClr val="00B0F0"/>
                </a:solidFill>
                <a:latin typeface="Arial" panose="020B0604020202020204" pitchFamily="34" charset="0"/>
                <a:cs typeface="Arial" panose="020B0604020202020204" pitchFamily="34" charset="0"/>
              </a:rPr>
              <a:t>LOAD</a:t>
            </a:r>
            <a:endParaRPr lang="en-GB" sz="1350" dirty="0">
              <a:solidFill>
                <a:srgbClr val="00B0F0"/>
              </a:solidFill>
              <a:latin typeface="Arial" panose="020B0604020202020204" pitchFamily="34" charset="0"/>
              <a:cs typeface="Arial" panose="020B0604020202020204" pitchFamily="34" charset="0"/>
            </a:endParaRPr>
          </a:p>
        </p:txBody>
      </p:sp>
      <p:sp>
        <p:nvSpPr>
          <p:cNvPr id="19" name="Title 1">
            <a:extLst>
              <a:ext uri="{FF2B5EF4-FFF2-40B4-BE49-F238E27FC236}">
                <a16:creationId xmlns:a16="http://schemas.microsoft.com/office/drawing/2014/main" id="{221CCACB-4099-4113-82C1-F52DD406DBD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sp>
        <p:nvSpPr>
          <p:cNvPr id="29" name="Arrow: Down 13">
            <a:extLst>
              <a:ext uri="{FF2B5EF4-FFF2-40B4-BE49-F238E27FC236}">
                <a16:creationId xmlns:a16="http://schemas.microsoft.com/office/drawing/2014/main" id="{F1A71566-7A10-4544-A273-41A2FD55C41F}"/>
              </a:ext>
            </a:extLst>
          </p:cNvPr>
          <p:cNvSpPr/>
          <p:nvPr/>
        </p:nvSpPr>
        <p:spPr>
          <a:xfrm>
            <a:off x="2108361" y="3808203"/>
            <a:ext cx="102392" cy="792088"/>
          </a:xfrm>
          <a:prstGeom prst="downArrow">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84456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2"/>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animBg="1"/>
      <p:bldP spid="14" grpId="0" animBg="1"/>
      <p:bldP spid="16" grpId="0"/>
      <p:bldP spid="17" grpId="0"/>
      <p:bldP spid="18" grpId="0"/>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lasses of Lever infographic diagram showing parts and types including fulcrum load and effort with examples of human body joints bones and muscles daily lives for physics science education">
            <a:extLst>
              <a:ext uri="{FF2B5EF4-FFF2-40B4-BE49-F238E27FC236}">
                <a16:creationId xmlns:a16="http://schemas.microsoft.com/office/drawing/2014/main" id="{D094004A-A262-43DB-A78E-B0986C5EFEDA}"/>
              </a:ext>
            </a:extLst>
          </p:cNvPr>
          <p:cNvPicPr>
            <a:picLocks noChangeAspect="1"/>
          </p:cNvPicPr>
          <p:nvPr/>
        </p:nvPicPr>
        <p:blipFill>
          <a:blip r:embed="rId2"/>
          <a:stretch>
            <a:fillRect/>
          </a:stretch>
        </p:blipFill>
        <p:spPr>
          <a:xfrm>
            <a:off x="539552" y="1516242"/>
            <a:ext cx="7920880" cy="4453706"/>
          </a:xfrm>
          <a:prstGeom prst="rect">
            <a:avLst/>
          </a:prstGeom>
        </p:spPr>
      </p:pic>
      <p:sp>
        <p:nvSpPr>
          <p:cNvPr id="7" name="Title 1">
            <a:extLst>
              <a:ext uri="{FF2B5EF4-FFF2-40B4-BE49-F238E27FC236}">
                <a16:creationId xmlns:a16="http://schemas.microsoft.com/office/drawing/2014/main" id="{E2C4AB4C-DC60-48D9-8E5E-68AE0B5A76E5}"/>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sp>
        <p:nvSpPr>
          <p:cNvPr id="6" name="Rectangle 5"/>
          <p:cNvSpPr/>
          <p:nvPr/>
        </p:nvSpPr>
        <p:spPr>
          <a:xfrm>
            <a:off x="539552" y="936072"/>
            <a:ext cx="7810908"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Let’s Look at the Three Classes of Lever in more detail</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82372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8906" y="492016"/>
            <a:ext cx="4093369" cy="547121"/>
          </a:xfrm>
        </p:spPr>
        <p:txBody>
          <a:bodyPr>
            <a:noAutofit/>
          </a:bodyPr>
          <a:lstStyle/>
          <a:p>
            <a:pPr algn="ctr"/>
            <a:r>
              <a:rPr lang="en-GB" sz="2700" dirty="0"/>
              <a:t>REMEMBER!!</a:t>
            </a:r>
            <a:endParaRPr lang="en-US" sz="2700" dirty="0"/>
          </a:p>
        </p:txBody>
      </p:sp>
      <p:sp>
        <p:nvSpPr>
          <p:cNvPr id="5" name="TextBox 4">
            <a:extLst>
              <a:ext uri="{FF2B5EF4-FFF2-40B4-BE49-F238E27FC236}">
                <a16:creationId xmlns:a16="http://schemas.microsoft.com/office/drawing/2014/main" id="{E9EB2082-F7EB-45E6-94E0-C9D33B87AE19}"/>
              </a:ext>
            </a:extLst>
          </p:cNvPr>
          <p:cNvSpPr txBox="1"/>
          <p:nvPr/>
        </p:nvSpPr>
        <p:spPr>
          <a:xfrm>
            <a:off x="0" y="5399783"/>
            <a:ext cx="9144000" cy="646331"/>
          </a:xfrm>
          <a:prstGeom prst="rect">
            <a:avLst/>
          </a:prstGeom>
          <a:noFill/>
        </p:spPr>
        <p:txBody>
          <a:bodyPr wrap="square" rtlCol="0" anchor="b">
            <a:spAutoFit/>
          </a:bodyPr>
          <a:lstStyle/>
          <a:p>
            <a:pPr algn="ctr"/>
            <a:r>
              <a:rPr lang="en-GB" b="1" dirty="0" err="1">
                <a:solidFill>
                  <a:srgbClr val="FF0000"/>
                </a:solidFill>
                <a:latin typeface="Arial" panose="020B0604020202020204" pitchFamily="34" charset="0"/>
                <a:cs typeface="Arial" panose="020B0604020202020204" pitchFamily="34" charset="0"/>
              </a:rPr>
              <a:t>EFL</a:t>
            </a:r>
            <a:r>
              <a:rPr lang="en-GB" b="1" dirty="0">
                <a:solidFill>
                  <a:srgbClr val="FF0000"/>
                </a:solidFill>
                <a:latin typeface="Arial" panose="020B0604020202020204" pitchFamily="34" charset="0"/>
                <a:cs typeface="Arial" panose="020B0604020202020204" pitchFamily="34" charset="0"/>
              </a:rPr>
              <a:t> = 1</a:t>
            </a:r>
            <a:r>
              <a:rPr lang="en-GB" b="1" baseline="30000" dirty="0">
                <a:solidFill>
                  <a:srgbClr val="FF0000"/>
                </a:solidFill>
                <a:latin typeface="Arial" panose="020B0604020202020204" pitchFamily="34" charset="0"/>
                <a:cs typeface="Arial" panose="020B0604020202020204" pitchFamily="34" charset="0"/>
              </a:rPr>
              <a:t>ST</a:t>
            </a:r>
            <a:r>
              <a:rPr lang="en-GB" b="1" dirty="0">
                <a:solidFill>
                  <a:srgbClr val="FF0000"/>
                </a:solidFill>
                <a:latin typeface="Arial" panose="020B0604020202020204" pitchFamily="34" charset="0"/>
                <a:cs typeface="Arial" panose="020B0604020202020204" pitchFamily="34" charset="0"/>
              </a:rPr>
              <a:t> CLASS   </a:t>
            </a:r>
            <a:r>
              <a:rPr lang="en-GB" b="1" dirty="0">
                <a:solidFill>
                  <a:srgbClr val="00B050"/>
                </a:solidFill>
                <a:latin typeface="Arial" panose="020B0604020202020204" pitchFamily="34" charset="0"/>
                <a:cs typeface="Arial" panose="020B0604020202020204" pitchFamily="34" charset="0"/>
              </a:rPr>
              <a:t>ELF = 2</a:t>
            </a:r>
            <a:r>
              <a:rPr lang="en-GB" b="1" baseline="30000" dirty="0">
                <a:solidFill>
                  <a:srgbClr val="00B050"/>
                </a:solidFill>
                <a:latin typeface="Arial" panose="020B0604020202020204" pitchFamily="34" charset="0"/>
                <a:cs typeface="Arial" panose="020B0604020202020204" pitchFamily="34" charset="0"/>
              </a:rPr>
              <a:t>ND</a:t>
            </a:r>
            <a:r>
              <a:rPr lang="en-GB" b="1" dirty="0">
                <a:solidFill>
                  <a:srgbClr val="00B050"/>
                </a:solidFill>
                <a:latin typeface="Arial" panose="020B0604020202020204" pitchFamily="34" charset="0"/>
                <a:cs typeface="Arial" panose="020B0604020202020204" pitchFamily="34" charset="0"/>
              </a:rPr>
              <a:t> CLASS   </a:t>
            </a:r>
            <a:r>
              <a:rPr lang="en-GB" b="1" dirty="0" err="1">
                <a:solidFill>
                  <a:srgbClr val="0070C0"/>
                </a:solidFill>
                <a:latin typeface="Arial" panose="020B0604020202020204" pitchFamily="34" charset="0"/>
                <a:cs typeface="Arial" panose="020B0604020202020204" pitchFamily="34" charset="0"/>
              </a:rPr>
              <a:t>FEL</a:t>
            </a:r>
            <a:r>
              <a:rPr lang="en-GB" b="1" dirty="0">
                <a:solidFill>
                  <a:srgbClr val="0070C0"/>
                </a:solidFill>
                <a:latin typeface="Arial" panose="020B0604020202020204" pitchFamily="34" charset="0"/>
                <a:cs typeface="Arial" panose="020B0604020202020204" pitchFamily="34" charset="0"/>
              </a:rPr>
              <a:t> = 3RD CLASS</a:t>
            </a:r>
          </a:p>
          <a:p>
            <a:pPr algn="ctr"/>
            <a:endParaRPr lang="en-GB" b="1"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9DFAECC7-B560-4152-9475-43B3DD6836A8}"/>
              </a:ext>
            </a:extLst>
          </p:cNvPr>
          <p:cNvSpPr/>
          <p:nvPr/>
        </p:nvSpPr>
        <p:spPr>
          <a:xfrm>
            <a:off x="2678906" y="4712919"/>
            <a:ext cx="4093369" cy="553998"/>
          </a:xfrm>
          <a:prstGeom prst="rect">
            <a:avLst/>
          </a:prstGeom>
          <a:solidFill>
            <a:schemeClr val="bg1"/>
          </a:solidFill>
        </p:spPr>
        <p:txBody>
          <a:bodyPr wrap="square">
            <a:spAutoFit/>
          </a:bodyPr>
          <a:lstStyle/>
          <a:p>
            <a:pPr algn="ctr"/>
            <a:r>
              <a:rPr lang="en-GB" sz="3000" b="1" dirty="0" err="1">
                <a:solidFill>
                  <a:srgbClr val="FF0000"/>
                </a:solidFill>
                <a:latin typeface="Arial" panose="020B0604020202020204" pitchFamily="34" charset="0"/>
                <a:cs typeface="Arial" panose="020B0604020202020204" pitchFamily="34" charset="0"/>
              </a:rPr>
              <a:t>EFL</a:t>
            </a:r>
            <a:r>
              <a:rPr lang="en-GB" sz="3000" b="1" dirty="0">
                <a:solidFill>
                  <a:srgbClr val="FF0000"/>
                </a:solidFill>
                <a:latin typeface="Arial" panose="020B0604020202020204" pitchFamily="34" charset="0"/>
                <a:cs typeface="Arial" panose="020B0604020202020204" pitchFamily="34" charset="0"/>
              </a:rPr>
              <a:t> the </a:t>
            </a:r>
            <a:r>
              <a:rPr lang="en-GB" sz="3000" b="1" dirty="0">
                <a:solidFill>
                  <a:srgbClr val="00B050"/>
                </a:solidFill>
                <a:latin typeface="Arial" panose="020B0604020202020204" pitchFamily="34" charset="0"/>
                <a:cs typeface="Arial" panose="020B0604020202020204" pitchFamily="34" charset="0"/>
              </a:rPr>
              <a:t>ELF </a:t>
            </a:r>
            <a:r>
              <a:rPr lang="en-GB" sz="3000" b="1" dirty="0">
                <a:solidFill>
                  <a:srgbClr val="0070C0"/>
                </a:solidFill>
                <a:latin typeface="Arial" panose="020B0604020202020204" pitchFamily="34" charset="0"/>
                <a:cs typeface="Arial" panose="020B0604020202020204" pitchFamily="34" charset="0"/>
              </a:rPr>
              <a:t>FELL!</a:t>
            </a:r>
          </a:p>
        </p:txBody>
      </p:sp>
      <p:pic>
        <p:nvPicPr>
          <p:cNvPr id="6" name="Picture 5" descr="Santa's Elf trips while ice skating with an armload of gifts, loses his balance and drops everything! 3D render.">
            <a:extLst>
              <a:ext uri="{FF2B5EF4-FFF2-40B4-BE49-F238E27FC236}">
                <a16:creationId xmlns:a16="http://schemas.microsoft.com/office/drawing/2014/main" id="{B787CCBF-447E-446A-84DD-900435B8FA7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53890" y="1039138"/>
            <a:ext cx="4343400" cy="3603910"/>
          </a:xfrm>
          <a:prstGeom prst="rect">
            <a:avLst/>
          </a:prstGeom>
        </p:spPr>
      </p:pic>
    </p:spTree>
    <p:extLst>
      <p:ext uri="{BB962C8B-B14F-4D97-AF65-F5344CB8AC3E}">
        <p14:creationId xmlns:p14="http://schemas.microsoft.com/office/powerpoint/2010/main" val="21749751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Football player in blue heading ball on white background">
            <a:extLst>
              <a:ext uri="{FF2B5EF4-FFF2-40B4-BE49-F238E27FC236}">
                <a16:creationId xmlns:a16="http://schemas.microsoft.com/office/drawing/2014/main" id="{5BC40B18-0034-4528-8794-F5F85B5867AF}"/>
              </a:ext>
            </a:extLst>
          </p:cNvPr>
          <p:cNvPicPr/>
          <p:nvPr/>
        </p:nvPicPr>
        <p:blipFill rotWithShape="1">
          <a:blip r:embed="rId3" cstate="print">
            <a:extLst>
              <a:ext uri="{28A0092B-C50C-407E-A947-70E740481C1C}">
                <a14:useLocalDpi xmlns:a14="http://schemas.microsoft.com/office/drawing/2010/main" val="0"/>
              </a:ext>
            </a:extLst>
          </a:blip>
          <a:srcRect t="8712"/>
          <a:stretch/>
        </p:blipFill>
        <p:spPr>
          <a:xfrm>
            <a:off x="6515040" y="2060848"/>
            <a:ext cx="2377440" cy="3256056"/>
          </a:xfrm>
          <a:prstGeom prst="rect">
            <a:avLst/>
          </a:prstGeom>
        </p:spPr>
      </p:pic>
      <p:sp>
        <p:nvSpPr>
          <p:cNvPr id="25603" name="Rectangle 10"/>
          <p:cNvSpPr>
            <a:spLocks noChangeArrowheads="1"/>
          </p:cNvSpPr>
          <p:nvPr/>
        </p:nvSpPr>
        <p:spPr bwMode="auto">
          <a:xfrm>
            <a:off x="44052" y="1011472"/>
            <a:ext cx="715684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en-GB" sz="2400" dirty="0">
                <a:solidFill>
                  <a:srgbClr val="0000FF"/>
                </a:solidFill>
                <a:latin typeface="Arial" panose="020B0604020202020204" pitchFamily="34" charset="0"/>
                <a:cs typeface="Arial" panose="020B0604020202020204" pitchFamily="34" charset="0"/>
              </a:rPr>
              <a:t>Class of lever – First Class (EFL)</a:t>
            </a:r>
            <a:endParaRPr lang="en-US" sz="2400" dirty="0">
              <a:solidFill>
                <a:srgbClr val="0000FF"/>
              </a:solidFill>
              <a:latin typeface="Arial" panose="020B0604020202020204" pitchFamily="34" charset="0"/>
              <a:cs typeface="Arial" panose="020B0604020202020204" pitchFamily="34" charset="0"/>
            </a:endParaRPr>
          </a:p>
        </p:txBody>
      </p:sp>
      <p:sp>
        <p:nvSpPr>
          <p:cNvPr id="25604" name="Rectangle 5"/>
          <p:cNvSpPr>
            <a:spLocks noChangeArrowheads="1"/>
          </p:cNvSpPr>
          <p:nvPr/>
        </p:nvSpPr>
        <p:spPr bwMode="auto">
          <a:xfrm>
            <a:off x="37505" y="1586727"/>
            <a:ext cx="8957072"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This is a lever where the </a:t>
            </a:r>
            <a:r>
              <a:rPr lang="en-GB" altLang="en-US" sz="1800" dirty="0"/>
              <a:t>Fulcrum</a:t>
            </a:r>
            <a:r>
              <a:rPr lang="en-GB" altLang="en-US" sz="1800" b="0" dirty="0"/>
              <a:t> (pivot) occurs between the </a:t>
            </a:r>
            <a:r>
              <a:rPr lang="en-GB" altLang="en-US" sz="1800" dirty="0"/>
              <a:t>effort</a:t>
            </a:r>
            <a:r>
              <a:rPr lang="en-GB" altLang="en-US" sz="1800" b="0" dirty="0"/>
              <a:t> and </a:t>
            </a:r>
            <a:r>
              <a:rPr lang="en-GB" altLang="en-US" sz="1800" dirty="0"/>
              <a:t>load</a:t>
            </a:r>
            <a:r>
              <a:rPr lang="en-GB" altLang="en-US" sz="1800" b="0" dirty="0"/>
              <a:t>.</a:t>
            </a:r>
          </a:p>
        </p:txBody>
      </p:sp>
      <p:grpSp>
        <p:nvGrpSpPr>
          <p:cNvPr id="3" name="Group 2">
            <a:extLst>
              <a:ext uri="{FF2B5EF4-FFF2-40B4-BE49-F238E27FC236}">
                <a16:creationId xmlns:a16="http://schemas.microsoft.com/office/drawing/2014/main" id="{76C6803F-1029-46E3-BF2F-C361966511D7}"/>
              </a:ext>
            </a:extLst>
          </p:cNvPr>
          <p:cNvGrpSpPr/>
          <p:nvPr/>
        </p:nvGrpSpPr>
        <p:grpSpPr>
          <a:xfrm>
            <a:off x="539552" y="2348880"/>
            <a:ext cx="5079353" cy="2129088"/>
            <a:chOff x="1538288" y="2508620"/>
            <a:chExt cx="5079353" cy="2129088"/>
          </a:xfrm>
        </p:grpSpPr>
        <p:cxnSp>
          <p:nvCxnSpPr>
            <p:cNvPr id="17412" name="Straight Connector 2"/>
            <p:cNvCxnSpPr>
              <a:cxnSpLocks noChangeShapeType="1"/>
            </p:cNvCxnSpPr>
            <p:nvPr/>
          </p:nvCxnSpPr>
          <p:spPr bwMode="auto">
            <a:xfrm flipV="1">
              <a:off x="2614613" y="3444478"/>
              <a:ext cx="3914775" cy="13097"/>
            </a:xfrm>
            <a:prstGeom prst="line">
              <a:avLst/>
            </a:prstGeom>
            <a:noFill/>
            <a:ln w="76200">
              <a:solidFill>
                <a:schemeClr val="tx1"/>
              </a:solidFill>
              <a:round/>
              <a:headEnd/>
              <a:tailEnd/>
            </a:ln>
            <a:extLst>
              <a:ext uri="{909E8E84-426E-40dd-AFC4-6F175D3DCCD1}">
                <a14:hiddenFill xmlns="" xmlns:a14="http://schemas.microsoft.com/office/drawing/2010/main">
                  <a:noFill/>
                </a14:hiddenFill>
              </a:ext>
            </a:extLst>
          </p:spPr>
        </p:cxnSp>
        <p:sp>
          <p:nvSpPr>
            <p:cNvPr id="17413" name="Isosceles Triangle 4"/>
            <p:cNvSpPr>
              <a:spLocks noChangeArrowheads="1"/>
            </p:cNvSpPr>
            <p:nvPr/>
          </p:nvSpPr>
          <p:spPr bwMode="auto">
            <a:xfrm>
              <a:off x="4039791" y="3468292"/>
              <a:ext cx="952500" cy="891778"/>
            </a:xfrm>
            <a:prstGeom prst="triangle">
              <a:avLst>
                <a:gd name="adj" fmla="val 50000"/>
              </a:avLst>
            </a:prstGeom>
            <a:solidFill>
              <a:schemeClr val="accent2"/>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17414" name="Down Arrow 5"/>
            <p:cNvSpPr>
              <a:spLocks noChangeArrowheads="1"/>
            </p:cNvSpPr>
            <p:nvPr/>
          </p:nvSpPr>
          <p:spPr bwMode="auto">
            <a:xfrm>
              <a:off x="5795514" y="3489144"/>
              <a:ext cx="822127" cy="920379"/>
            </a:xfrm>
            <a:prstGeom prst="downArrow">
              <a:avLst>
                <a:gd name="adj1" fmla="val 50000"/>
                <a:gd name="adj2" fmla="val 49985"/>
              </a:avLst>
            </a:prstGeom>
            <a:solidFill>
              <a:srgbClr val="00B0F0"/>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8" name="Rectangle 7"/>
            <p:cNvSpPr/>
            <p:nvPr/>
          </p:nvSpPr>
          <p:spPr>
            <a:xfrm>
              <a:off x="3920069" y="4337626"/>
              <a:ext cx="1338828" cy="300082"/>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Fulcrum / Pivot</a:t>
              </a:r>
              <a:endParaRPr lang="en-GB" sz="1350" dirty="0">
                <a:latin typeface="Arial" panose="020B0604020202020204" pitchFamily="34" charset="0"/>
                <a:cs typeface="Arial" panose="020B0604020202020204" pitchFamily="34" charset="0"/>
              </a:endParaRPr>
            </a:p>
          </p:txBody>
        </p:sp>
        <p:sp>
          <p:nvSpPr>
            <p:cNvPr id="17" name="Rectangle 16"/>
            <p:cNvSpPr/>
            <p:nvPr/>
          </p:nvSpPr>
          <p:spPr>
            <a:xfrm>
              <a:off x="1538288" y="3249216"/>
              <a:ext cx="973408" cy="300082"/>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Lever Arm</a:t>
              </a:r>
              <a:endParaRPr lang="en-GB" sz="1350" dirty="0">
                <a:latin typeface="Arial" panose="020B0604020202020204" pitchFamily="34" charset="0"/>
                <a:cs typeface="Arial" panose="020B0604020202020204" pitchFamily="34" charset="0"/>
              </a:endParaRPr>
            </a:p>
          </p:txBody>
        </p:sp>
        <p:sp>
          <p:nvSpPr>
            <p:cNvPr id="18" name="Rectangle 17"/>
            <p:cNvSpPr/>
            <p:nvPr/>
          </p:nvSpPr>
          <p:spPr>
            <a:xfrm>
              <a:off x="5946829" y="3944299"/>
              <a:ext cx="569387" cy="300082"/>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Load</a:t>
              </a:r>
              <a:endParaRPr lang="en-GB" sz="1350" dirty="0">
                <a:latin typeface="Arial" panose="020B0604020202020204" pitchFamily="34" charset="0"/>
                <a:cs typeface="Arial" panose="020B0604020202020204" pitchFamily="34" charset="0"/>
              </a:endParaRPr>
            </a:p>
          </p:txBody>
        </p:sp>
        <p:sp>
          <p:nvSpPr>
            <p:cNvPr id="15" name="Down Arrow 5"/>
            <p:cNvSpPr>
              <a:spLocks noChangeArrowheads="1"/>
            </p:cNvSpPr>
            <p:nvPr/>
          </p:nvSpPr>
          <p:spPr bwMode="auto">
            <a:xfrm rot="10800000">
              <a:off x="2414442" y="2508620"/>
              <a:ext cx="960980" cy="920379"/>
            </a:xfrm>
            <a:prstGeom prst="downArrow">
              <a:avLst>
                <a:gd name="adj1" fmla="val 50000"/>
                <a:gd name="adj2" fmla="val 49985"/>
              </a:avLst>
            </a:prstGeom>
            <a:solidFill>
              <a:schemeClr val="accent3">
                <a:lumMod val="75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16" name="Rectangle 15"/>
            <p:cNvSpPr/>
            <p:nvPr/>
          </p:nvSpPr>
          <p:spPr>
            <a:xfrm>
              <a:off x="2608749" y="2696870"/>
              <a:ext cx="595099" cy="300082"/>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Effort</a:t>
              </a:r>
              <a:endParaRPr lang="en-GB" sz="1350" dirty="0">
                <a:latin typeface="Arial" panose="020B0604020202020204" pitchFamily="34" charset="0"/>
                <a:cs typeface="Arial" panose="020B0604020202020204" pitchFamily="34" charset="0"/>
              </a:endParaRPr>
            </a:p>
          </p:txBody>
        </p:sp>
      </p:grpSp>
      <p:sp>
        <p:nvSpPr>
          <p:cNvPr id="20" name="Title 1">
            <a:extLst>
              <a:ext uri="{FF2B5EF4-FFF2-40B4-BE49-F238E27FC236}">
                <a16:creationId xmlns:a16="http://schemas.microsoft.com/office/drawing/2014/main" id="{63726E60-216E-410A-ADB4-3714BBC16E44}"/>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sp>
        <p:nvSpPr>
          <p:cNvPr id="19" name="Rectangle 18"/>
          <p:cNvSpPr/>
          <p:nvPr/>
        </p:nvSpPr>
        <p:spPr>
          <a:xfrm>
            <a:off x="1153580" y="5389766"/>
            <a:ext cx="7306852" cy="415498"/>
          </a:xfrm>
          <a:prstGeom prst="rect">
            <a:avLst/>
          </a:prstGeom>
          <a:ln w="19050">
            <a:solidFill>
              <a:schemeClr val="tx1"/>
            </a:solidFill>
          </a:ln>
        </p:spPr>
        <p:txBody>
          <a:bodyPr wrap="square">
            <a:spAutoFit/>
          </a:bodyPr>
          <a:lstStyle/>
          <a:p>
            <a:r>
              <a:rPr lang="en-US" sz="2100" dirty="0" smtClean="0">
                <a:solidFill>
                  <a:srgbClr val="DA8AAD"/>
                </a:solidFill>
                <a:latin typeface="Arial" panose="020B0604020202020204" pitchFamily="34" charset="0"/>
                <a:cs typeface="Arial" panose="020B0604020202020204" pitchFamily="34" charset="0"/>
              </a:rPr>
              <a:t>Practical example:</a:t>
            </a:r>
            <a:r>
              <a:rPr lang="en-US" sz="2100" b="1" dirty="0" smtClean="0">
                <a:solidFill>
                  <a:srgbClr val="DA8AAD"/>
                </a:solidFill>
                <a:latin typeface="Arial" panose="020B0604020202020204" pitchFamily="34" charset="0"/>
                <a:cs typeface="Arial" panose="020B0604020202020204" pitchFamily="34" charset="0"/>
              </a:rPr>
              <a:t> at the neck – heading a ball in football</a:t>
            </a:r>
            <a:endParaRPr lang="en-US" sz="1350"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1181321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604"/>
                                        </p:tgtEl>
                                        <p:attrNameLst>
                                          <p:attrName>style.visibility</p:attrName>
                                        </p:attrNameLst>
                                      </p:cBhvr>
                                      <p:to>
                                        <p:strVal val="visible"/>
                                      </p:to>
                                    </p:set>
                                    <p:animEffect transition="in" filter="fade">
                                      <p:cBhvr>
                                        <p:cTn id="12" dur="500"/>
                                        <p:tgtEl>
                                          <p:spTgt spid="2560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499"/>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Young gardener pushing a wheelbarrow and looking at the camera isolated on white background">
            <a:extLst>
              <a:ext uri="{FF2B5EF4-FFF2-40B4-BE49-F238E27FC236}">
                <a16:creationId xmlns:a16="http://schemas.microsoft.com/office/drawing/2014/main" id="{E21E0982-D13C-486E-8D2C-1A1564BB410C}"/>
              </a:ext>
            </a:extLst>
          </p:cNvPr>
          <p:cNvPicPr/>
          <p:nvPr/>
        </p:nvPicPr>
        <p:blipFill rotWithShape="1">
          <a:blip r:embed="rId3" cstate="print">
            <a:extLst>
              <a:ext uri="{28A0092B-C50C-407E-A947-70E740481C1C}">
                <a14:useLocalDpi xmlns:a14="http://schemas.microsoft.com/office/drawing/2010/main" val="0"/>
              </a:ext>
            </a:extLst>
          </a:blip>
          <a:srcRect l="13328" r="9225"/>
          <a:stretch/>
        </p:blipFill>
        <p:spPr>
          <a:xfrm>
            <a:off x="-108520" y="2953204"/>
            <a:ext cx="2541040" cy="2125701"/>
          </a:xfrm>
          <a:prstGeom prst="rect">
            <a:avLst/>
          </a:prstGeom>
        </p:spPr>
      </p:pic>
      <p:pic>
        <p:nvPicPr>
          <p:cNvPr id="29" name="Picture 28" descr="PHILADELPHIA - FEBRUARY 11: Temple guard T.J. DiLeo (#11) goes up for a for a reverse lay up with a defender applying pressure in an NCAA basketball game vs Xavier February 11, 2012 in Philadelphia">
            <a:extLst>
              <a:ext uri="{FF2B5EF4-FFF2-40B4-BE49-F238E27FC236}">
                <a16:creationId xmlns:a16="http://schemas.microsoft.com/office/drawing/2014/main" id="{7361D01C-F9B0-4681-BBBA-62B29AD51255}"/>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813188" y="1844824"/>
            <a:ext cx="2071068" cy="3298084"/>
          </a:xfrm>
          <a:prstGeom prst="rect">
            <a:avLst/>
          </a:prstGeom>
        </p:spPr>
      </p:pic>
      <p:sp>
        <p:nvSpPr>
          <p:cNvPr id="26627" name="Rectangle 10"/>
          <p:cNvSpPr>
            <a:spLocks noChangeArrowheads="1"/>
          </p:cNvSpPr>
          <p:nvPr/>
        </p:nvSpPr>
        <p:spPr bwMode="auto">
          <a:xfrm>
            <a:off x="25598" y="869170"/>
            <a:ext cx="7298396"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en-GB" sz="2400" dirty="0">
                <a:solidFill>
                  <a:srgbClr val="0000FF"/>
                </a:solidFill>
                <a:latin typeface="Arial" panose="020B0604020202020204" pitchFamily="34" charset="0"/>
                <a:cs typeface="Arial" panose="020B0604020202020204" pitchFamily="34" charset="0"/>
              </a:rPr>
              <a:t>Class of lever – Second Class (ELF)</a:t>
            </a:r>
            <a:endParaRPr lang="en-US" sz="2400" dirty="0">
              <a:solidFill>
                <a:srgbClr val="0000FF"/>
              </a:solidFill>
              <a:latin typeface="Arial" panose="020B0604020202020204" pitchFamily="34" charset="0"/>
              <a:cs typeface="Arial" panose="020B0604020202020204" pitchFamily="34" charset="0"/>
            </a:endParaRPr>
          </a:p>
        </p:txBody>
      </p:sp>
      <p:sp>
        <p:nvSpPr>
          <p:cNvPr id="26628" name="Rectangle 5"/>
          <p:cNvSpPr>
            <a:spLocks noChangeArrowheads="1"/>
          </p:cNvSpPr>
          <p:nvPr/>
        </p:nvSpPr>
        <p:spPr bwMode="auto">
          <a:xfrm>
            <a:off x="25598" y="1504105"/>
            <a:ext cx="901124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This lever occurs when the </a:t>
            </a:r>
            <a:r>
              <a:rPr lang="en-GB" altLang="en-US" sz="1800" dirty="0"/>
              <a:t>load</a:t>
            </a:r>
            <a:r>
              <a:rPr lang="en-GB" altLang="en-US" sz="1800" b="0" dirty="0"/>
              <a:t> is between the </a:t>
            </a:r>
            <a:r>
              <a:rPr lang="en-GB" altLang="en-US" sz="1800" dirty="0"/>
              <a:t>effort</a:t>
            </a:r>
            <a:r>
              <a:rPr lang="en-GB" altLang="en-US" sz="1800" b="0" dirty="0"/>
              <a:t> and the </a:t>
            </a:r>
            <a:r>
              <a:rPr lang="en-GB" altLang="en-US" sz="1800" dirty="0"/>
              <a:t>fulcrum.</a:t>
            </a:r>
          </a:p>
        </p:txBody>
      </p:sp>
      <p:grpSp>
        <p:nvGrpSpPr>
          <p:cNvPr id="3" name="Group 2">
            <a:extLst>
              <a:ext uri="{FF2B5EF4-FFF2-40B4-BE49-F238E27FC236}">
                <a16:creationId xmlns:a16="http://schemas.microsoft.com/office/drawing/2014/main" id="{148693C9-2A3A-4BE9-B3EF-378C89CFBED0}"/>
              </a:ext>
            </a:extLst>
          </p:cNvPr>
          <p:cNvGrpSpPr/>
          <p:nvPr/>
        </p:nvGrpSpPr>
        <p:grpSpPr>
          <a:xfrm>
            <a:off x="971600" y="1916832"/>
            <a:ext cx="5341354" cy="2171769"/>
            <a:chOff x="1583498" y="1508829"/>
            <a:chExt cx="7121806" cy="2895691"/>
          </a:xfrm>
        </p:grpSpPr>
        <p:sp>
          <p:nvSpPr>
            <p:cNvPr id="21" name="Rectangle 20"/>
            <p:cNvSpPr/>
            <p:nvPr/>
          </p:nvSpPr>
          <p:spPr>
            <a:xfrm>
              <a:off x="6920200" y="4004411"/>
              <a:ext cx="1785104"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Fulcrum / Pivot</a:t>
              </a:r>
              <a:endParaRPr lang="en-GB" sz="1350" dirty="0">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0110BD1A-EBAD-4705-AEB5-185B97E04B49}"/>
                </a:ext>
              </a:extLst>
            </p:cNvPr>
            <p:cNvGrpSpPr/>
            <p:nvPr/>
          </p:nvGrpSpPr>
          <p:grpSpPr>
            <a:xfrm>
              <a:off x="1583498" y="1508829"/>
              <a:ext cx="6775483" cy="2612026"/>
              <a:chOff x="1583498" y="1508829"/>
              <a:chExt cx="6775483" cy="2612026"/>
            </a:xfrm>
          </p:grpSpPr>
          <p:grpSp>
            <p:nvGrpSpPr>
              <p:cNvPr id="19460" name="Group 1"/>
              <p:cNvGrpSpPr>
                <a:grpSpLocks/>
              </p:cNvGrpSpPr>
              <p:nvPr/>
            </p:nvGrpSpPr>
            <p:grpSpPr bwMode="auto">
              <a:xfrm>
                <a:off x="2893901" y="2813611"/>
                <a:ext cx="5465080" cy="1236569"/>
                <a:chOff x="1961627" y="3449774"/>
                <a:chExt cx="5465485" cy="1236600"/>
              </a:xfrm>
            </p:grpSpPr>
            <p:cxnSp>
              <p:nvCxnSpPr>
                <p:cNvPr id="19466" name="Straight Connector 8"/>
                <p:cNvCxnSpPr>
                  <a:cxnSpLocks noChangeShapeType="1"/>
                </p:cNvCxnSpPr>
                <p:nvPr/>
              </p:nvCxnSpPr>
              <p:spPr bwMode="auto">
                <a:xfrm flipV="1">
                  <a:off x="1961627" y="3449774"/>
                  <a:ext cx="5220745" cy="16768"/>
                </a:xfrm>
                <a:prstGeom prst="line">
                  <a:avLst/>
                </a:prstGeom>
                <a:noFill/>
                <a:ln w="76200">
                  <a:solidFill>
                    <a:schemeClr val="tx1"/>
                  </a:solidFill>
                  <a:round/>
                  <a:headEnd/>
                  <a:tailEnd/>
                </a:ln>
                <a:extLst>
                  <a:ext uri="{909E8E84-426E-40dd-AFC4-6F175D3DCCD1}">
                    <a14:hiddenFill xmlns="" xmlns:a14="http://schemas.microsoft.com/office/drawing/2010/main">
                      <a:noFill/>
                    </a14:hiddenFill>
                  </a:ext>
                </a:extLst>
              </p:spPr>
            </p:cxnSp>
            <p:sp>
              <p:nvSpPr>
                <p:cNvPr id="19467" name="Isosceles Triangle 9"/>
                <p:cNvSpPr>
                  <a:spLocks noChangeArrowheads="1"/>
                </p:cNvSpPr>
                <p:nvPr/>
              </p:nvSpPr>
              <p:spPr bwMode="auto">
                <a:xfrm>
                  <a:off x="6156176" y="3497360"/>
                  <a:ext cx="1270936" cy="1189014"/>
                </a:xfrm>
                <a:prstGeom prst="triangle">
                  <a:avLst>
                    <a:gd name="adj" fmla="val 50000"/>
                  </a:avLst>
                </a:prstGeom>
                <a:solidFill>
                  <a:schemeClr val="accent2">
                    <a:lumMod val="75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grpSp>
          <p:sp>
            <p:nvSpPr>
              <p:cNvPr id="15" name="Rectangle 14"/>
              <p:cNvSpPr/>
              <p:nvPr/>
            </p:nvSpPr>
            <p:spPr>
              <a:xfrm>
                <a:off x="1583498" y="2605935"/>
                <a:ext cx="1297877"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Lever Arm</a:t>
                </a:r>
                <a:endParaRPr lang="en-GB" sz="1350" dirty="0">
                  <a:latin typeface="Arial" panose="020B0604020202020204" pitchFamily="34" charset="0"/>
                  <a:cs typeface="Arial" panose="020B0604020202020204" pitchFamily="34" charset="0"/>
                </a:endParaRPr>
              </a:p>
            </p:txBody>
          </p:sp>
          <p:sp>
            <p:nvSpPr>
              <p:cNvPr id="22" name="Down Arrow 5"/>
              <p:cNvSpPr>
                <a:spLocks noChangeArrowheads="1"/>
              </p:cNvSpPr>
              <p:nvPr/>
            </p:nvSpPr>
            <p:spPr bwMode="auto">
              <a:xfrm rot="10800000">
                <a:off x="2640711" y="1508829"/>
                <a:ext cx="1281307" cy="1227172"/>
              </a:xfrm>
              <a:prstGeom prst="downArrow">
                <a:avLst>
                  <a:gd name="adj1" fmla="val 50000"/>
                  <a:gd name="adj2" fmla="val 49985"/>
                </a:avLst>
              </a:prstGeom>
              <a:solidFill>
                <a:schemeClr val="accent3">
                  <a:lumMod val="50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17" name="Rectangle 16"/>
              <p:cNvSpPr/>
              <p:nvPr/>
            </p:nvSpPr>
            <p:spPr>
              <a:xfrm>
                <a:off x="2902267" y="1700850"/>
                <a:ext cx="793465"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Effort</a:t>
                </a:r>
                <a:endParaRPr lang="en-GB" sz="1350" dirty="0">
                  <a:latin typeface="Arial" panose="020B0604020202020204" pitchFamily="34" charset="0"/>
                  <a:cs typeface="Arial" panose="020B0604020202020204" pitchFamily="34" charset="0"/>
                </a:endParaRPr>
              </a:p>
            </p:txBody>
          </p:sp>
          <p:sp>
            <p:nvSpPr>
              <p:cNvPr id="23" name="Down Arrow 5"/>
              <p:cNvSpPr>
                <a:spLocks noChangeArrowheads="1"/>
              </p:cNvSpPr>
              <p:nvPr/>
            </p:nvSpPr>
            <p:spPr bwMode="auto">
              <a:xfrm>
                <a:off x="4802259" y="2893683"/>
                <a:ext cx="1096169" cy="1227172"/>
              </a:xfrm>
              <a:prstGeom prst="downArrow">
                <a:avLst>
                  <a:gd name="adj1" fmla="val 50000"/>
                  <a:gd name="adj2" fmla="val 49985"/>
                </a:avLst>
              </a:prstGeom>
              <a:solidFill>
                <a:srgbClr val="00B0F0"/>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16" name="Rectangle 15"/>
              <p:cNvSpPr/>
              <p:nvPr/>
            </p:nvSpPr>
            <p:spPr>
              <a:xfrm>
                <a:off x="4943871" y="3520810"/>
                <a:ext cx="759183"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Load</a:t>
                </a:r>
                <a:endParaRPr lang="en-GB" sz="1350" dirty="0">
                  <a:latin typeface="Arial" panose="020B0604020202020204" pitchFamily="34" charset="0"/>
                  <a:cs typeface="Arial" panose="020B0604020202020204" pitchFamily="34" charset="0"/>
                </a:endParaRPr>
              </a:p>
            </p:txBody>
          </p:sp>
        </p:grpSp>
      </p:grpSp>
      <p:sp>
        <p:nvSpPr>
          <p:cNvPr id="24" name="Down Arrow 5">
            <a:extLst>
              <a:ext uri="{FF2B5EF4-FFF2-40B4-BE49-F238E27FC236}">
                <a16:creationId xmlns:a16="http://schemas.microsoft.com/office/drawing/2014/main" id="{959A8BA5-0939-4C58-942E-4591C866657E}"/>
              </a:ext>
            </a:extLst>
          </p:cNvPr>
          <p:cNvSpPr>
            <a:spLocks noChangeArrowheads="1"/>
          </p:cNvSpPr>
          <p:nvPr/>
        </p:nvSpPr>
        <p:spPr bwMode="auto">
          <a:xfrm>
            <a:off x="1270048" y="3910731"/>
            <a:ext cx="335531" cy="513658"/>
          </a:xfrm>
          <a:prstGeom prst="downArrow">
            <a:avLst>
              <a:gd name="adj1" fmla="val 50000"/>
              <a:gd name="adj2" fmla="val 49985"/>
            </a:avLst>
          </a:prstGeom>
          <a:solidFill>
            <a:srgbClr val="00B0F0"/>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25" name="Down Arrow 5">
            <a:extLst>
              <a:ext uri="{FF2B5EF4-FFF2-40B4-BE49-F238E27FC236}">
                <a16:creationId xmlns:a16="http://schemas.microsoft.com/office/drawing/2014/main" id="{53F20C63-F9CE-46CC-A426-B5A1DF984A5E}"/>
              </a:ext>
            </a:extLst>
          </p:cNvPr>
          <p:cNvSpPr>
            <a:spLocks noChangeArrowheads="1"/>
          </p:cNvSpPr>
          <p:nvPr/>
        </p:nvSpPr>
        <p:spPr bwMode="auto">
          <a:xfrm rot="10800000">
            <a:off x="720864" y="3669729"/>
            <a:ext cx="335531" cy="472479"/>
          </a:xfrm>
          <a:prstGeom prst="downArrow">
            <a:avLst>
              <a:gd name="adj1" fmla="val 50000"/>
              <a:gd name="adj2" fmla="val 49985"/>
            </a:avLst>
          </a:prstGeom>
          <a:solidFill>
            <a:schemeClr val="accent3">
              <a:lumMod val="50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26" name="Isosceles Triangle 9">
            <a:extLst>
              <a:ext uri="{FF2B5EF4-FFF2-40B4-BE49-F238E27FC236}">
                <a16:creationId xmlns:a16="http://schemas.microsoft.com/office/drawing/2014/main" id="{5D308B70-9958-4EA9-812E-9CEFDE503F7A}"/>
              </a:ext>
            </a:extLst>
          </p:cNvPr>
          <p:cNvSpPr>
            <a:spLocks noChangeArrowheads="1"/>
          </p:cNvSpPr>
          <p:nvPr/>
        </p:nvSpPr>
        <p:spPr bwMode="auto">
          <a:xfrm>
            <a:off x="1417353" y="4764474"/>
            <a:ext cx="458291" cy="367082"/>
          </a:xfrm>
          <a:prstGeom prst="triangle">
            <a:avLst>
              <a:gd name="adj" fmla="val 50000"/>
            </a:avLst>
          </a:prstGeom>
          <a:solidFill>
            <a:schemeClr val="accent2">
              <a:lumMod val="75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28" name="Title 1">
            <a:extLst>
              <a:ext uri="{FF2B5EF4-FFF2-40B4-BE49-F238E27FC236}">
                <a16:creationId xmlns:a16="http://schemas.microsoft.com/office/drawing/2014/main" id="{F8895C0B-5D0C-4931-9532-9E74D210B17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sp>
        <p:nvSpPr>
          <p:cNvPr id="27" name="Rectangle 26"/>
          <p:cNvSpPr/>
          <p:nvPr/>
        </p:nvSpPr>
        <p:spPr>
          <a:xfrm>
            <a:off x="876788" y="5461774"/>
            <a:ext cx="8231716" cy="415498"/>
          </a:xfrm>
          <a:prstGeom prst="rect">
            <a:avLst/>
          </a:prstGeom>
          <a:ln w="19050">
            <a:solidFill>
              <a:schemeClr val="tx1"/>
            </a:solidFill>
          </a:ln>
        </p:spPr>
        <p:txBody>
          <a:bodyPr wrap="square">
            <a:spAutoFit/>
          </a:bodyPr>
          <a:lstStyle/>
          <a:p>
            <a:r>
              <a:rPr lang="en-US" sz="2100" dirty="0" smtClean="0">
                <a:solidFill>
                  <a:srgbClr val="DA8AAD"/>
                </a:solidFill>
                <a:latin typeface="Arial" panose="020B0604020202020204" pitchFamily="34" charset="0"/>
                <a:cs typeface="Arial" panose="020B0604020202020204" pitchFamily="34" charset="0"/>
              </a:rPr>
              <a:t>Practical example:</a:t>
            </a:r>
            <a:r>
              <a:rPr lang="en-US" sz="2100" b="1" dirty="0" smtClean="0">
                <a:solidFill>
                  <a:srgbClr val="DA8AAD"/>
                </a:solidFill>
                <a:latin typeface="Arial" panose="020B0604020202020204" pitchFamily="34" charset="0"/>
                <a:cs typeface="Arial" panose="020B0604020202020204" pitchFamily="34" charset="0"/>
              </a:rPr>
              <a:t> at the ankle – taking off a lay up in basketball</a:t>
            </a:r>
            <a:endParaRPr lang="en-US" sz="1350"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0897905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fade">
                                      <p:cBhvr>
                                        <p:cTn id="12" dur="500"/>
                                        <p:tgtEl>
                                          <p:spTgt spid="26628"/>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499"/>
                                          </p:stCondLst>
                                        </p:cTn>
                                        <p:tgtEl>
                                          <p:spTgt spid="26"/>
                                        </p:tgtEl>
                                        <p:attrNameLst>
                                          <p:attrName>style.visibility</p:attrName>
                                        </p:attrNameLst>
                                      </p:cBhvr>
                                      <p:to>
                                        <p:strVal val="visible"/>
                                      </p:to>
                                    </p:set>
                                  </p:childTnLst>
                                </p:cTn>
                              </p:par>
                            </p:childTnLst>
                          </p:cTn>
                        </p:par>
                        <p:par>
                          <p:cTn id="24" fill="hold">
                            <p:stCondLst>
                              <p:cond delay="500"/>
                            </p:stCondLst>
                            <p:childTnLst>
                              <p:par>
                                <p:cTn id="25" presetID="1"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4" grpId="0" animBg="1"/>
      <p:bldP spid="25" grpId="0" animBg="1"/>
      <p:bldP spid="26" grpId="0"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10"/>
          <p:cNvSpPr>
            <a:spLocks noChangeArrowheads="1"/>
          </p:cNvSpPr>
          <p:nvPr/>
        </p:nvSpPr>
        <p:spPr bwMode="auto">
          <a:xfrm>
            <a:off x="96791" y="946361"/>
            <a:ext cx="650615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en-GB" sz="2400" dirty="0">
                <a:solidFill>
                  <a:srgbClr val="0000FF"/>
                </a:solidFill>
                <a:latin typeface="Arial" panose="020B0604020202020204" pitchFamily="34" charset="0"/>
                <a:cs typeface="Arial" panose="020B0604020202020204" pitchFamily="34" charset="0"/>
              </a:rPr>
              <a:t>Class of lever – Third Class (</a:t>
            </a:r>
            <a:r>
              <a:rPr lang="en-GB" sz="2400" dirty="0" err="1">
                <a:solidFill>
                  <a:srgbClr val="0000FF"/>
                </a:solidFill>
                <a:latin typeface="Arial" panose="020B0604020202020204" pitchFamily="34" charset="0"/>
                <a:cs typeface="Arial" panose="020B0604020202020204" pitchFamily="34" charset="0"/>
              </a:rPr>
              <a:t>FEL</a:t>
            </a:r>
            <a:r>
              <a:rPr lang="en-GB" sz="2400" dirty="0">
                <a:solidFill>
                  <a:srgbClr val="0000FF"/>
                </a:solidFill>
                <a:latin typeface="Arial" panose="020B0604020202020204" pitchFamily="34" charset="0"/>
                <a:cs typeface="Arial" panose="020B0604020202020204" pitchFamily="34" charset="0"/>
              </a:rPr>
              <a:t>)</a:t>
            </a:r>
            <a:endParaRPr lang="en-US" sz="2400" dirty="0">
              <a:solidFill>
                <a:srgbClr val="0000FF"/>
              </a:solidFill>
              <a:latin typeface="Arial" panose="020B0604020202020204" pitchFamily="34" charset="0"/>
              <a:cs typeface="Arial" panose="020B0604020202020204" pitchFamily="34" charset="0"/>
            </a:endParaRPr>
          </a:p>
        </p:txBody>
      </p:sp>
      <p:sp>
        <p:nvSpPr>
          <p:cNvPr id="27652" name="Rectangle 5"/>
          <p:cNvSpPr>
            <a:spLocks noChangeArrowheads="1"/>
          </p:cNvSpPr>
          <p:nvPr/>
        </p:nvSpPr>
        <p:spPr bwMode="auto">
          <a:xfrm>
            <a:off x="96791" y="1535216"/>
            <a:ext cx="8681672"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This lever occurs when the </a:t>
            </a:r>
            <a:r>
              <a:rPr lang="en-GB" altLang="en-US" sz="1800" dirty="0"/>
              <a:t>effort</a:t>
            </a:r>
            <a:r>
              <a:rPr lang="en-GB" altLang="en-US" sz="1800" b="0" dirty="0"/>
              <a:t> lies between the </a:t>
            </a:r>
            <a:r>
              <a:rPr lang="en-GB" altLang="en-US" sz="1800" dirty="0"/>
              <a:t>fulcrum</a:t>
            </a:r>
            <a:r>
              <a:rPr lang="en-GB" altLang="en-US" sz="1800" b="0" dirty="0"/>
              <a:t> and </a:t>
            </a:r>
            <a:r>
              <a:rPr lang="en-GB" altLang="en-US" sz="1800" dirty="0"/>
              <a:t>load</a:t>
            </a:r>
            <a:r>
              <a:rPr lang="en-GB" altLang="en-US" sz="1800" b="0" dirty="0"/>
              <a:t>. </a:t>
            </a:r>
          </a:p>
          <a:p>
            <a:pPr>
              <a:defRPr/>
            </a:pPr>
            <a:r>
              <a:rPr lang="en-GB" altLang="en-US" sz="1800" b="0" dirty="0"/>
              <a:t>This is very common in human movement.</a:t>
            </a:r>
          </a:p>
        </p:txBody>
      </p:sp>
      <p:grpSp>
        <p:nvGrpSpPr>
          <p:cNvPr id="3" name="Group 2">
            <a:extLst>
              <a:ext uri="{FF2B5EF4-FFF2-40B4-BE49-F238E27FC236}">
                <a16:creationId xmlns:a16="http://schemas.microsoft.com/office/drawing/2014/main" id="{E22DE9B0-7683-46D8-8707-079373364DEC}"/>
              </a:ext>
            </a:extLst>
          </p:cNvPr>
          <p:cNvGrpSpPr/>
          <p:nvPr/>
        </p:nvGrpSpPr>
        <p:grpSpPr>
          <a:xfrm>
            <a:off x="3958498" y="2276872"/>
            <a:ext cx="4645950" cy="2264989"/>
            <a:chOff x="5026394" y="2218219"/>
            <a:chExt cx="6194600" cy="3019984"/>
          </a:xfrm>
        </p:grpSpPr>
        <p:sp>
          <p:nvSpPr>
            <p:cNvPr id="15" name="Rectangle 14"/>
            <p:cNvSpPr/>
            <p:nvPr/>
          </p:nvSpPr>
          <p:spPr>
            <a:xfrm>
              <a:off x="5026394" y="3218999"/>
              <a:ext cx="1297877"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Lever Arm</a:t>
              </a:r>
              <a:endParaRPr lang="en-GB" sz="1350" dirty="0">
                <a:latin typeface="Arial" panose="020B0604020202020204" pitchFamily="34" charset="0"/>
                <a:cs typeface="Arial" panose="020B0604020202020204" pitchFamily="34" charset="0"/>
              </a:endParaRPr>
            </a:p>
          </p:txBody>
        </p:sp>
        <p:sp>
          <p:nvSpPr>
            <p:cNvPr id="20" name="Rectangle 19"/>
            <p:cNvSpPr/>
            <p:nvPr/>
          </p:nvSpPr>
          <p:spPr>
            <a:xfrm>
              <a:off x="5453457" y="4838094"/>
              <a:ext cx="1785104"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Fulcrum / Pivot</a:t>
              </a:r>
              <a:endParaRPr lang="en-GB" sz="1350" dirty="0">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7B6BE17E-107D-48B5-993D-8F4642ED4483}"/>
                </a:ext>
              </a:extLst>
            </p:cNvPr>
            <p:cNvGrpSpPr/>
            <p:nvPr/>
          </p:nvGrpSpPr>
          <p:grpSpPr>
            <a:xfrm>
              <a:off x="5621431" y="2218219"/>
              <a:ext cx="5599563" cy="2639010"/>
              <a:chOff x="5621431" y="2218219"/>
              <a:chExt cx="5599563" cy="2639010"/>
            </a:xfrm>
          </p:grpSpPr>
          <p:grpSp>
            <p:nvGrpSpPr>
              <p:cNvPr id="21508" name="Group 1"/>
              <p:cNvGrpSpPr>
                <a:grpSpLocks/>
              </p:cNvGrpSpPr>
              <p:nvPr/>
            </p:nvGrpSpPr>
            <p:grpSpPr bwMode="auto">
              <a:xfrm>
                <a:off x="5621431" y="3550946"/>
                <a:ext cx="5387975" cy="1255628"/>
                <a:chOff x="1992330" y="3521410"/>
                <a:chExt cx="5388657" cy="1255393"/>
              </a:xfrm>
            </p:grpSpPr>
            <p:cxnSp>
              <p:nvCxnSpPr>
                <p:cNvPr id="21514" name="Straight Connector 7"/>
                <p:cNvCxnSpPr>
                  <a:cxnSpLocks noChangeShapeType="1"/>
                </p:cNvCxnSpPr>
                <p:nvPr/>
              </p:nvCxnSpPr>
              <p:spPr bwMode="auto">
                <a:xfrm flipV="1">
                  <a:off x="2160242" y="3521410"/>
                  <a:ext cx="5220745" cy="16768"/>
                </a:xfrm>
                <a:prstGeom prst="line">
                  <a:avLst/>
                </a:prstGeom>
                <a:noFill/>
                <a:ln w="76200">
                  <a:solidFill>
                    <a:schemeClr val="tx1"/>
                  </a:solidFill>
                  <a:round/>
                  <a:headEnd/>
                  <a:tailEnd/>
                </a:ln>
                <a:extLst>
                  <a:ext uri="{909E8E84-426E-40dd-AFC4-6F175D3DCCD1}">
                    <a14:hiddenFill xmlns="" xmlns:a14="http://schemas.microsoft.com/office/drawing/2010/main">
                      <a:noFill/>
                    </a14:hiddenFill>
                  </a:ext>
                </a:extLst>
              </p:spPr>
            </p:cxnSp>
            <p:sp>
              <p:nvSpPr>
                <p:cNvPr id="21515" name="Isosceles Triangle 8"/>
                <p:cNvSpPr>
                  <a:spLocks noChangeArrowheads="1"/>
                </p:cNvSpPr>
                <p:nvPr/>
              </p:nvSpPr>
              <p:spPr bwMode="auto">
                <a:xfrm>
                  <a:off x="1992330" y="3587789"/>
                  <a:ext cx="1270936" cy="1189014"/>
                </a:xfrm>
                <a:prstGeom prst="triangle">
                  <a:avLst>
                    <a:gd name="adj" fmla="val 50000"/>
                  </a:avLst>
                </a:prstGeom>
                <a:solidFill>
                  <a:schemeClr val="accent2">
                    <a:lumMod val="75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grpSp>
          <p:sp>
            <p:nvSpPr>
              <p:cNvPr id="21" name="Down Arrow 5"/>
              <p:cNvSpPr>
                <a:spLocks noChangeArrowheads="1"/>
              </p:cNvSpPr>
              <p:nvPr/>
            </p:nvSpPr>
            <p:spPr bwMode="auto">
              <a:xfrm rot="10800000">
                <a:off x="6892206" y="2218219"/>
                <a:ext cx="1281307" cy="1227172"/>
              </a:xfrm>
              <a:prstGeom prst="downArrow">
                <a:avLst>
                  <a:gd name="adj1" fmla="val 50000"/>
                  <a:gd name="adj2" fmla="val 49985"/>
                </a:avLst>
              </a:prstGeom>
              <a:solidFill>
                <a:schemeClr val="accent3">
                  <a:lumMod val="50000"/>
                </a:schemeClr>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14" name="Rectangle 13"/>
              <p:cNvSpPr/>
              <p:nvPr/>
            </p:nvSpPr>
            <p:spPr>
              <a:xfrm>
                <a:off x="7129934" y="2831806"/>
                <a:ext cx="793465"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Effort</a:t>
                </a:r>
                <a:endParaRPr lang="en-GB" sz="1350" dirty="0">
                  <a:latin typeface="Arial" panose="020B0604020202020204" pitchFamily="34" charset="0"/>
                  <a:cs typeface="Arial" panose="020B0604020202020204" pitchFamily="34" charset="0"/>
                </a:endParaRPr>
              </a:p>
            </p:txBody>
          </p:sp>
          <p:sp>
            <p:nvSpPr>
              <p:cNvPr id="22" name="Down Arrow 5"/>
              <p:cNvSpPr>
                <a:spLocks noChangeArrowheads="1"/>
              </p:cNvSpPr>
              <p:nvPr/>
            </p:nvSpPr>
            <p:spPr bwMode="auto">
              <a:xfrm>
                <a:off x="10124825" y="3630057"/>
                <a:ext cx="1096169" cy="1227172"/>
              </a:xfrm>
              <a:prstGeom prst="downArrow">
                <a:avLst>
                  <a:gd name="adj1" fmla="val 50000"/>
                  <a:gd name="adj2" fmla="val 49985"/>
                </a:avLst>
              </a:prstGeom>
              <a:solidFill>
                <a:srgbClr val="00B0F0"/>
              </a:solidFill>
              <a:ln w="9525">
                <a:solidFill>
                  <a:schemeClr val="tx1"/>
                </a:solidFill>
                <a:round/>
                <a:headEnd/>
                <a:tailEnd/>
              </a:ln>
            </p:spPr>
            <p:txBody>
              <a:bodyPr/>
              <a:lstStyle/>
              <a:p>
                <a:endParaRPr lang="en-US" sz="1350" dirty="0">
                  <a:latin typeface="Arial" panose="020B0604020202020204" pitchFamily="34" charset="0"/>
                  <a:cs typeface="Arial" panose="020B0604020202020204" pitchFamily="34" charset="0"/>
                </a:endParaRPr>
              </a:p>
            </p:txBody>
          </p:sp>
          <p:sp>
            <p:nvSpPr>
              <p:cNvPr id="16" name="Rectangle 15"/>
              <p:cNvSpPr/>
              <p:nvPr/>
            </p:nvSpPr>
            <p:spPr>
              <a:xfrm>
                <a:off x="10298286" y="4211954"/>
                <a:ext cx="759183" cy="400109"/>
              </a:xfrm>
              <a:prstGeom prst="rect">
                <a:avLst/>
              </a:prstGeom>
            </p:spPr>
            <p:txBody>
              <a:bodyPr wrap="none">
                <a:spAutoFit/>
              </a:bodyPr>
              <a:lstStyle/>
              <a:p>
                <a:pPr>
                  <a:defRPr/>
                </a:pPr>
                <a:r>
                  <a:rPr lang="en-GB" altLang="en-US" sz="1350" dirty="0">
                    <a:latin typeface="Arial" panose="020B0604020202020204" pitchFamily="34" charset="0"/>
                    <a:cs typeface="Arial" panose="020B0604020202020204" pitchFamily="34" charset="0"/>
                  </a:rPr>
                  <a:t>Load</a:t>
                </a:r>
                <a:endParaRPr lang="en-GB" sz="1350" dirty="0">
                  <a:latin typeface="Arial" panose="020B0604020202020204" pitchFamily="34" charset="0"/>
                  <a:cs typeface="Arial" panose="020B0604020202020204" pitchFamily="34" charset="0"/>
                </a:endParaRPr>
              </a:p>
            </p:txBody>
          </p:sp>
        </p:grpSp>
      </p:grpSp>
      <p:sp>
        <p:nvSpPr>
          <p:cNvPr id="24" name="Title 1">
            <a:extLst>
              <a:ext uri="{FF2B5EF4-FFF2-40B4-BE49-F238E27FC236}">
                <a16:creationId xmlns:a16="http://schemas.microsoft.com/office/drawing/2014/main" id="{40CB31A0-A1D1-423D-A341-DA4EF2DC7D8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pic>
        <p:nvPicPr>
          <p:cNvPr id="25" name="Picture 24" descr="VILLANOVA, PA - DECEMBER 10: Villanova women's basketball guard Devon Kane prepares to shoot the ball during a game December 10, 2010 in Villanova, PA.">
            <a:extLst>
              <a:ext uri="{FF2B5EF4-FFF2-40B4-BE49-F238E27FC236}">
                <a16:creationId xmlns:a16="http://schemas.microsoft.com/office/drawing/2014/main" id="{DEB84D03-434F-47BB-87B1-429700F89D74}"/>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78122" y="2339113"/>
            <a:ext cx="2449661" cy="2746071"/>
          </a:xfrm>
          <a:prstGeom prst="rect">
            <a:avLst/>
          </a:prstGeom>
        </p:spPr>
      </p:pic>
      <p:sp>
        <p:nvSpPr>
          <p:cNvPr id="18" name="Rectangle 17"/>
          <p:cNvSpPr/>
          <p:nvPr/>
        </p:nvSpPr>
        <p:spPr>
          <a:xfrm>
            <a:off x="178123" y="5210616"/>
            <a:ext cx="8426325" cy="738664"/>
          </a:xfrm>
          <a:prstGeom prst="rect">
            <a:avLst/>
          </a:prstGeom>
          <a:ln w="19050">
            <a:solidFill>
              <a:schemeClr val="tx1"/>
            </a:solidFill>
          </a:ln>
        </p:spPr>
        <p:txBody>
          <a:bodyPr wrap="square">
            <a:spAutoFit/>
          </a:bodyPr>
          <a:lstStyle/>
          <a:p>
            <a:r>
              <a:rPr lang="en-US" sz="2100" dirty="0" smtClean="0">
                <a:solidFill>
                  <a:srgbClr val="DA8AAD"/>
                </a:solidFill>
                <a:latin typeface="Arial" panose="020B0604020202020204" pitchFamily="34" charset="0"/>
                <a:cs typeface="Arial" panose="020B0604020202020204" pitchFamily="34" charset="0"/>
              </a:rPr>
              <a:t>Practical example:</a:t>
            </a:r>
            <a:r>
              <a:rPr lang="en-US" sz="2100" b="1" dirty="0" smtClean="0">
                <a:solidFill>
                  <a:srgbClr val="DA8AAD"/>
                </a:solidFill>
                <a:latin typeface="Arial" panose="020B0604020202020204" pitchFamily="34" charset="0"/>
                <a:cs typeface="Arial" panose="020B0604020202020204" pitchFamily="34" charset="0"/>
              </a:rPr>
              <a:t> the action of the biceps and the triceps at the elbow joint when shooting a basketball</a:t>
            </a:r>
            <a:endParaRPr lang="en-US" sz="1350"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7967177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Effect transition="in" filter="fade">
                                      <p:cBhvr>
                                        <p:cTn id="12" dur="500"/>
                                        <p:tgtEl>
                                          <p:spTgt spid="2765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499"/>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4"/>
          <p:cNvSpPr>
            <a:spLocks noChangeArrowheads="1"/>
          </p:cNvSpPr>
          <p:nvPr/>
        </p:nvSpPr>
        <p:spPr bwMode="auto">
          <a:xfrm>
            <a:off x="141273" y="1467710"/>
            <a:ext cx="88384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Definition:</a:t>
            </a:r>
            <a:r>
              <a:rPr lang="en-GB" altLang="en-US" sz="2000" b="0" dirty="0"/>
              <a:t> </a:t>
            </a:r>
          </a:p>
          <a:p>
            <a:pPr>
              <a:defRPr/>
            </a:pPr>
            <a:r>
              <a:rPr lang="en-GB" altLang="en-US" sz="1600" dirty="0"/>
              <a:t>The relative efficiency of each of the lever systems is called the ‘mechanical advantage’.</a:t>
            </a:r>
          </a:p>
        </p:txBody>
      </p:sp>
      <p:sp>
        <p:nvSpPr>
          <p:cNvPr id="33795" name="Rectangle 10"/>
          <p:cNvSpPr>
            <a:spLocks noChangeArrowheads="1"/>
          </p:cNvSpPr>
          <p:nvPr/>
        </p:nvSpPr>
        <p:spPr bwMode="auto">
          <a:xfrm>
            <a:off x="141273" y="893564"/>
            <a:ext cx="45089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C00000"/>
                </a:solidFill>
                <a:effectLst>
                  <a:outerShdw blurRad="38100" dist="38100" dir="2700000" algn="tl">
                    <a:srgbClr val="000000">
                      <a:alpha val="43137"/>
                    </a:srgbClr>
                  </a:outerShdw>
                </a:effectLst>
              </a:rPr>
              <a:t>Mechanical Advantage</a:t>
            </a:r>
          </a:p>
        </p:txBody>
      </p:sp>
      <p:sp>
        <p:nvSpPr>
          <p:cNvPr id="33797" name="Rectangle 2"/>
          <p:cNvSpPr>
            <a:spLocks noChangeArrowheads="1"/>
          </p:cNvSpPr>
          <p:nvPr/>
        </p:nvSpPr>
        <p:spPr bwMode="auto">
          <a:xfrm>
            <a:off x="220267" y="5301208"/>
            <a:ext cx="8764443" cy="553998"/>
          </a:xfrm>
          <a:prstGeom prst="rect">
            <a:avLst/>
          </a:prstGeom>
          <a:solidFill>
            <a:srgbClr val="DA8AAD"/>
          </a:solidFill>
          <a:ln w="28575">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500" dirty="0"/>
              <a:t>How can the 1st class lever </a:t>
            </a:r>
            <a:r>
              <a:rPr lang="en-GB" altLang="en-US" sz="1500" dirty="0" smtClean="0"/>
              <a:t>be </a:t>
            </a:r>
            <a:r>
              <a:rPr lang="en-GB" altLang="en-US" sz="1500" dirty="0"/>
              <a:t>adjusted to increase or change how high the load can be propelled?</a:t>
            </a:r>
          </a:p>
        </p:txBody>
      </p:sp>
      <p:sp>
        <p:nvSpPr>
          <p:cNvPr id="21" name="Rectangle 20"/>
          <p:cNvSpPr/>
          <p:nvPr/>
        </p:nvSpPr>
        <p:spPr>
          <a:xfrm>
            <a:off x="220267" y="2220276"/>
            <a:ext cx="3551633" cy="1600438"/>
          </a:xfrm>
          <a:prstGeom prst="rect">
            <a:avLst/>
          </a:prstGeom>
          <a:solidFill>
            <a:srgbClr val="DA8AAD"/>
          </a:solidFill>
          <a:ln w="28575">
            <a:solidFill>
              <a:schemeClr val="tx1"/>
            </a:solidFill>
          </a:ln>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GB" altLang="en-US" sz="1400" b="1" dirty="0">
                <a:solidFill>
                  <a:schemeClr val="tx1"/>
                </a:solidFill>
                <a:latin typeface="Arial" panose="020B0604020202020204" pitchFamily="34" charset="0"/>
                <a:cs typeface="Arial" panose="020B0604020202020204" pitchFamily="34" charset="0"/>
              </a:rPr>
              <a:t>TASK: Use the following equipment to explore how high you can propel the eraser.</a:t>
            </a:r>
          </a:p>
          <a:p>
            <a:pPr>
              <a:defRPr/>
            </a:pPr>
            <a:endParaRPr lang="en-GB" sz="1400" b="1" dirty="0">
              <a:solidFill>
                <a:schemeClr val="tx1"/>
              </a:solidFill>
              <a:latin typeface="Arial" panose="020B0604020202020204" pitchFamily="34" charset="0"/>
              <a:cs typeface="Arial" panose="020B0604020202020204" pitchFamily="34" charset="0"/>
            </a:endParaRPr>
          </a:p>
          <a:p>
            <a:r>
              <a:rPr lang="en-GB" sz="1400" b="1" dirty="0">
                <a:solidFill>
                  <a:srgbClr val="6511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RULER</a:t>
            </a:r>
          </a:p>
          <a:p>
            <a:r>
              <a:rPr lang="en-GB" sz="1400" b="1" dirty="0">
                <a:solidFill>
                  <a:srgbClr val="6511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ERASER</a:t>
            </a:r>
          </a:p>
          <a:p>
            <a:r>
              <a:rPr lang="en-GB" sz="1400" b="1" dirty="0" smtClean="0">
                <a:solidFill>
                  <a:srgbClr val="6511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PENCIL/PEN</a:t>
            </a:r>
            <a:endParaRPr lang="en-GB" sz="1400" b="1" dirty="0">
              <a:solidFill>
                <a:srgbClr val="6511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 name="TextBox 1"/>
          <p:cNvSpPr txBox="1"/>
          <p:nvPr/>
        </p:nvSpPr>
        <p:spPr>
          <a:xfrm>
            <a:off x="179512" y="4005064"/>
            <a:ext cx="5576029" cy="784830"/>
          </a:xfrm>
          <a:prstGeom prst="rect">
            <a:avLst/>
          </a:prstGeom>
          <a:solidFill>
            <a:srgbClr val="FFFF00"/>
          </a:solidFill>
          <a:ln w="28575">
            <a:solidFill>
              <a:schemeClr val="tx1"/>
            </a:solidFill>
          </a:ln>
        </p:spPr>
        <p:txBody>
          <a:bodyPr wrap="square" rtlCol="0">
            <a:spAutoFit/>
          </a:bodyPr>
          <a:lstStyle/>
          <a:p>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you should find: </a:t>
            </a:r>
          </a:p>
          <a:p>
            <a:r>
              <a:rPr lang="en-GB" sz="1350" b="1" dirty="0">
                <a:latin typeface="Arial" panose="020B0604020202020204" pitchFamily="34" charset="0"/>
                <a:cs typeface="Arial" panose="020B0604020202020204" pitchFamily="34" charset="0"/>
              </a:rPr>
              <a:t>The greater the Effort arm the greater the force produced, however the greater the Resistance Arm the faster the movement. </a:t>
            </a:r>
            <a:endParaRPr lang="en-US" sz="1350" b="1"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4"/>
          <a:stretch>
            <a:fillRect/>
          </a:stretch>
        </p:blipFill>
        <p:spPr>
          <a:xfrm>
            <a:off x="4858484" y="2237769"/>
            <a:ext cx="4121208" cy="2952071"/>
          </a:xfrm>
          <a:prstGeom prst="rect">
            <a:avLst/>
          </a:prstGeom>
        </p:spPr>
      </p:pic>
      <p:sp>
        <p:nvSpPr>
          <p:cNvPr id="11" name="Title 1">
            <a:extLst>
              <a:ext uri="{FF2B5EF4-FFF2-40B4-BE49-F238E27FC236}">
                <a16:creationId xmlns:a16="http://schemas.microsoft.com/office/drawing/2014/main" id="{0B5830AB-590B-4704-AD45-DAA1EF17F76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spTree>
    <p:custDataLst>
      <p:tags r:id="rId1"/>
    </p:custDataLst>
    <p:extLst>
      <p:ext uri="{BB962C8B-B14F-4D97-AF65-F5344CB8AC3E}">
        <p14:creationId xmlns:p14="http://schemas.microsoft.com/office/powerpoint/2010/main" val="1443337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fade">
                                      <p:cBhvr>
                                        <p:cTn id="12" dur="500"/>
                                        <p:tgtEl>
                                          <p:spTgt spid="3481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37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3795" grpId="0"/>
      <p:bldP spid="33797" grpId="0" animBg="1"/>
      <p:bldP spid="21"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0"/>
          <p:cNvSpPr>
            <a:spLocks noChangeArrowheads="1"/>
          </p:cNvSpPr>
          <p:nvPr/>
        </p:nvSpPr>
        <p:spPr bwMode="auto">
          <a:xfrm>
            <a:off x="100012" y="972029"/>
            <a:ext cx="4471988"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GB" sz="27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Mechanical Advantage </a:t>
            </a:r>
            <a:endParaRPr lang="en-US" sz="27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Rectangle 5"/>
          <p:cNvSpPr>
            <a:spLocks noChangeArrowheads="1"/>
          </p:cNvSpPr>
          <p:nvPr/>
        </p:nvSpPr>
        <p:spPr bwMode="auto">
          <a:xfrm>
            <a:off x="100012" y="1731988"/>
            <a:ext cx="9043988" cy="25545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t>Class 1 and class 2 levers both provide </a:t>
            </a:r>
            <a:r>
              <a:rPr lang="en-GB" sz="1800" dirty="0"/>
              <a:t>mechanical advantage</a:t>
            </a:r>
            <a:r>
              <a:rPr lang="en-GB" sz="1800" b="0" dirty="0"/>
              <a:t>. </a:t>
            </a:r>
          </a:p>
          <a:p>
            <a:pPr>
              <a:defRPr/>
            </a:pPr>
            <a:endParaRPr lang="en-GB" sz="1800" b="0" dirty="0"/>
          </a:p>
          <a:p>
            <a:pPr>
              <a:defRPr/>
            </a:pPr>
            <a:r>
              <a:rPr lang="en-GB" sz="1800" b="0" dirty="0"/>
              <a:t>This means that they allow you to move a large output load with a small effort.</a:t>
            </a:r>
          </a:p>
          <a:p>
            <a:pPr>
              <a:defRPr/>
            </a:pPr>
            <a:endParaRPr lang="en-GB" altLang="en-US" sz="1800" b="0" dirty="0"/>
          </a:p>
          <a:p>
            <a:pPr>
              <a:defRPr/>
            </a:pPr>
            <a:endParaRPr lang="en-GB" altLang="en-US" sz="1800" b="0" dirty="0"/>
          </a:p>
          <a:p>
            <a:pPr>
              <a:defRPr/>
            </a:pPr>
            <a:r>
              <a:rPr lang="en-GB" altLang="en-US" sz="1800" b="0" dirty="0"/>
              <a:t>Definition: </a:t>
            </a:r>
          </a:p>
          <a:p>
            <a:pPr>
              <a:defRPr/>
            </a:pPr>
            <a:r>
              <a:rPr lang="en-GB" altLang="en-US" sz="1600" dirty="0"/>
              <a:t>The relative efficiency of each of the lever systems is called the ‘mechanical advantage’.</a:t>
            </a:r>
          </a:p>
          <a:p>
            <a:pPr>
              <a:defRPr/>
            </a:pPr>
            <a:endParaRPr lang="en-GB" altLang="en-US" sz="1800" b="0" dirty="0"/>
          </a:p>
          <a:p>
            <a:pPr>
              <a:defRPr/>
            </a:pPr>
            <a:endParaRPr lang="en-GB" altLang="en-US" sz="1800" dirty="0"/>
          </a:p>
        </p:txBody>
      </p:sp>
      <p:sp>
        <p:nvSpPr>
          <p:cNvPr id="8" name="Title 1">
            <a:extLst>
              <a:ext uri="{FF2B5EF4-FFF2-40B4-BE49-F238E27FC236}">
                <a16:creationId xmlns:a16="http://schemas.microsoft.com/office/drawing/2014/main" id="{50B40C70-11BA-44B5-A2F0-716A99C10DF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spTree>
    <p:extLst>
      <p:ext uri="{BB962C8B-B14F-4D97-AF65-F5344CB8AC3E}">
        <p14:creationId xmlns:p14="http://schemas.microsoft.com/office/powerpoint/2010/main" val="16019393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500"/>
                                        <p:tgtEl>
                                          <p:spTgt spid="3">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108000" y="1659732"/>
            <a:ext cx="9036000"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A5AB81"/>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50000"/>
              </a:spcBef>
              <a:buClrTx/>
              <a:buSzTx/>
              <a:buFontTx/>
              <a:buNone/>
              <a:defRPr/>
            </a:pPr>
            <a:r>
              <a:rPr lang="en-GB" altLang="en-US" sz="1800" dirty="0">
                <a:latin typeface="Arial" panose="020B0604020202020204" pitchFamily="34" charset="0"/>
                <a:cs typeface="Arial" panose="020B0604020202020204" pitchFamily="34" charset="0"/>
              </a:rPr>
              <a:t>The body’s levers can be made even more effective by using rackets, oars, paddles, sticks and bats.</a:t>
            </a:r>
          </a:p>
        </p:txBody>
      </p:sp>
      <p:sp>
        <p:nvSpPr>
          <p:cNvPr id="35846" name="Rectangle 7"/>
          <p:cNvSpPr>
            <a:spLocks noChangeArrowheads="1"/>
          </p:cNvSpPr>
          <p:nvPr/>
        </p:nvSpPr>
        <p:spPr bwMode="auto">
          <a:xfrm>
            <a:off x="110767" y="1067069"/>
            <a:ext cx="349146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C00000"/>
                </a:solidFill>
                <a:effectLst>
                  <a:outerShdw blurRad="38100" dist="38100" dir="2700000" algn="tl">
                    <a:srgbClr val="000000">
                      <a:alpha val="43137"/>
                    </a:srgbClr>
                  </a:outerShdw>
                </a:effectLst>
              </a:rPr>
              <a:t>Mechanical Advantage</a:t>
            </a:r>
          </a:p>
        </p:txBody>
      </p:sp>
      <p:sp>
        <p:nvSpPr>
          <p:cNvPr id="8" name="Text Box 2"/>
          <p:cNvSpPr txBox="1">
            <a:spLocks noChangeArrowheads="1"/>
          </p:cNvSpPr>
          <p:nvPr/>
        </p:nvSpPr>
        <p:spPr bwMode="auto">
          <a:xfrm>
            <a:off x="5957887" y="2739389"/>
            <a:ext cx="3067513" cy="1900237"/>
          </a:xfrm>
          <a:prstGeom prst="rect">
            <a:avLst/>
          </a:prstGeom>
          <a:solidFill>
            <a:srgbClr val="DA8AAD"/>
          </a:solidFill>
          <a:ln w="28575">
            <a:solidFill>
              <a:schemeClr val="tx1"/>
            </a:solidFill>
          </a:ln>
          <a:extLst/>
        </p:spPr>
        <p:txBody>
          <a:bodyPr wrap="square">
            <a:no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A5AB81"/>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50000"/>
              </a:spcBef>
              <a:buClrTx/>
              <a:buSzTx/>
              <a:buFontTx/>
              <a:buNone/>
              <a:defRPr/>
            </a:pPr>
            <a:r>
              <a:rPr lang="en-GB" altLang="en-US" sz="1800" dirty="0">
                <a:latin typeface="Arial" panose="020B0604020202020204" pitchFamily="34" charset="0"/>
                <a:cs typeface="Arial" panose="020B0604020202020204" pitchFamily="34" charset="0"/>
              </a:rPr>
              <a:t>These pieces of equipment increase the length of the resistance arm of the lever. This in turn increases the speed at the end of the lever.</a:t>
            </a:r>
          </a:p>
        </p:txBody>
      </p:sp>
      <p:sp>
        <p:nvSpPr>
          <p:cNvPr id="10" name="Title 1">
            <a:extLst>
              <a:ext uri="{FF2B5EF4-FFF2-40B4-BE49-F238E27FC236}">
                <a16:creationId xmlns:a16="http://schemas.microsoft.com/office/drawing/2014/main" id="{E3ADAB50-6D86-4587-B7F4-A3F863DB60D4}"/>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Lever Systems</a:t>
            </a:r>
          </a:p>
        </p:txBody>
      </p:sp>
      <p:pic>
        <p:nvPicPr>
          <p:cNvPr id="11" name="Picture 10" descr="Rowers paddling in a beautiful Italian lake">
            <a:extLst>
              <a:ext uri="{FF2B5EF4-FFF2-40B4-BE49-F238E27FC236}">
                <a16:creationId xmlns:a16="http://schemas.microsoft.com/office/drawing/2014/main" id="{9CCADB9F-54DA-4A08-829C-EE5FCFDA48C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8600" y="2739389"/>
            <a:ext cx="2828976" cy="1900237"/>
          </a:xfrm>
          <a:prstGeom prst="rect">
            <a:avLst/>
          </a:prstGeom>
        </p:spPr>
      </p:pic>
      <p:pic>
        <p:nvPicPr>
          <p:cNvPr id="12" name="Picture 11" descr="Young hockey player hit the ball in field hockey game">
            <a:extLst>
              <a:ext uri="{FF2B5EF4-FFF2-40B4-BE49-F238E27FC236}">
                <a16:creationId xmlns:a16="http://schemas.microsoft.com/office/drawing/2014/main" id="{71D3F203-7472-4C32-BC05-11776E5D5B02}"/>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141435" y="2739389"/>
            <a:ext cx="2622592" cy="1900237"/>
          </a:xfrm>
          <a:prstGeom prst="rect">
            <a:avLst/>
          </a:prstGeom>
        </p:spPr>
      </p:pic>
    </p:spTree>
    <p:custDataLst>
      <p:tags r:id="rId1"/>
    </p:custDataLst>
    <p:extLst>
      <p:ext uri="{BB962C8B-B14F-4D97-AF65-F5344CB8AC3E}">
        <p14:creationId xmlns:p14="http://schemas.microsoft.com/office/powerpoint/2010/main" val="2015807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fade">
                                      <p:cBhvr>
                                        <p:cTn id="7" dur="500"/>
                                        <p:tgtEl>
                                          <p:spTgt spid="358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fade">
                                      <p:cBhvr>
                                        <p:cTn id="12" dur="500"/>
                                        <p:tgtEl>
                                          <p:spTgt spid="3584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6"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5"/>
          <p:cNvSpPr>
            <a:spLocks noChangeArrowheads="1"/>
          </p:cNvSpPr>
          <p:nvPr/>
        </p:nvSpPr>
        <p:spPr bwMode="auto">
          <a:xfrm>
            <a:off x="827584" y="1268760"/>
            <a:ext cx="67928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0000FF"/>
                </a:solidFill>
              </a:rPr>
              <a:t>Planes and axes of </a:t>
            </a:r>
            <a:r>
              <a:rPr lang="en-GB" altLang="en-US" dirty="0" smtClean="0">
                <a:solidFill>
                  <a:srgbClr val="0000FF"/>
                </a:solidFill>
              </a:rPr>
              <a:t>movement</a:t>
            </a:r>
          </a:p>
          <a:p>
            <a:endParaRPr lang="en-GB" altLang="en-US" dirty="0">
              <a:solidFill>
                <a:srgbClr val="0000FF"/>
              </a:solidFill>
            </a:endParaRPr>
          </a:p>
          <a:p>
            <a:r>
              <a:rPr lang="en-GB" altLang="en-US" dirty="0" smtClean="0">
                <a:solidFill>
                  <a:srgbClr val="0000FF"/>
                </a:solidFill>
              </a:rPr>
              <a:t>  </a:t>
            </a:r>
            <a:endParaRPr lang="en-US" altLang="en-GB" dirty="0">
              <a:solidFill>
                <a:srgbClr val="0000FF"/>
              </a:solidFill>
            </a:endParaRPr>
          </a:p>
        </p:txBody>
      </p:sp>
      <p:sp>
        <p:nvSpPr>
          <p:cNvPr id="10" name="Rectangle 9"/>
          <p:cNvSpPr/>
          <p:nvPr/>
        </p:nvSpPr>
        <p:spPr>
          <a:xfrm>
            <a:off x="1043608" y="1859721"/>
            <a:ext cx="4104072" cy="300082"/>
          </a:xfrm>
          <a:prstGeom prst="rect">
            <a:avLst/>
          </a:prstGeom>
        </p:spPr>
        <p:txBody>
          <a:bodyPr wrap="none">
            <a:spAutoFit/>
          </a:bodyPr>
          <a:lstStyle/>
          <a:p>
            <a:r>
              <a:rPr lang="en-US" sz="1350" dirty="0">
                <a:latin typeface="Arial" panose="020B0604020202020204" pitchFamily="34" charset="0"/>
                <a:cs typeface="Arial" panose="020B0604020202020204" pitchFamily="34" charset="0"/>
              </a:rPr>
              <a:t>https://www.youtube.com/watch?v=Z7dFWU9J0EU</a:t>
            </a:r>
          </a:p>
        </p:txBody>
      </p:sp>
      <p:sp>
        <p:nvSpPr>
          <p:cNvPr id="6" name="Title 1">
            <a:extLst>
              <a:ext uri="{FF2B5EF4-FFF2-40B4-BE49-F238E27FC236}">
                <a16:creationId xmlns:a16="http://schemas.microsoft.com/office/drawing/2014/main" id="{30BF549A-8D06-4F0F-B330-AD7C9A286EAE}"/>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of Movement</a:t>
            </a:r>
          </a:p>
        </p:txBody>
      </p:sp>
    </p:spTree>
    <p:extLst>
      <p:ext uri="{BB962C8B-B14F-4D97-AF65-F5344CB8AC3E}">
        <p14:creationId xmlns:p14="http://schemas.microsoft.com/office/powerpoint/2010/main" val="39118286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descr="Anatomical planes of section, showing sagittal, coronal and transverse planes through a male body">
            <a:extLst>
              <a:ext uri="{FF2B5EF4-FFF2-40B4-BE49-F238E27FC236}">
                <a16:creationId xmlns:a16="http://schemas.microsoft.com/office/drawing/2014/main" id="{6088895A-DE1F-4FA6-AE99-6CA2027207B5}"/>
              </a:ext>
            </a:extLst>
          </p:cNvPr>
          <p:cNvGrpSpPr/>
          <p:nvPr/>
        </p:nvGrpSpPr>
        <p:grpSpPr>
          <a:xfrm>
            <a:off x="5389601" y="980239"/>
            <a:ext cx="3357564" cy="4589383"/>
            <a:chOff x="5623085" y="1332544"/>
            <a:chExt cx="3035142" cy="4192911"/>
          </a:xfrm>
        </p:grpSpPr>
        <p:pic>
          <p:nvPicPr>
            <p:cNvPr id="9" name="Picture 8" descr="Anatomical planes of section, showing sagittal, coronal and transverse planes through a male body">
              <a:extLst>
                <a:ext uri="{FF2B5EF4-FFF2-40B4-BE49-F238E27FC236}">
                  <a16:creationId xmlns:a16="http://schemas.microsoft.com/office/drawing/2014/main" id="{A8A1811E-B666-4196-AE98-C4568B50CC62}"/>
                </a:ext>
              </a:extLst>
            </p:cNvPr>
            <p:cNvPicPr/>
            <p:nvPr/>
          </p:nvPicPr>
          <p:blipFill>
            <a:blip r:embed="rId2">
              <a:extLst>
                <a:ext uri="{28A0092B-C50C-407E-A947-70E740481C1C}">
                  <a14:useLocalDpi xmlns:a14="http://schemas.microsoft.com/office/drawing/2010/main" val="0"/>
                </a:ext>
              </a:extLst>
            </a:blip>
            <a:stretch>
              <a:fillRect/>
            </a:stretch>
          </p:blipFill>
          <p:spPr>
            <a:xfrm>
              <a:off x="5623085" y="1332544"/>
              <a:ext cx="3035142" cy="4192911"/>
            </a:xfrm>
            <a:prstGeom prst="rect">
              <a:avLst/>
            </a:prstGeom>
          </p:spPr>
        </p:pic>
        <p:sp>
          <p:nvSpPr>
            <p:cNvPr id="3" name="TextBox 2">
              <a:extLst>
                <a:ext uri="{FF2B5EF4-FFF2-40B4-BE49-F238E27FC236}">
                  <a16:creationId xmlns:a16="http://schemas.microsoft.com/office/drawing/2014/main" id="{6EE8CA0A-E480-4FFE-A9BD-00064CDBB8F4}"/>
                </a:ext>
              </a:extLst>
            </p:cNvPr>
            <p:cNvSpPr txBox="1"/>
            <p:nvPr/>
          </p:nvSpPr>
          <p:spPr>
            <a:xfrm>
              <a:off x="7584996" y="1485261"/>
              <a:ext cx="942975" cy="230832"/>
            </a:xfrm>
            <a:prstGeom prst="rect">
              <a:avLst/>
            </a:prstGeom>
            <a:solidFill>
              <a:schemeClr val="bg1"/>
            </a:solidFill>
            <a:ln>
              <a:solidFill>
                <a:schemeClr val="bg1"/>
              </a:solidFill>
            </a:ln>
          </p:spPr>
          <p:txBody>
            <a:bodyPr wrap="square" rtlCol="0">
              <a:spAutoFit/>
            </a:bodyPr>
            <a:lstStyle/>
            <a:p>
              <a:r>
                <a:rPr lang="en-GB" sz="9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Frontal plane</a:t>
              </a:r>
            </a:p>
          </p:txBody>
        </p:sp>
      </p:grpSp>
      <p:sp>
        <p:nvSpPr>
          <p:cNvPr id="4" name="Rectangle 15"/>
          <p:cNvSpPr>
            <a:spLocks noChangeArrowheads="1"/>
          </p:cNvSpPr>
          <p:nvPr/>
        </p:nvSpPr>
        <p:spPr bwMode="auto">
          <a:xfrm>
            <a:off x="210718" y="1790400"/>
            <a:ext cx="5756130" cy="1158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dirty="0"/>
              <a:t>To help explain movement, the body can be viewed as having a series of imaginary slices/glass panes running through it. </a:t>
            </a:r>
          </a:p>
          <a:p>
            <a:r>
              <a:rPr lang="en-GB" altLang="en-US" dirty="0">
                <a:solidFill>
                  <a:srgbClr val="0000FF"/>
                </a:solidFill>
              </a:rPr>
              <a:t>  </a:t>
            </a:r>
            <a:endParaRPr lang="en-US" altLang="en-GB" dirty="0">
              <a:solidFill>
                <a:srgbClr val="0000FF"/>
              </a:solidFill>
            </a:endParaRPr>
          </a:p>
        </p:txBody>
      </p:sp>
      <p:sp>
        <p:nvSpPr>
          <p:cNvPr id="5" name="Rectangle 2"/>
          <p:cNvSpPr>
            <a:spLocks noChangeArrowheads="1"/>
          </p:cNvSpPr>
          <p:nvPr/>
        </p:nvSpPr>
        <p:spPr bwMode="auto">
          <a:xfrm>
            <a:off x="210718" y="3170898"/>
            <a:ext cx="553915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i="1" dirty="0">
                <a:solidFill>
                  <a:schemeClr val="accent3">
                    <a:lumMod val="50000"/>
                  </a:schemeClr>
                </a:solidFill>
                <a:effectLst>
                  <a:outerShdw blurRad="38100" dist="38100" dir="2700000" algn="tl">
                    <a:srgbClr val="000000">
                      <a:alpha val="43137"/>
                    </a:srgbClr>
                  </a:outerShdw>
                </a:effectLst>
              </a:rPr>
              <a:t>TASK</a:t>
            </a:r>
          </a:p>
          <a:p>
            <a:pPr>
              <a:defRPr/>
            </a:pPr>
            <a:r>
              <a:rPr lang="en-GB" altLang="en-US" sz="1800" b="0" dirty="0"/>
              <a:t>In groups using the </a:t>
            </a:r>
            <a:r>
              <a:rPr lang="en-GB" altLang="en-US" sz="1800" b="0" dirty="0" err="1"/>
              <a:t>play-doh</a:t>
            </a:r>
            <a:r>
              <a:rPr lang="en-GB" altLang="en-US" sz="1800" b="0" dirty="0"/>
              <a:t> and card.</a:t>
            </a:r>
          </a:p>
          <a:p>
            <a:pPr>
              <a:defRPr/>
            </a:pPr>
            <a:r>
              <a:rPr lang="en-GB" altLang="en-US" sz="1800" b="0" dirty="0"/>
              <a:t>Firstly, make 3 human bodies using the </a:t>
            </a:r>
            <a:r>
              <a:rPr lang="en-GB" altLang="en-US" sz="1800" b="0" dirty="0" err="1"/>
              <a:t>play-doh</a:t>
            </a:r>
            <a:r>
              <a:rPr lang="en-GB" altLang="en-US" sz="1800" b="0" dirty="0"/>
              <a:t>.</a:t>
            </a:r>
          </a:p>
          <a:p>
            <a:pPr>
              <a:defRPr/>
            </a:pPr>
            <a:r>
              <a:rPr lang="en-GB" altLang="en-US" sz="1800" b="0" dirty="0"/>
              <a:t>Then, use the card to show each of the 3 planes of movement.</a:t>
            </a:r>
          </a:p>
        </p:txBody>
      </p:sp>
      <p:sp>
        <p:nvSpPr>
          <p:cNvPr id="8" name="Title 1">
            <a:extLst>
              <a:ext uri="{FF2B5EF4-FFF2-40B4-BE49-F238E27FC236}">
                <a16:creationId xmlns:a16="http://schemas.microsoft.com/office/drawing/2014/main" id="{2FCDBAFF-8F74-4ECB-A47C-2C152CC0DEB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of Movement</a:t>
            </a:r>
          </a:p>
        </p:txBody>
      </p:sp>
      <p:sp>
        <p:nvSpPr>
          <p:cNvPr id="10" name="Rectangle 13">
            <a:extLst>
              <a:ext uri="{FF2B5EF4-FFF2-40B4-BE49-F238E27FC236}">
                <a16:creationId xmlns:a16="http://schemas.microsoft.com/office/drawing/2014/main" id="{45646A2D-477B-436B-8FDE-C7E2C116806B}"/>
              </a:ext>
            </a:extLst>
          </p:cNvPr>
          <p:cNvSpPr>
            <a:spLocks noChangeArrowheads="1"/>
          </p:cNvSpPr>
          <p:nvPr/>
        </p:nvSpPr>
        <p:spPr bwMode="auto">
          <a:xfrm>
            <a:off x="151050" y="1083222"/>
            <a:ext cx="61421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0000FF"/>
                </a:solidFill>
              </a:rPr>
              <a:t>Planes of movement</a:t>
            </a:r>
          </a:p>
        </p:txBody>
      </p:sp>
    </p:spTree>
    <p:extLst>
      <p:ext uri="{BB962C8B-B14F-4D97-AF65-F5344CB8AC3E}">
        <p14:creationId xmlns:p14="http://schemas.microsoft.com/office/powerpoint/2010/main" val="5731724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descr="Anatomical planes of section, showing sagittal, coronal and transverse planes through a male body">
            <a:extLst>
              <a:ext uri="{FF2B5EF4-FFF2-40B4-BE49-F238E27FC236}">
                <a16:creationId xmlns:a16="http://schemas.microsoft.com/office/drawing/2014/main" id="{6F2BF4B1-B8B0-4161-9949-2C6DC377200B}"/>
              </a:ext>
            </a:extLst>
          </p:cNvPr>
          <p:cNvGrpSpPr/>
          <p:nvPr/>
        </p:nvGrpSpPr>
        <p:grpSpPr>
          <a:xfrm>
            <a:off x="5531404" y="855841"/>
            <a:ext cx="3357564" cy="4589383"/>
            <a:chOff x="5623085" y="1332544"/>
            <a:chExt cx="3035142" cy="4192911"/>
          </a:xfrm>
        </p:grpSpPr>
        <p:pic>
          <p:nvPicPr>
            <p:cNvPr id="18" name="Picture 17" descr="Anatomical planes of section, showing sagittal, coronal and transverse planes through a male body">
              <a:extLst>
                <a:ext uri="{FF2B5EF4-FFF2-40B4-BE49-F238E27FC236}">
                  <a16:creationId xmlns:a16="http://schemas.microsoft.com/office/drawing/2014/main" id="{D242051B-F2A7-4371-98EE-D6A409612C72}"/>
                </a:ext>
              </a:extLst>
            </p:cNvPr>
            <p:cNvPicPr/>
            <p:nvPr/>
          </p:nvPicPr>
          <p:blipFill>
            <a:blip r:embed="rId3">
              <a:extLst>
                <a:ext uri="{28A0092B-C50C-407E-A947-70E740481C1C}">
                  <a14:useLocalDpi xmlns:a14="http://schemas.microsoft.com/office/drawing/2010/main" val="0"/>
                </a:ext>
              </a:extLst>
            </a:blip>
            <a:stretch>
              <a:fillRect/>
            </a:stretch>
          </p:blipFill>
          <p:spPr>
            <a:xfrm>
              <a:off x="5623085" y="1332544"/>
              <a:ext cx="3035142" cy="4192911"/>
            </a:xfrm>
            <a:prstGeom prst="rect">
              <a:avLst/>
            </a:prstGeom>
          </p:spPr>
        </p:pic>
        <p:sp>
          <p:nvSpPr>
            <p:cNvPr id="19" name="TextBox 18">
              <a:extLst>
                <a:ext uri="{FF2B5EF4-FFF2-40B4-BE49-F238E27FC236}">
                  <a16:creationId xmlns:a16="http://schemas.microsoft.com/office/drawing/2014/main" id="{3DE7B7D9-54E5-4DDE-8DBF-85ABBCD2F13E}"/>
                </a:ext>
              </a:extLst>
            </p:cNvPr>
            <p:cNvSpPr txBox="1"/>
            <p:nvPr/>
          </p:nvSpPr>
          <p:spPr>
            <a:xfrm>
              <a:off x="7584996" y="1485261"/>
              <a:ext cx="942975" cy="230832"/>
            </a:xfrm>
            <a:prstGeom prst="rect">
              <a:avLst/>
            </a:prstGeom>
            <a:solidFill>
              <a:schemeClr val="bg1"/>
            </a:solidFill>
            <a:ln>
              <a:solidFill>
                <a:schemeClr val="bg1"/>
              </a:solidFill>
            </a:ln>
          </p:spPr>
          <p:txBody>
            <a:bodyPr wrap="square" rtlCol="0">
              <a:spAutoFit/>
            </a:bodyPr>
            <a:lstStyle/>
            <a:p>
              <a:r>
                <a:rPr lang="en-GB" sz="9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Frontal plane</a:t>
              </a:r>
            </a:p>
          </p:txBody>
        </p:sp>
      </p:grpSp>
      <p:sp>
        <p:nvSpPr>
          <p:cNvPr id="88068" name="Rectangle 13"/>
          <p:cNvSpPr>
            <a:spLocks noChangeArrowheads="1"/>
          </p:cNvSpPr>
          <p:nvPr/>
        </p:nvSpPr>
        <p:spPr bwMode="auto">
          <a:xfrm>
            <a:off x="108000" y="1129150"/>
            <a:ext cx="61421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SAGITTAL Plane</a:t>
            </a:r>
            <a:endParaRPr lang="en-US" altLang="en-US" dirty="0">
              <a:solidFill>
                <a:srgbClr val="0000FF"/>
              </a:solidFill>
            </a:endParaRPr>
          </a:p>
        </p:txBody>
      </p:sp>
      <p:sp>
        <p:nvSpPr>
          <p:cNvPr id="2" name="Rectangle 1"/>
          <p:cNvSpPr/>
          <p:nvPr/>
        </p:nvSpPr>
        <p:spPr>
          <a:xfrm>
            <a:off x="108000" y="1777442"/>
            <a:ext cx="6142195" cy="646331"/>
          </a:xfrm>
          <a:prstGeom prst="rect">
            <a:avLst/>
          </a:prstGeom>
        </p:spPr>
        <p:txBody>
          <a:bodyPr wrap="square">
            <a:spAutoFit/>
          </a:bodyPr>
          <a:lstStyle/>
          <a:p>
            <a:pPr>
              <a:defRPr/>
            </a:pPr>
            <a:r>
              <a:rPr lang="en-GB" dirty="0">
                <a:solidFill>
                  <a:srgbClr val="171614"/>
                </a:solidFill>
                <a:latin typeface="Arial" panose="020B0604020202020204" pitchFamily="34" charset="0"/>
                <a:ea typeface="Times New Roman"/>
                <a:cs typeface="Arial" panose="020B0604020202020204" pitchFamily="34" charset="0"/>
              </a:rPr>
              <a:t>The </a:t>
            </a:r>
            <a:r>
              <a:rPr lang="en-GB" dirty="0">
                <a:solidFill>
                  <a:srgbClr val="FF0000"/>
                </a:solidFill>
                <a:latin typeface="Arial" panose="020B0604020202020204" pitchFamily="34" charset="0"/>
                <a:ea typeface="Times New Roman"/>
                <a:cs typeface="Arial" panose="020B0604020202020204" pitchFamily="34" charset="0"/>
              </a:rPr>
              <a:t>sagittal plane </a:t>
            </a:r>
            <a:r>
              <a:rPr lang="en-GB" dirty="0">
                <a:solidFill>
                  <a:srgbClr val="010000"/>
                </a:solidFill>
                <a:latin typeface="Arial" panose="020B0604020202020204" pitchFamily="34" charset="0"/>
                <a:ea typeface="Times New Roman"/>
                <a:cs typeface="Arial" panose="020B0604020202020204" pitchFamily="34" charset="0"/>
              </a:rPr>
              <a:t>is </a:t>
            </a:r>
            <a:r>
              <a:rPr lang="en-GB" dirty="0">
                <a:solidFill>
                  <a:srgbClr val="171614"/>
                </a:solidFill>
                <a:latin typeface="Arial" panose="020B0604020202020204" pitchFamily="34" charset="0"/>
                <a:ea typeface="Times New Roman"/>
                <a:cs typeface="Arial" panose="020B0604020202020204" pitchFamily="34" charset="0"/>
              </a:rPr>
              <a:t>a v</a:t>
            </a:r>
            <a:r>
              <a:rPr lang="en-GB" dirty="0">
                <a:solidFill>
                  <a:srgbClr val="010000"/>
                </a:solidFill>
                <a:latin typeface="Arial" panose="020B0604020202020204" pitchFamily="34" charset="0"/>
                <a:ea typeface="Times New Roman"/>
                <a:cs typeface="Arial" panose="020B0604020202020204" pitchFamily="34" charset="0"/>
              </a:rPr>
              <a:t>ert</a:t>
            </a:r>
            <a:r>
              <a:rPr lang="en-GB" dirty="0">
                <a:solidFill>
                  <a:srgbClr val="171614"/>
                </a:solidFill>
                <a:latin typeface="Arial" panose="020B0604020202020204" pitchFamily="34" charset="0"/>
                <a:ea typeface="Times New Roman"/>
                <a:cs typeface="Arial" panose="020B0604020202020204" pitchFamily="34" charset="0"/>
              </a:rPr>
              <a:t>ica</a:t>
            </a:r>
            <a:r>
              <a:rPr lang="en-GB" dirty="0">
                <a:solidFill>
                  <a:srgbClr val="010000"/>
                </a:solidFill>
                <a:latin typeface="Arial" panose="020B0604020202020204" pitchFamily="34" charset="0"/>
                <a:ea typeface="Times New Roman"/>
                <a:cs typeface="Arial" panose="020B0604020202020204" pitchFamily="34" charset="0"/>
              </a:rPr>
              <a:t>l plan</a:t>
            </a:r>
            <a:r>
              <a:rPr lang="en-GB" dirty="0">
                <a:solidFill>
                  <a:srgbClr val="171614"/>
                </a:solidFill>
                <a:latin typeface="Arial" panose="020B0604020202020204" pitchFamily="34" charset="0"/>
                <a:ea typeface="Times New Roman"/>
                <a:cs typeface="Arial" panose="020B0604020202020204" pitchFamily="34" charset="0"/>
              </a:rPr>
              <a:t>e </a:t>
            </a:r>
            <a:r>
              <a:rPr lang="en-GB" dirty="0">
                <a:solidFill>
                  <a:srgbClr val="010000"/>
                </a:solidFill>
                <a:latin typeface="Arial" panose="020B0604020202020204" pitchFamily="34" charset="0"/>
                <a:ea typeface="Times New Roman"/>
                <a:cs typeface="Arial" panose="020B0604020202020204" pitchFamily="34" charset="0"/>
              </a:rPr>
              <a:t>th</a:t>
            </a:r>
            <a:r>
              <a:rPr lang="en-GB" dirty="0">
                <a:solidFill>
                  <a:srgbClr val="171614"/>
                </a:solidFill>
                <a:latin typeface="Arial" panose="020B0604020202020204" pitchFamily="34" charset="0"/>
                <a:ea typeface="Times New Roman"/>
                <a:cs typeface="Arial" panose="020B0604020202020204" pitchFamily="34" charset="0"/>
              </a:rPr>
              <a:t>a</a:t>
            </a:r>
            <a:r>
              <a:rPr lang="en-GB" dirty="0">
                <a:solidFill>
                  <a:srgbClr val="010000"/>
                </a:solidFill>
                <a:latin typeface="Arial" panose="020B0604020202020204" pitchFamily="34" charset="0"/>
                <a:ea typeface="Times New Roman"/>
                <a:cs typeface="Arial" panose="020B0604020202020204" pitchFamily="34" charset="0"/>
              </a:rPr>
              <a:t>t di</a:t>
            </a:r>
            <a:r>
              <a:rPr lang="en-GB" dirty="0">
                <a:solidFill>
                  <a:srgbClr val="171614"/>
                </a:solidFill>
                <a:latin typeface="Arial" panose="020B0604020202020204" pitchFamily="34" charset="0"/>
                <a:ea typeface="Times New Roman"/>
                <a:cs typeface="Arial" panose="020B0604020202020204" pitchFamily="34" charset="0"/>
              </a:rPr>
              <a:t>v</a:t>
            </a:r>
            <a:r>
              <a:rPr lang="en-GB" dirty="0">
                <a:solidFill>
                  <a:srgbClr val="010000"/>
                </a:solidFill>
                <a:latin typeface="Arial" panose="020B0604020202020204" pitchFamily="34" charset="0"/>
                <a:ea typeface="Times New Roman"/>
                <a:cs typeface="Arial" panose="020B0604020202020204" pitchFamily="34" charset="0"/>
              </a:rPr>
              <a:t>ide</a:t>
            </a:r>
            <a:r>
              <a:rPr lang="en-GB" dirty="0">
                <a:solidFill>
                  <a:srgbClr val="171614"/>
                </a:solidFill>
                <a:latin typeface="Arial" panose="020B0604020202020204" pitchFamily="34" charset="0"/>
                <a:ea typeface="Times New Roman"/>
                <a:cs typeface="Arial" panose="020B0604020202020204" pitchFamily="34" charset="0"/>
              </a:rPr>
              <a:t>s </a:t>
            </a:r>
            <a:r>
              <a:rPr lang="en-GB" dirty="0">
                <a:solidFill>
                  <a:srgbClr val="010000"/>
                </a:solidFill>
                <a:latin typeface="Arial" panose="020B0604020202020204" pitchFamily="34" charset="0"/>
                <a:ea typeface="Times New Roman"/>
                <a:cs typeface="Arial" panose="020B0604020202020204" pitchFamily="34" charset="0"/>
              </a:rPr>
              <a:t>the b</a:t>
            </a:r>
            <a:r>
              <a:rPr lang="en-GB" dirty="0">
                <a:solidFill>
                  <a:srgbClr val="171614"/>
                </a:solidFill>
                <a:latin typeface="Arial" panose="020B0604020202020204" pitchFamily="34" charset="0"/>
                <a:ea typeface="Times New Roman"/>
                <a:cs typeface="Arial" panose="020B0604020202020204" pitchFamily="34" charset="0"/>
              </a:rPr>
              <a:t>o</a:t>
            </a:r>
            <a:r>
              <a:rPr lang="en-GB" dirty="0">
                <a:solidFill>
                  <a:srgbClr val="010000"/>
                </a:solidFill>
                <a:latin typeface="Arial" panose="020B0604020202020204" pitchFamily="34" charset="0"/>
                <a:ea typeface="Times New Roman"/>
                <a:cs typeface="Arial" panose="020B0604020202020204" pitchFamily="34" charset="0"/>
              </a:rPr>
              <a:t>dy i</a:t>
            </a:r>
            <a:r>
              <a:rPr lang="en-GB" dirty="0">
                <a:solidFill>
                  <a:srgbClr val="171614"/>
                </a:solidFill>
                <a:latin typeface="Arial" panose="020B0604020202020204" pitchFamily="34" charset="0"/>
                <a:ea typeface="Times New Roman"/>
                <a:cs typeface="Arial" panose="020B0604020202020204" pitchFamily="34" charset="0"/>
              </a:rPr>
              <a:t>n</a:t>
            </a:r>
            <a:r>
              <a:rPr lang="en-GB" dirty="0">
                <a:solidFill>
                  <a:srgbClr val="010000"/>
                </a:solidFill>
                <a:latin typeface="Arial" panose="020B0604020202020204" pitchFamily="34" charset="0"/>
                <a:ea typeface="Times New Roman"/>
                <a:cs typeface="Arial" panose="020B0604020202020204" pitchFamily="34" charset="0"/>
              </a:rPr>
              <a:t>to </a:t>
            </a:r>
            <a:r>
              <a:rPr lang="en-GB" dirty="0">
                <a:solidFill>
                  <a:srgbClr val="FF0000"/>
                </a:solidFill>
                <a:latin typeface="Arial" panose="020B0604020202020204" pitchFamily="34" charset="0"/>
                <a:ea typeface="Times New Roman"/>
                <a:cs typeface="Arial" panose="020B0604020202020204" pitchFamily="34" charset="0"/>
              </a:rPr>
              <a:t>right</a:t>
            </a:r>
            <a:r>
              <a:rPr lang="en-GB" dirty="0">
                <a:solidFill>
                  <a:srgbClr val="010000"/>
                </a:solidFill>
                <a:latin typeface="Arial" panose="020B0604020202020204" pitchFamily="34" charset="0"/>
                <a:ea typeface="Times New Roman"/>
                <a:cs typeface="Arial" panose="020B0604020202020204" pitchFamily="34" charset="0"/>
              </a:rPr>
              <a:t> </a:t>
            </a:r>
            <a:r>
              <a:rPr lang="en-GB" dirty="0">
                <a:solidFill>
                  <a:srgbClr val="171614"/>
                </a:solidFill>
                <a:latin typeface="Arial" panose="020B0604020202020204" pitchFamily="34" charset="0"/>
                <a:ea typeface="Times New Roman"/>
                <a:cs typeface="Arial" panose="020B0604020202020204" pitchFamily="34" charset="0"/>
              </a:rPr>
              <a:t>a</a:t>
            </a:r>
            <a:r>
              <a:rPr lang="en-GB" dirty="0">
                <a:solidFill>
                  <a:srgbClr val="010000"/>
                </a:solidFill>
                <a:latin typeface="Arial" panose="020B0604020202020204" pitchFamily="34" charset="0"/>
                <a:ea typeface="Times New Roman"/>
                <a:cs typeface="Arial" panose="020B0604020202020204" pitchFamily="34" charset="0"/>
              </a:rPr>
              <a:t>nd </a:t>
            </a:r>
            <a:r>
              <a:rPr lang="en-GB" dirty="0">
                <a:solidFill>
                  <a:srgbClr val="FF0000"/>
                </a:solidFill>
                <a:latin typeface="Arial" panose="020B0604020202020204" pitchFamily="34" charset="0"/>
                <a:ea typeface="Times New Roman"/>
                <a:cs typeface="Arial" panose="020B0604020202020204" pitchFamily="34" charset="0"/>
              </a:rPr>
              <a:t>left</a:t>
            </a:r>
            <a:r>
              <a:rPr lang="en-GB" dirty="0">
                <a:solidFill>
                  <a:srgbClr val="010000"/>
                </a:solidFill>
                <a:latin typeface="Arial" panose="020B0604020202020204" pitchFamily="34" charset="0"/>
                <a:ea typeface="Times New Roman"/>
                <a:cs typeface="Arial" panose="020B0604020202020204" pitchFamily="34" charset="0"/>
              </a:rPr>
              <a:t> </a:t>
            </a:r>
            <a:r>
              <a:rPr lang="en-GB" dirty="0">
                <a:solidFill>
                  <a:srgbClr val="171614"/>
                </a:solidFill>
                <a:latin typeface="Arial" panose="020B0604020202020204" pitchFamily="34" charset="0"/>
                <a:ea typeface="Times New Roman"/>
                <a:cs typeface="Arial" panose="020B0604020202020204" pitchFamily="34" charset="0"/>
              </a:rPr>
              <a:t>s</a:t>
            </a:r>
            <a:r>
              <a:rPr lang="en-GB" dirty="0">
                <a:solidFill>
                  <a:srgbClr val="010000"/>
                </a:solidFill>
                <a:latin typeface="Arial" panose="020B0604020202020204" pitchFamily="34" charset="0"/>
                <a:ea typeface="Times New Roman"/>
                <a:cs typeface="Arial" panose="020B0604020202020204" pitchFamily="34" charset="0"/>
              </a:rPr>
              <a:t>id</a:t>
            </a:r>
            <a:r>
              <a:rPr lang="en-GB" dirty="0">
                <a:solidFill>
                  <a:srgbClr val="171614"/>
                </a:solidFill>
                <a:latin typeface="Arial" panose="020B0604020202020204" pitchFamily="34" charset="0"/>
                <a:ea typeface="Times New Roman"/>
                <a:cs typeface="Arial" panose="020B0604020202020204" pitchFamily="34" charset="0"/>
              </a:rPr>
              <a:t>es</a:t>
            </a:r>
            <a:r>
              <a:rPr lang="en-GB" dirty="0">
                <a:solidFill>
                  <a:srgbClr val="010000"/>
                </a:solidFill>
                <a:latin typeface="Arial" panose="020B0604020202020204" pitchFamily="34" charset="0"/>
                <a:ea typeface="Times New Roman"/>
                <a:cs typeface="Arial" panose="020B0604020202020204" pitchFamily="34" charset="0"/>
              </a:rPr>
              <a:t>. </a:t>
            </a:r>
          </a:p>
        </p:txBody>
      </p:sp>
      <p:sp>
        <p:nvSpPr>
          <p:cNvPr id="12" name="Title 1">
            <a:extLst>
              <a:ext uri="{FF2B5EF4-FFF2-40B4-BE49-F238E27FC236}">
                <a16:creationId xmlns:a16="http://schemas.microsoft.com/office/drawing/2014/main" id="{C73C48EF-9494-45DF-BB2D-EA92D4F87AE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of Movement</a:t>
            </a:r>
          </a:p>
        </p:txBody>
      </p:sp>
      <p:cxnSp>
        <p:nvCxnSpPr>
          <p:cNvPr id="14" name="Straight Arrow Connector 13">
            <a:extLst>
              <a:ext uri="{FF2B5EF4-FFF2-40B4-BE49-F238E27FC236}">
                <a16:creationId xmlns:a16="http://schemas.microsoft.com/office/drawing/2014/main" id="{722CF9AF-D5E5-4DDE-8006-1DADBF47E9CC}"/>
              </a:ext>
            </a:extLst>
          </p:cNvPr>
          <p:cNvCxnSpPr>
            <a:cxnSpLocks/>
          </p:cNvCxnSpPr>
          <p:nvPr/>
        </p:nvCxnSpPr>
        <p:spPr>
          <a:xfrm>
            <a:off x="5986463" y="1504095"/>
            <a:ext cx="2386012" cy="810480"/>
          </a:xfrm>
          <a:prstGeom prst="straightConnector1">
            <a:avLst/>
          </a:prstGeom>
          <a:ln w="28575">
            <a:solidFill>
              <a:srgbClr val="B71E4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34967" y="3717032"/>
            <a:ext cx="5423404" cy="1384995"/>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Practical example of movement through the sagittal plane</a:t>
            </a:r>
          </a:p>
          <a:p>
            <a:endParaRPr lang="en-US" sz="2100" b="1" dirty="0">
              <a:solidFill>
                <a:srgbClr val="DA8AAD"/>
              </a:solidFill>
              <a:latin typeface="Arial" panose="020B0604020202020204" pitchFamily="34" charset="0"/>
              <a:cs typeface="Arial" panose="020B0604020202020204" pitchFamily="34" charset="0"/>
            </a:endParaRPr>
          </a:p>
          <a:p>
            <a:r>
              <a:rPr lang="en-US" sz="2100" b="1" dirty="0" smtClean="0">
                <a:solidFill>
                  <a:srgbClr val="DA8AAD"/>
                </a:solidFill>
                <a:latin typeface="Arial" panose="020B0604020202020204" pitchFamily="34" charset="0"/>
                <a:cs typeface="Arial" panose="020B0604020202020204" pitchFamily="34" charset="0"/>
              </a:rPr>
              <a:t>running / sit ups / bicep curl / somersault</a:t>
            </a:r>
            <a:endParaRPr lang="en-US" sz="1350"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030381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8068"/>
                                        </p:tgtEl>
                                        <p:attrNameLst>
                                          <p:attrName>style.visibility</p:attrName>
                                        </p:attrNameLst>
                                      </p:cBhvr>
                                      <p:to>
                                        <p:strVal val="visible"/>
                                      </p:to>
                                    </p:set>
                                    <p:animEffect transition="in" filter="fade">
                                      <p:cBhvr>
                                        <p:cTn id="7" dur="500"/>
                                        <p:tgtEl>
                                          <p:spTgt spid="8806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1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8" grpId="0"/>
      <p:bldP spid="2" grpId="0"/>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descr="Anatomical planes of section, showing sagittal, coronal and transverse planes through a male body">
            <a:extLst>
              <a:ext uri="{FF2B5EF4-FFF2-40B4-BE49-F238E27FC236}">
                <a16:creationId xmlns:a16="http://schemas.microsoft.com/office/drawing/2014/main" id="{B4811959-ADE7-410C-8A40-DEE2625FA2FC}"/>
              </a:ext>
            </a:extLst>
          </p:cNvPr>
          <p:cNvGrpSpPr/>
          <p:nvPr/>
        </p:nvGrpSpPr>
        <p:grpSpPr>
          <a:xfrm>
            <a:off x="5678932" y="1141428"/>
            <a:ext cx="3357564" cy="4589383"/>
            <a:chOff x="5623085" y="1332544"/>
            <a:chExt cx="3035142" cy="4192911"/>
          </a:xfrm>
        </p:grpSpPr>
        <p:pic>
          <p:nvPicPr>
            <p:cNvPr id="22" name="Picture 21" descr="Anatomical planes of section, showing sagittal, coronal and transverse planes through a male body">
              <a:extLst>
                <a:ext uri="{FF2B5EF4-FFF2-40B4-BE49-F238E27FC236}">
                  <a16:creationId xmlns:a16="http://schemas.microsoft.com/office/drawing/2014/main" id="{B05602DC-6F63-4BBB-BF3C-0599B472CD81}"/>
                </a:ext>
              </a:extLst>
            </p:cNvPr>
            <p:cNvPicPr/>
            <p:nvPr/>
          </p:nvPicPr>
          <p:blipFill>
            <a:blip r:embed="rId2">
              <a:extLst>
                <a:ext uri="{28A0092B-C50C-407E-A947-70E740481C1C}">
                  <a14:useLocalDpi xmlns:a14="http://schemas.microsoft.com/office/drawing/2010/main" val="0"/>
                </a:ext>
              </a:extLst>
            </a:blip>
            <a:stretch>
              <a:fillRect/>
            </a:stretch>
          </p:blipFill>
          <p:spPr>
            <a:xfrm>
              <a:off x="5623085" y="1332544"/>
              <a:ext cx="3035142" cy="4192911"/>
            </a:xfrm>
            <a:prstGeom prst="rect">
              <a:avLst/>
            </a:prstGeom>
          </p:spPr>
        </p:pic>
        <p:sp>
          <p:nvSpPr>
            <p:cNvPr id="23" name="TextBox 22">
              <a:extLst>
                <a:ext uri="{FF2B5EF4-FFF2-40B4-BE49-F238E27FC236}">
                  <a16:creationId xmlns:a16="http://schemas.microsoft.com/office/drawing/2014/main" id="{E3531C64-4D9E-426E-A19C-A0B86D146D0D}"/>
                </a:ext>
              </a:extLst>
            </p:cNvPr>
            <p:cNvSpPr txBox="1"/>
            <p:nvPr/>
          </p:nvSpPr>
          <p:spPr>
            <a:xfrm>
              <a:off x="7584996" y="1485261"/>
              <a:ext cx="942975" cy="230832"/>
            </a:xfrm>
            <a:prstGeom prst="rect">
              <a:avLst/>
            </a:prstGeom>
            <a:solidFill>
              <a:schemeClr val="bg1"/>
            </a:solidFill>
            <a:ln>
              <a:solidFill>
                <a:schemeClr val="bg1"/>
              </a:solidFill>
            </a:ln>
          </p:spPr>
          <p:txBody>
            <a:bodyPr wrap="square" rtlCol="0">
              <a:spAutoFit/>
            </a:bodyPr>
            <a:lstStyle/>
            <a:p>
              <a:r>
                <a:rPr lang="en-GB" sz="9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Frontal plane</a:t>
              </a:r>
            </a:p>
          </p:txBody>
        </p:sp>
      </p:grpSp>
      <p:sp>
        <p:nvSpPr>
          <p:cNvPr id="89090" name="Rectangle 13"/>
          <p:cNvSpPr>
            <a:spLocks noChangeArrowheads="1"/>
          </p:cNvSpPr>
          <p:nvPr/>
        </p:nvSpPr>
        <p:spPr bwMode="auto">
          <a:xfrm>
            <a:off x="108000" y="960074"/>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FRONTAL Plane</a:t>
            </a:r>
            <a:endParaRPr lang="en-US" altLang="en-US" dirty="0">
              <a:solidFill>
                <a:srgbClr val="0000FF"/>
              </a:solidFill>
            </a:endParaRPr>
          </a:p>
        </p:txBody>
      </p:sp>
      <p:sp>
        <p:nvSpPr>
          <p:cNvPr id="2" name="Rectangle 1"/>
          <p:cNvSpPr/>
          <p:nvPr/>
        </p:nvSpPr>
        <p:spPr>
          <a:xfrm>
            <a:off x="108000" y="1603093"/>
            <a:ext cx="5577301" cy="725232"/>
          </a:xfrm>
          <a:prstGeom prst="rect">
            <a:avLst/>
          </a:prstGeom>
        </p:spPr>
        <p:txBody>
          <a:bodyPr wrap="square">
            <a:noAutofit/>
          </a:bodyPr>
          <a:lstStyle/>
          <a:p>
            <a:pPr>
              <a:defRPr/>
            </a:pPr>
            <a:r>
              <a:rPr lang="en-GB" dirty="0">
                <a:latin typeface="Arial" panose="020B0604020202020204" pitchFamily="34" charset="0"/>
                <a:cs typeface="Arial" panose="020B0604020202020204" pitchFamily="34" charset="0"/>
              </a:rPr>
              <a:t>The </a:t>
            </a:r>
            <a:r>
              <a:rPr lang="en-GB" dirty="0">
                <a:solidFill>
                  <a:srgbClr val="FF0000"/>
                </a:solidFill>
                <a:latin typeface="Arial" panose="020B0604020202020204" pitchFamily="34" charset="0"/>
                <a:cs typeface="Arial" panose="020B0604020202020204" pitchFamily="34" charset="0"/>
              </a:rPr>
              <a:t>frontal plane </a:t>
            </a:r>
            <a:r>
              <a:rPr lang="en-GB" dirty="0">
                <a:latin typeface="Arial" panose="020B0604020202020204" pitchFamily="34" charset="0"/>
                <a:cs typeface="Arial" panose="020B0604020202020204" pitchFamily="34" charset="0"/>
              </a:rPr>
              <a:t>is also a vertical plane but this divides the body into </a:t>
            </a:r>
            <a:r>
              <a:rPr lang="en-GB" dirty="0">
                <a:solidFill>
                  <a:srgbClr val="FF0000"/>
                </a:solidFill>
                <a:latin typeface="Arial" panose="020B0604020202020204" pitchFamily="34" charset="0"/>
                <a:cs typeface="Arial" panose="020B0604020202020204" pitchFamily="34" charset="0"/>
              </a:rPr>
              <a:t>front</a:t>
            </a:r>
            <a:r>
              <a:rPr lang="en-GB" dirty="0">
                <a:latin typeface="Arial" panose="020B0604020202020204" pitchFamily="34" charset="0"/>
                <a:cs typeface="Arial" panose="020B0604020202020204" pitchFamily="34" charset="0"/>
              </a:rPr>
              <a:t> and </a:t>
            </a:r>
            <a:r>
              <a:rPr lang="en-GB" dirty="0">
                <a:solidFill>
                  <a:srgbClr val="FF0000"/>
                </a:solidFill>
                <a:latin typeface="Arial" panose="020B0604020202020204" pitchFamily="34" charset="0"/>
                <a:cs typeface="Arial" panose="020B0604020202020204" pitchFamily="34" charset="0"/>
              </a:rPr>
              <a:t>back</a:t>
            </a:r>
            <a:r>
              <a:rPr lang="en-GB" dirty="0">
                <a:latin typeface="Arial" panose="020B0604020202020204" pitchFamily="34" charset="0"/>
                <a:cs typeface="Arial" panose="020B0604020202020204" pitchFamily="34" charset="0"/>
              </a:rPr>
              <a:t>. </a:t>
            </a:r>
          </a:p>
        </p:txBody>
      </p:sp>
      <p:sp>
        <p:nvSpPr>
          <p:cNvPr id="16" name="Title 1">
            <a:extLst>
              <a:ext uri="{FF2B5EF4-FFF2-40B4-BE49-F238E27FC236}">
                <a16:creationId xmlns:a16="http://schemas.microsoft.com/office/drawing/2014/main" id="{4DDB72B5-0C06-48C0-8ED0-F538248403C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of Movement</a:t>
            </a:r>
          </a:p>
        </p:txBody>
      </p:sp>
      <p:cxnSp>
        <p:nvCxnSpPr>
          <p:cNvPr id="20" name="Straight Arrow Connector 19">
            <a:extLst>
              <a:ext uri="{FF2B5EF4-FFF2-40B4-BE49-F238E27FC236}">
                <a16:creationId xmlns:a16="http://schemas.microsoft.com/office/drawing/2014/main" id="{8FABDBA9-97D0-45FF-B988-2EE98E7C3944}"/>
              </a:ext>
            </a:extLst>
          </p:cNvPr>
          <p:cNvCxnSpPr>
            <a:cxnSpLocks/>
          </p:cNvCxnSpPr>
          <p:nvPr/>
        </p:nvCxnSpPr>
        <p:spPr>
          <a:xfrm flipV="1">
            <a:off x="5219138" y="1385888"/>
            <a:ext cx="3567675" cy="1150106"/>
          </a:xfrm>
          <a:prstGeom prst="straightConnector1">
            <a:avLst/>
          </a:prstGeom>
          <a:ln w="28575">
            <a:solidFill>
              <a:srgbClr val="B71E4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22081" y="2844044"/>
            <a:ext cx="5563220" cy="2031325"/>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Practical example of movement through the frontal plane</a:t>
            </a:r>
          </a:p>
          <a:p>
            <a:endParaRPr lang="en-US" sz="2100" b="1" dirty="0">
              <a:solidFill>
                <a:srgbClr val="DA8AAD"/>
              </a:solidFill>
              <a:latin typeface="Arial" panose="020B0604020202020204" pitchFamily="34" charset="0"/>
              <a:cs typeface="Arial" panose="020B0604020202020204" pitchFamily="34" charset="0"/>
            </a:endParaRPr>
          </a:p>
          <a:p>
            <a:r>
              <a:rPr lang="en-US" sz="2100" b="1" dirty="0" smtClean="0">
                <a:solidFill>
                  <a:srgbClr val="DA8AAD"/>
                </a:solidFill>
                <a:latin typeface="Arial" panose="020B0604020202020204" pitchFamily="34" charset="0"/>
                <a:cs typeface="Arial" panose="020B0604020202020204" pitchFamily="34" charset="0"/>
              </a:rPr>
              <a:t>abduction and adduction of the legs at the hip joint</a:t>
            </a:r>
          </a:p>
          <a:p>
            <a:r>
              <a:rPr lang="en-US" sz="2100" b="1" dirty="0" smtClean="0">
                <a:solidFill>
                  <a:srgbClr val="DA8AAD"/>
                </a:solidFill>
                <a:latin typeface="Arial" panose="020B0604020202020204" pitchFamily="34" charset="0"/>
                <a:cs typeface="Arial" panose="020B0604020202020204" pitchFamily="34" charset="0"/>
              </a:rPr>
              <a:t>e.g. performing star jumps type exercises</a:t>
            </a:r>
            <a:endParaRPr lang="en-US" sz="1350" b="1"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22772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500"/>
                                        <p:tgtEl>
                                          <p:spTgt spid="8909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20"/>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descr="Anatomical planes of section, showing sagittal, coronal and transverse planes through a male body">
            <a:extLst>
              <a:ext uri="{FF2B5EF4-FFF2-40B4-BE49-F238E27FC236}">
                <a16:creationId xmlns:a16="http://schemas.microsoft.com/office/drawing/2014/main" id="{BACEACF8-86BD-4751-83F9-8586D9988E86}"/>
              </a:ext>
            </a:extLst>
          </p:cNvPr>
          <p:cNvGrpSpPr/>
          <p:nvPr/>
        </p:nvGrpSpPr>
        <p:grpSpPr>
          <a:xfrm>
            <a:off x="5531404" y="1141428"/>
            <a:ext cx="3357564" cy="4589383"/>
            <a:chOff x="5623085" y="1332544"/>
            <a:chExt cx="3035142" cy="4192911"/>
          </a:xfrm>
        </p:grpSpPr>
        <p:pic>
          <p:nvPicPr>
            <p:cNvPr id="21" name="Picture 20" descr="Anatomical planes of section, showing sagittal, coronal and transverse planes through a male body">
              <a:extLst>
                <a:ext uri="{FF2B5EF4-FFF2-40B4-BE49-F238E27FC236}">
                  <a16:creationId xmlns:a16="http://schemas.microsoft.com/office/drawing/2014/main" id="{B58CDAE9-7505-40F3-BAA6-C9ED3609F153}"/>
                </a:ext>
              </a:extLst>
            </p:cNvPr>
            <p:cNvPicPr/>
            <p:nvPr/>
          </p:nvPicPr>
          <p:blipFill>
            <a:blip r:embed="rId2">
              <a:extLst>
                <a:ext uri="{28A0092B-C50C-407E-A947-70E740481C1C}">
                  <a14:useLocalDpi xmlns:a14="http://schemas.microsoft.com/office/drawing/2010/main" val="0"/>
                </a:ext>
              </a:extLst>
            </a:blip>
            <a:stretch>
              <a:fillRect/>
            </a:stretch>
          </p:blipFill>
          <p:spPr>
            <a:xfrm>
              <a:off x="5623085" y="1332544"/>
              <a:ext cx="3035142" cy="4192911"/>
            </a:xfrm>
            <a:prstGeom prst="rect">
              <a:avLst/>
            </a:prstGeom>
          </p:spPr>
        </p:pic>
        <p:sp>
          <p:nvSpPr>
            <p:cNvPr id="22" name="TextBox 21">
              <a:extLst>
                <a:ext uri="{FF2B5EF4-FFF2-40B4-BE49-F238E27FC236}">
                  <a16:creationId xmlns:a16="http://schemas.microsoft.com/office/drawing/2014/main" id="{A01CEA37-0418-46EF-B2FB-01B3D64A5B57}"/>
                </a:ext>
              </a:extLst>
            </p:cNvPr>
            <p:cNvSpPr txBox="1"/>
            <p:nvPr/>
          </p:nvSpPr>
          <p:spPr>
            <a:xfrm>
              <a:off x="7584996" y="1485261"/>
              <a:ext cx="942975" cy="230832"/>
            </a:xfrm>
            <a:prstGeom prst="rect">
              <a:avLst/>
            </a:prstGeom>
            <a:solidFill>
              <a:schemeClr val="bg1"/>
            </a:solidFill>
            <a:ln>
              <a:solidFill>
                <a:schemeClr val="bg1"/>
              </a:solidFill>
            </a:ln>
          </p:spPr>
          <p:txBody>
            <a:bodyPr wrap="square" rtlCol="0">
              <a:spAutoFit/>
            </a:bodyPr>
            <a:lstStyle/>
            <a:p>
              <a:r>
                <a:rPr lang="en-GB" sz="9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Frontal plane</a:t>
              </a:r>
            </a:p>
          </p:txBody>
        </p:sp>
      </p:grpSp>
      <p:sp>
        <p:nvSpPr>
          <p:cNvPr id="2" name="Rectangle 1"/>
          <p:cNvSpPr/>
          <p:nvPr/>
        </p:nvSpPr>
        <p:spPr>
          <a:xfrm>
            <a:off x="108000" y="1591871"/>
            <a:ext cx="5878463" cy="646331"/>
          </a:xfrm>
          <a:prstGeom prst="rect">
            <a:avLst/>
          </a:prstGeom>
        </p:spPr>
        <p:txBody>
          <a:bodyPr wrap="square">
            <a:spAutoFit/>
          </a:bodyPr>
          <a:lstStyle/>
          <a:p>
            <a:pPr>
              <a:defRPr/>
            </a:pPr>
            <a:r>
              <a:rPr lang="en-GB" dirty="0">
                <a:latin typeface="Arial" panose="020B0604020202020204" pitchFamily="34" charset="0"/>
                <a:cs typeface="Arial" panose="020B0604020202020204" pitchFamily="34" charset="0"/>
              </a:rPr>
              <a:t>The </a:t>
            </a:r>
            <a:r>
              <a:rPr lang="en-GB" dirty="0">
                <a:solidFill>
                  <a:srgbClr val="FF0000"/>
                </a:solidFill>
                <a:latin typeface="Arial" panose="020B0604020202020204" pitchFamily="34" charset="0"/>
                <a:cs typeface="Arial" panose="020B0604020202020204" pitchFamily="34" charset="0"/>
              </a:rPr>
              <a:t>transverse plane </a:t>
            </a:r>
            <a:r>
              <a:rPr lang="en-GB" dirty="0">
                <a:latin typeface="Arial" panose="020B0604020202020204" pitchFamily="34" charset="0"/>
                <a:cs typeface="Arial" panose="020B0604020202020204" pitchFamily="34" charset="0"/>
              </a:rPr>
              <a:t>is a horizontal plane that divides the body into </a:t>
            </a:r>
            <a:r>
              <a:rPr lang="en-GB" dirty="0">
                <a:solidFill>
                  <a:srgbClr val="FF0000"/>
                </a:solidFill>
                <a:latin typeface="Arial" panose="020B0604020202020204" pitchFamily="34" charset="0"/>
                <a:cs typeface="Arial" panose="020B0604020202020204" pitchFamily="34" charset="0"/>
              </a:rPr>
              <a:t>upper</a:t>
            </a:r>
            <a:r>
              <a:rPr lang="en-GB" dirty="0">
                <a:latin typeface="Arial" panose="020B0604020202020204" pitchFamily="34" charset="0"/>
                <a:cs typeface="Arial" panose="020B0604020202020204" pitchFamily="34" charset="0"/>
              </a:rPr>
              <a:t> and </a:t>
            </a:r>
            <a:r>
              <a:rPr lang="en-GB" dirty="0">
                <a:solidFill>
                  <a:srgbClr val="FF0000"/>
                </a:solidFill>
                <a:latin typeface="Arial" panose="020B0604020202020204" pitchFamily="34" charset="0"/>
                <a:cs typeface="Arial" panose="020B0604020202020204" pitchFamily="34" charset="0"/>
              </a:rPr>
              <a:t>lower</a:t>
            </a:r>
            <a:r>
              <a:rPr lang="en-GB" dirty="0">
                <a:latin typeface="Arial" panose="020B0604020202020204" pitchFamily="34" charset="0"/>
                <a:cs typeface="Arial" panose="020B0604020202020204" pitchFamily="34" charset="0"/>
              </a:rPr>
              <a:t> halves.</a:t>
            </a:r>
          </a:p>
        </p:txBody>
      </p:sp>
      <p:sp>
        <p:nvSpPr>
          <p:cNvPr id="16" name="Title 1">
            <a:extLst>
              <a:ext uri="{FF2B5EF4-FFF2-40B4-BE49-F238E27FC236}">
                <a16:creationId xmlns:a16="http://schemas.microsoft.com/office/drawing/2014/main" id="{5C5975BE-3995-4245-984B-E6E579DC1AE5}"/>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of Movement</a:t>
            </a:r>
          </a:p>
        </p:txBody>
      </p:sp>
      <p:sp>
        <p:nvSpPr>
          <p:cNvPr id="17" name="Rectangle 13">
            <a:extLst>
              <a:ext uri="{FF2B5EF4-FFF2-40B4-BE49-F238E27FC236}">
                <a16:creationId xmlns:a16="http://schemas.microsoft.com/office/drawing/2014/main" id="{A9DA83B5-040E-4CEC-BC68-817C9A0C7195}"/>
              </a:ext>
            </a:extLst>
          </p:cNvPr>
          <p:cNvSpPr>
            <a:spLocks noChangeArrowheads="1"/>
          </p:cNvSpPr>
          <p:nvPr/>
        </p:nvSpPr>
        <p:spPr bwMode="auto">
          <a:xfrm>
            <a:off x="108000" y="960074"/>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TRANSVERSE Plane</a:t>
            </a:r>
            <a:endParaRPr lang="en-US" altLang="en-US" dirty="0">
              <a:solidFill>
                <a:srgbClr val="0000FF"/>
              </a:solidFill>
            </a:endParaRPr>
          </a:p>
        </p:txBody>
      </p:sp>
      <p:cxnSp>
        <p:nvCxnSpPr>
          <p:cNvPr id="19" name="Straight Arrow Connector 18">
            <a:extLst>
              <a:ext uri="{FF2B5EF4-FFF2-40B4-BE49-F238E27FC236}">
                <a16:creationId xmlns:a16="http://schemas.microsoft.com/office/drawing/2014/main" id="{362B277C-E590-41FA-87DE-2617119CF498}"/>
              </a:ext>
            </a:extLst>
          </p:cNvPr>
          <p:cNvCxnSpPr>
            <a:cxnSpLocks/>
          </p:cNvCxnSpPr>
          <p:nvPr/>
        </p:nvCxnSpPr>
        <p:spPr>
          <a:xfrm flipV="1">
            <a:off x="6544402" y="3280556"/>
            <a:ext cx="2386012" cy="728662"/>
          </a:xfrm>
          <a:prstGeom prst="straightConnector1">
            <a:avLst/>
          </a:prstGeom>
          <a:ln w="28575">
            <a:solidFill>
              <a:srgbClr val="B71E4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08000" y="2629224"/>
            <a:ext cx="5423404" cy="2031325"/>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Practical example of movement through the transverse plane</a:t>
            </a:r>
          </a:p>
          <a:p>
            <a:endParaRPr lang="en-US" sz="2100" b="1" dirty="0">
              <a:solidFill>
                <a:srgbClr val="DA8AAD"/>
              </a:solidFill>
              <a:latin typeface="Arial" panose="020B0604020202020204" pitchFamily="34" charset="0"/>
              <a:cs typeface="Arial" panose="020B0604020202020204" pitchFamily="34" charset="0"/>
            </a:endParaRPr>
          </a:p>
          <a:p>
            <a:r>
              <a:rPr lang="en-US" sz="2100" b="1" dirty="0" smtClean="0">
                <a:solidFill>
                  <a:srgbClr val="DA8AAD"/>
                </a:solidFill>
                <a:latin typeface="Arial" panose="020B0604020202020204" pitchFamily="34" charset="0"/>
                <a:cs typeface="Arial" panose="020B0604020202020204" pitchFamily="34" charset="0"/>
              </a:rPr>
              <a:t>Arm action (circumduction) when bowling in cricket with rotation at the shoulder</a:t>
            </a:r>
            <a:endParaRPr lang="en-US" sz="1350" b="1"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86894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1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Young black girl doing gymnastics cartwheel motion blur">
            <a:extLst>
              <a:ext uri="{FF2B5EF4-FFF2-40B4-BE49-F238E27FC236}">
                <a16:creationId xmlns:a16="http://schemas.microsoft.com/office/drawing/2014/main" id="{9852B6DD-4206-4885-A1A5-4EFCB056DEF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145398" y="3063910"/>
            <a:ext cx="3010778" cy="1661356"/>
          </a:xfrm>
          <a:prstGeom prst="rect">
            <a:avLst/>
          </a:prstGeom>
        </p:spPr>
      </p:pic>
      <p:sp>
        <p:nvSpPr>
          <p:cNvPr id="93187" name="Rectangle 13"/>
          <p:cNvSpPr>
            <a:spLocks noChangeArrowheads="1"/>
          </p:cNvSpPr>
          <p:nvPr/>
        </p:nvSpPr>
        <p:spPr bwMode="auto">
          <a:xfrm>
            <a:off x="57084" y="913807"/>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Axes of the body</a:t>
            </a:r>
            <a:endParaRPr lang="en-US" altLang="en-US" dirty="0">
              <a:solidFill>
                <a:srgbClr val="0000FF"/>
              </a:solidFill>
            </a:endParaRPr>
          </a:p>
        </p:txBody>
      </p:sp>
      <p:sp>
        <p:nvSpPr>
          <p:cNvPr id="8" name="Rectangle 3"/>
          <p:cNvSpPr>
            <a:spLocks noChangeArrowheads="1"/>
          </p:cNvSpPr>
          <p:nvPr/>
        </p:nvSpPr>
        <p:spPr bwMode="auto">
          <a:xfrm>
            <a:off x="645159" y="4715172"/>
            <a:ext cx="1622585" cy="374025"/>
          </a:xfrm>
          <a:prstGeom prst="rect">
            <a:avLst/>
          </a:prstGeom>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ct val="0"/>
              </a:spcBef>
              <a:buNone/>
              <a:defRPr/>
            </a:pPr>
            <a:r>
              <a:rPr lang="en-GB" altLang="en-US" sz="15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Transverse </a:t>
            </a:r>
            <a:r>
              <a:rPr lang="en-GB" altLang="en-US"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axis</a:t>
            </a:r>
          </a:p>
        </p:txBody>
      </p:sp>
      <p:sp>
        <p:nvSpPr>
          <p:cNvPr id="93186" name="Rectangle 2"/>
          <p:cNvSpPr>
            <a:spLocks noChangeArrowheads="1"/>
          </p:cNvSpPr>
          <p:nvPr/>
        </p:nvSpPr>
        <p:spPr bwMode="auto">
          <a:xfrm>
            <a:off x="57084" y="1466872"/>
            <a:ext cx="8605636"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dirty="0"/>
              <a:t>Axes are like invisible skewers running through the body.</a:t>
            </a:r>
          </a:p>
          <a:p>
            <a:pPr eaLnBrk="1" hangingPunct="1">
              <a:spcBef>
                <a:spcPct val="50000"/>
              </a:spcBef>
              <a:defRPr/>
            </a:pPr>
            <a:r>
              <a:rPr lang="en-GB" altLang="en-US" sz="1800" dirty="0"/>
              <a:t>All movements rotate around one of the axes.</a:t>
            </a:r>
          </a:p>
        </p:txBody>
      </p:sp>
      <p:sp>
        <p:nvSpPr>
          <p:cNvPr id="14" name="Title 1">
            <a:extLst>
              <a:ext uri="{FF2B5EF4-FFF2-40B4-BE49-F238E27FC236}">
                <a16:creationId xmlns:a16="http://schemas.microsoft.com/office/drawing/2014/main" id="{4321E6D0-D5C5-4FED-BCBB-4E69BE911583}"/>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Axes of Rotation</a:t>
            </a:r>
          </a:p>
        </p:txBody>
      </p:sp>
      <p:pic>
        <p:nvPicPr>
          <p:cNvPr id="15" name="Picture 14" descr="Minsk,Belarus-November 19,2016:Unidentified Female Figure Skater performs Ladies Free Skating Program at Ice Star International Figure Skating competition in November 19,2016,Minsk,Republic of Belarus ALSO on SLIDE #18">
            <a:extLst>
              <a:ext uri="{FF2B5EF4-FFF2-40B4-BE49-F238E27FC236}">
                <a16:creationId xmlns:a16="http://schemas.microsoft.com/office/drawing/2014/main" id="{8B855E7B-DB32-458B-B55F-82F2FD72EB87}"/>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514099" y="1651611"/>
            <a:ext cx="2186954" cy="3054261"/>
          </a:xfrm>
          <a:prstGeom prst="rect">
            <a:avLst/>
          </a:prstGeom>
        </p:spPr>
      </p:pic>
      <p:pic>
        <p:nvPicPr>
          <p:cNvPr id="17" name="Picture 16" descr="Trampoline jumper performs complex acrobatic exercises and somersault on the trampoline.">
            <a:extLst>
              <a:ext uri="{FF2B5EF4-FFF2-40B4-BE49-F238E27FC236}">
                <a16:creationId xmlns:a16="http://schemas.microsoft.com/office/drawing/2014/main" id="{9B4A503A-ACBA-4FBE-BDEF-02562B49F0B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86484" y="2567545"/>
            <a:ext cx="2601902" cy="2157599"/>
          </a:xfrm>
          <a:prstGeom prst="rect">
            <a:avLst/>
          </a:prstGeom>
        </p:spPr>
      </p:pic>
      <p:sp>
        <p:nvSpPr>
          <p:cNvPr id="18" name="Rectangle 17"/>
          <p:cNvSpPr/>
          <p:nvPr/>
        </p:nvSpPr>
        <p:spPr>
          <a:xfrm>
            <a:off x="258492" y="5517232"/>
            <a:ext cx="8561980"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gymnasts will use multiple axes to perform their routines</a:t>
            </a:r>
            <a:endParaRPr lang="en-US" b="1" dirty="0">
              <a:solidFill>
                <a:srgbClr val="DA8AAD"/>
              </a:solidFill>
              <a:latin typeface="Arial" panose="020B0604020202020204" pitchFamily="34" charset="0"/>
              <a:cs typeface="Arial" panose="020B0604020202020204" pitchFamily="34" charset="0"/>
            </a:endParaRPr>
          </a:p>
        </p:txBody>
      </p:sp>
      <p:sp>
        <p:nvSpPr>
          <p:cNvPr id="19" name="Rectangle 3"/>
          <p:cNvSpPr>
            <a:spLocks noChangeArrowheads="1"/>
          </p:cNvSpPr>
          <p:nvPr/>
        </p:nvSpPr>
        <p:spPr bwMode="auto">
          <a:xfrm>
            <a:off x="6732240" y="4705873"/>
            <a:ext cx="1834322" cy="307303"/>
          </a:xfrm>
          <a:prstGeom prst="rect">
            <a:avLst/>
          </a:prstGeom>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ct val="0"/>
              </a:spcBef>
              <a:buNone/>
              <a:defRPr/>
            </a:pPr>
            <a:r>
              <a:rPr lang="en-GB" altLang="en-US"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Longitudinal </a:t>
            </a:r>
            <a:r>
              <a:rPr lang="en-GB" altLang="en-US" sz="15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axis</a:t>
            </a:r>
            <a:endParaRPr lang="en-GB" altLang="en-US"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0" name="Rectangle 3"/>
          <p:cNvSpPr>
            <a:spLocks noChangeArrowheads="1"/>
          </p:cNvSpPr>
          <p:nvPr/>
        </p:nvSpPr>
        <p:spPr bwMode="auto">
          <a:xfrm>
            <a:off x="3893095" y="4740781"/>
            <a:ext cx="1357808" cy="325922"/>
          </a:xfrm>
          <a:prstGeom prst="rect">
            <a:avLst/>
          </a:prstGeom>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ct val="0"/>
              </a:spcBef>
              <a:buNone/>
              <a:defRPr/>
            </a:pPr>
            <a:r>
              <a:rPr lang="en-GB" altLang="en-US" sz="15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Frontal axis</a:t>
            </a:r>
            <a:endParaRPr lang="en-GB" altLang="en-US"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6385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3187"/>
                                        </p:tgtEl>
                                        <p:attrNameLst>
                                          <p:attrName>style.visibility</p:attrName>
                                        </p:attrNameLst>
                                      </p:cBhvr>
                                      <p:to>
                                        <p:strVal val="visible"/>
                                      </p:to>
                                    </p:set>
                                    <p:animEffect transition="in" filter="fade">
                                      <p:cBhvr>
                                        <p:cTn id="7" dur="500"/>
                                        <p:tgtEl>
                                          <p:spTgt spid="9318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318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9"/>
                                          </p:stCondLst>
                                        </p:cTn>
                                        <p:tgtEl>
                                          <p:spTgt spid="1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9"/>
                                          </p:stCondLst>
                                        </p:cTn>
                                        <p:tgtEl>
                                          <p:spTgt spid="1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9"/>
                                          </p:stCondLst>
                                        </p:cTn>
                                        <p:tgtEl>
                                          <p:spTgt spid="1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p:bldP spid="8" grpId="0" animBg="1"/>
      <p:bldP spid="93186" grpId="0"/>
      <p:bldP spid="18" grpId="0" animBg="1"/>
      <p:bldP spid="19"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White male isolated in anatomical position">
            <a:extLst>
              <a:ext uri="{FF2B5EF4-FFF2-40B4-BE49-F238E27FC236}">
                <a16:creationId xmlns:a16="http://schemas.microsoft.com/office/drawing/2014/main" id="{F74CB081-C212-4BB7-9BAB-68FFC6844B8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16717" y="1446619"/>
            <a:ext cx="2208655" cy="4462434"/>
          </a:xfrm>
          <a:prstGeom prst="rect">
            <a:avLst/>
          </a:prstGeom>
        </p:spPr>
      </p:pic>
      <p:sp>
        <p:nvSpPr>
          <p:cNvPr id="93186" name="Rectangle 2"/>
          <p:cNvSpPr>
            <a:spLocks noChangeArrowheads="1"/>
          </p:cNvSpPr>
          <p:nvPr/>
        </p:nvSpPr>
        <p:spPr bwMode="auto">
          <a:xfrm>
            <a:off x="2560361" y="1726084"/>
            <a:ext cx="6400800" cy="307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dirty="0"/>
              <a:t>TASK 1: in groups use the </a:t>
            </a:r>
            <a:r>
              <a:rPr lang="en-GB" altLang="en-US" sz="1800" dirty="0" err="1"/>
              <a:t>play-doh</a:t>
            </a:r>
            <a:r>
              <a:rPr lang="en-GB" altLang="en-US" sz="1800" dirty="0"/>
              <a:t> and cocktail sticks in front of you to show the following….</a:t>
            </a:r>
          </a:p>
          <a:p>
            <a:pPr eaLnBrk="1" hangingPunct="1">
              <a:spcBef>
                <a:spcPct val="50000"/>
              </a:spcBef>
              <a:defRPr/>
            </a:pPr>
            <a:endParaRPr lang="en-GB" altLang="en-US" sz="2100" dirty="0"/>
          </a:p>
          <a:p>
            <a:pPr eaLnBrk="1" hangingPunct="1">
              <a:spcBef>
                <a:spcPct val="50000"/>
              </a:spcBef>
              <a:defRPr/>
            </a:pPr>
            <a:endParaRPr lang="en-GB" altLang="en-US" sz="2100" dirty="0"/>
          </a:p>
          <a:p>
            <a:pPr eaLnBrk="1" hangingPunct="1">
              <a:spcBef>
                <a:spcPct val="50000"/>
              </a:spcBef>
              <a:defRPr/>
            </a:pPr>
            <a:endParaRPr lang="en-GB" altLang="en-US" sz="2100" dirty="0"/>
          </a:p>
          <a:p>
            <a:pPr eaLnBrk="1" hangingPunct="1">
              <a:spcBef>
                <a:spcPct val="50000"/>
              </a:spcBef>
              <a:defRPr/>
            </a:pPr>
            <a:endParaRPr lang="en-GB" altLang="en-US" sz="2100" dirty="0"/>
          </a:p>
          <a:p>
            <a:pPr eaLnBrk="1" hangingPunct="1">
              <a:spcBef>
                <a:spcPct val="50000"/>
              </a:spcBef>
              <a:defRPr/>
            </a:pPr>
            <a:r>
              <a:rPr lang="en-GB" altLang="en-US" sz="2100" dirty="0">
                <a:solidFill>
                  <a:srgbClr val="FF0000"/>
                </a:solidFill>
              </a:rPr>
              <a:t>All movements rotate around one of the axes.</a:t>
            </a:r>
          </a:p>
        </p:txBody>
      </p:sp>
      <p:sp>
        <p:nvSpPr>
          <p:cNvPr id="93187" name="Rectangle 13"/>
          <p:cNvSpPr>
            <a:spLocks noChangeArrowheads="1"/>
          </p:cNvSpPr>
          <p:nvPr/>
        </p:nvSpPr>
        <p:spPr bwMode="auto">
          <a:xfrm>
            <a:off x="87467" y="899229"/>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Axes of the body</a:t>
            </a:r>
            <a:endParaRPr lang="en-US" altLang="en-US" dirty="0">
              <a:solidFill>
                <a:srgbClr val="0000FF"/>
              </a:solidFill>
            </a:endParaRPr>
          </a:p>
        </p:txBody>
      </p:sp>
      <p:sp>
        <p:nvSpPr>
          <p:cNvPr id="8" name="Rectangle 3"/>
          <p:cNvSpPr>
            <a:spLocks noChangeArrowheads="1"/>
          </p:cNvSpPr>
          <p:nvPr/>
        </p:nvSpPr>
        <p:spPr bwMode="auto">
          <a:xfrm>
            <a:off x="4474423" y="2757648"/>
            <a:ext cx="3036296" cy="1279604"/>
          </a:xfrm>
          <a:prstGeom prst="rect">
            <a:avLst/>
          </a:prstGeom>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defRPr/>
            </a:pPr>
            <a:r>
              <a:rPr lang="en-GB" alt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Longitudinal axis</a:t>
            </a:r>
          </a:p>
          <a:p>
            <a:pPr>
              <a:spcBef>
                <a:spcPct val="0"/>
              </a:spcBef>
              <a:defRPr/>
            </a:pPr>
            <a:r>
              <a:rPr lang="en-GB" alt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Frontal axis</a:t>
            </a:r>
          </a:p>
          <a:p>
            <a:pPr>
              <a:spcBef>
                <a:spcPct val="0"/>
              </a:spcBef>
              <a:defRPr/>
            </a:pPr>
            <a:r>
              <a:rPr lang="en-GB" alt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Transverse axis</a:t>
            </a:r>
          </a:p>
        </p:txBody>
      </p:sp>
      <p:cxnSp>
        <p:nvCxnSpPr>
          <p:cNvPr id="4" name="Straight Arrow Connector 3"/>
          <p:cNvCxnSpPr>
            <a:cxnSpLocks/>
          </p:cNvCxnSpPr>
          <p:nvPr/>
        </p:nvCxnSpPr>
        <p:spPr>
          <a:xfrm flipH="1" flipV="1">
            <a:off x="1417399" y="2807805"/>
            <a:ext cx="3181934" cy="176419"/>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1297388" y="3055843"/>
            <a:ext cx="245120" cy="25550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cxnSp>
        <p:nvCxnSpPr>
          <p:cNvPr id="13" name="Straight Arrow Connector 12"/>
          <p:cNvCxnSpPr>
            <a:cxnSpLocks/>
          </p:cNvCxnSpPr>
          <p:nvPr/>
        </p:nvCxnSpPr>
        <p:spPr>
          <a:xfrm flipH="1" flipV="1">
            <a:off x="1417399" y="3178214"/>
            <a:ext cx="3181934" cy="161334"/>
          </a:xfrm>
          <a:prstGeom prst="straightConnector1">
            <a:avLst/>
          </a:prstGeom>
          <a:ln w="5715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967EEF95-E3D1-4D46-81B5-2249C96C5FF7}"/>
              </a:ext>
            </a:extLst>
          </p:cNvPr>
          <p:cNvCxnSpPr>
            <a:cxnSpLocks/>
          </p:cNvCxnSpPr>
          <p:nvPr/>
        </p:nvCxnSpPr>
        <p:spPr>
          <a:xfrm>
            <a:off x="1417398" y="1472770"/>
            <a:ext cx="0" cy="4408431"/>
          </a:xfrm>
          <a:prstGeom prst="straightConnector1">
            <a:avLst/>
          </a:prstGeom>
          <a:ln w="28575">
            <a:solidFill>
              <a:srgbClr val="7030A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531102F-50BF-4C65-A649-728ACA435CCD}"/>
              </a:ext>
            </a:extLst>
          </p:cNvPr>
          <p:cNvCxnSpPr>
            <a:cxnSpLocks/>
          </p:cNvCxnSpPr>
          <p:nvPr/>
        </p:nvCxnSpPr>
        <p:spPr>
          <a:xfrm flipH="1">
            <a:off x="285360" y="3178214"/>
            <a:ext cx="2233598" cy="0"/>
          </a:xfrm>
          <a:prstGeom prst="straightConnector1">
            <a:avLst/>
          </a:prstGeom>
          <a:ln w="285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p:cNvCxnSpPr>
          <p:nvPr/>
        </p:nvCxnSpPr>
        <p:spPr>
          <a:xfrm flipH="1" flipV="1">
            <a:off x="2169215" y="3178215"/>
            <a:ext cx="2430117" cy="53653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7597F5AD-EB80-47EC-86DA-F8EAC53901FA}"/>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Axes of Rotation</a:t>
            </a:r>
          </a:p>
        </p:txBody>
      </p:sp>
    </p:spTree>
    <p:extLst>
      <p:ext uri="{BB962C8B-B14F-4D97-AF65-F5344CB8AC3E}">
        <p14:creationId xmlns:p14="http://schemas.microsoft.com/office/powerpoint/2010/main" val="10518777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3187"/>
                                        </p:tgtEl>
                                        <p:attrNameLst>
                                          <p:attrName>style.visibility</p:attrName>
                                        </p:attrNameLst>
                                      </p:cBhvr>
                                      <p:to>
                                        <p:strVal val="visible"/>
                                      </p:to>
                                    </p:set>
                                    <p:animEffect transition="in" filter="fade">
                                      <p:cBhvr>
                                        <p:cTn id="7" dur="500"/>
                                        <p:tgtEl>
                                          <p:spTgt spid="9318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3186"/>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p:bldP spid="8"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KANGAR 31 MAY 2014 - Athletes competing in the discus event at the 17th Sukma, Kangar, Perlis.">
            <a:extLst>
              <a:ext uri="{FF2B5EF4-FFF2-40B4-BE49-F238E27FC236}">
                <a16:creationId xmlns:a16="http://schemas.microsoft.com/office/drawing/2014/main" id="{624BB42B-24FC-40CE-9513-F1594D8899E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184844" y="2162322"/>
            <a:ext cx="2343145" cy="3187997"/>
          </a:xfrm>
          <a:prstGeom prst="rect">
            <a:avLst/>
          </a:prstGeom>
        </p:spPr>
      </p:pic>
      <p:pic>
        <p:nvPicPr>
          <p:cNvPr id="15" name="Picture 14" descr="Minsk,Belarus-November 19,2016:Unidentified Female Figure Skater performs Ladies Free Skating Program at Ice Star International Figure Skating competition in November 19,2016,Minsk,Republic of Belarus ALSO on SLIDE #18">
            <a:extLst>
              <a:ext uri="{FF2B5EF4-FFF2-40B4-BE49-F238E27FC236}">
                <a16:creationId xmlns:a16="http://schemas.microsoft.com/office/drawing/2014/main" id="{F802F509-1A96-4FE5-9D9C-9A0EA611132D}"/>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596800" y="2220533"/>
            <a:ext cx="2016760" cy="3025140"/>
          </a:xfrm>
          <a:prstGeom prst="rect">
            <a:avLst/>
          </a:prstGeom>
        </p:spPr>
      </p:pic>
      <p:sp>
        <p:nvSpPr>
          <p:cNvPr id="57350" name="Line 9"/>
          <p:cNvSpPr>
            <a:spLocks noChangeShapeType="1"/>
          </p:cNvSpPr>
          <p:nvPr/>
        </p:nvSpPr>
        <p:spPr bwMode="auto">
          <a:xfrm>
            <a:off x="1429446" y="2204864"/>
            <a:ext cx="46209" cy="3099692"/>
          </a:xfrm>
          <a:prstGeom prst="line">
            <a:avLst/>
          </a:prstGeom>
          <a:noFill/>
          <a:ln w="76200">
            <a:solidFill>
              <a:srgbClr val="FF0000"/>
            </a:solidFill>
            <a:prstDash val="sysDot"/>
            <a:round/>
            <a:headEnd/>
            <a:tailEn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7" name="Rectangle 13"/>
          <p:cNvSpPr>
            <a:spLocks noChangeArrowheads="1"/>
          </p:cNvSpPr>
          <p:nvPr/>
        </p:nvSpPr>
        <p:spPr bwMode="auto">
          <a:xfrm>
            <a:off x="135151" y="919793"/>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Axes of the body</a:t>
            </a:r>
            <a:endParaRPr lang="en-US" altLang="en-US" dirty="0">
              <a:solidFill>
                <a:srgbClr val="0000FF"/>
              </a:solidFill>
            </a:endParaRPr>
          </a:p>
        </p:txBody>
      </p:sp>
      <p:sp>
        <p:nvSpPr>
          <p:cNvPr id="8" name="Rectangle 2"/>
          <p:cNvSpPr>
            <a:spLocks noChangeArrowheads="1"/>
          </p:cNvSpPr>
          <p:nvPr/>
        </p:nvSpPr>
        <p:spPr bwMode="auto">
          <a:xfrm>
            <a:off x="135151" y="1515991"/>
            <a:ext cx="78657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dirty="0"/>
              <a:t>Longitudinal axis </a:t>
            </a:r>
            <a:r>
              <a:rPr lang="en-GB" altLang="en-US" sz="1800" b="0" dirty="0"/>
              <a:t>runs through the body vertically from the top to bottom. </a:t>
            </a:r>
          </a:p>
        </p:txBody>
      </p:sp>
      <p:sp>
        <p:nvSpPr>
          <p:cNvPr id="3" name="TextBox 2"/>
          <p:cNvSpPr txBox="1"/>
          <p:nvPr/>
        </p:nvSpPr>
        <p:spPr>
          <a:xfrm>
            <a:off x="2893109" y="2691494"/>
            <a:ext cx="3099691" cy="1200329"/>
          </a:xfrm>
          <a:prstGeom prst="rect">
            <a:avLst/>
          </a:prstGeom>
          <a:solidFill>
            <a:srgbClr val="FFFF00"/>
          </a:solidFill>
          <a:ln w="38100">
            <a:solidFill>
              <a:schemeClr val="tx1"/>
            </a:solidFill>
          </a:ln>
        </p:spPr>
        <p:txBody>
          <a:bodyPr wrap="square" rtlCol="0">
            <a:spAutoFit/>
          </a:bodyPr>
          <a:lstStyle/>
          <a:p>
            <a:pPr algn="ctr"/>
            <a:r>
              <a:rPr lang="en-GB" b="1" dirty="0">
                <a:latin typeface="Arial" panose="020B0604020202020204" pitchFamily="34" charset="0"/>
                <a:cs typeface="Arial" panose="020B0604020202020204" pitchFamily="34" charset="0"/>
              </a:rPr>
              <a:t>TASK:</a:t>
            </a:r>
          </a:p>
          <a:p>
            <a:pPr algn="ctr"/>
            <a:r>
              <a:rPr lang="en-GB" b="1" dirty="0">
                <a:latin typeface="Arial" panose="020B0604020202020204" pitchFamily="34" charset="0"/>
                <a:cs typeface="Arial" panose="020B0604020202020204" pitchFamily="34" charset="0"/>
              </a:rPr>
              <a:t>Move your Play-Doh Figure using the Longitudinal  Axis </a:t>
            </a:r>
            <a:endParaRPr lang="en-US" b="1" dirty="0">
              <a:latin typeface="Arial" panose="020B0604020202020204" pitchFamily="34" charset="0"/>
              <a:cs typeface="Arial" panose="020B0604020202020204" pitchFamily="34" charset="0"/>
            </a:endParaRPr>
          </a:p>
        </p:txBody>
      </p:sp>
      <p:sp>
        <p:nvSpPr>
          <p:cNvPr id="4" name="Arrow: Curved Left 3">
            <a:extLst>
              <a:ext uri="{FF2B5EF4-FFF2-40B4-BE49-F238E27FC236}">
                <a16:creationId xmlns:a16="http://schemas.microsoft.com/office/drawing/2014/main" id="{4AEC2BBE-924C-4B31-8CA9-51219B52CEBF}"/>
              </a:ext>
            </a:extLst>
          </p:cNvPr>
          <p:cNvSpPr/>
          <p:nvPr/>
        </p:nvSpPr>
        <p:spPr>
          <a:xfrm rot="10800000" flipV="1">
            <a:off x="824713" y="2636090"/>
            <a:ext cx="939794" cy="467639"/>
          </a:xfrm>
          <a:prstGeom prst="curvedLeftArrow">
            <a:avLst>
              <a:gd name="adj1" fmla="val 2797"/>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chemeClr val="tx1"/>
              </a:solidFill>
              <a:latin typeface="Arial" panose="020B0604020202020204" pitchFamily="34" charset="0"/>
              <a:cs typeface="Arial" panose="020B0604020202020204" pitchFamily="34" charset="0"/>
            </a:endParaRPr>
          </a:p>
        </p:txBody>
      </p:sp>
      <p:sp>
        <p:nvSpPr>
          <p:cNvPr id="14" name="Arrow: Curved Left 13">
            <a:extLst>
              <a:ext uri="{FF2B5EF4-FFF2-40B4-BE49-F238E27FC236}">
                <a16:creationId xmlns:a16="http://schemas.microsoft.com/office/drawing/2014/main" id="{6043353C-3FA0-4A53-B2C0-C58ABA0D554B}"/>
              </a:ext>
            </a:extLst>
          </p:cNvPr>
          <p:cNvSpPr/>
          <p:nvPr/>
        </p:nvSpPr>
        <p:spPr>
          <a:xfrm rot="10800000" flipV="1">
            <a:off x="6693115" y="2587066"/>
            <a:ext cx="1307771" cy="405521"/>
          </a:xfrm>
          <a:prstGeom prst="curvedLeftArrow">
            <a:avLst>
              <a:gd name="adj1" fmla="val 5752"/>
              <a:gd name="adj2" fmla="val 50000"/>
              <a:gd name="adj3" fmla="val 25000"/>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chemeClr val="tx1"/>
              </a:solidFill>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300416A6-1F5A-4B93-AEE7-DBD0F747A639}"/>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Axes of Rotation</a:t>
            </a:r>
          </a:p>
        </p:txBody>
      </p:sp>
      <p:sp>
        <p:nvSpPr>
          <p:cNvPr id="12" name="Rectangle 11"/>
          <p:cNvSpPr/>
          <p:nvPr/>
        </p:nvSpPr>
        <p:spPr>
          <a:xfrm>
            <a:off x="395536" y="5579948"/>
            <a:ext cx="8100392"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an axel jump in ice skating or a discus throw rotation</a:t>
            </a:r>
            <a:endParaRPr lang="en-US"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2699869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45" presetClass="entr" presetSubtype="0" fill="hold" nodeType="afterEffect">
                                  <p:stCondLst>
                                    <p:cond delay="0"/>
                                  </p:stCondLst>
                                  <p:childTnLst>
                                    <p:set>
                                      <p:cBhvr>
                                        <p:cTn id="15" dur="1" fill="hold">
                                          <p:stCondLst>
                                            <p:cond delay="0"/>
                                          </p:stCondLst>
                                        </p:cTn>
                                        <p:tgtEl>
                                          <p:spTgt spid="57350"/>
                                        </p:tgtEl>
                                        <p:attrNameLst>
                                          <p:attrName>style.visibility</p:attrName>
                                        </p:attrNameLst>
                                      </p:cBhvr>
                                      <p:to>
                                        <p:strVal val="visible"/>
                                      </p:to>
                                    </p:set>
                                    <p:animEffect transition="in" filter="fade">
                                      <p:cBhvr>
                                        <p:cTn id="16" dur="2000"/>
                                        <p:tgtEl>
                                          <p:spTgt spid="57350"/>
                                        </p:tgtEl>
                                      </p:cBhvr>
                                    </p:animEffect>
                                    <p:anim calcmode="lin" valueType="num">
                                      <p:cBhvr>
                                        <p:cTn id="17" dur="2000" fill="hold"/>
                                        <p:tgtEl>
                                          <p:spTgt spid="57350"/>
                                        </p:tgtEl>
                                        <p:attrNameLst>
                                          <p:attrName>ppt_w</p:attrName>
                                        </p:attrNameLst>
                                      </p:cBhvr>
                                      <p:tavLst>
                                        <p:tav tm="0" fmla="#ppt_w*sin(2.5*pi*$)">
                                          <p:val>
                                            <p:fltVal val="0"/>
                                          </p:val>
                                        </p:tav>
                                        <p:tav tm="100000">
                                          <p:val>
                                            <p:fltVal val="1"/>
                                          </p:val>
                                        </p:tav>
                                      </p:tavLst>
                                    </p:anim>
                                    <p:anim calcmode="lin" valueType="num">
                                      <p:cBhvr>
                                        <p:cTn id="18" dur="2000" fill="hold"/>
                                        <p:tgtEl>
                                          <p:spTgt spid="57350"/>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000"/>
                                        <p:tgtEl>
                                          <p:spTgt spid="15"/>
                                        </p:tgtEl>
                                      </p:cBhvr>
                                    </p:animEffect>
                                    <p:anim calcmode="lin" valueType="num">
                                      <p:cBhvr>
                                        <p:cTn id="24" dur="2000" fill="hold"/>
                                        <p:tgtEl>
                                          <p:spTgt spid="15"/>
                                        </p:tgtEl>
                                        <p:attrNameLst>
                                          <p:attrName>ppt_w</p:attrName>
                                        </p:attrNameLst>
                                      </p:cBhvr>
                                      <p:tavLst>
                                        <p:tav tm="0" fmla="#ppt_w*sin(2.5*pi*$)">
                                          <p:val>
                                            <p:fltVal val="0"/>
                                          </p:val>
                                        </p:tav>
                                        <p:tav tm="100000">
                                          <p:val>
                                            <p:fltVal val="1"/>
                                          </p:val>
                                        </p:tav>
                                      </p:tavLst>
                                    </p:anim>
                                    <p:anim calcmode="lin" valueType="num">
                                      <p:cBhvr>
                                        <p:cTn id="25" dur="2000" fill="hold"/>
                                        <p:tgtEl>
                                          <p:spTgt spid="15"/>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2000"/>
                                        <p:tgtEl>
                                          <p:spTgt spid="4"/>
                                        </p:tgtEl>
                                      </p:cBhvr>
                                    </p:animEffec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000"/>
                                        <p:tgtEl>
                                          <p:spTgt spid="16"/>
                                        </p:tgtEl>
                                      </p:cBhvr>
                                    </p:animEffect>
                                    <p:anim calcmode="lin" valueType="num">
                                      <p:cBhvr>
                                        <p:cTn id="36" dur="2000" fill="hold"/>
                                        <p:tgtEl>
                                          <p:spTgt spid="16"/>
                                        </p:tgtEl>
                                        <p:attrNameLst>
                                          <p:attrName>ppt_w</p:attrName>
                                        </p:attrNameLst>
                                      </p:cBhvr>
                                      <p:tavLst>
                                        <p:tav tm="0" fmla="#ppt_w*sin(2.5*pi*$)">
                                          <p:val>
                                            <p:fltVal val="0"/>
                                          </p:val>
                                        </p:tav>
                                        <p:tav tm="100000">
                                          <p:val>
                                            <p:fltVal val="1"/>
                                          </p:val>
                                        </p:tav>
                                      </p:tavLst>
                                    </p:anim>
                                    <p:anim calcmode="lin" valueType="num">
                                      <p:cBhvr>
                                        <p:cTn id="37" dur="2000" fill="hold"/>
                                        <p:tgtEl>
                                          <p:spTgt spid="16"/>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2000"/>
                                        <p:tgtEl>
                                          <p:spTgt spid="14"/>
                                        </p:tgtEl>
                                      </p:cBhvr>
                                    </p:animEffect>
                                    <p:anim calcmode="lin" valueType="num">
                                      <p:cBhvr>
                                        <p:cTn id="41" dur="2000" fill="hold"/>
                                        <p:tgtEl>
                                          <p:spTgt spid="14"/>
                                        </p:tgtEl>
                                        <p:attrNameLst>
                                          <p:attrName>ppt_w</p:attrName>
                                        </p:attrNameLst>
                                      </p:cBhvr>
                                      <p:tavLst>
                                        <p:tav tm="0" fmla="#ppt_w*sin(2.5*pi*$)">
                                          <p:val>
                                            <p:fltVal val="0"/>
                                          </p:val>
                                        </p:tav>
                                        <p:tav tm="100000">
                                          <p:val>
                                            <p:fltVal val="1"/>
                                          </p:val>
                                        </p:tav>
                                      </p:tavLst>
                                    </p:anim>
                                    <p:anim calcmode="lin" valueType="num">
                                      <p:cBhvr>
                                        <p:cTn id="42"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3" grpId="0" animBg="1"/>
      <p:bldP spid="4" grpId="0" animBg="1"/>
      <p:bldP spid="14"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13299" y="1494849"/>
            <a:ext cx="83306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dirty="0"/>
              <a:t>Transverse axis </a:t>
            </a:r>
            <a:r>
              <a:rPr lang="en-GB" altLang="en-US" sz="1800" b="0" dirty="0"/>
              <a:t>runs through the body horizontally from the </a:t>
            </a:r>
            <a:r>
              <a:rPr lang="en-GB" altLang="en-US" sz="1800" dirty="0"/>
              <a:t>left</a:t>
            </a:r>
            <a:r>
              <a:rPr lang="en-GB" altLang="en-US" sz="1800" b="0" dirty="0"/>
              <a:t> to </a:t>
            </a:r>
            <a:r>
              <a:rPr lang="en-GB" altLang="en-US" sz="1800" dirty="0"/>
              <a:t>right</a:t>
            </a:r>
            <a:r>
              <a:rPr lang="en-GB" altLang="en-US" sz="1800" b="0" dirty="0"/>
              <a:t>. </a:t>
            </a:r>
          </a:p>
        </p:txBody>
      </p:sp>
      <p:sp>
        <p:nvSpPr>
          <p:cNvPr id="9" name="Rectangle 13"/>
          <p:cNvSpPr>
            <a:spLocks noChangeArrowheads="1"/>
          </p:cNvSpPr>
          <p:nvPr/>
        </p:nvSpPr>
        <p:spPr bwMode="auto">
          <a:xfrm>
            <a:off x="113299" y="950295"/>
            <a:ext cx="65053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Axes of the body</a:t>
            </a:r>
            <a:endParaRPr lang="en-US" altLang="en-US" dirty="0">
              <a:solidFill>
                <a:srgbClr val="0000FF"/>
              </a:solidFill>
            </a:endParaRPr>
          </a:p>
        </p:txBody>
      </p:sp>
      <p:sp>
        <p:nvSpPr>
          <p:cNvPr id="12" name="TextBox 11"/>
          <p:cNvSpPr txBox="1"/>
          <p:nvPr/>
        </p:nvSpPr>
        <p:spPr>
          <a:xfrm>
            <a:off x="5096572" y="2348880"/>
            <a:ext cx="2931812" cy="1384995"/>
          </a:xfrm>
          <a:prstGeom prst="rect">
            <a:avLst/>
          </a:prstGeom>
          <a:solidFill>
            <a:srgbClr val="FFFF00"/>
          </a:solidFill>
          <a:ln w="38100">
            <a:solidFill>
              <a:schemeClr val="tx1"/>
            </a:solidFill>
          </a:ln>
        </p:spPr>
        <p:txBody>
          <a:bodyPr wrap="square" rtlCol="0">
            <a:spAutoFit/>
          </a:bodyPr>
          <a:lstStyle/>
          <a:p>
            <a:r>
              <a:rPr lang="en-GB" sz="2100" b="1" dirty="0">
                <a:latin typeface="Arial" panose="020B0604020202020204" pitchFamily="34" charset="0"/>
                <a:cs typeface="Arial" panose="020B0604020202020204" pitchFamily="34" charset="0"/>
              </a:rPr>
              <a:t>TASK: Move your Play-Doh Figure using the Transverse Axis </a:t>
            </a:r>
            <a:endParaRPr lang="en-US" sz="2100" b="1" dirty="0">
              <a:latin typeface="Arial" panose="020B0604020202020204" pitchFamily="34" charset="0"/>
              <a:cs typeface="Arial" panose="020B0604020202020204" pitchFamily="34" charset="0"/>
            </a:endParaRPr>
          </a:p>
        </p:txBody>
      </p:sp>
      <p:grpSp>
        <p:nvGrpSpPr>
          <p:cNvPr id="2" name="Group 1" descr="Sporty woman doing fitness exercise on high bar in park or forest">
            <a:extLst>
              <a:ext uri="{FF2B5EF4-FFF2-40B4-BE49-F238E27FC236}">
                <a16:creationId xmlns:a16="http://schemas.microsoft.com/office/drawing/2014/main" id="{A5EB5C07-B9B1-428B-BA65-16CA7655C4ED}"/>
              </a:ext>
            </a:extLst>
          </p:cNvPr>
          <p:cNvGrpSpPr/>
          <p:nvPr/>
        </p:nvGrpSpPr>
        <p:grpSpPr>
          <a:xfrm>
            <a:off x="113298" y="2261066"/>
            <a:ext cx="4314685" cy="2968134"/>
            <a:chOff x="113299" y="2261066"/>
            <a:chExt cx="4037558" cy="2513028"/>
          </a:xfrm>
        </p:grpSpPr>
        <p:pic>
          <p:nvPicPr>
            <p:cNvPr id="16" name="Picture 15" descr="Sporty woman doing fitness exercise on high bar in park or forest">
              <a:extLst>
                <a:ext uri="{FF2B5EF4-FFF2-40B4-BE49-F238E27FC236}">
                  <a16:creationId xmlns:a16="http://schemas.microsoft.com/office/drawing/2014/main" id="{CAA11F57-3509-4ADE-B4E7-1D7E69B454B0}"/>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13299" y="2261066"/>
              <a:ext cx="4031684" cy="2513028"/>
            </a:xfrm>
            <a:prstGeom prst="rect">
              <a:avLst/>
            </a:prstGeom>
          </p:spPr>
        </p:pic>
        <p:grpSp>
          <p:nvGrpSpPr>
            <p:cNvPr id="4" name="Group 3">
              <a:extLst>
                <a:ext uri="{FF2B5EF4-FFF2-40B4-BE49-F238E27FC236}">
                  <a16:creationId xmlns:a16="http://schemas.microsoft.com/office/drawing/2014/main" id="{DA65F996-E9BA-4E92-938C-4059CEAB0584}"/>
                </a:ext>
              </a:extLst>
            </p:cNvPr>
            <p:cNvGrpSpPr/>
            <p:nvPr/>
          </p:nvGrpSpPr>
          <p:grpSpPr>
            <a:xfrm>
              <a:off x="979154" y="2848261"/>
              <a:ext cx="3171703" cy="1731063"/>
              <a:chOff x="1305539" y="2566360"/>
              <a:chExt cx="4228937" cy="2308084"/>
            </a:xfrm>
          </p:grpSpPr>
          <p:sp>
            <p:nvSpPr>
              <p:cNvPr id="14" name="Line 9"/>
              <p:cNvSpPr>
                <a:spLocks noChangeShapeType="1"/>
              </p:cNvSpPr>
              <p:nvPr/>
            </p:nvSpPr>
            <p:spPr bwMode="auto">
              <a:xfrm flipV="1">
                <a:off x="1964341" y="2924175"/>
                <a:ext cx="3570135" cy="796226"/>
              </a:xfrm>
              <a:prstGeom prst="line">
                <a:avLst/>
              </a:prstGeom>
              <a:noFill/>
              <a:ln w="57150">
                <a:solidFill>
                  <a:srgbClr val="FFFF00"/>
                </a:solidFill>
                <a:round/>
                <a:headEnd/>
                <a:tailEnd/>
              </a:ln>
              <a:extLst>
                <a:ext uri="{909E8E84-426E-40DD-AFC4-6F175D3DCCD1}">
                  <a14:hiddenFill xmlns:a14="http://schemas.microsoft.com/office/drawing/2010/main">
                    <a:noFill/>
                  </a14:hiddenFill>
                </a:ext>
              </a:extLst>
            </p:spPr>
            <p:txBody>
              <a:bodyPr/>
              <a:lstStyle/>
              <a:p>
                <a:endParaRPr lang="en-US" sz="1350" dirty="0">
                  <a:latin typeface="Arial" panose="020B0604020202020204" pitchFamily="34" charset="0"/>
                  <a:cs typeface="Arial" panose="020B0604020202020204" pitchFamily="34" charset="0"/>
                </a:endParaRPr>
              </a:p>
            </p:txBody>
          </p:sp>
          <p:sp>
            <p:nvSpPr>
              <p:cNvPr id="15" name="Arrow: Curved Left 14">
                <a:extLst>
                  <a:ext uri="{FF2B5EF4-FFF2-40B4-BE49-F238E27FC236}">
                    <a16:creationId xmlns:a16="http://schemas.microsoft.com/office/drawing/2014/main" id="{8F33363C-64F6-47E0-BEC0-089E5BD5A557}"/>
                  </a:ext>
                </a:extLst>
              </p:cNvPr>
              <p:cNvSpPr/>
              <p:nvPr/>
            </p:nvSpPr>
            <p:spPr>
              <a:xfrm rot="9689477" flipV="1">
                <a:off x="1305539" y="2566360"/>
                <a:ext cx="2012200" cy="2308084"/>
              </a:xfrm>
              <a:prstGeom prst="curvedLeftArrow">
                <a:avLst>
                  <a:gd name="adj1" fmla="val 2797"/>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chemeClr val="tx1"/>
                  </a:solidFill>
                  <a:latin typeface="Arial" panose="020B0604020202020204" pitchFamily="34" charset="0"/>
                  <a:cs typeface="Arial" panose="020B0604020202020204" pitchFamily="34" charset="0"/>
                </a:endParaRPr>
              </a:p>
            </p:txBody>
          </p:sp>
        </p:grpSp>
      </p:grpSp>
      <p:sp>
        <p:nvSpPr>
          <p:cNvPr id="13" name="Title 1">
            <a:extLst>
              <a:ext uri="{FF2B5EF4-FFF2-40B4-BE49-F238E27FC236}">
                <a16:creationId xmlns:a16="http://schemas.microsoft.com/office/drawing/2014/main" id="{45CDC37A-E30A-4D93-9CEF-413250A30D81}"/>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Axes of Rotation</a:t>
            </a:r>
          </a:p>
        </p:txBody>
      </p:sp>
      <p:sp>
        <p:nvSpPr>
          <p:cNvPr id="17" name="Rectangle 16"/>
          <p:cNvSpPr/>
          <p:nvPr/>
        </p:nvSpPr>
        <p:spPr>
          <a:xfrm>
            <a:off x="1475656" y="5435932"/>
            <a:ext cx="6120680"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somersault in diving or gymnastics</a:t>
            </a:r>
            <a:endParaRPr lang="en-US"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0328502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par>
                          <p:cTn id="15" fill="hold">
                            <p:stCondLst>
                              <p:cond delay="500"/>
                            </p:stCondLst>
                            <p:childTnLst>
                              <p:par>
                                <p:cTn id="16" presetID="8" presetClass="emph" presetSubtype="0" fill="hold" nodeType="afterEffect">
                                  <p:stCondLst>
                                    <p:cond delay="0"/>
                                  </p:stCondLst>
                                  <p:childTnLst>
                                    <p:animRot by="-21600000">
                                      <p:cBhvr>
                                        <p:cTn id="17" dur="2000" fill="hold"/>
                                        <p:tgtEl>
                                          <p:spTgt spid="2"/>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ChangeArrowheads="1"/>
          </p:cNvSpPr>
          <p:nvPr/>
        </p:nvSpPr>
        <p:spPr bwMode="auto">
          <a:xfrm>
            <a:off x="81753" y="1486737"/>
            <a:ext cx="87913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dirty="0"/>
              <a:t>Frontal axis </a:t>
            </a:r>
            <a:r>
              <a:rPr lang="en-GB" altLang="en-US" sz="1800" b="0" dirty="0"/>
              <a:t>runs through the body horizontally from the </a:t>
            </a:r>
            <a:r>
              <a:rPr lang="en-GB" altLang="en-US" sz="1800" dirty="0"/>
              <a:t>back</a:t>
            </a:r>
            <a:r>
              <a:rPr lang="en-GB" altLang="en-US" sz="1800" b="0" dirty="0"/>
              <a:t> to </a:t>
            </a:r>
            <a:r>
              <a:rPr lang="en-GB" altLang="en-US" sz="1800" dirty="0"/>
              <a:t>front</a:t>
            </a:r>
            <a:r>
              <a:rPr lang="en-GB" altLang="en-US" sz="1800" b="0" dirty="0"/>
              <a:t>. </a:t>
            </a:r>
          </a:p>
        </p:txBody>
      </p:sp>
      <p:sp>
        <p:nvSpPr>
          <p:cNvPr id="11" name="Rectangle 13"/>
          <p:cNvSpPr>
            <a:spLocks noChangeArrowheads="1"/>
          </p:cNvSpPr>
          <p:nvPr/>
        </p:nvSpPr>
        <p:spPr bwMode="auto">
          <a:xfrm>
            <a:off x="50208" y="978267"/>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Axes of the body</a:t>
            </a:r>
            <a:endParaRPr lang="en-US" altLang="en-US" dirty="0">
              <a:solidFill>
                <a:srgbClr val="0000FF"/>
              </a:solidFill>
            </a:endParaRPr>
          </a:p>
        </p:txBody>
      </p:sp>
      <p:sp>
        <p:nvSpPr>
          <p:cNvPr id="15" name="TextBox 14"/>
          <p:cNvSpPr txBox="1"/>
          <p:nvPr/>
        </p:nvSpPr>
        <p:spPr>
          <a:xfrm>
            <a:off x="251520" y="2610724"/>
            <a:ext cx="2494018" cy="1384995"/>
          </a:xfrm>
          <a:prstGeom prst="rect">
            <a:avLst/>
          </a:prstGeom>
          <a:solidFill>
            <a:srgbClr val="FFFF00"/>
          </a:solidFill>
          <a:ln w="38100">
            <a:solidFill>
              <a:schemeClr val="tx1"/>
            </a:solidFill>
          </a:ln>
        </p:spPr>
        <p:txBody>
          <a:bodyPr wrap="square" rtlCol="0">
            <a:spAutoFit/>
          </a:bodyPr>
          <a:lstStyle/>
          <a:p>
            <a:r>
              <a:rPr lang="en-GB" sz="2100" b="1" dirty="0">
                <a:latin typeface="Arial" panose="020B0604020202020204" pitchFamily="34" charset="0"/>
                <a:cs typeface="Arial" panose="020B0604020202020204" pitchFamily="34" charset="0"/>
              </a:rPr>
              <a:t>TASK: Move your Play-Doh Figure using the Frontal Axis </a:t>
            </a:r>
            <a:endParaRPr lang="en-US" sz="2100" b="1"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07EF1C1A-40DF-4B78-B88B-C94C738D642E}"/>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Axes of Rotation</a:t>
            </a:r>
          </a:p>
        </p:txBody>
      </p:sp>
      <p:pic>
        <p:nvPicPr>
          <p:cNvPr id="13" name="Picture 12" descr="Gymnastics cartwheel cycle">
            <a:extLst>
              <a:ext uri="{FF2B5EF4-FFF2-40B4-BE49-F238E27FC236}">
                <a16:creationId xmlns:a16="http://schemas.microsoft.com/office/drawing/2014/main" id="{896412C9-4485-45DF-A97C-8A0053280DDD}"/>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871482" y="1990597"/>
            <a:ext cx="4876982" cy="3310611"/>
          </a:xfrm>
          <a:prstGeom prst="rect">
            <a:avLst/>
          </a:prstGeom>
        </p:spPr>
      </p:pic>
      <p:sp>
        <p:nvSpPr>
          <p:cNvPr id="9" name="Rectangle 8"/>
          <p:cNvSpPr/>
          <p:nvPr/>
        </p:nvSpPr>
        <p:spPr>
          <a:xfrm>
            <a:off x="3845120" y="5435932"/>
            <a:ext cx="4975352"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cartwheel in gymnastics</a:t>
            </a:r>
            <a:endParaRPr lang="en-US"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449697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499"/>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5"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3"/>
          <p:cNvSpPr>
            <a:spLocks noChangeArrowheads="1"/>
          </p:cNvSpPr>
          <p:nvPr/>
        </p:nvSpPr>
        <p:spPr bwMode="auto">
          <a:xfrm>
            <a:off x="113299" y="936072"/>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Planes &amp; Axes of the body combined</a:t>
            </a:r>
            <a:endParaRPr lang="en-US" altLang="en-US" dirty="0">
              <a:solidFill>
                <a:srgbClr val="0000FF"/>
              </a:solidFill>
            </a:endParaRPr>
          </a:p>
        </p:txBody>
      </p:sp>
      <p:sp>
        <p:nvSpPr>
          <p:cNvPr id="20" name="Rectangle 2"/>
          <p:cNvSpPr>
            <a:spLocks noChangeArrowheads="1"/>
          </p:cNvSpPr>
          <p:nvPr/>
        </p:nvSpPr>
        <p:spPr bwMode="auto">
          <a:xfrm>
            <a:off x="113299" y="1508527"/>
            <a:ext cx="83591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b="0" dirty="0"/>
              <a:t>Movement in the </a:t>
            </a:r>
            <a:r>
              <a:rPr lang="en-GB" altLang="en-US" sz="1800" dirty="0"/>
              <a:t>sagittal plane </a:t>
            </a:r>
            <a:r>
              <a:rPr lang="en-GB" altLang="en-US" sz="1800" b="0" dirty="0"/>
              <a:t>about the </a:t>
            </a:r>
            <a:r>
              <a:rPr lang="en-GB" altLang="en-US" sz="1800" dirty="0"/>
              <a:t>transverse axis </a:t>
            </a:r>
            <a:r>
              <a:rPr lang="en-GB" altLang="en-US" sz="1800" b="0" dirty="0"/>
              <a:t>allows for front somersaults/forward roll. </a:t>
            </a:r>
          </a:p>
        </p:txBody>
      </p:sp>
      <p:sp>
        <p:nvSpPr>
          <p:cNvPr id="2" name="TextBox 1"/>
          <p:cNvSpPr txBox="1"/>
          <p:nvPr/>
        </p:nvSpPr>
        <p:spPr>
          <a:xfrm>
            <a:off x="6629400" y="3456422"/>
            <a:ext cx="2243138" cy="830997"/>
          </a:xfrm>
          <a:prstGeom prst="rect">
            <a:avLst/>
          </a:prstGeom>
          <a:noFill/>
        </p:spPr>
        <p:txBody>
          <a:bodyPr wrap="square" rtlCol="0">
            <a:spAutoFit/>
          </a:bodyPr>
          <a:lstStyle/>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Tip to Remember: </a:t>
            </a:r>
          </a:p>
          <a:p>
            <a:r>
              <a:rPr lang="en-GB" sz="1600" dirty="0">
                <a:latin typeface="Arial" panose="020B0604020202020204" pitchFamily="34" charset="0"/>
                <a:cs typeface="Arial" panose="020B0604020202020204" pitchFamily="34" charset="0"/>
              </a:rPr>
              <a:t>Left and right remain left and right</a:t>
            </a:r>
            <a:endParaRPr lang="en-US" sz="160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7C30BF13-C107-4021-8FD2-FED16493A6B6}"/>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&amp; Axes of Rotation</a:t>
            </a:r>
          </a:p>
        </p:txBody>
      </p:sp>
      <p:pic>
        <p:nvPicPr>
          <p:cNvPr id="9" name="Picture 8" descr="Orenburg, Russia - January 27, 2017: Girls compete in jumping on the Double mnni-trampoline on competitions at the Orenburg region among Juniors">
            <a:extLst>
              <a:ext uri="{FF2B5EF4-FFF2-40B4-BE49-F238E27FC236}">
                <a16:creationId xmlns:a16="http://schemas.microsoft.com/office/drawing/2014/main" id="{99EFD819-9936-4014-B12C-B8E0E8D1E04D}"/>
              </a:ext>
            </a:extLst>
          </p:cNvPr>
          <p:cNvPicPr/>
          <p:nvPr/>
        </p:nvPicPr>
        <p:blipFill rotWithShape="1">
          <a:blip r:embed="rId4" cstate="print">
            <a:extLst>
              <a:ext uri="{28A0092B-C50C-407E-A947-70E740481C1C}">
                <a14:useLocalDpi xmlns:a14="http://schemas.microsoft.com/office/drawing/2010/main" val="0"/>
              </a:ext>
            </a:extLst>
          </a:blip>
          <a:srcRect l="14480" t="345" r="10530" b="26229"/>
          <a:stretch/>
        </p:blipFill>
        <p:spPr>
          <a:xfrm>
            <a:off x="1835696" y="2276872"/>
            <a:ext cx="4464496" cy="3096344"/>
          </a:xfrm>
          <a:prstGeom prst="rect">
            <a:avLst/>
          </a:prstGeom>
        </p:spPr>
      </p:pic>
      <p:sp>
        <p:nvSpPr>
          <p:cNvPr id="10" name="Rectangle 9"/>
          <p:cNvSpPr/>
          <p:nvPr/>
        </p:nvSpPr>
        <p:spPr>
          <a:xfrm>
            <a:off x="2411760" y="5507940"/>
            <a:ext cx="3528392"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somersault</a:t>
            </a:r>
            <a:endParaRPr lang="en-US"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085618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 grpId="0"/>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3"/>
          <p:cNvSpPr>
            <a:spLocks noChangeArrowheads="1"/>
          </p:cNvSpPr>
          <p:nvPr/>
        </p:nvSpPr>
        <p:spPr bwMode="auto">
          <a:xfrm>
            <a:off x="113299" y="909910"/>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Planes &amp; Axes of the body combined</a:t>
            </a:r>
            <a:endParaRPr lang="en-US" altLang="en-US" dirty="0">
              <a:solidFill>
                <a:srgbClr val="0000FF"/>
              </a:solidFill>
            </a:endParaRPr>
          </a:p>
        </p:txBody>
      </p:sp>
      <p:sp>
        <p:nvSpPr>
          <p:cNvPr id="20" name="Rectangle 2"/>
          <p:cNvSpPr>
            <a:spLocks noChangeArrowheads="1"/>
          </p:cNvSpPr>
          <p:nvPr/>
        </p:nvSpPr>
        <p:spPr bwMode="auto">
          <a:xfrm>
            <a:off x="113298" y="1424195"/>
            <a:ext cx="84734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b="0" dirty="0"/>
              <a:t>Movement in the </a:t>
            </a:r>
            <a:r>
              <a:rPr lang="en-GB" altLang="en-US" sz="1800" dirty="0"/>
              <a:t>frontal plane </a:t>
            </a:r>
            <a:r>
              <a:rPr lang="en-GB" altLang="en-US" sz="1800" b="0" dirty="0"/>
              <a:t>about the </a:t>
            </a:r>
            <a:r>
              <a:rPr lang="en-GB" altLang="en-US" sz="1800" dirty="0"/>
              <a:t>frontal axis </a:t>
            </a:r>
            <a:r>
              <a:rPr lang="en-GB" altLang="en-US" sz="1800" b="0" dirty="0"/>
              <a:t>allows for cartwheels.</a:t>
            </a:r>
          </a:p>
        </p:txBody>
      </p:sp>
      <p:sp>
        <p:nvSpPr>
          <p:cNvPr id="17" name="TextBox 16"/>
          <p:cNvSpPr txBox="1"/>
          <p:nvPr/>
        </p:nvSpPr>
        <p:spPr>
          <a:xfrm>
            <a:off x="6615113" y="3286711"/>
            <a:ext cx="2314575" cy="830997"/>
          </a:xfrm>
          <a:prstGeom prst="rect">
            <a:avLst/>
          </a:prstGeom>
          <a:noFill/>
        </p:spPr>
        <p:txBody>
          <a:bodyPr wrap="square" rtlCol="0">
            <a:spAutoFit/>
          </a:bodyPr>
          <a:lstStyle/>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Tip to Remember: </a:t>
            </a:r>
            <a:r>
              <a:rPr lang="en-GB" sz="1600" dirty="0">
                <a:latin typeface="Arial" panose="020B0604020202020204" pitchFamily="34" charset="0"/>
                <a:cs typeface="Arial" panose="020B0604020202020204" pitchFamily="34" charset="0"/>
              </a:rPr>
              <a:t>Front and back remain front and back</a:t>
            </a:r>
            <a:endParaRPr lang="en-US" sz="160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C3487AC6-6711-4848-8ECD-5F5FD09C9FBB}"/>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&amp; Axes of Rotation</a:t>
            </a:r>
          </a:p>
        </p:txBody>
      </p:sp>
      <p:pic>
        <p:nvPicPr>
          <p:cNvPr id="10" name="Picture 9" descr="Gymnastics cartwheel cycle">
            <a:extLst>
              <a:ext uri="{FF2B5EF4-FFF2-40B4-BE49-F238E27FC236}">
                <a16:creationId xmlns:a16="http://schemas.microsoft.com/office/drawing/2014/main" id="{BB65B375-6113-4FBA-8DF2-51107043D2E3}"/>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971600" y="1970343"/>
            <a:ext cx="5542499" cy="3546889"/>
          </a:xfrm>
          <a:prstGeom prst="rect">
            <a:avLst/>
          </a:prstGeom>
        </p:spPr>
      </p:pic>
      <p:sp>
        <p:nvSpPr>
          <p:cNvPr id="8" name="Rectangle 7"/>
          <p:cNvSpPr/>
          <p:nvPr/>
        </p:nvSpPr>
        <p:spPr>
          <a:xfrm>
            <a:off x="1835696" y="5589240"/>
            <a:ext cx="3456384"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cartwheel</a:t>
            </a:r>
            <a:endParaRPr lang="en-US"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344910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17" grpId="0"/>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3"/>
          <p:cNvSpPr>
            <a:spLocks noChangeArrowheads="1"/>
          </p:cNvSpPr>
          <p:nvPr/>
        </p:nvSpPr>
        <p:spPr bwMode="auto">
          <a:xfrm>
            <a:off x="113299" y="903148"/>
            <a:ext cx="6400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Planes &amp; Axes of the body combined</a:t>
            </a:r>
            <a:endParaRPr lang="en-US" altLang="en-US" dirty="0">
              <a:solidFill>
                <a:srgbClr val="0000FF"/>
              </a:solidFill>
            </a:endParaRPr>
          </a:p>
        </p:txBody>
      </p:sp>
      <p:sp>
        <p:nvSpPr>
          <p:cNvPr id="20" name="Rectangle 2"/>
          <p:cNvSpPr>
            <a:spLocks noChangeArrowheads="1"/>
          </p:cNvSpPr>
          <p:nvPr/>
        </p:nvSpPr>
        <p:spPr bwMode="auto">
          <a:xfrm>
            <a:off x="113298" y="1369106"/>
            <a:ext cx="66398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b="0" dirty="0"/>
              <a:t>Movement in the </a:t>
            </a:r>
            <a:r>
              <a:rPr lang="en-GB" altLang="en-US" sz="1800" dirty="0"/>
              <a:t>transverse plane </a:t>
            </a:r>
            <a:r>
              <a:rPr lang="en-GB" altLang="en-US" sz="1800" b="0" dirty="0"/>
              <a:t>about the </a:t>
            </a:r>
            <a:r>
              <a:rPr lang="en-GB" altLang="en-US" sz="1800" dirty="0"/>
              <a:t>longitudinal axis </a:t>
            </a:r>
            <a:r>
              <a:rPr lang="en-GB" altLang="en-US" sz="1800" b="0" dirty="0"/>
              <a:t>allows for a 360 degree turn.</a:t>
            </a:r>
          </a:p>
        </p:txBody>
      </p:sp>
      <p:sp>
        <p:nvSpPr>
          <p:cNvPr id="16" name="TextBox 15"/>
          <p:cNvSpPr txBox="1"/>
          <p:nvPr/>
        </p:nvSpPr>
        <p:spPr>
          <a:xfrm>
            <a:off x="6514098" y="3214688"/>
            <a:ext cx="2381929" cy="830997"/>
          </a:xfrm>
          <a:prstGeom prst="rect">
            <a:avLst/>
          </a:prstGeom>
          <a:noFill/>
        </p:spPr>
        <p:txBody>
          <a:bodyPr wrap="square" rtlCol="0">
            <a:spAutoFit/>
          </a:bodyPr>
          <a:lstStyle/>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Tip to Remember: </a:t>
            </a:r>
          </a:p>
          <a:p>
            <a:r>
              <a:rPr lang="en-GB" sz="1600" dirty="0">
                <a:latin typeface="Arial" panose="020B0604020202020204" pitchFamily="34" charset="0"/>
                <a:cs typeface="Arial" panose="020B0604020202020204" pitchFamily="34" charset="0"/>
              </a:rPr>
              <a:t>Top and bottom remain top and bottom</a:t>
            </a:r>
            <a:endParaRPr lang="en-US" sz="160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560A7523-CE61-4800-A9C4-01E9BCC18CC3}"/>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Planes &amp; Axes of Rotation</a:t>
            </a:r>
          </a:p>
        </p:txBody>
      </p:sp>
      <p:pic>
        <p:nvPicPr>
          <p:cNvPr id="9" name="Picture 8" descr="KAPOSVAR, HUNGARY - OCTOBER 3: Unidentified competitor in action at the athletics competition of under 16 national teams of Hungary, Croatia and Slovenia, October 3, 2009 Kaposvar, Hungary">
            <a:extLst>
              <a:ext uri="{FF2B5EF4-FFF2-40B4-BE49-F238E27FC236}">
                <a16:creationId xmlns:a16="http://schemas.microsoft.com/office/drawing/2014/main" id="{FEF527D2-A9E6-4C35-A713-D4D84EA00764}"/>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086620" y="2204864"/>
            <a:ext cx="5213572" cy="3276450"/>
          </a:xfrm>
          <a:prstGeom prst="rect">
            <a:avLst/>
          </a:prstGeom>
        </p:spPr>
      </p:pic>
      <p:sp>
        <p:nvSpPr>
          <p:cNvPr id="10" name="Rectangle 9"/>
          <p:cNvSpPr/>
          <p:nvPr/>
        </p:nvSpPr>
        <p:spPr>
          <a:xfrm>
            <a:off x="1302644" y="5517232"/>
            <a:ext cx="4853532" cy="369332"/>
          </a:xfrm>
          <a:prstGeom prst="rect">
            <a:avLst/>
          </a:prstGeom>
          <a:ln w="19050">
            <a:solidFill>
              <a:schemeClr val="tx1"/>
            </a:solidFill>
          </a:ln>
        </p:spPr>
        <p:txBody>
          <a:bodyPr wrap="square">
            <a:spAutoFit/>
          </a:bodyPr>
          <a:lstStyle/>
          <a:p>
            <a:r>
              <a:rPr lang="en-US" b="1" dirty="0" smtClean="0">
                <a:solidFill>
                  <a:srgbClr val="DA8AAD"/>
                </a:solidFill>
                <a:latin typeface="Arial" panose="020B0604020202020204" pitchFamily="34" charset="0"/>
                <a:cs typeface="Arial" panose="020B0604020202020204" pitchFamily="34" charset="0"/>
              </a:rPr>
              <a:t>Practical example: hammer throw rotation</a:t>
            </a:r>
            <a:endParaRPr lang="en-US" b="1" dirty="0">
              <a:solidFill>
                <a:srgbClr val="DA8AAD"/>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6587720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16" grpId="0"/>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1493658" y="1592796"/>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7587" name="Rectangle 5"/>
          <p:cNvSpPr>
            <a:spLocks noChangeArrowheads="1"/>
          </p:cNvSpPr>
          <p:nvPr/>
        </p:nvSpPr>
        <p:spPr bwMode="auto">
          <a:xfrm>
            <a:off x="257175" y="807095"/>
            <a:ext cx="1728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grpSp>
        <p:nvGrpSpPr>
          <p:cNvPr id="67589" name="Group 4"/>
          <p:cNvGrpSpPr>
            <a:grpSpLocks/>
          </p:cNvGrpSpPr>
          <p:nvPr/>
        </p:nvGrpSpPr>
        <p:grpSpPr bwMode="auto">
          <a:xfrm>
            <a:off x="2195514" y="2672953"/>
            <a:ext cx="1469231" cy="613172"/>
            <a:chOff x="1992330" y="2526149"/>
            <a:chExt cx="5388657" cy="2250654"/>
          </a:xfrm>
        </p:grpSpPr>
        <p:cxnSp>
          <p:nvCxnSpPr>
            <p:cNvPr id="67590" name="Straight Connector 5"/>
            <p:cNvCxnSpPr>
              <a:cxnSpLocks noChangeShapeType="1"/>
            </p:cNvCxnSpPr>
            <p:nvPr/>
          </p:nvCxnSpPr>
          <p:spPr bwMode="auto">
            <a:xfrm flipV="1">
              <a:off x="2160242" y="3521410"/>
              <a:ext cx="5220745" cy="16768"/>
            </a:xfrm>
            <a:prstGeom prst="line">
              <a:avLst/>
            </a:prstGeom>
            <a:noFill/>
            <a:ln w="76200" algn="ctr">
              <a:solidFill>
                <a:schemeClr val="tx1"/>
              </a:solidFill>
              <a:round/>
              <a:headEnd/>
              <a:tailEnd/>
            </a:ln>
            <a:extLst>
              <a:ext uri="{909E8E84-426E-40DD-AFC4-6F175D3DCCD1}">
                <a14:hiddenFill xmlns:a14="http://schemas.microsoft.com/office/drawing/2010/main">
                  <a:noFill/>
                </a14:hiddenFill>
              </a:ext>
            </a:extLst>
          </p:spPr>
        </p:cxnSp>
        <p:sp>
          <p:nvSpPr>
            <p:cNvPr id="67591" name="Isosceles Triangle 6"/>
            <p:cNvSpPr>
              <a:spLocks noChangeArrowheads="1"/>
            </p:cNvSpPr>
            <p:nvPr/>
          </p:nvSpPr>
          <p:spPr bwMode="auto">
            <a:xfrm>
              <a:off x="1992330" y="3587789"/>
              <a:ext cx="1270936" cy="1189014"/>
            </a:xfrm>
            <a:prstGeom prst="triangle">
              <a:avLst>
                <a:gd name="adj" fmla="val 50000"/>
              </a:avLst>
            </a:prstGeom>
            <a:solidFill>
              <a:schemeClr val="accent1"/>
            </a:solidFill>
            <a:ln w="9525" algn="ctr">
              <a:solidFill>
                <a:schemeClr val="tx1"/>
              </a:solidFill>
              <a:round/>
              <a:headEnd/>
              <a:tailEnd/>
            </a:ln>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US" sz="1800" dirty="0"/>
            </a:p>
          </p:txBody>
        </p:sp>
        <p:sp>
          <p:nvSpPr>
            <p:cNvPr id="67592" name="Down Arrow 7"/>
            <p:cNvSpPr>
              <a:spLocks noChangeArrowheads="1"/>
            </p:cNvSpPr>
            <p:nvPr/>
          </p:nvSpPr>
          <p:spPr bwMode="auto">
            <a:xfrm rot="10800000">
              <a:off x="4150532" y="3567704"/>
              <a:ext cx="933503" cy="1054497"/>
            </a:xfrm>
            <a:prstGeom prst="downArrow">
              <a:avLst>
                <a:gd name="adj1" fmla="val 50000"/>
                <a:gd name="adj2" fmla="val 50001"/>
              </a:avLst>
            </a:prstGeom>
            <a:solidFill>
              <a:srgbClr val="FF0000"/>
            </a:solidFill>
            <a:ln w="9525" algn="ctr">
              <a:solidFill>
                <a:schemeClr val="tx1"/>
              </a:solidFill>
              <a:round/>
              <a:headEnd/>
              <a:tailEnd/>
            </a:ln>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US" sz="1800" dirty="0"/>
            </a:p>
          </p:txBody>
        </p:sp>
        <p:sp>
          <p:nvSpPr>
            <p:cNvPr id="67593" name="Rectangle 8"/>
            <p:cNvSpPr>
              <a:spLocks noChangeArrowheads="1"/>
            </p:cNvSpPr>
            <p:nvPr/>
          </p:nvSpPr>
          <p:spPr bwMode="auto">
            <a:xfrm>
              <a:off x="6282783" y="2526149"/>
              <a:ext cx="936104" cy="947200"/>
            </a:xfrm>
            <a:prstGeom prst="rect">
              <a:avLst/>
            </a:prstGeom>
            <a:solidFill>
              <a:srgbClr val="FFFF99"/>
            </a:solidFill>
            <a:ln w="9525" algn="ctr">
              <a:solidFill>
                <a:schemeClr val="tx1"/>
              </a:solidFill>
              <a:round/>
              <a:headEnd/>
              <a:tailEnd/>
            </a:ln>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US" sz="1800" dirty="0"/>
            </a:p>
          </p:txBody>
        </p:sp>
      </p:grpSp>
      <p:sp>
        <p:nvSpPr>
          <p:cNvPr id="11" name="Title 1">
            <a:extLst>
              <a:ext uri="{FF2B5EF4-FFF2-40B4-BE49-F238E27FC236}">
                <a16:creationId xmlns:a16="http://schemas.microsoft.com/office/drawing/2014/main" id="{08C4E75E-0D56-4B38-B2E4-B3ED02DE4A9C}"/>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Extension Task</a:t>
            </a:r>
          </a:p>
        </p:txBody>
      </p:sp>
    </p:spTree>
    <p:extLst>
      <p:ext uri="{BB962C8B-B14F-4D97-AF65-F5344CB8AC3E}">
        <p14:creationId xmlns:p14="http://schemas.microsoft.com/office/powerpoint/2010/main" val="27169345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7587"/>
                                        </p:tgtEl>
                                        <p:attrNameLst>
                                          <p:attrName>style.visibility</p:attrName>
                                        </p:attrNameLst>
                                      </p:cBhvr>
                                      <p:to>
                                        <p:strVal val="visible"/>
                                      </p:to>
                                    </p:set>
                                    <p:animEffect transition="in" filter="fade">
                                      <p:cBhvr>
                                        <p:cTn id="7" dur="500"/>
                                        <p:tgtEl>
                                          <p:spTgt spid="6758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7589"/>
                                        </p:tgtEl>
                                        <p:attrNameLst>
                                          <p:attrName>style.visibility</p:attrName>
                                        </p:attrNameLst>
                                      </p:cBhvr>
                                      <p:to>
                                        <p:strVal val="visible"/>
                                      </p:to>
                                    </p:set>
                                    <p:animEffect transition="in" filter="fade">
                                      <p:cBhvr>
                                        <p:cTn id="15" dur="500"/>
                                        <p:tgtEl>
                                          <p:spTgt spid="67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758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1493658" y="1592796"/>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9635" name="Rectangle 5"/>
          <p:cNvSpPr>
            <a:spLocks noChangeArrowheads="1"/>
          </p:cNvSpPr>
          <p:nvPr/>
        </p:nvSpPr>
        <p:spPr bwMode="auto">
          <a:xfrm>
            <a:off x="257175" y="807095"/>
            <a:ext cx="1843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
        <p:nvSpPr>
          <p:cNvPr id="5" name="Title 1">
            <a:extLst>
              <a:ext uri="{FF2B5EF4-FFF2-40B4-BE49-F238E27FC236}">
                <a16:creationId xmlns:a16="http://schemas.microsoft.com/office/drawing/2014/main" id="{770C3364-07BC-47BD-99B1-D69D01E21F32}"/>
              </a:ext>
            </a:extLst>
          </p:cNvPr>
          <p:cNvSpPr txBox="1">
            <a:spLocks/>
          </p:cNvSpPr>
          <p:nvPr/>
        </p:nvSpPr>
        <p:spPr>
          <a:xfrm>
            <a:off x="113299"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Extension Task</a:t>
            </a:r>
          </a:p>
        </p:txBody>
      </p:sp>
    </p:spTree>
    <p:extLst>
      <p:ext uri="{BB962C8B-B14F-4D97-AF65-F5344CB8AC3E}">
        <p14:creationId xmlns:p14="http://schemas.microsoft.com/office/powerpoint/2010/main" val="41940874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963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3143250"/>
            <a:ext cx="8280920" cy="2781300"/>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355865769"/>
              </p:ext>
            </p:extLst>
          </p:nvPr>
        </p:nvGraphicFramePr>
        <p:xfrm>
          <a:off x="944067" y="4476749"/>
          <a:ext cx="6841306" cy="1150665"/>
        </p:xfrm>
        <a:graphic>
          <a:graphicData uri="http://schemas.openxmlformats.org/drawingml/2006/table">
            <a:tbl>
              <a:tblPr>
                <a:tableStyleId>{5C22544A-7EE6-4342-B048-85BDC9FD1C3A}</a:tableStyleId>
              </a:tblPr>
              <a:tblGrid>
                <a:gridCol w="3247206">
                  <a:extLst>
                    <a:ext uri="{9D8B030D-6E8A-4147-A177-3AD203B41FA5}">
                      <a16:colId xmlns:a16="http://schemas.microsoft.com/office/drawing/2014/main" val="4206808019"/>
                    </a:ext>
                  </a:extLst>
                </a:gridCol>
                <a:gridCol w="3594100">
                  <a:extLst>
                    <a:ext uri="{9D8B030D-6E8A-4147-A177-3AD203B41FA5}">
                      <a16:colId xmlns:a16="http://schemas.microsoft.com/office/drawing/2014/main" val="2631267483"/>
                    </a:ext>
                  </a:extLst>
                </a:gridCol>
              </a:tblGrid>
              <a:tr h="1150665">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Young </a:t>
                      </a:r>
                      <a:r>
                        <a:rPr lang="en-GB" sz="600" dirty="0" err="1">
                          <a:solidFill>
                            <a:schemeClr val="tx1"/>
                          </a:solidFill>
                          <a:effectLst/>
                          <a:latin typeface="Arial" panose="020B0604020202020204" pitchFamily="34" charset="0"/>
                          <a:ea typeface="Calibri"/>
                          <a:cs typeface="Arial" panose="020B0604020202020204" pitchFamily="34" charset="0"/>
                        </a:rPr>
                        <a:t>atheletic</a:t>
                      </a:r>
                      <a:r>
                        <a:rPr lang="en-GB" sz="600" dirty="0">
                          <a:solidFill>
                            <a:schemeClr val="tx1"/>
                          </a:solidFill>
                          <a:effectLst/>
                          <a:latin typeface="Arial" panose="020B0604020202020204" pitchFamily="34" charset="0"/>
                          <a:ea typeface="Calibri"/>
                          <a:cs typeface="Arial" panose="020B0604020202020204" pitchFamily="34" charset="0"/>
                        </a:rPr>
                        <a:t> woman / Julia </a:t>
                      </a:r>
                      <a:r>
                        <a:rPr lang="en-GB" sz="600" dirty="0" err="1">
                          <a:solidFill>
                            <a:schemeClr val="tx1"/>
                          </a:solidFill>
                          <a:effectLst/>
                          <a:latin typeface="Arial" panose="020B0604020202020204" pitchFamily="34" charset="0"/>
                          <a:ea typeface="Calibri"/>
                          <a:cs typeface="Arial" panose="020B0604020202020204" pitchFamily="34" charset="0"/>
                        </a:rPr>
                        <a:t>Albul</a:t>
                      </a:r>
                      <a:r>
                        <a:rPr lang="en-GB" sz="600" dirty="0">
                          <a:solidFill>
                            <a:schemeClr val="tx1"/>
                          </a:solidFill>
                          <a:effectLst/>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 &gt; Classes of lever infographic / </a:t>
                      </a:r>
                      <a:r>
                        <a:rPr lang="en-GB" sz="600" dirty="0" err="1">
                          <a:solidFill>
                            <a:schemeClr val="tx1"/>
                          </a:solidFill>
                          <a:effectLst/>
                          <a:latin typeface="Arial" panose="020B0604020202020204" pitchFamily="34" charset="0"/>
                          <a:ea typeface="Calibri"/>
                          <a:cs typeface="Arial" panose="020B0604020202020204" pitchFamily="34" charset="0"/>
                        </a:rPr>
                        <a:t>udaix</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Santa's Elf / Linda Bucklin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Football player / </a:t>
                      </a:r>
                      <a:r>
                        <a:rPr lang="en-GB" sz="600" dirty="0" err="1">
                          <a:solidFill>
                            <a:schemeClr val="tx1"/>
                          </a:solidFill>
                          <a:latin typeface="Arial" panose="020B0604020202020204" pitchFamily="34" charset="0"/>
                          <a:ea typeface="Calibri"/>
                          <a:cs typeface="Arial" panose="020B0604020202020204" pitchFamily="34" charset="0"/>
                        </a:rPr>
                        <a:t>wavebreakmedia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7 &gt; </a:t>
                      </a:r>
                      <a:r>
                        <a:rPr lang="en-GB" sz="600" dirty="0">
                          <a:solidFill>
                            <a:schemeClr val="tx1"/>
                          </a:solidFill>
                          <a:latin typeface="Arial" panose="020B0604020202020204" pitchFamily="34" charset="0"/>
                          <a:ea typeface="Calibri"/>
                          <a:cs typeface="Arial" panose="020B0604020202020204" pitchFamily="34" charset="0"/>
                        </a:rPr>
                        <a:t>Basketball game / Aspen Photo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7 &gt; </a:t>
                      </a:r>
                      <a:r>
                        <a:rPr lang="en-GB" sz="600" dirty="0">
                          <a:solidFill>
                            <a:schemeClr val="tx1"/>
                          </a:solidFill>
                          <a:latin typeface="Arial" panose="020B0604020202020204" pitchFamily="34" charset="0"/>
                          <a:ea typeface="Calibri"/>
                          <a:cs typeface="Arial" panose="020B0604020202020204" pitchFamily="34" charset="0"/>
                        </a:rPr>
                        <a:t>Young gardener / </a:t>
                      </a:r>
                      <a:r>
                        <a:rPr lang="en-GB" sz="600" dirty="0" err="1">
                          <a:solidFill>
                            <a:schemeClr val="tx1"/>
                          </a:solidFill>
                          <a:latin typeface="Arial" panose="020B0604020202020204" pitchFamily="34" charset="0"/>
                          <a:ea typeface="Calibri"/>
                          <a:cs typeface="Arial" panose="020B0604020202020204" pitchFamily="34" charset="0"/>
                        </a:rPr>
                        <a:t>Ljupco</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Smokovski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8 &gt; </a:t>
                      </a:r>
                      <a:r>
                        <a:rPr lang="en-GB" sz="600" dirty="0">
                          <a:solidFill>
                            <a:schemeClr val="tx1"/>
                          </a:solidFill>
                          <a:latin typeface="Arial" panose="020B0604020202020204" pitchFamily="34" charset="0"/>
                          <a:ea typeface="Calibri"/>
                          <a:cs typeface="Arial" panose="020B0604020202020204" pitchFamily="34" charset="0"/>
                        </a:rPr>
                        <a:t>Women's basketball / Aspen Photo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11 &gt; </a:t>
                      </a:r>
                      <a:r>
                        <a:rPr lang="en-GB" sz="600" dirty="0">
                          <a:solidFill>
                            <a:schemeClr val="tx1"/>
                          </a:solidFill>
                          <a:latin typeface="Arial" panose="020B0604020202020204" pitchFamily="34" charset="0"/>
                          <a:ea typeface="Calibri"/>
                          <a:cs typeface="Arial" panose="020B0604020202020204" pitchFamily="34" charset="0"/>
                        </a:rPr>
                        <a:t>Rowers / </a:t>
                      </a:r>
                      <a:r>
                        <a:rPr lang="en-GB" sz="600" dirty="0" err="1">
                          <a:solidFill>
                            <a:schemeClr val="tx1"/>
                          </a:solidFill>
                          <a:latin typeface="Arial" panose="020B0604020202020204" pitchFamily="34" charset="0"/>
                          <a:ea typeface="Calibri"/>
                          <a:cs typeface="Arial" panose="020B0604020202020204" pitchFamily="34" charset="0"/>
                        </a:rPr>
                        <a:t>filippo</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giuliani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11 &gt; </a:t>
                      </a:r>
                      <a:r>
                        <a:rPr lang="en-GB" sz="600" dirty="0">
                          <a:solidFill>
                            <a:schemeClr val="tx1"/>
                          </a:solidFill>
                          <a:latin typeface="Arial" panose="020B0604020202020204" pitchFamily="34" charset="0"/>
                          <a:ea typeface="Calibri"/>
                          <a:cs typeface="Arial" panose="020B0604020202020204" pitchFamily="34" charset="0"/>
                        </a:rPr>
                        <a:t>Field hockey player / </a:t>
                      </a:r>
                      <a:r>
                        <a:rPr lang="en-GB" sz="600" dirty="0" err="1">
                          <a:solidFill>
                            <a:schemeClr val="tx1"/>
                          </a:solidFill>
                          <a:latin typeface="Arial" panose="020B0604020202020204" pitchFamily="34" charset="0"/>
                          <a:ea typeface="Calibri"/>
                          <a:cs typeface="Arial" panose="020B0604020202020204" pitchFamily="34" charset="0"/>
                        </a:rPr>
                        <a:t>Skumer</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13-16 &gt; </a:t>
                      </a:r>
                      <a:r>
                        <a:rPr lang="en-GB" sz="600" dirty="0">
                          <a:solidFill>
                            <a:schemeClr val="tx1"/>
                          </a:solidFill>
                          <a:latin typeface="Arial" panose="020B0604020202020204" pitchFamily="34" charset="0"/>
                          <a:ea typeface="Calibri"/>
                          <a:cs typeface="Arial" panose="020B0604020202020204" pitchFamily="34" charset="0"/>
                        </a:rPr>
                        <a:t>Anatomical planes / </a:t>
                      </a:r>
                      <a:r>
                        <a:rPr lang="en-GB" sz="600" dirty="0" err="1">
                          <a:solidFill>
                            <a:schemeClr val="tx1"/>
                          </a:solidFill>
                          <a:latin typeface="Arial" panose="020B0604020202020204" pitchFamily="34" charset="0"/>
                          <a:ea typeface="Calibri"/>
                          <a:cs typeface="Arial" panose="020B0604020202020204" pitchFamily="34" charset="0"/>
                        </a:rPr>
                        <a:t>Blamb</a:t>
                      </a:r>
                      <a:r>
                        <a:rPr lang="en-GB" sz="600" dirty="0">
                          <a:solidFill>
                            <a:schemeClr val="tx1"/>
                          </a:solidFill>
                          <a:latin typeface="Arial" panose="020B0604020202020204" pitchFamily="34" charset="0"/>
                          <a:ea typeface="Calibri"/>
                          <a:cs typeface="Arial" panose="020B0604020202020204" pitchFamily="34" charset="0"/>
                        </a:rPr>
                        <a:t>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17, 19 &gt; </a:t>
                      </a:r>
                      <a:r>
                        <a:rPr lang="en-GB" sz="600" dirty="0">
                          <a:solidFill>
                            <a:schemeClr val="tx1"/>
                          </a:solidFill>
                          <a:latin typeface="Arial" panose="020B0604020202020204" pitchFamily="34" charset="0"/>
                          <a:ea typeface="Calibri"/>
                          <a:cs typeface="Arial" panose="020B0604020202020204" pitchFamily="34" charset="0"/>
                        </a:rPr>
                        <a:t>Figure skater / Dmitry Morgan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17 &gt; </a:t>
                      </a:r>
                      <a:r>
                        <a:rPr lang="en-GB" sz="600" dirty="0">
                          <a:solidFill>
                            <a:schemeClr val="tx1"/>
                          </a:solidFill>
                          <a:latin typeface="Arial" panose="020B0604020202020204" pitchFamily="34" charset="0"/>
                          <a:ea typeface="Calibri"/>
                          <a:cs typeface="Arial" panose="020B0604020202020204" pitchFamily="34" charset="0"/>
                        </a:rPr>
                        <a:t>Girl gymnast doing cartwheel / Michael C. </a:t>
                      </a:r>
                      <a:r>
                        <a:rPr lang="en-GB" sz="600" dirty="0" err="1">
                          <a:solidFill>
                            <a:schemeClr val="tx1"/>
                          </a:solidFill>
                          <a:latin typeface="Arial" panose="020B0604020202020204" pitchFamily="34" charset="0"/>
                          <a:ea typeface="Calibri"/>
                          <a:cs typeface="Arial" panose="020B0604020202020204" pitchFamily="34" charset="0"/>
                        </a:rPr>
                        <a:t>Gray</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17 &gt; </a:t>
                      </a:r>
                      <a:r>
                        <a:rPr lang="en-GB" sz="600" dirty="0">
                          <a:solidFill>
                            <a:schemeClr val="tx1"/>
                          </a:solidFill>
                          <a:latin typeface="Arial" panose="020B0604020202020204" pitchFamily="34" charset="0"/>
                          <a:ea typeface="Calibri"/>
                          <a:cs typeface="Arial" panose="020B0604020202020204" pitchFamily="34" charset="0"/>
                        </a:rPr>
                        <a:t>Trampoline jumper / Igor </a:t>
                      </a:r>
                      <a:r>
                        <a:rPr lang="en-GB" sz="600" dirty="0" err="1">
                          <a:solidFill>
                            <a:schemeClr val="tx1"/>
                          </a:solidFill>
                          <a:latin typeface="Arial" panose="020B0604020202020204" pitchFamily="34" charset="0"/>
                          <a:ea typeface="Calibri"/>
                          <a:cs typeface="Arial" panose="020B0604020202020204" pitchFamily="34" charset="0"/>
                        </a:rPr>
                        <a:t>Kardasov</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18 &gt; </a:t>
                      </a:r>
                      <a:r>
                        <a:rPr lang="en-GB" sz="600" dirty="0">
                          <a:solidFill>
                            <a:schemeClr val="tx1"/>
                          </a:solidFill>
                          <a:latin typeface="Arial" panose="020B0604020202020204" pitchFamily="34" charset="0"/>
                          <a:ea typeface="Calibri"/>
                          <a:cs typeface="Arial" panose="020B0604020202020204" pitchFamily="34" charset="0"/>
                        </a:rPr>
                        <a:t>White male in anatomical position / CLIPAREA l Custom media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19 &gt; </a:t>
                      </a:r>
                      <a:r>
                        <a:rPr lang="en-US" sz="600" dirty="0">
                          <a:solidFill>
                            <a:schemeClr val="tx1"/>
                          </a:solidFill>
                          <a:latin typeface="Arial" panose="020B0604020202020204" pitchFamily="34" charset="0"/>
                          <a:ea typeface="Calibri"/>
                          <a:cs typeface="Arial" panose="020B0604020202020204" pitchFamily="34" charset="0"/>
                        </a:rPr>
                        <a:t>Athletes competing in the discus event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Shahjehan</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20 &gt; </a:t>
                      </a:r>
                      <a:r>
                        <a:rPr lang="en-US" sz="600" dirty="0">
                          <a:solidFill>
                            <a:schemeClr val="tx1"/>
                          </a:solidFill>
                          <a:latin typeface="Arial" panose="020B0604020202020204" pitchFamily="34" charset="0"/>
                          <a:ea typeface="Calibri"/>
                          <a:cs typeface="Arial" panose="020B0604020202020204" pitchFamily="34" charset="0"/>
                        </a:rPr>
                        <a:t>Sporty woman doing fitness exercise</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Kzenon</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21, 23 &gt; </a:t>
                      </a:r>
                      <a:r>
                        <a:rPr lang="en-GB" sz="600" dirty="0">
                          <a:solidFill>
                            <a:schemeClr val="tx1"/>
                          </a:solidFill>
                          <a:latin typeface="Arial" panose="020B0604020202020204" pitchFamily="34" charset="0"/>
                          <a:ea typeface="Calibri"/>
                          <a:cs typeface="Arial" panose="020B0604020202020204" pitchFamily="34" charset="0"/>
                        </a:rPr>
                        <a:t>Gymnastics cartwheel cycle / aerogondo2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22 &gt; </a:t>
                      </a:r>
                      <a:r>
                        <a:rPr lang="en-GB" sz="600" dirty="0">
                          <a:solidFill>
                            <a:schemeClr val="tx1"/>
                          </a:solidFill>
                          <a:latin typeface="Arial" panose="020B0604020202020204" pitchFamily="34" charset="0"/>
                          <a:ea typeface="Calibri"/>
                          <a:cs typeface="Arial" panose="020B0604020202020204" pitchFamily="34" charset="0"/>
                        </a:rPr>
                        <a:t>Trampoline competition / Vladimir </a:t>
                      </a:r>
                      <a:r>
                        <a:rPr lang="en-GB" sz="600" dirty="0" err="1">
                          <a:solidFill>
                            <a:schemeClr val="tx1"/>
                          </a:solidFill>
                          <a:latin typeface="Arial" panose="020B0604020202020204" pitchFamily="34" charset="0"/>
                          <a:ea typeface="Calibri"/>
                          <a:cs typeface="Arial" panose="020B0604020202020204" pitchFamily="34" charset="0"/>
                        </a:rPr>
                        <a:t>Vasiltvich</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24 &gt; </a:t>
                      </a:r>
                      <a:r>
                        <a:rPr lang="en-GB" sz="600" dirty="0">
                          <a:solidFill>
                            <a:schemeClr val="tx1"/>
                          </a:solidFill>
                          <a:latin typeface="Arial" panose="020B0604020202020204" pitchFamily="34" charset="0"/>
                          <a:ea typeface="Calibri"/>
                          <a:cs typeface="Arial" panose="020B0604020202020204" pitchFamily="34" charset="0"/>
                        </a:rPr>
                        <a:t>Competitor in action / </a:t>
                      </a:r>
                      <a:r>
                        <a:rPr lang="en-GB" sz="600" dirty="0" err="1">
                          <a:solidFill>
                            <a:schemeClr val="tx1"/>
                          </a:solidFill>
                          <a:latin typeface="Arial" panose="020B0604020202020204" pitchFamily="34" charset="0"/>
                          <a:ea typeface="Calibri"/>
                          <a:cs typeface="Arial" panose="020B0604020202020204" pitchFamily="34" charset="0"/>
                        </a:rPr>
                        <a:t>muzsy</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162777245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6.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7.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8.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9.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10.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1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1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F90790C2-150E-43B3-AA8A-33160DD3AC59}"/>
</file>

<file path=customXml/itemProps2.xml><?xml version="1.0" encoding="utf-8"?>
<ds:datastoreItem xmlns:ds="http://schemas.openxmlformats.org/officeDocument/2006/customXml" ds:itemID="{FE05DE25-3FC5-4368-8BE1-0B5EBB635CC6}"/>
</file>

<file path=customXml/itemProps3.xml><?xml version="1.0" encoding="utf-8"?>
<ds:datastoreItem xmlns:ds="http://schemas.openxmlformats.org/officeDocument/2006/customXml" ds:itemID="{2A376068-89A0-478B-8BE1-3BEFD5824A49}"/>
</file>

<file path=docProps/app.xml><?xml version="1.0" encoding="utf-8"?>
<Properties xmlns="http://schemas.openxmlformats.org/officeDocument/2006/extended-properties" xmlns:vt="http://schemas.openxmlformats.org/officeDocument/2006/docPropsVTypes">
  <TotalTime>435</TotalTime>
  <Words>1420</Words>
  <Application>Microsoft Office PowerPoint</Application>
  <PresentationFormat>On-screen Show (4:3)</PresentationFormat>
  <Paragraphs>243</Paragraphs>
  <Slides>27</Slides>
  <Notes>15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27</vt:i4>
      </vt:variant>
    </vt:vector>
  </HeadingPairs>
  <TitlesOfParts>
    <vt:vector size="32" baseType="lpstr">
      <vt:lpstr>Arial</vt:lpstr>
      <vt:lpstr>Calibri</vt:lpstr>
      <vt:lpstr>Times New Roman</vt:lpstr>
      <vt:lpstr>Office Theme</vt:lpstr>
      <vt:lpstr>Custom Design</vt:lpstr>
      <vt:lpstr>PowerPoint Presentation</vt:lpstr>
      <vt:lpstr>Learning  Outcomes</vt:lpstr>
      <vt:lpstr>PowerPoint Presentation</vt:lpstr>
      <vt:lpstr>PowerPoint Presentation</vt:lpstr>
      <vt:lpstr>REMEMBER!!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Movement Analysis</dc:title>
  <dc:creator>OCR</dc:creator>
  <cp:keywords>GCSE; PE; Topic Presnetation; Movement Analysis</cp:keywords>
  <cp:lastModifiedBy>J. Levick</cp:lastModifiedBy>
  <cp:revision>57</cp:revision>
  <dcterms:created xsi:type="dcterms:W3CDTF">2018-10-01T14:21:10Z</dcterms:created>
  <dcterms:modified xsi:type="dcterms:W3CDTF">2019-03-25T14:02:23Z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